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9" r:id="rId4"/>
    <p:sldId id="273" r:id="rId5"/>
    <p:sldId id="271" r:id="rId6"/>
    <p:sldId id="272" r:id="rId7"/>
    <p:sldId id="274" r:id="rId8"/>
    <p:sldId id="275" r:id="rId9"/>
    <p:sldId id="277" r:id="rId10"/>
    <p:sldId id="270" r:id="rId11"/>
    <p:sldId id="276"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30EE70-735C-1133-C0D8-F8B6E25E00EC}" v="75" dt="2025-05-15T17:37:08.069"/>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2400" dirty="0">
                <a:solidFill>
                  <a:schemeClr val="tx1"/>
                </a:solidFill>
              </a:rPr>
              <a:t>Identification of Different Medicinal Plants/Raw materials through Image Processing Using Machine Learning Algorithms</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a:ea typeface="Cambria"/>
              </a:rPr>
              <a:t>Batch Number: </a:t>
            </a:r>
            <a:r>
              <a:rPr lang="en-GB" dirty="0">
                <a:solidFill>
                  <a:schemeClr val="tx1"/>
                </a:solidFill>
                <a:latin typeface="Cambria"/>
                <a:ea typeface="Cambria"/>
              </a:rPr>
              <a:t>CSE-G48</a:t>
            </a:r>
            <a:endParaRPr lang="en-GB"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774743394"/>
              </p:ext>
            </p:extLst>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p>
                      <a:pPr marL="0" marR="0" lvl="1" indent="0" algn="ctr">
                        <a:spcBef>
                          <a:spcPts val="0"/>
                        </a:spcBef>
                        <a:spcAft>
                          <a:spcPts val="0"/>
                        </a:spcAft>
                        <a:buNone/>
                      </a:pP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20211CSE0887</a:t>
                      </a:r>
                    </a:p>
                    <a:p>
                      <a:pPr marL="0" marR="0" lvl="1" indent="0" algn="ctr" rtl="0">
                        <a:spcBef>
                          <a:spcPts val="0"/>
                        </a:spcBef>
                        <a:spcAft>
                          <a:spcPts val="0"/>
                        </a:spcAft>
                        <a:buNone/>
                      </a:pPr>
                      <a:r>
                        <a:rPr lang="en-GB" sz="1800" b="1" u="none" strike="noStrike" cap="none" dirty="0">
                          <a:solidFill>
                            <a:srgbClr val="17365D"/>
                          </a:solidFill>
                        </a:rPr>
                        <a:t>20211CSE0429</a:t>
                      </a:r>
                    </a:p>
                    <a:p>
                      <a:pPr marL="0" marR="0" lvl="1" indent="0" algn="ctr" rtl="0">
                        <a:spcBef>
                          <a:spcPts val="0"/>
                        </a:spcBef>
                        <a:spcAft>
                          <a:spcPts val="0"/>
                        </a:spcAft>
                        <a:buNone/>
                      </a:pPr>
                      <a:r>
                        <a:rPr lang="en-GB" sz="1800" b="1" u="none" strike="noStrike" cap="none" dirty="0">
                          <a:solidFill>
                            <a:srgbClr val="17365D"/>
                          </a:solidFill>
                        </a:rPr>
                        <a:t>20211CSE0431</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p>
                      <a:pPr marL="0" marR="0" lvl="0" indent="0" algn="ctr" rtl="0">
                        <a:spcBef>
                          <a:spcPts val="0"/>
                        </a:spcBef>
                        <a:spcAft>
                          <a:spcPts val="0"/>
                        </a:spcAft>
                        <a:buNone/>
                      </a:pP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MANASA S</a:t>
                      </a:r>
                    </a:p>
                    <a:p>
                      <a:pPr marL="0" marR="0" lvl="0" indent="0" algn="ctr" rtl="0">
                        <a:spcBef>
                          <a:spcPts val="0"/>
                        </a:spcBef>
                        <a:spcAft>
                          <a:spcPts val="0"/>
                        </a:spcAft>
                        <a:buNone/>
                      </a:pPr>
                      <a:r>
                        <a:rPr lang="en-GB" sz="1800" b="1" u="none" strike="noStrike" cap="none" dirty="0">
                          <a:solidFill>
                            <a:srgbClr val="17365D"/>
                          </a:solidFill>
                        </a:rPr>
                        <a:t>RISHAB SINGH</a:t>
                      </a:r>
                    </a:p>
                    <a:p>
                      <a:pPr marL="0" marR="0" lvl="0" indent="0" algn="ctr" rtl="0">
                        <a:spcBef>
                          <a:spcPts val="0"/>
                        </a:spcBef>
                        <a:spcAft>
                          <a:spcPts val="0"/>
                        </a:spcAft>
                        <a:buNone/>
                      </a:pPr>
                      <a:r>
                        <a:rPr lang="en-GB" sz="1800" b="1" u="none" strike="noStrike" cap="none" dirty="0">
                          <a:solidFill>
                            <a:srgbClr val="17365D"/>
                          </a:solidFill>
                        </a:rPr>
                        <a:t>SUBHASISH</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dirty="0">
                <a:solidFill>
                  <a:srgbClr val="17365D"/>
                </a:solidFill>
                <a:latin typeface="Cambria"/>
                <a:ea typeface="Cambria"/>
              </a:rPr>
              <a:t>Dr. Saurabh Sarkar</a:t>
            </a:r>
            <a:endParaRPr lang="en-GB" sz="1700" b="1" dirty="0">
              <a:solidFill>
                <a:srgbClr val="17365D"/>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a:ea typeface="Cambria"/>
                <a:cs typeface="Verdana"/>
                <a:sym typeface="Verdana"/>
              </a:rPr>
              <a:t>CSE7301</a:t>
            </a:r>
            <a:r>
              <a:rPr lang="en-GB" sz="2000" b="1" i="0" u="none" strike="noStrike" cap="none" dirty="0">
                <a:solidFill>
                  <a:srgbClr val="17365D"/>
                </a:solidFill>
                <a:latin typeface="Cambria"/>
                <a:ea typeface="Cambria"/>
                <a:cs typeface="Verdana"/>
                <a:sym typeface="Verdana"/>
              </a:rPr>
              <a:t> </a:t>
            </a:r>
            <a:r>
              <a:rPr lang="en-GB" sz="2000" b="1" dirty="0">
                <a:solidFill>
                  <a:srgbClr val="17365D"/>
                </a:solidFill>
                <a:latin typeface="Cambria"/>
                <a:ea typeface="Cambria"/>
                <a:cs typeface="Verdana"/>
                <a:sym typeface="Verdana"/>
              </a:rPr>
              <a:t>University</a:t>
            </a:r>
            <a:r>
              <a:rPr lang="en-GB" sz="2000" b="1" i="0" u="none" strike="noStrike" cap="none" dirty="0">
                <a:solidFill>
                  <a:srgbClr val="17365D"/>
                </a:solidFill>
                <a:latin typeface="Cambria"/>
                <a:ea typeface="Cambria"/>
                <a:cs typeface="Verdana"/>
                <a:sym typeface="Verdana"/>
              </a:rPr>
              <a:t> Project</a:t>
            </a:r>
            <a:endParaRPr lang="en-US" dirty="0">
              <a:latin typeface="Cambria" panose="02040503050406030204" pitchFamily="18" charset="0"/>
              <a:ea typeface="Cambria" panose="02040503050406030204" pitchFamily="18" charset="0"/>
            </a:endParaRPr>
          </a:p>
          <a:p>
            <a:pPr algn="ctr">
              <a:spcBef>
                <a:spcPts val="310"/>
              </a:spcBef>
              <a:buClr>
                <a:srgbClr val="17365D"/>
              </a:buClr>
              <a:buSzPct val="100000"/>
            </a:pPr>
            <a:r>
              <a:rPr lang="en-GB" sz="2000" b="1" dirty="0">
                <a:solidFill>
                  <a:srgbClr val="17365D"/>
                </a:solidFill>
                <a:latin typeface="Cambria"/>
                <a:ea typeface="Cambria"/>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00853" y="4545105"/>
            <a:ext cx="14065266" cy="145004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a:t>
            </a:r>
            <a:r>
              <a:rPr lang="en-US" sz="2000" b="1" i="0" u="none" strike="noStrike" cap="none" dirty="0">
                <a:solidFill>
                  <a:schemeClr val="tx1"/>
                </a:solidFill>
                <a:latin typeface="Cambria"/>
                <a:ea typeface="Cambria"/>
                <a:cs typeface="Verdana"/>
                <a:sym typeface="Verdana"/>
              </a:rPr>
              <a:t>BTech</a:t>
            </a:r>
            <a:r>
              <a:rPr lang="en-US" sz="2000" b="1" i="0" u="none" strike="noStrike" cap="none" dirty="0">
                <a:solidFill>
                  <a:schemeClr val="accent1"/>
                </a:solidFill>
                <a:latin typeface="Cambria"/>
                <a:ea typeface="Cambria"/>
                <a:cs typeface="Verdana"/>
                <a:sym typeface="Verdana"/>
              </a:rPr>
              <a:t> </a:t>
            </a:r>
          </a:p>
          <a:p>
            <a:pPr>
              <a:buClr>
                <a:srgbClr val="17365D"/>
              </a:buClr>
              <a:buSzPct val="100000"/>
            </a:pPr>
            <a:r>
              <a:rPr lang="en-US" sz="2000" b="1" dirty="0">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dirty="0">
                <a:solidFill>
                  <a:schemeClr val="accent1"/>
                </a:solidFill>
                <a:latin typeface="Cambria"/>
                <a:ea typeface="Cambria"/>
                <a:cs typeface="Verdana"/>
                <a:sym typeface="Verdana"/>
              </a:rPr>
              <a:t>: </a:t>
            </a:r>
            <a:r>
              <a:rPr lang="en-US" sz="2000" b="1" dirty="0">
                <a:solidFill>
                  <a:schemeClr val="tx1"/>
                </a:solidFill>
                <a:latin typeface="Cambria"/>
                <a:ea typeface="Cambria"/>
                <a:cs typeface="Verdana"/>
                <a:sym typeface="Verdana"/>
              </a:rPr>
              <a:t>Dr. Asif Mohammad HB</a:t>
            </a:r>
            <a:endParaRPr lang="en-US" sz="2000" b="1" dirty="0">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solidFill>
                  <a:schemeClr val="tx1"/>
                </a:solidFill>
                <a:latin typeface="Cambria"/>
                <a:ea typeface="Cambria"/>
                <a:cs typeface="Verdana"/>
                <a:sym typeface="Verdana"/>
              </a:rPr>
              <a:t>Mr. Jerrin Joe Francis</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2000" b="1" dirty="0">
                <a:solidFill>
                  <a:schemeClr val="accent1"/>
                </a:solidFill>
                <a:latin typeface="Cambria"/>
                <a:ea typeface="Cambria"/>
                <a:cs typeface="Verdana"/>
                <a:sym typeface="Verdana"/>
              </a:rPr>
              <a:t>Name of the School Project Coordinators: </a:t>
            </a:r>
            <a:r>
              <a:rPr lang="en-US" sz="2000" b="1" i="0" u="none" strike="noStrike" cap="none" dirty="0">
                <a:solidFill>
                  <a:schemeClr val="tx1"/>
                </a:solidFill>
                <a:latin typeface="Cambria"/>
                <a:ea typeface="Cambria"/>
                <a:cs typeface="Verdana"/>
                <a:sym typeface="Verdana"/>
              </a:rPr>
              <a:t>Dr. Sampath A K /</a:t>
            </a:r>
            <a:r>
              <a:rPr lang="en-US" sz="2000" b="1" dirty="0">
                <a:solidFill>
                  <a:schemeClr val="tx1"/>
                </a:solidFill>
                <a:latin typeface="Cambria"/>
                <a:ea typeface="Cambria"/>
                <a:cs typeface="Verdana"/>
                <a:sym typeface="Verdana"/>
              </a:rPr>
              <a:t> Mr</a:t>
            </a:r>
            <a:r>
              <a:rPr lang="en-US" sz="2000" b="1" i="0" u="none" strike="noStrike" cap="none" dirty="0">
                <a:solidFill>
                  <a:schemeClr val="tx1"/>
                </a:solidFill>
                <a:latin typeface="Cambria"/>
                <a:ea typeface="Cambria"/>
                <a:cs typeface="Verdana"/>
                <a:sym typeface="Verdana"/>
              </a:rPr>
              <a:t>. </a:t>
            </a:r>
            <a:r>
              <a:rPr lang="en-US" sz="2000" b="1" dirty="0">
                <a:solidFill>
                  <a:schemeClr val="tx1"/>
                </a:solidFill>
                <a:latin typeface="Cambria"/>
                <a:ea typeface="Cambria"/>
                <a:cs typeface="Verdana"/>
                <a:sym typeface="Verdana"/>
              </a:rPr>
              <a:t>Jerrin Joe Francis</a:t>
            </a:r>
            <a:r>
              <a:rPr lang="en-US" sz="2000" b="1" i="0" u="none" strike="noStrike" cap="none" dirty="0">
                <a:solidFill>
                  <a:schemeClr val="tx1"/>
                </a:solidFill>
                <a:latin typeface="Cambria"/>
                <a:ea typeface="Cambria"/>
                <a:cs typeface="Verdana"/>
                <a:sym typeface="Verdana"/>
              </a:rPr>
              <a:t>/ Mr. Md Ziaur Rahman</a:t>
            </a:r>
            <a:endParaRPr sz="2000" b="1" i="0" u="none" strike="noStrike" cap="none" dirty="0">
              <a:solidFill>
                <a:schemeClr val="tx1"/>
              </a:solidFill>
              <a:latin typeface="Cambria"/>
              <a:ea typeface="Cambri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descr="Picture 1338831327, Picture">
            <a:extLst>
              <a:ext uri="{FF2B5EF4-FFF2-40B4-BE49-F238E27FC236}">
                <a16:creationId xmlns:a16="http://schemas.microsoft.com/office/drawing/2014/main" id="{D80C8028-6A85-91B9-A77C-E3C04D44C35C}"/>
              </a:ext>
            </a:extLst>
          </p:cNvPr>
          <p:cNvPicPr>
            <a:picLocks noChangeAspect="1"/>
          </p:cNvPicPr>
          <p:nvPr/>
        </p:nvPicPr>
        <p:blipFill>
          <a:blip r:embed="rId3"/>
          <a:stretch>
            <a:fillRect/>
          </a:stretch>
        </p:blipFill>
        <p:spPr>
          <a:xfrm>
            <a:off x="2215683" y="1180540"/>
            <a:ext cx="8096809" cy="4900332"/>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85B2-4B39-8936-9F20-CDE9845BBB73}"/>
              </a:ext>
            </a:extLst>
          </p:cNvPr>
          <p:cNvSpPr>
            <a:spLocks noGrp="1"/>
          </p:cNvSpPr>
          <p:nvPr>
            <p:ph type="title"/>
          </p:nvPr>
        </p:nvSpPr>
        <p:spPr/>
        <p:txBody>
          <a:bodyPr/>
          <a:lstStyle/>
          <a:p>
            <a:r>
              <a:rPr lang="en-US" dirty="0"/>
              <a:t>Expected Outcome</a:t>
            </a:r>
          </a:p>
        </p:txBody>
      </p:sp>
      <p:sp>
        <p:nvSpPr>
          <p:cNvPr id="3" name="Text Placeholder 2">
            <a:extLst>
              <a:ext uri="{FF2B5EF4-FFF2-40B4-BE49-F238E27FC236}">
                <a16:creationId xmlns:a16="http://schemas.microsoft.com/office/drawing/2014/main" id="{F8DEFE12-3115-3E8D-BF6E-A52BF96C4705}"/>
              </a:ext>
            </a:extLst>
          </p:cNvPr>
          <p:cNvSpPr>
            <a:spLocks noGrp="1"/>
          </p:cNvSpPr>
          <p:nvPr>
            <p:ph type="body" idx="1"/>
          </p:nvPr>
        </p:nvSpPr>
        <p:spPr/>
        <p:txBody>
          <a:bodyPr>
            <a:normAutofit fontScale="92500"/>
          </a:bodyPr>
          <a:lstStyle/>
          <a:p>
            <a:r>
              <a:rPr lang="en-US" sz="2200" b="1" dirty="0"/>
              <a:t>Accurate Identification:</a:t>
            </a:r>
            <a:r>
              <a:rPr lang="en-US" sz="2200"/>
              <a:t> A machine learning-based system for recognizing medicinal plants and raw materials using image processing.</a:t>
            </a:r>
          </a:p>
          <a:p>
            <a:r>
              <a:rPr lang="en-US" sz="2200" b="1" dirty="0"/>
              <a:t>Reduced Misidentification &amp; Adulteration:</a:t>
            </a:r>
            <a:r>
              <a:rPr lang="en-US" sz="2200" dirty="0"/>
              <a:t> Ensures authenticity, preventing substitution and improving Ayurvedic </a:t>
            </a:r>
            <a:r>
              <a:rPr lang="en-US" sz="2200"/>
              <a:t>product quality.</a:t>
            </a:r>
          </a:p>
          <a:p>
            <a:r>
              <a:rPr lang="en-US" sz="2200" b="1" dirty="0"/>
              <a:t>Efficient Supply Chain:</a:t>
            </a:r>
            <a:r>
              <a:rPr lang="en-US" sz="2200" dirty="0"/>
              <a:t> A user-friendly tool for traders and </a:t>
            </a:r>
            <a:r>
              <a:rPr lang="en-US" sz="2200"/>
              <a:t>collectors to verify plant authenticity, streamlining distribution.</a:t>
            </a:r>
          </a:p>
          <a:p>
            <a:r>
              <a:rPr lang="en-US" sz="2200" b="1" dirty="0"/>
              <a:t>Comprehensive Digital Database:</a:t>
            </a:r>
            <a:r>
              <a:rPr lang="en-US" sz="2200" dirty="0"/>
              <a:t> A repository of plant images, descriptions, and classification data for reference and </a:t>
            </a:r>
            <a:r>
              <a:rPr lang="en-US" sz="2200"/>
              <a:t>learning.</a:t>
            </a:r>
          </a:p>
          <a:p>
            <a:r>
              <a:rPr lang="en-US" sz="2200" b="1" dirty="0"/>
              <a:t>Scalable &amp; Sustainable Solution:</a:t>
            </a:r>
            <a:r>
              <a:rPr lang="en-US" sz="2200" dirty="0"/>
              <a:t> Supports conservation, reduces human dependency, and can be integrated into mobile or web applications.</a:t>
            </a:r>
          </a:p>
        </p:txBody>
      </p:sp>
    </p:spTree>
    <p:extLst>
      <p:ext uri="{BB962C8B-B14F-4D97-AF65-F5344CB8AC3E}">
        <p14:creationId xmlns:p14="http://schemas.microsoft.com/office/powerpoint/2010/main" val="423005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525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450" dirty="0">
                <a:latin typeface="Times New Roman" panose="02020603050405020304" pitchFamily="18" charset="0"/>
                <a:ea typeface="Cambria" panose="02040503050406030204" pitchFamily="18" charset="0"/>
                <a:cs typeface="Times New Roman" panose="02020603050405020304" pitchFamily="18" charset="0"/>
              </a:rPr>
              <a:t>Organization: Ministry of AYUSH</a:t>
            </a:r>
          </a:p>
          <a:p>
            <a:pPr marL="342900" lvl="0" indent="-190500" algn="just">
              <a:lnSpc>
                <a:spcPct val="200000"/>
              </a:lnSpc>
              <a:spcBef>
                <a:spcPts val="0"/>
              </a:spcBef>
              <a:buNone/>
            </a:pPr>
            <a:r>
              <a:rPr lang="en-US" sz="1450" dirty="0">
                <a:latin typeface="Times New Roman" panose="02020603050405020304" pitchFamily="18" charset="0"/>
                <a:ea typeface="Cambria" panose="02040503050406030204" pitchFamily="18" charset="0"/>
                <a:cs typeface="Times New Roman" panose="02020603050405020304" pitchFamily="18" charset="0"/>
              </a:rPr>
              <a:t>Category (Hardware / Software / Both) : Software</a:t>
            </a:r>
          </a:p>
          <a:p>
            <a:pPr marL="342900" lvl="0" indent="-190500" algn="just">
              <a:lnSpc>
                <a:spcPct val="200000"/>
              </a:lnSpc>
              <a:spcBef>
                <a:spcPts val="0"/>
              </a:spcBef>
              <a:buNone/>
            </a:pPr>
            <a:r>
              <a:rPr lang="en-US" sz="1450" dirty="0">
                <a:latin typeface="Times New Roman" panose="02020603050405020304" pitchFamily="18" charset="0"/>
                <a:ea typeface="Cambria" panose="02040503050406030204" pitchFamily="18" charset="0"/>
                <a:cs typeface="Times New Roman" panose="02020603050405020304" pitchFamily="18" charset="0"/>
              </a:rPr>
              <a:t>Problem Description: Software MedTech / </a:t>
            </a:r>
            <a:r>
              <a:rPr lang="en-US" sz="1450" dirty="0" err="1">
                <a:latin typeface="Times New Roman" panose="02020603050405020304" pitchFamily="18" charset="0"/>
                <a:ea typeface="Cambria" panose="02040503050406030204" pitchFamily="18" charset="0"/>
                <a:cs typeface="Times New Roman" panose="02020603050405020304" pitchFamily="18" charset="0"/>
              </a:rPr>
              <a:t>BioTech</a:t>
            </a:r>
            <a:r>
              <a:rPr lang="en-US" sz="1450" dirty="0">
                <a:latin typeface="Times New Roman" panose="02020603050405020304" pitchFamily="18" charset="0"/>
                <a:ea typeface="Cambria" panose="02040503050406030204" pitchFamily="18" charset="0"/>
                <a:cs typeface="Times New Roman" panose="02020603050405020304" pitchFamily="18" charset="0"/>
              </a:rPr>
              <a:t> / </a:t>
            </a:r>
            <a:r>
              <a:rPr lang="en-US" sz="1450" dirty="0" err="1">
                <a:latin typeface="Times New Roman" panose="02020603050405020304" pitchFamily="18" charset="0"/>
                <a:ea typeface="Cambria" panose="02040503050406030204" pitchFamily="18" charset="0"/>
                <a:cs typeface="Times New Roman" panose="02020603050405020304" pitchFamily="18" charset="0"/>
              </a:rPr>
              <a:t>HealthTech</a:t>
            </a:r>
            <a:r>
              <a:rPr lang="en-US" sz="1450" dirty="0">
                <a:latin typeface="Times New Roman" panose="02020603050405020304" pitchFamily="18" charset="0"/>
                <a:ea typeface="Cambria" panose="02040503050406030204" pitchFamily="18" charset="0"/>
                <a:cs typeface="Times New Roman" panose="02020603050405020304" pitchFamily="18" charset="0"/>
              </a:rPr>
              <a:t> India, with a rich heritage of floral diversity, is well-known for its medicinal plant wealth, but their identification is one of the major burning issues in Ayurvedic Pharmaceutics. Several crude drugs are being sold under the same name in the market leading to confusion and their misidentification. Even the collectors and traders are not completely aware of the exact morphological appearance or differentiating attributes of the many drugs owing to seasonal and geographical availability, and similar characteristics. Moreover, the extensive consumption to meet demand-supply ratio exerts a heavy strain on the existing resources. It further leads to the practice of adulteration, substitution, and disbelief in the curative capability of the system eventually. Thus, software capable of identifying different medicinal plants/ raw materials through Image Processing Using Different Machine Learning Algorithms will be of immense use. It will be helpful at every level viz. wholesaler, distributor, etc. of the supply chain of raw material being utilized in the system.</a:t>
            </a:r>
          </a:p>
          <a:p>
            <a:pPr marL="342900" lvl="0" indent="-190500" algn="just">
              <a:lnSpc>
                <a:spcPct val="200000"/>
              </a:lnSpc>
              <a:spcBef>
                <a:spcPts val="0"/>
              </a:spcBef>
              <a:buNone/>
            </a:pPr>
            <a:r>
              <a:rPr lang="en-US" sz="1450" dirty="0">
                <a:latin typeface="Times New Roman" panose="02020603050405020304" pitchFamily="18" charset="0"/>
                <a:ea typeface="Cambria" panose="02040503050406030204" pitchFamily="18" charset="0"/>
                <a:cs typeface="Times New Roman" panose="02020603050405020304" pitchFamily="18" charset="0"/>
              </a:rPr>
              <a:t>Difficulty Level: Complex</a:t>
            </a:r>
            <a:endParaRPr sz="145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gn="just">
              <a:buNone/>
            </a:pPr>
            <a:r>
              <a:rPr lang="en-US" b="1" dirty="0">
                <a:latin typeface="Times New Roman" panose="02020603050405020304" pitchFamily="18" charset="0"/>
                <a:cs typeface="Times New Roman" panose="02020603050405020304" pitchFamily="18" charset="0"/>
              </a:rPr>
              <a:t>Problem Statement:</a:t>
            </a:r>
          </a:p>
          <a:p>
            <a:pPr marL="76200" indent="0" algn="just">
              <a:buNone/>
            </a:pPr>
            <a:r>
              <a:rPr lang="en-US" dirty="0">
                <a:latin typeface="Times New Roman" panose="02020603050405020304" pitchFamily="18" charset="0"/>
                <a:cs typeface="Times New Roman" panose="02020603050405020304" pitchFamily="18" charset="0"/>
              </a:rPr>
              <a:t>India, known for its rich floral diversity, faces a major challenge in identifying medicinal plants accurately in Ayurvedic Pharmaceutics. Many crude drugs are sold under the same name, leading to confusion, misidentification, and adulteration. Traders and collectors often lack proper knowledge about plant morphology due to seasonal and geographical variations. This results in: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Adulteration &amp; Substitution</a:t>
            </a:r>
            <a:r>
              <a:rPr lang="en-US" dirty="0">
                <a:latin typeface="Times New Roman" panose="02020603050405020304" pitchFamily="18" charset="0"/>
                <a:cs typeface="Times New Roman" panose="02020603050405020304" pitchFamily="18" charset="0"/>
              </a:rPr>
              <a:t> – Reduced efficacy of Ayurvedic medicines.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Misidentification</a:t>
            </a:r>
            <a:r>
              <a:rPr lang="en-US" dirty="0">
                <a:latin typeface="Times New Roman" panose="02020603050405020304" pitchFamily="18" charset="0"/>
                <a:cs typeface="Times New Roman" panose="02020603050405020304" pitchFamily="18" charset="0"/>
              </a:rPr>
              <a:t> – Incorrect plant usage can lead to ineffective or harmful treatment.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Supply Chain Issues</a:t>
            </a:r>
            <a:r>
              <a:rPr lang="en-US" dirty="0">
                <a:latin typeface="Times New Roman" panose="02020603050405020304" pitchFamily="18" charset="0"/>
                <a:cs typeface="Times New Roman" panose="02020603050405020304" pitchFamily="18" charset="0"/>
              </a:rPr>
              <a:t> – Difficulty in maintaining authenticity from collection to distribution.</a:t>
            </a: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gn="just">
              <a:buNone/>
            </a:pPr>
            <a:r>
              <a:rPr lang="en-US" b="1" dirty="0">
                <a:latin typeface="Times New Roman" panose="02020603050405020304" pitchFamily="18" charset="0"/>
                <a:cs typeface="Times New Roman" panose="02020603050405020304" pitchFamily="18" charset="0"/>
              </a:rPr>
              <a:t>Proposed Solution:</a:t>
            </a:r>
          </a:p>
          <a:p>
            <a:pPr marL="76200" indent="0" algn="just">
              <a:buNone/>
            </a:pPr>
            <a:r>
              <a:rPr lang="en-US" dirty="0">
                <a:latin typeface="Times New Roman" panose="02020603050405020304" pitchFamily="18" charset="0"/>
                <a:cs typeface="Times New Roman" panose="02020603050405020304" pitchFamily="18" charset="0"/>
              </a:rPr>
              <a:t>Developing a </a:t>
            </a:r>
            <a:r>
              <a:rPr lang="en-US" b="1" dirty="0">
                <a:latin typeface="Times New Roman" panose="02020603050405020304" pitchFamily="18" charset="0"/>
                <a:cs typeface="Times New Roman" panose="02020603050405020304" pitchFamily="18" charset="0"/>
              </a:rPr>
              <a:t>Machine Learning-based Image Processing Software</a:t>
            </a:r>
            <a:r>
              <a:rPr lang="en-US" dirty="0">
                <a:latin typeface="Times New Roman" panose="02020603050405020304" pitchFamily="18" charset="0"/>
                <a:cs typeface="Times New Roman" panose="02020603050405020304" pitchFamily="18" charset="0"/>
              </a:rPr>
              <a:t> to identify medicinal plants and raw materials accurately.</a:t>
            </a:r>
          </a:p>
          <a:p>
            <a:pPr algn="just"/>
            <a:r>
              <a:rPr lang="en-US" b="1" dirty="0">
                <a:latin typeface="Times New Roman" panose="02020603050405020304" pitchFamily="18" charset="0"/>
                <a:cs typeface="Times New Roman" panose="02020603050405020304" pitchFamily="18" charset="0"/>
              </a:rPr>
              <a:t>Automated Image Recognition</a:t>
            </a:r>
            <a:r>
              <a:rPr lang="en-US" dirty="0">
                <a:latin typeface="Times New Roman" panose="02020603050405020304" pitchFamily="18" charset="0"/>
                <a:cs typeface="Times New Roman" panose="02020603050405020304" pitchFamily="18" charset="0"/>
              </a:rPr>
              <a:t>: Using ML algorithms (CNNs, Transfer Learning) for plant classification.\</a:t>
            </a:r>
          </a:p>
          <a:p>
            <a:pPr algn="just"/>
            <a:r>
              <a:rPr lang="en-US" b="1" dirty="0">
                <a:latin typeface="Times New Roman" panose="02020603050405020304" pitchFamily="18" charset="0"/>
                <a:cs typeface="Times New Roman" panose="02020603050405020304" pitchFamily="18" charset="0"/>
              </a:rPr>
              <a:t>Feature Extraction</a:t>
            </a:r>
            <a:r>
              <a:rPr lang="en-US" dirty="0">
                <a:latin typeface="Times New Roman" panose="02020603050405020304" pitchFamily="18" charset="0"/>
                <a:cs typeface="Times New Roman" panose="02020603050405020304" pitchFamily="18" charset="0"/>
              </a:rPr>
              <a:t>: Morphological features like leaf shape, texture, and color analysis.</a:t>
            </a:r>
          </a:p>
          <a:p>
            <a:pPr algn="just"/>
            <a:r>
              <a:rPr lang="en-US" b="1" dirty="0">
                <a:latin typeface="Times New Roman" panose="02020603050405020304" pitchFamily="18" charset="0"/>
                <a:cs typeface="Times New Roman" panose="02020603050405020304" pitchFamily="18" charset="0"/>
              </a:rPr>
              <a:t>Real-time Verification</a:t>
            </a:r>
            <a:r>
              <a:rPr lang="en-US" dirty="0">
                <a:latin typeface="Times New Roman" panose="02020603050405020304" pitchFamily="18" charset="0"/>
                <a:cs typeface="Times New Roman" panose="02020603050405020304" pitchFamily="18" charset="0"/>
              </a:rPr>
              <a:t>: A mobile or web-based application for instant plant identification.</a:t>
            </a:r>
          </a:p>
          <a:p>
            <a:pPr algn="just"/>
            <a:r>
              <a:rPr lang="en-US" b="1" dirty="0">
                <a:latin typeface="Times New Roman" panose="02020603050405020304" pitchFamily="18" charset="0"/>
                <a:cs typeface="Times New Roman" panose="02020603050405020304" pitchFamily="18" charset="0"/>
              </a:rPr>
              <a:t>Database Integration</a:t>
            </a:r>
            <a:r>
              <a:rPr lang="en-US" dirty="0">
                <a:latin typeface="Times New Roman" panose="02020603050405020304" pitchFamily="18" charset="0"/>
                <a:cs typeface="Times New Roman" panose="02020603050405020304" pitchFamily="18" charset="0"/>
              </a:rPr>
              <a:t>: Linking identified plants to a medicinal database for reference.</a:t>
            </a: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gn="just">
              <a:buNone/>
            </a:pPr>
            <a:r>
              <a:rPr lang="en-US" b="1" dirty="0">
                <a:latin typeface="Times New Roman" panose="02020603050405020304" pitchFamily="18" charset="0"/>
                <a:cs typeface="Times New Roman" panose="02020603050405020304" pitchFamily="18" charset="0"/>
              </a:rPr>
              <a:t>Expected Impact: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Ensures authenticity</a:t>
            </a:r>
            <a:r>
              <a:rPr lang="en-US" dirty="0">
                <a:latin typeface="Times New Roman" panose="02020603050405020304" pitchFamily="18" charset="0"/>
                <a:cs typeface="Times New Roman" panose="02020603050405020304" pitchFamily="18" charset="0"/>
              </a:rPr>
              <a:t> of medicinal plants across the supply chain.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Prevents adulteration &amp; substitution</a:t>
            </a:r>
            <a:r>
              <a:rPr lang="en-US" dirty="0">
                <a:latin typeface="Times New Roman" panose="02020603050405020304" pitchFamily="18" charset="0"/>
                <a:cs typeface="Times New Roman" panose="02020603050405020304" pitchFamily="18" charset="0"/>
              </a:rPr>
              <a:t>, improving public trust in Ayurveda.</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Assists wholesalers, distributors, and researchers</a:t>
            </a:r>
            <a:r>
              <a:rPr lang="en-US" dirty="0">
                <a:latin typeface="Times New Roman" panose="02020603050405020304" pitchFamily="18" charset="0"/>
                <a:cs typeface="Times New Roman" panose="02020603050405020304" pitchFamily="18" charset="0"/>
              </a:rPr>
              <a:t> in plant identification</a:t>
            </a: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430B-1898-9055-5059-FC6E16D8E037}"/>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1FD1684F-849D-B479-DF1D-C3F6BEE44648}"/>
              </a:ext>
            </a:extLst>
          </p:cNvPr>
          <p:cNvSpPr>
            <a:spLocks noGrp="1"/>
          </p:cNvSpPr>
          <p:nvPr>
            <p:ph type="body" idx="1"/>
          </p:nvPr>
        </p:nvSpPr>
        <p:spPr/>
        <p:txBody>
          <a:bodyPr>
            <a:noAutofit/>
          </a:bodyPr>
          <a:lstStyle/>
          <a:p>
            <a:r>
              <a:rPr lang="en-US" sz="2200" b="1" dirty="0"/>
              <a:t>Automated Identification:</a:t>
            </a:r>
            <a:r>
              <a:rPr lang="en-US" sz="2200" dirty="0"/>
              <a:t> Develop an efficient system for recognizing and classifying medicinal plants and raw materials based on their morphological characteristics using image processing techniques.</a:t>
            </a:r>
          </a:p>
          <a:p>
            <a:r>
              <a:rPr lang="en-US" sz="2200" b="1" dirty="0"/>
              <a:t>Minimizing Misidentification:</a:t>
            </a:r>
            <a:r>
              <a:rPr lang="en-US" sz="2200" dirty="0"/>
              <a:t> Reduce errors in plant identification that arise due to similar physical attributes, seasonal variations, and geographical differences, ensuring authenticity in Ayurvedic pharmaceutics.</a:t>
            </a:r>
          </a:p>
          <a:p>
            <a:r>
              <a:rPr lang="en-US" sz="2200" b="1" dirty="0"/>
              <a:t>Detection of Adulteration &amp; Substitution:</a:t>
            </a:r>
            <a:r>
              <a:rPr lang="en-US" sz="2200" dirty="0"/>
              <a:t> Aid in detecting adulteration and substitution in medicinal raw materials to maintain quality standards and build trust in traditional medicine.</a:t>
            </a:r>
          </a:p>
          <a:p>
            <a:r>
              <a:rPr lang="en-US" sz="2200" b="1" dirty="0"/>
              <a:t>Assist Traders &amp; Collectors:</a:t>
            </a:r>
            <a:r>
              <a:rPr lang="en-US" sz="2200" dirty="0"/>
              <a:t> Provide an easy-to-use tool for collectors, wholesalers, and distributors to verify plant authenticity, thereby improving supply chain efficiency.</a:t>
            </a:r>
          </a:p>
          <a:p>
            <a:pPr marL="76200" indent="0">
              <a:buNone/>
            </a:pPr>
            <a:endParaRPr lang="en-US" sz="2200" dirty="0"/>
          </a:p>
        </p:txBody>
      </p:sp>
    </p:spTree>
    <p:extLst>
      <p:ext uri="{BB962C8B-B14F-4D97-AF65-F5344CB8AC3E}">
        <p14:creationId xmlns:p14="http://schemas.microsoft.com/office/powerpoint/2010/main" val="377304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B9C4-DC6F-D2CD-3FD7-F650D2076687}"/>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063E7E24-ECAE-F14D-EB01-A4C298FB73AC}"/>
              </a:ext>
            </a:extLst>
          </p:cNvPr>
          <p:cNvSpPr>
            <a:spLocks noGrp="1"/>
          </p:cNvSpPr>
          <p:nvPr>
            <p:ph type="body" idx="1"/>
          </p:nvPr>
        </p:nvSpPr>
        <p:spPr/>
        <p:txBody>
          <a:bodyPr>
            <a:normAutofit fontScale="92500"/>
          </a:bodyPr>
          <a:lstStyle/>
          <a:p>
            <a:r>
              <a:rPr lang="en-US" sz="2200" b="1" dirty="0"/>
              <a:t>Enhancing Ayurvedic Practices:</a:t>
            </a:r>
            <a:r>
              <a:rPr lang="en-US" sz="2200" dirty="0"/>
              <a:t> Support the Ayurvedic pharmaceutical industry by ensuring the use of genuine medicinal raw materials, thereby preserving the efficacy and </a:t>
            </a:r>
            <a:r>
              <a:rPr lang="en-US" sz="2200"/>
              <a:t>credibility of herbal treatments.</a:t>
            </a:r>
          </a:p>
          <a:p>
            <a:r>
              <a:rPr lang="en-US" sz="2200" b="1" dirty="0"/>
              <a:t>Machine Learning for Accuracy:</a:t>
            </a:r>
            <a:r>
              <a:rPr lang="en-US" sz="2200" dirty="0"/>
              <a:t> Utilize different machine learning algorithms to improve classification accuracy and </a:t>
            </a:r>
            <a:r>
              <a:rPr lang="en-US" sz="2200"/>
              <a:t>enhance the adaptability of the system to various plant species.</a:t>
            </a:r>
          </a:p>
          <a:p>
            <a:r>
              <a:rPr lang="en-US" sz="2200" b="1" dirty="0"/>
              <a:t>Database Creation:</a:t>
            </a:r>
            <a:r>
              <a:rPr lang="en-US" sz="2200" dirty="0"/>
              <a:t> Develop a digital repository of medicinal plants with their images, characteristics, and classification data </a:t>
            </a:r>
            <a:r>
              <a:rPr lang="en-US" sz="2200"/>
              <a:t>for future reference and continuous learning.</a:t>
            </a:r>
          </a:p>
          <a:p>
            <a:r>
              <a:rPr lang="en-US" sz="2200" b="1" dirty="0"/>
              <a:t>Sustainability &amp; Conservation:</a:t>
            </a:r>
            <a:r>
              <a:rPr lang="en-US" sz="2200" dirty="0"/>
              <a:t> Promote sustainable harvesting practices by preventing overexploitation of specific medicinal plant species and encouraging biodiversity conservation.</a:t>
            </a:r>
          </a:p>
        </p:txBody>
      </p:sp>
    </p:spTree>
    <p:extLst>
      <p:ext uri="{BB962C8B-B14F-4D97-AF65-F5344CB8AC3E}">
        <p14:creationId xmlns:p14="http://schemas.microsoft.com/office/powerpoint/2010/main" val="63946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412C-FB2C-FE22-18A2-894616E83D3E}"/>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219208C9-BAA2-7B06-EE13-9FEB5E09CC38}"/>
              </a:ext>
            </a:extLst>
          </p:cNvPr>
          <p:cNvSpPr>
            <a:spLocks noGrp="1"/>
          </p:cNvSpPr>
          <p:nvPr>
            <p:ph type="body" idx="1"/>
          </p:nvPr>
        </p:nvSpPr>
        <p:spPr/>
        <p:txBody>
          <a:bodyPr>
            <a:normAutofit/>
          </a:bodyPr>
          <a:lstStyle/>
          <a:p>
            <a:r>
              <a:rPr lang="en-US" b="1"/>
              <a:t>Data Collection &amp; Preprocessing:</a:t>
            </a:r>
            <a:r>
              <a:rPr lang="en-US"/>
              <a:t> Gather, label, and enhance images using resizing and noise reduction.</a:t>
            </a:r>
          </a:p>
          <a:p>
            <a:r>
              <a:rPr lang="en-US" b="1"/>
              <a:t>Feature Extraction &amp; Augmentation:</a:t>
            </a:r>
            <a:r>
              <a:rPr lang="en-US"/>
              <a:t> Extract key features (texture, color) and apply augmentation (rotation, scaling).</a:t>
            </a:r>
          </a:p>
          <a:p>
            <a:r>
              <a:rPr lang="en-US" b="1"/>
              <a:t>Model Training:</a:t>
            </a:r>
            <a:r>
              <a:rPr lang="en-US"/>
              <a:t> Train and optimize ML models (CNN, SVM, Random Forest) for accurate classification.</a:t>
            </a:r>
          </a:p>
          <a:p>
            <a:r>
              <a:rPr lang="en-US" b="1"/>
              <a:t>Validation &amp; Testing:</a:t>
            </a:r>
            <a:r>
              <a:rPr lang="en-US"/>
              <a:t> Evaluate performance using accuracy, precision, and recall on unseen data.</a:t>
            </a:r>
          </a:p>
          <a:p>
            <a:r>
              <a:rPr lang="en-US" b="1"/>
              <a:t>System Development:</a:t>
            </a:r>
            <a:r>
              <a:rPr lang="en-US"/>
              <a:t> Build a web/mobile interface for real-time plant identification.</a:t>
            </a:r>
          </a:p>
          <a:p>
            <a:r>
              <a:rPr lang="en-US" b="1"/>
              <a:t>Deployment &amp; Optimization:</a:t>
            </a:r>
            <a:r>
              <a:rPr lang="en-US"/>
              <a:t> Deploy, update the dataset, and refine the model for better accuracy.</a:t>
            </a:r>
          </a:p>
          <a:p>
            <a:pPr marL="76200" indent="0">
              <a:buNone/>
            </a:pPr>
            <a:endParaRPr lang="en-US"/>
          </a:p>
          <a:p>
            <a:endParaRPr lang="en-US" dirty="0"/>
          </a:p>
        </p:txBody>
      </p:sp>
    </p:spTree>
    <p:extLst>
      <p:ext uri="{BB962C8B-B14F-4D97-AF65-F5344CB8AC3E}">
        <p14:creationId xmlns:p14="http://schemas.microsoft.com/office/powerpoint/2010/main" val="1918300"/>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553</Words>
  <Application>Microsoft Office PowerPoint</Application>
  <PresentationFormat>Widescreen</PresentationFormat>
  <Paragraphs>54</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Bioinformatics</vt:lpstr>
      <vt:lpstr>Identification of Different Medicinal Plants/Raw materials through Image Processing Using Machine Learning Algorithms</vt:lpstr>
      <vt:lpstr>Content</vt:lpstr>
      <vt:lpstr>Problem Statement Number: </vt:lpstr>
      <vt:lpstr>Analysis of Problem Statement</vt:lpstr>
      <vt:lpstr>Analysis of Problem Statement</vt:lpstr>
      <vt:lpstr>Analysis of Problem Statement </vt:lpstr>
      <vt:lpstr>Objectives</vt:lpstr>
      <vt:lpstr>Objectives</vt:lpstr>
      <vt:lpstr>Methodology</vt:lpstr>
      <vt:lpstr>Timeline of the Project (Gantt Chart)</vt:lpstr>
      <vt:lpstr>Expected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 chandana</cp:lastModifiedBy>
  <cp:revision>135</cp:revision>
  <dcterms:modified xsi:type="dcterms:W3CDTF">2025-05-15T17:40:47Z</dcterms:modified>
</cp:coreProperties>
</file>