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1" r:id="rId4"/>
    <p:sldId id="257" r:id="rId5"/>
    <p:sldId id="272" r:id="rId6"/>
    <p:sldId id="258" r:id="rId7"/>
    <p:sldId id="273" r:id="rId8"/>
    <p:sldId id="262" r:id="rId9"/>
    <p:sldId id="263" r:id="rId10"/>
    <p:sldId id="264" r:id="rId11"/>
    <p:sldId id="266" r:id="rId12"/>
    <p:sldId id="267" r:id="rId13"/>
    <p:sldId id="268" r:id="rId14"/>
    <p:sldId id="269" r:id="rId15"/>
    <p:sldId id="259" r:id="rId16"/>
    <p:sldId id="270" r:id="rId17"/>
    <p:sldId id="274" r:id="rId18"/>
    <p:sldId id="275" r:id="rId19"/>
    <p:sldId id="260" r:id="rId20"/>
    <p:sldId id="261" r:id="rId21"/>
    <p:sldId id="290" r:id="rId22"/>
    <p:sldId id="291" r:id="rId23"/>
    <p:sldId id="292" r:id="rId2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image" Target="../media/image15.wmf"/><Relationship Id="rId7" Type="http://schemas.openxmlformats.org/officeDocument/2006/relationships/image" Target="../media/image14.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jpe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jpe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1.wmf"/><Relationship Id="rId7" Type="http://schemas.openxmlformats.org/officeDocument/2006/relationships/oleObject" Target="../embeddings/oleObject9.bin"/><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 Id="rId3" Type="http://schemas.openxmlformats.org/officeDocument/2006/relationships/oleObject" Target="../embeddings/oleObject7.bin"/><Relationship Id="rId21" Type="http://schemas.openxmlformats.org/officeDocument/2006/relationships/vmlDrawing" Target="../drawings/vmlDrawing4.vml"/><Relationship Id="rId20" Type="http://schemas.openxmlformats.org/officeDocument/2006/relationships/slideLayout" Target="../slideLayouts/slideLayout4.xml"/><Relationship Id="rId2" Type="http://schemas.openxmlformats.org/officeDocument/2006/relationships/image" Target="../media/image8.wmf"/><Relationship Id="rId19" Type="http://schemas.openxmlformats.org/officeDocument/2006/relationships/image" Target="../media/image16.wmf"/><Relationship Id="rId18" Type="http://schemas.openxmlformats.org/officeDocument/2006/relationships/oleObject" Target="../embeddings/oleObject15.bin"/><Relationship Id="rId17" Type="http://schemas.openxmlformats.org/officeDocument/2006/relationships/image" Target="../media/image15.wmf"/><Relationship Id="rId16" Type="http://schemas.openxmlformats.org/officeDocument/2006/relationships/oleObject" Target="../embeddings/oleObject14.bin"/><Relationship Id="rId15" Type="http://schemas.openxmlformats.org/officeDocument/2006/relationships/oleObject" Target="../embeddings/oleObject13.bin"/><Relationship Id="rId14" Type="http://schemas.openxmlformats.org/officeDocument/2006/relationships/image" Target="../media/image14.wmf"/><Relationship Id="rId13" Type="http://schemas.openxmlformats.org/officeDocument/2006/relationships/oleObject" Target="../embeddings/oleObject12.bin"/><Relationship Id="rId12" Type="http://schemas.openxmlformats.org/officeDocument/2006/relationships/image" Target="../media/image13.wmf"/><Relationship Id="rId11" Type="http://schemas.openxmlformats.org/officeDocument/2006/relationships/oleObject" Target="../embeddings/oleObject11.bin"/><Relationship Id="rId10" Type="http://schemas.openxmlformats.org/officeDocument/2006/relationships/image" Target="../media/image12.w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4000" cy="1545590"/>
          </a:xfrm>
        </p:spPr>
        <p:txBody>
          <a:bodyPr>
            <a:normAutofit/>
          </a:bodyPr>
          <a:p>
            <a:r>
              <a:rPr lang="en-US" altLang="en-IN" b="1">
                <a:solidFill>
                  <a:srgbClr val="00206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t>Topic Modelling using </a:t>
            </a:r>
            <a:br>
              <a:rPr lang="en-US" altLang="en-IN" b="1">
                <a:solidFill>
                  <a:srgbClr val="00206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br>
            <a:r>
              <a:rPr lang="en-US" altLang="en-IN" b="1">
                <a:solidFill>
                  <a:srgbClr val="00206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t>Latent Dirichlet Allocation</a:t>
            </a:r>
            <a:endParaRPr lang="en-US" altLang="en-IN" b="1">
              <a:solidFill>
                <a:srgbClr val="00206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endParaRPr>
          </a:p>
        </p:txBody>
      </p:sp>
      <p:sp>
        <p:nvSpPr>
          <p:cNvPr id="3" name="Subtitle 2"/>
          <p:cNvSpPr>
            <a:spLocks noGrp="1"/>
          </p:cNvSpPr>
          <p:nvPr>
            <p:ph type="subTitle" idx="1"/>
          </p:nvPr>
        </p:nvSpPr>
        <p:spPr>
          <a:xfrm>
            <a:off x="3625850" y="3694430"/>
            <a:ext cx="7042150" cy="1655445"/>
          </a:xfrm>
        </p:spPr>
        <p:txBody>
          <a:bodyPr>
            <a:scene3d>
              <a:camera prst="orthographicFront"/>
              <a:lightRig rig="threePt" dir="t"/>
            </a:scene3d>
          </a:bodyPr>
          <a:p>
            <a:pPr algn="just"/>
            <a:r>
              <a:rPr lang="en-IN" altLang="en-US" sz="2800">
                <a:solidFill>
                  <a:schemeClr val="accent6">
                    <a:lumMod val="75000"/>
                  </a:schemeClr>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Arkaprava Sinha</a:t>
            </a:r>
            <a:r>
              <a:rPr lang="en-IN" altLang="en-US"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MDS201801</a:t>
            </a:r>
            <a:endParaRPr lang="en-IN" altLang="en-US"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just"/>
            <a:r>
              <a:rPr lang="en-IN" altLang="en-US" sz="2800">
                <a:solidFill>
                  <a:schemeClr val="accent6">
                    <a:lumMod val="75000"/>
                  </a:schemeClr>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Subhasish Basak</a:t>
            </a:r>
            <a:r>
              <a:rPr lang="en-IN" altLang="en-US"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MDS201803</a:t>
            </a:r>
            <a:endParaRPr lang="en-IN" altLang="en-US"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just"/>
            <a:r>
              <a:rPr lang="en-IN" altLang="en-US" sz="2800">
                <a:solidFill>
                  <a:schemeClr val="accent6">
                    <a:lumMod val="75000"/>
                  </a:schemeClr>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Rohan Khaitan</a:t>
            </a:r>
            <a:r>
              <a:rPr lang="en-IN" altLang="en-US"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MDS201812</a:t>
            </a:r>
            <a:endParaRPr lang="en-IN" altLang="en-US"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val 4"/>
          <p:cNvSpPr/>
          <p:nvPr/>
        </p:nvSpPr>
        <p:spPr>
          <a:xfrm>
            <a:off x="1190625" y="2968625"/>
            <a:ext cx="2435225" cy="1217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Word</a:t>
            </a:r>
            <a:endParaRPr lang="en-IN" altLang="en-US"/>
          </a:p>
        </p:txBody>
      </p:sp>
      <p:cxnSp>
        <p:nvCxnSpPr>
          <p:cNvPr id="6" name="Straight Arrow Connector 5"/>
          <p:cNvCxnSpPr/>
          <p:nvPr/>
        </p:nvCxnSpPr>
        <p:spPr>
          <a:xfrm flipV="1">
            <a:off x="3966845" y="1786255"/>
            <a:ext cx="2382520" cy="149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984625" y="2530475"/>
            <a:ext cx="2268220" cy="963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966845" y="3371850"/>
            <a:ext cx="2294890" cy="337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6845" y="4068445"/>
            <a:ext cx="2452370" cy="993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4159885" y="2351405"/>
            <a:ext cx="830580" cy="368300"/>
          </a:xfrm>
          <a:prstGeom prst="rect">
            <a:avLst/>
          </a:prstGeom>
          <a:noFill/>
        </p:spPr>
        <p:txBody>
          <a:bodyPr wrap="none" rtlCol="0">
            <a:spAutoFit/>
          </a:bodyPr>
          <a:p>
            <a:r>
              <a:rPr lang="en-IN" altLang="en-US"/>
              <a:t>Topic 1</a:t>
            </a:r>
            <a:endParaRPr lang="en-IN" altLang="en-US"/>
          </a:p>
        </p:txBody>
      </p:sp>
      <p:sp>
        <p:nvSpPr>
          <p:cNvPr id="12" name="Text Box 11"/>
          <p:cNvSpPr txBox="1"/>
          <p:nvPr/>
        </p:nvSpPr>
        <p:spPr>
          <a:xfrm>
            <a:off x="4704715" y="3700145"/>
            <a:ext cx="819150" cy="368300"/>
          </a:xfrm>
          <a:prstGeom prst="rect">
            <a:avLst/>
          </a:prstGeom>
          <a:noFill/>
        </p:spPr>
        <p:txBody>
          <a:bodyPr wrap="none" rtlCol="0">
            <a:spAutoFit/>
          </a:bodyPr>
          <a:p>
            <a:r>
              <a:rPr lang="en-IN" altLang="en-US"/>
              <a:t>Topic k</a:t>
            </a:r>
            <a:endParaRPr lang="en-IN" altLang="en-US"/>
          </a:p>
        </p:txBody>
      </p:sp>
      <p:pic>
        <p:nvPicPr>
          <p:cNvPr id="13" name="Content Placeholder 12" descr="images"/>
          <p:cNvPicPr>
            <a:picLocks noChangeAspect="1"/>
          </p:cNvPicPr>
          <p:nvPr>
            <p:ph sz="half" idx="1"/>
          </p:nvPr>
        </p:nvPicPr>
        <p:blipFill>
          <a:blip r:embed="rId1"/>
          <a:stretch>
            <a:fillRect/>
          </a:stretch>
        </p:blipFill>
        <p:spPr>
          <a:xfrm>
            <a:off x="7128510" y="4132580"/>
            <a:ext cx="2893695" cy="2139950"/>
          </a:xfrm>
          <a:prstGeom prst="rect">
            <a:avLst/>
          </a:prstGeom>
        </p:spPr>
      </p:pic>
      <p:pic>
        <p:nvPicPr>
          <p:cNvPr id="14" name="Content Placeholder 13" descr="Tableau-Quantity-Histogram-Feature"/>
          <p:cNvPicPr>
            <a:picLocks noChangeAspect="1"/>
          </p:cNvPicPr>
          <p:nvPr>
            <p:ph sz="half" idx="2"/>
          </p:nvPr>
        </p:nvPicPr>
        <p:blipFill>
          <a:blip r:embed="rId2"/>
          <a:stretch>
            <a:fillRect/>
          </a:stretch>
        </p:blipFill>
        <p:spPr>
          <a:xfrm>
            <a:off x="6715125" y="907415"/>
            <a:ext cx="3561080" cy="1885950"/>
          </a:xfrm>
          <a:prstGeom prst="rect">
            <a:avLst/>
          </a:prstGeom>
        </p:spPr>
      </p:pic>
      <p:sp>
        <p:nvSpPr>
          <p:cNvPr id="3" name="Down Arrow Callout 2"/>
          <p:cNvSpPr/>
          <p:nvPr/>
        </p:nvSpPr>
        <p:spPr>
          <a:xfrm>
            <a:off x="3625850" y="1542415"/>
            <a:ext cx="1742440" cy="786130"/>
          </a:xfrm>
          <a:prstGeom prst="downArrowCallout">
            <a:avLst>
              <a:gd name="adj1" fmla="val 1932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Step 1</a:t>
            </a:r>
            <a:endParaRPr lang="en-IN" altLang="en-US"/>
          </a:p>
          <a:p>
            <a:pPr algn="ctr"/>
            <a:r>
              <a:rPr lang="en-IN" altLang="en-US"/>
              <a:t>Pick a Topic</a:t>
            </a:r>
            <a:endParaRPr lang="en-IN" altLang="en-US"/>
          </a:p>
        </p:txBody>
      </p:sp>
      <p:sp>
        <p:nvSpPr>
          <p:cNvPr id="4" name="Left Arrow Callout 3"/>
          <p:cNvSpPr/>
          <p:nvPr/>
        </p:nvSpPr>
        <p:spPr>
          <a:xfrm>
            <a:off x="10579735" y="1094740"/>
            <a:ext cx="1470660" cy="168148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Step 2</a:t>
            </a:r>
            <a:endParaRPr lang="en-IN" altLang="en-US"/>
          </a:p>
          <a:p>
            <a:pPr algn="ctr"/>
            <a:r>
              <a:rPr lang="en-IN" altLang="en-US"/>
              <a:t>Pick a word</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val 4"/>
          <p:cNvSpPr/>
          <p:nvPr/>
        </p:nvSpPr>
        <p:spPr>
          <a:xfrm>
            <a:off x="1190625" y="2968625"/>
            <a:ext cx="2435225" cy="1217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Word</a:t>
            </a:r>
            <a:endParaRPr lang="en-IN" altLang="en-US"/>
          </a:p>
        </p:txBody>
      </p:sp>
      <p:cxnSp>
        <p:nvCxnSpPr>
          <p:cNvPr id="6" name="Straight Arrow Connector 5"/>
          <p:cNvCxnSpPr/>
          <p:nvPr/>
        </p:nvCxnSpPr>
        <p:spPr>
          <a:xfrm flipV="1">
            <a:off x="3966845" y="1786255"/>
            <a:ext cx="2382520" cy="149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984625" y="2530475"/>
            <a:ext cx="2268220" cy="963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966845" y="3371850"/>
            <a:ext cx="2294890" cy="337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6845" y="4068445"/>
            <a:ext cx="2452370" cy="993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4177030" y="2329180"/>
            <a:ext cx="830580" cy="368300"/>
          </a:xfrm>
          <a:prstGeom prst="rect">
            <a:avLst/>
          </a:prstGeom>
          <a:noFill/>
        </p:spPr>
        <p:txBody>
          <a:bodyPr wrap="none" rtlCol="0">
            <a:spAutoFit/>
          </a:bodyPr>
          <a:p>
            <a:r>
              <a:rPr lang="en-IN" altLang="en-US"/>
              <a:t>Topic 1</a:t>
            </a:r>
            <a:endParaRPr lang="en-IN" altLang="en-US"/>
          </a:p>
        </p:txBody>
      </p:sp>
      <p:sp>
        <p:nvSpPr>
          <p:cNvPr id="12" name="Text Box 11"/>
          <p:cNvSpPr txBox="1"/>
          <p:nvPr/>
        </p:nvSpPr>
        <p:spPr>
          <a:xfrm>
            <a:off x="4704715" y="3700145"/>
            <a:ext cx="819150" cy="368300"/>
          </a:xfrm>
          <a:prstGeom prst="rect">
            <a:avLst/>
          </a:prstGeom>
          <a:noFill/>
        </p:spPr>
        <p:txBody>
          <a:bodyPr wrap="none" rtlCol="0">
            <a:spAutoFit/>
          </a:bodyPr>
          <a:p>
            <a:r>
              <a:rPr lang="en-IN" altLang="en-US"/>
              <a:t>Topic k</a:t>
            </a:r>
            <a:endParaRPr lang="en-IN" altLang="en-US"/>
          </a:p>
        </p:txBody>
      </p:sp>
      <p:pic>
        <p:nvPicPr>
          <p:cNvPr id="13" name="Content Placeholder 12" descr="images"/>
          <p:cNvPicPr>
            <a:picLocks noChangeAspect="1"/>
          </p:cNvPicPr>
          <p:nvPr>
            <p:ph sz="half" idx="1"/>
          </p:nvPr>
        </p:nvPicPr>
        <p:blipFill>
          <a:blip r:embed="rId1"/>
          <a:stretch>
            <a:fillRect/>
          </a:stretch>
        </p:blipFill>
        <p:spPr>
          <a:xfrm>
            <a:off x="7128510" y="4132580"/>
            <a:ext cx="2893695" cy="2139950"/>
          </a:xfrm>
          <a:prstGeom prst="rect">
            <a:avLst/>
          </a:prstGeom>
        </p:spPr>
      </p:pic>
      <p:pic>
        <p:nvPicPr>
          <p:cNvPr id="14" name="Content Placeholder 13" descr="Tableau-Quantity-Histogram-Feature"/>
          <p:cNvPicPr>
            <a:picLocks noChangeAspect="1"/>
          </p:cNvPicPr>
          <p:nvPr>
            <p:ph sz="half" idx="2"/>
          </p:nvPr>
        </p:nvPicPr>
        <p:blipFill>
          <a:blip r:embed="rId2"/>
          <a:stretch>
            <a:fillRect/>
          </a:stretch>
        </p:blipFill>
        <p:spPr>
          <a:xfrm>
            <a:off x="6654165" y="811530"/>
            <a:ext cx="3561080" cy="1885950"/>
          </a:xfrm>
          <a:prstGeom prst="rect">
            <a:avLst/>
          </a:prstGeom>
        </p:spPr>
      </p:pic>
      <p:sp>
        <p:nvSpPr>
          <p:cNvPr id="3" name="Down Arrow Callout 2"/>
          <p:cNvSpPr/>
          <p:nvPr/>
        </p:nvSpPr>
        <p:spPr>
          <a:xfrm>
            <a:off x="3569970" y="1614805"/>
            <a:ext cx="2148205" cy="68262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graphicFrame>
        <p:nvGraphicFramePr>
          <p:cNvPr id="16" name="Object 15"/>
          <p:cNvGraphicFramePr/>
          <p:nvPr/>
        </p:nvGraphicFramePr>
        <p:xfrm>
          <a:off x="3533140" y="1614805"/>
          <a:ext cx="2221865" cy="447675"/>
        </p:xfrm>
        <a:graphic>
          <a:graphicData uri="http://schemas.openxmlformats.org/presentationml/2006/ole">
            <mc:AlternateContent xmlns:mc="http://schemas.openxmlformats.org/markup-compatibility/2006">
              <mc:Choice xmlns:v="urn:schemas-microsoft-com:vml" Requires="v">
                <p:oleObj spid="_x0000_s17" name="" r:id="rId3" imgW="2014855" imgH="390525" progId="Equation.KSEE3">
                  <p:embed/>
                </p:oleObj>
              </mc:Choice>
              <mc:Fallback>
                <p:oleObj name="" r:id="rId3" imgW="2014855" imgH="390525" progId="Equation.KSEE3">
                  <p:embed/>
                  <p:pic>
                    <p:nvPicPr>
                      <p:cNvPr id="0" name="Picture 16"/>
                      <p:cNvPicPr/>
                      <p:nvPr/>
                    </p:nvPicPr>
                    <p:blipFill>
                      <a:blip r:embed="rId4"/>
                      <a:stretch>
                        <a:fillRect/>
                      </a:stretch>
                    </p:blipFill>
                    <p:spPr>
                      <a:xfrm>
                        <a:off x="3533140" y="1614805"/>
                        <a:ext cx="2221865" cy="4476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val 4"/>
          <p:cNvSpPr/>
          <p:nvPr/>
        </p:nvSpPr>
        <p:spPr>
          <a:xfrm>
            <a:off x="1190625" y="2968625"/>
            <a:ext cx="2435225" cy="1217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Word</a:t>
            </a:r>
            <a:endParaRPr lang="en-IN" altLang="en-US"/>
          </a:p>
        </p:txBody>
      </p:sp>
      <p:cxnSp>
        <p:nvCxnSpPr>
          <p:cNvPr id="6" name="Straight Arrow Connector 5"/>
          <p:cNvCxnSpPr/>
          <p:nvPr/>
        </p:nvCxnSpPr>
        <p:spPr>
          <a:xfrm flipV="1">
            <a:off x="3966845" y="1786255"/>
            <a:ext cx="2382520" cy="149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984625" y="2530475"/>
            <a:ext cx="2268220" cy="963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966845" y="3371850"/>
            <a:ext cx="2294890" cy="337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6845" y="4068445"/>
            <a:ext cx="2452370" cy="993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4177030" y="2329180"/>
            <a:ext cx="830580" cy="368300"/>
          </a:xfrm>
          <a:prstGeom prst="rect">
            <a:avLst/>
          </a:prstGeom>
          <a:noFill/>
        </p:spPr>
        <p:txBody>
          <a:bodyPr wrap="none" rtlCol="0">
            <a:spAutoFit/>
          </a:bodyPr>
          <a:p>
            <a:r>
              <a:rPr lang="en-IN" altLang="en-US"/>
              <a:t>Topic 1</a:t>
            </a:r>
            <a:endParaRPr lang="en-IN" altLang="en-US"/>
          </a:p>
        </p:txBody>
      </p:sp>
      <p:sp>
        <p:nvSpPr>
          <p:cNvPr id="12" name="Text Box 11"/>
          <p:cNvSpPr txBox="1"/>
          <p:nvPr/>
        </p:nvSpPr>
        <p:spPr>
          <a:xfrm>
            <a:off x="4704715" y="3700145"/>
            <a:ext cx="819150" cy="368300"/>
          </a:xfrm>
          <a:prstGeom prst="rect">
            <a:avLst/>
          </a:prstGeom>
          <a:noFill/>
        </p:spPr>
        <p:txBody>
          <a:bodyPr wrap="none" rtlCol="0">
            <a:spAutoFit/>
          </a:bodyPr>
          <a:p>
            <a:r>
              <a:rPr lang="en-IN" altLang="en-US"/>
              <a:t>Topic k</a:t>
            </a:r>
            <a:endParaRPr lang="en-IN" altLang="en-US"/>
          </a:p>
        </p:txBody>
      </p:sp>
      <p:pic>
        <p:nvPicPr>
          <p:cNvPr id="13" name="Content Placeholder 12" descr="images"/>
          <p:cNvPicPr>
            <a:picLocks noChangeAspect="1"/>
          </p:cNvPicPr>
          <p:nvPr>
            <p:ph sz="half" idx="1"/>
          </p:nvPr>
        </p:nvPicPr>
        <p:blipFill>
          <a:blip r:embed="rId1"/>
          <a:stretch>
            <a:fillRect/>
          </a:stretch>
        </p:blipFill>
        <p:spPr>
          <a:xfrm>
            <a:off x="7128510" y="4132580"/>
            <a:ext cx="2893695" cy="2139950"/>
          </a:xfrm>
          <a:prstGeom prst="rect">
            <a:avLst/>
          </a:prstGeom>
        </p:spPr>
      </p:pic>
      <p:pic>
        <p:nvPicPr>
          <p:cNvPr id="14" name="Content Placeholder 13" descr="Tableau-Quantity-Histogram-Feature"/>
          <p:cNvPicPr>
            <a:picLocks noChangeAspect="1"/>
          </p:cNvPicPr>
          <p:nvPr>
            <p:ph sz="half" idx="2"/>
          </p:nvPr>
        </p:nvPicPr>
        <p:blipFill>
          <a:blip r:embed="rId2"/>
          <a:stretch>
            <a:fillRect/>
          </a:stretch>
        </p:blipFill>
        <p:spPr>
          <a:xfrm>
            <a:off x="6654165" y="811530"/>
            <a:ext cx="3561080" cy="1885950"/>
          </a:xfrm>
          <a:prstGeom prst="rect">
            <a:avLst/>
          </a:prstGeom>
        </p:spPr>
      </p:pic>
      <p:sp>
        <p:nvSpPr>
          <p:cNvPr id="3" name="Down Arrow Callout 2"/>
          <p:cNvSpPr/>
          <p:nvPr/>
        </p:nvSpPr>
        <p:spPr>
          <a:xfrm>
            <a:off x="3413125" y="1614805"/>
            <a:ext cx="2305050" cy="68262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graphicFrame>
        <p:nvGraphicFramePr>
          <p:cNvPr id="16" name="Object 15"/>
          <p:cNvGraphicFramePr/>
          <p:nvPr/>
        </p:nvGraphicFramePr>
        <p:xfrm>
          <a:off x="3482340" y="1614805"/>
          <a:ext cx="2272665" cy="447675"/>
        </p:xfrm>
        <a:graphic>
          <a:graphicData uri="http://schemas.openxmlformats.org/presentationml/2006/ole">
            <mc:AlternateContent xmlns:mc="http://schemas.openxmlformats.org/markup-compatibility/2006">
              <mc:Choice xmlns:v="urn:schemas-microsoft-com:vml" Requires="v">
                <p:oleObj spid="_x0000_s17" name="" r:id="rId3" imgW="2014855" imgH="390525" progId="Equation.KSEE3">
                  <p:embed/>
                </p:oleObj>
              </mc:Choice>
              <mc:Fallback>
                <p:oleObj name="" r:id="rId3" imgW="2014855" imgH="390525" progId="Equation.KSEE3">
                  <p:embed/>
                  <p:pic>
                    <p:nvPicPr>
                      <p:cNvPr id="0" name="Picture 16"/>
                      <p:cNvPicPr/>
                      <p:nvPr/>
                    </p:nvPicPr>
                    <p:blipFill>
                      <a:blip r:embed="rId4"/>
                      <a:stretch>
                        <a:fillRect/>
                      </a:stretch>
                    </p:blipFill>
                    <p:spPr>
                      <a:xfrm>
                        <a:off x="3482340" y="1614805"/>
                        <a:ext cx="2272665" cy="447675"/>
                      </a:xfrm>
                      <a:prstGeom prst="rect">
                        <a:avLst/>
                      </a:prstGeom>
                    </p:spPr>
                  </p:pic>
                </p:oleObj>
              </mc:Fallback>
            </mc:AlternateContent>
          </a:graphicData>
        </a:graphic>
      </p:graphicFrame>
      <p:sp>
        <p:nvSpPr>
          <p:cNvPr id="4" name="Up Arrow Callout 3"/>
          <p:cNvSpPr/>
          <p:nvPr/>
        </p:nvSpPr>
        <p:spPr>
          <a:xfrm>
            <a:off x="8714740" y="2806700"/>
            <a:ext cx="2557145" cy="893445"/>
          </a:xfrm>
          <a:prstGeom prst="upArrowCallout">
            <a:avLst>
              <a:gd name="adj1" fmla="val 25000"/>
              <a:gd name="adj2" fmla="val 23987"/>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aphicFrame>
        <p:nvGraphicFramePr>
          <p:cNvPr id="15" name="Object 14"/>
          <p:cNvGraphicFramePr/>
          <p:nvPr/>
        </p:nvGraphicFramePr>
        <p:xfrm>
          <a:off x="8830310" y="3208655"/>
          <a:ext cx="2326005" cy="440690"/>
        </p:xfrm>
        <a:graphic>
          <a:graphicData uri="http://schemas.openxmlformats.org/presentationml/2006/ole">
            <mc:AlternateContent xmlns:mc="http://schemas.openxmlformats.org/markup-compatibility/2006">
              <mc:Choice xmlns:v="urn:schemas-microsoft-com:vml" Requires="v">
                <p:oleObj spid="_x0000_s18" name="" r:id="rId5" imgW="2350135" imgH="425450" progId="Equation.KSEE3">
                  <p:embed/>
                </p:oleObj>
              </mc:Choice>
              <mc:Fallback>
                <p:oleObj name="" r:id="rId5" imgW="2350135" imgH="425450" progId="Equation.KSEE3">
                  <p:embed/>
                  <p:pic>
                    <p:nvPicPr>
                      <p:cNvPr id="0" name="Picture 17"/>
                      <p:cNvPicPr/>
                      <p:nvPr/>
                    </p:nvPicPr>
                    <p:blipFill>
                      <a:blip r:embed="rId6"/>
                      <a:stretch>
                        <a:fillRect/>
                      </a:stretch>
                    </p:blipFill>
                    <p:spPr>
                      <a:xfrm>
                        <a:off x="8830310" y="3208655"/>
                        <a:ext cx="2326005" cy="440690"/>
                      </a:xfrm>
                      <a:prstGeom prst="rect">
                        <a:avLst/>
                      </a:prstGeom>
                    </p:spPr>
                  </p:pic>
                </p:oleObj>
              </mc:Fallback>
            </mc:AlternateContent>
          </a:graphicData>
        </a:graphic>
      </p:graphicFrame>
      <p:sp>
        <p:nvSpPr>
          <p:cNvPr id="19" name="Text Box 18"/>
          <p:cNvSpPr txBox="1"/>
          <p:nvPr/>
        </p:nvSpPr>
        <p:spPr>
          <a:xfrm>
            <a:off x="1157605" y="5219700"/>
            <a:ext cx="3547110" cy="64516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For a document d let the selected topic be Z  </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t>Summarization of the Model :</a:t>
            </a:r>
            <a:endPar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endParaRPr>
          </a:p>
        </p:txBody>
      </p:sp>
      <p:graphicFrame>
        <p:nvGraphicFramePr>
          <p:cNvPr id="6" name="Content Placeholder 5"/>
          <p:cNvGraphicFramePr/>
          <p:nvPr>
            <p:ph sz="half" idx="2"/>
          </p:nvPr>
        </p:nvGraphicFramePr>
        <p:xfrm>
          <a:off x="3246120" y="1710055"/>
          <a:ext cx="944245" cy="476250"/>
        </p:xfrm>
        <a:graphic>
          <a:graphicData uri="http://schemas.openxmlformats.org/presentationml/2006/ole">
            <mc:AlternateContent xmlns:mc="http://schemas.openxmlformats.org/markup-compatibility/2006">
              <mc:Choice xmlns:v="urn:schemas-microsoft-com:vml" Requires="v">
                <p:oleObj spid="_x0000_s7" name="" r:id="rId1" imgW="979805" imgH="514985" progId="Equation.KSEE3">
                  <p:embed/>
                </p:oleObj>
              </mc:Choice>
              <mc:Fallback>
                <p:oleObj name="" r:id="rId1" imgW="979805" imgH="514985" progId="Equation.KSEE3">
                  <p:embed/>
                  <p:pic>
                    <p:nvPicPr>
                      <p:cNvPr id="0" name="Picture 6"/>
                      <p:cNvPicPr/>
                      <p:nvPr/>
                    </p:nvPicPr>
                    <p:blipFill>
                      <a:blip r:embed="rId2"/>
                      <a:stretch>
                        <a:fillRect/>
                      </a:stretch>
                    </p:blipFill>
                    <p:spPr>
                      <a:xfrm>
                        <a:off x="3246120" y="1710055"/>
                        <a:ext cx="944245" cy="476250"/>
                      </a:xfrm>
                      <a:prstGeom prst="rect">
                        <a:avLst/>
                      </a:prstGeom>
                    </p:spPr>
                  </p:pic>
                </p:oleObj>
              </mc:Fallback>
            </mc:AlternateContent>
          </a:graphicData>
        </a:graphic>
      </p:graphicFrame>
      <p:sp>
        <p:nvSpPr>
          <p:cNvPr id="8" name="Content Placeholder 7"/>
          <p:cNvSpPr/>
          <p:nvPr>
            <p:ph sz="half" idx="1"/>
          </p:nvPr>
        </p:nvSpPr>
        <p:spPr>
          <a:xfrm>
            <a:off x="4578350" y="1734185"/>
            <a:ext cx="549275" cy="452120"/>
          </a:xfrm>
        </p:spPr>
        <p:txBody>
          <a:bodyPr>
            <a:noAutofit/>
          </a:bodyPr>
          <a:p>
            <a:pPr marL="0" indent="0">
              <a:buNone/>
            </a:pPr>
            <a:r>
              <a:rPr lang="en-IN" altLang="en-US" sz="3200"/>
              <a:t>~</a:t>
            </a:r>
            <a:endParaRPr lang="en-IN" altLang="en-US" sz="3200"/>
          </a:p>
        </p:txBody>
      </p:sp>
      <p:graphicFrame>
        <p:nvGraphicFramePr>
          <p:cNvPr id="10" name="Object 9"/>
          <p:cNvGraphicFramePr/>
          <p:nvPr/>
        </p:nvGraphicFramePr>
        <p:xfrm>
          <a:off x="5194935" y="1747520"/>
          <a:ext cx="2309495" cy="461010"/>
        </p:xfrm>
        <a:graphic>
          <a:graphicData uri="http://schemas.openxmlformats.org/presentationml/2006/ole">
            <mc:AlternateContent xmlns:mc="http://schemas.openxmlformats.org/markup-compatibility/2006">
              <mc:Choice xmlns:v="urn:schemas-microsoft-com:vml" Requires="v">
                <p:oleObj spid="_x0000_s11" name="" r:id="rId3" imgW="2309495" imgH="461010" progId="Equation.KSEE3">
                  <p:embed/>
                </p:oleObj>
              </mc:Choice>
              <mc:Fallback>
                <p:oleObj name="" r:id="rId3" imgW="2309495" imgH="461010" progId="Equation.KSEE3">
                  <p:embed/>
                  <p:pic>
                    <p:nvPicPr>
                      <p:cNvPr id="0" name="Picture 10"/>
                      <p:cNvPicPr/>
                      <p:nvPr/>
                    </p:nvPicPr>
                    <p:blipFill>
                      <a:blip r:embed="rId4"/>
                      <a:stretch>
                        <a:fillRect/>
                      </a:stretch>
                    </p:blipFill>
                    <p:spPr>
                      <a:xfrm>
                        <a:off x="5194935" y="1747520"/>
                        <a:ext cx="2309495" cy="461010"/>
                      </a:xfrm>
                      <a:prstGeom prst="rect">
                        <a:avLst/>
                      </a:prstGeom>
                    </p:spPr>
                  </p:pic>
                </p:oleObj>
              </mc:Fallback>
            </mc:AlternateContent>
          </a:graphicData>
        </a:graphic>
      </p:graphicFrame>
      <p:sp>
        <p:nvSpPr>
          <p:cNvPr id="16" name="Content Placeholder 7"/>
          <p:cNvSpPr/>
          <p:nvPr/>
        </p:nvSpPr>
        <p:spPr>
          <a:xfrm>
            <a:off x="4578350" y="2338705"/>
            <a:ext cx="54927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3200"/>
              <a:t>~</a:t>
            </a:r>
            <a:endParaRPr lang="en-IN" altLang="en-US" sz="3200"/>
          </a:p>
        </p:txBody>
      </p:sp>
      <p:graphicFrame>
        <p:nvGraphicFramePr>
          <p:cNvPr id="18" name="Object 17"/>
          <p:cNvGraphicFramePr/>
          <p:nvPr/>
        </p:nvGraphicFramePr>
        <p:xfrm>
          <a:off x="3197225" y="2338705"/>
          <a:ext cx="1042035" cy="422910"/>
        </p:xfrm>
        <a:graphic>
          <a:graphicData uri="http://schemas.openxmlformats.org/presentationml/2006/ole">
            <mc:AlternateContent xmlns:mc="http://schemas.openxmlformats.org/markup-compatibility/2006">
              <mc:Choice xmlns:v="urn:schemas-microsoft-com:vml" Requires="v">
                <p:oleObj spid="_x0000_s19" name="" r:id="rId5" imgW="1076325" imgH="452120" progId="Equation.KSEE3">
                  <p:embed/>
                </p:oleObj>
              </mc:Choice>
              <mc:Fallback>
                <p:oleObj name="" r:id="rId5" imgW="1076325" imgH="452120" progId="Equation.KSEE3">
                  <p:embed/>
                  <p:pic>
                    <p:nvPicPr>
                      <p:cNvPr id="0" name="Picture 18"/>
                      <p:cNvPicPr/>
                      <p:nvPr/>
                    </p:nvPicPr>
                    <p:blipFill>
                      <a:blip r:embed="rId6"/>
                      <a:stretch>
                        <a:fillRect/>
                      </a:stretch>
                    </p:blipFill>
                    <p:spPr>
                      <a:xfrm>
                        <a:off x="3197225" y="2338705"/>
                        <a:ext cx="1042035" cy="422910"/>
                      </a:xfrm>
                      <a:prstGeom prst="rect">
                        <a:avLst/>
                      </a:prstGeom>
                    </p:spPr>
                  </p:pic>
                </p:oleObj>
              </mc:Fallback>
            </mc:AlternateContent>
          </a:graphicData>
        </a:graphic>
      </p:graphicFrame>
      <p:graphicFrame>
        <p:nvGraphicFramePr>
          <p:cNvPr id="20" name="Object 19"/>
          <p:cNvGraphicFramePr/>
          <p:nvPr/>
        </p:nvGraphicFramePr>
        <p:xfrm>
          <a:off x="5194300" y="2338705"/>
          <a:ext cx="2440940" cy="452120"/>
        </p:xfrm>
        <a:graphic>
          <a:graphicData uri="http://schemas.openxmlformats.org/presentationml/2006/ole">
            <mc:AlternateContent xmlns:mc="http://schemas.openxmlformats.org/markup-compatibility/2006">
              <mc:Choice xmlns:v="urn:schemas-microsoft-com:vml" Requires="v">
                <p:oleObj spid="_x0000_s21" name="" r:id="rId7" imgW="1066800" imgH="203200" progId="Equation.KSEE3">
                  <p:embed/>
                </p:oleObj>
              </mc:Choice>
              <mc:Fallback>
                <p:oleObj name="" r:id="rId7" imgW="1066800" imgH="203200" progId="Equation.KSEE3">
                  <p:embed/>
                  <p:pic>
                    <p:nvPicPr>
                      <p:cNvPr id="0" name="Picture 20"/>
                      <p:cNvPicPr/>
                      <p:nvPr/>
                    </p:nvPicPr>
                    <p:blipFill>
                      <a:blip r:embed="rId8"/>
                      <a:stretch>
                        <a:fillRect/>
                      </a:stretch>
                    </p:blipFill>
                    <p:spPr>
                      <a:xfrm>
                        <a:off x="5194300" y="2338705"/>
                        <a:ext cx="2440940" cy="452120"/>
                      </a:xfrm>
                      <a:prstGeom prst="rect">
                        <a:avLst/>
                      </a:prstGeom>
                    </p:spPr>
                  </p:pic>
                </p:oleObj>
              </mc:Fallback>
            </mc:AlternateContent>
          </a:graphicData>
        </a:graphic>
      </p:graphicFrame>
      <p:sp>
        <p:nvSpPr>
          <p:cNvPr id="22" name="Text Box 21"/>
          <p:cNvSpPr txBox="1"/>
          <p:nvPr/>
        </p:nvSpPr>
        <p:spPr>
          <a:xfrm>
            <a:off x="909955" y="3065145"/>
            <a:ext cx="10466705" cy="398780"/>
          </a:xfrm>
          <a:prstGeom prst="rect">
            <a:avLst/>
          </a:prstGeom>
          <a:noFill/>
        </p:spPr>
        <p:txBody>
          <a:bodyPr wrap="square" rtlCol="0">
            <a:spAutoFit/>
          </a:bodyPr>
          <a:p>
            <a:r>
              <a:rPr lang="en-IN" altLang="en-US" sz="2000">
                <a:latin typeface="Times New Roman" panose="02020603050405020304" charset="0"/>
                <a:cs typeface="Times New Roman" panose="02020603050405020304" charset="0"/>
              </a:rPr>
              <a:t>Now the distributions of            and           are approximated by</a:t>
            </a:r>
            <a:r>
              <a:rPr lang="en-IN" altLang="en-US" sz="2000" b="1">
                <a:latin typeface="Times New Roman" panose="02020603050405020304" charset="0"/>
                <a:cs typeface="Times New Roman" panose="02020603050405020304" charset="0"/>
              </a:rPr>
              <a:t> Dirichlet distribution</a:t>
            </a:r>
            <a:r>
              <a:rPr lang="en-US" altLang="en-IN" sz="2000" b="1">
                <a:latin typeface="Times New Roman" panose="02020603050405020304" charset="0"/>
                <a:cs typeface="Times New Roman" panose="02020603050405020304" charset="0"/>
              </a:rPr>
              <a:t>,</a:t>
            </a:r>
            <a:r>
              <a:rPr lang="en-IN" altLang="en-US" sz="2000">
                <a:latin typeface="Times New Roman" panose="02020603050405020304" charset="0"/>
                <a:cs typeface="Times New Roman" panose="02020603050405020304" charset="0"/>
              </a:rPr>
              <a:t> </a:t>
            </a:r>
            <a:endParaRPr lang="en-IN" altLang="en-US" sz="2000">
              <a:latin typeface="Times New Roman" panose="02020603050405020304" charset="0"/>
              <a:cs typeface="Times New Roman" panose="02020603050405020304" charset="0"/>
            </a:endParaRPr>
          </a:p>
        </p:txBody>
      </p:sp>
      <p:graphicFrame>
        <p:nvGraphicFramePr>
          <p:cNvPr id="26" name="Object 25"/>
          <p:cNvGraphicFramePr/>
          <p:nvPr/>
        </p:nvGraphicFramePr>
        <p:xfrm>
          <a:off x="3628390" y="3064510"/>
          <a:ext cx="431800" cy="399415"/>
        </p:xfrm>
        <a:graphic>
          <a:graphicData uri="http://schemas.openxmlformats.org/presentationml/2006/ole">
            <mc:AlternateContent xmlns:mc="http://schemas.openxmlformats.org/markup-compatibility/2006">
              <mc:Choice xmlns:v="urn:schemas-microsoft-com:vml" Requires="v">
                <p:oleObj spid="_x0000_s27" name="" r:id="rId9" imgW="601345" imgH="546100" progId="Equation.KSEE3">
                  <p:embed/>
                </p:oleObj>
              </mc:Choice>
              <mc:Fallback>
                <p:oleObj name="" r:id="rId9" imgW="601345" imgH="546100" progId="Equation.KSEE3">
                  <p:embed/>
                  <p:pic>
                    <p:nvPicPr>
                      <p:cNvPr id="0" name="Picture 26"/>
                      <p:cNvPicPr/>
                      <p:nvPr/>
                    </p:nvPicPr>
                    <p:blipFill>
                      <a:blip r:embed="rId10"/>
                      <a:stretch>
                        <a:fillRect/>
                      </a:stretch>
                    </p:blipFill>
                    <p:spPr>
                      <a:xfrm>
                        <a:off x="3628390" y="3064510"/>
                        <a:ext cx="431800" cy="399415"/>
                      </a:xfrm>
                      <a:prstGeom prst="rect">
                        <a:avLst/>
                      </a:prstGeom>
                    </p:spPr>
                  </p:pic>
                </p:oleObj>
              </mc:Fallback>
            </mc:AlternateContent>
          </a:graphicData>
        </a:graphic>
      </p:graphicFrame>
      <p:graphicFrame>
        <p:nvGraphicFramePr>
          <p:cNvPr id="28" name="Object 27"/>
          <p:cNvGraphicFramePr/>
          <p:nvPr/>
        </p:nvGraphicFramePr>
        <p:xfrm>
          <a:off x="4641850" y="3065145"/>
          <a:ext cx="485140" cy="458470"/>
        </p:xfrm>
        <a:graphic>
          <a:graphicData uri="http://schemas.openxmlformats.org/presentationml/2006/ole">
            <mc:AlternateContent xmlns:mc="http://schemas.openxmlformats.org/markup-compatibility/2006">
              <mc:Choice xmlns:v="urn:schemas-microsoft-com:vml" Requires="v">
                <p:oleObj spid="_x0000_s29" name="" r:id="rId11" imgW="471170" imgH="434340" progId="Equation.KSEE3">
                  <p:embed/>
                </p:oleObj>
              </mc:Choice>
              <mc:Fallback>
                <p:oleObj name="" r:id="rId11" imgW="471170" imgH="434340" progId="Equation.KSEE3">
                  <p:embed/>
                  <p:pic>
                    <p:nvPicPr>
                      <p:cNvPr id="0" name="Picture 28"/>
                      <p:cNvPicPr/>
                      <p:nvPr/>
                    </p:nvPicPr>
                    <p:blipFill>
                      <a:blip r:embed="rId12"/>
                      <a:stretch>
                        <a:fillRect/>
                      </a:stretch>
                    </p:blipFill>
                    <p:spPr>
                      <a:xfrm>
                        <a:off x="4641850" y="3065145"/>
                        <a:ext cx="485140" cy="458470"/>
                      </a:xfrm>
                      <a:prstGeom prst="rect">
                        <a:avLst/>
                      </a:prstGeom>
                    </p:spPr>
                  </p:pic>
                </p:oleObj>
              </mc:Fallback>
            </mc:AlternateContent>
          </a:graphicData>
        </a:graphic>
      </p:graphicFrame>
      <p:graphicFrame>
        <p:nvGraphicFramePr>
          <p:cNvPr id="30" name="Object 29"/>
          <p:cNvGraphicFramePr/>
          <p:nvPr/>
        </p:nvGraphicFramePr>
        <p:xfrm>
          <a:off x="3246120" y="3977640"/>
          <a:ext cx="944245" cy="452755"/>
        </p:xfrm>
        <a:graphic>
          <a:graphicData uri="http://schemas.openxmlformats.org/presentationml/2006/ole">
            <mc:AlternateContent xmlns:mc="http://schemas.openxmlformats.org/markup-compatibility/2006">
              <mc:Choice xmlns:v="urn:schemas-microsoft-com:vml" Requires="v">
                <p:oleObj spid="_x0000_s31" name="" r:id="rId13" imgW="768350" imgH="434340" progId="Equation.KSEE3">
                  <p:embed/>
                </p:oleObj>
              </mc:Choice>
              <mc:Fallback>
                <p:oleObj name="" r:id="rId13" imgW="768350" imgH="434340" progId="Equation.KSEE3">
                  <p:embed/>
                  <p:pic>
                    <p:nvPicPr>
                      <p:cNvPr id="0" name="Picture 30"/>
                      <p:cNvPicPr/>
                      <p:nvPr/>
                    </p:nvPicPr>
                    <p:blipFill>
                      <a:blip r:embed="rId14"/>
                      <a:stretch>
                        <a:fillRect/>
                      </a:stretch>
                    </p:blipFill>
                    <p:spPr>
                      <a:xfrm>
                        <a:off x="3246120" y="3977640"/>
                        <a:ext cx="944245" cy="452755"/>
                      </a:xfrm>
                      <a:prstGeom prst="rect">
                        <a:avLst/>
                      </a:prstGeom>
                    </p:spPr>
                  </p:pic>
                </p:oleObj>
              </mc:Fallback>
            </mc:AlternateContent>
          </a:graphicData>
        </a:graphic>
      </p:graphicFrame>
      <p:sp>
        <p:nvSpPr>
          <p:cNvPr id="34" name="Content Placeholder 7"/>
          <p:cNvSpPr/>
          <p:nvPr/>
        </p:nvSpPr>
        <p:spPr>
          <a:xfrm>
            <a:off x="4578350" y="3978275"/>
            <a:ext cx="54927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3200"/>
              <a:t>~</a:t>
            </a:r>
            <a:endParaRPr lang="en-IN" altLang="en-US" sz="3200"/>
          </a:p>
        </p:txBody>
      </p:sp>
      <p:sp>
        <p:nvSpPr>
          <p:cNvPr id="35" name="Content Placeholder 7"/>
          <p:cNvSpPr/>
          <p:nvPr/>
        </p:nvSpPr>
        <p:spPr>
          <a:xfrm>
            <a:off x="4578350" y="4497705"/>
            <a:ext cx="54927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3200"/>
              <a:t>~</a:t>
            </a:r>
            <a:endParaRPr lang="en-IN" altLang="en-US" sz="3200"/>
          </a:p>
        </p:txBody>
      </p:sp>
      <p:graphicFrame>
        <p:nvGraphicFramePr>
          <p:cNvPr id="36" name="Object 35"/>
          <p:cNvGraphicFramePr/>
          <p:nvPr/>
        </p:nvGraphicFramePr>
        <p:xfrm>
          <a:off x="3628390" y="4497705"/>
          <a:ext cx="431800" cy="399415"/>
        </p:xfrm>
        <a:graphic>
          <a:graphicData uri="http://schemas.openxmlformats.org/presentationml/2006/ole">
            <mc:AlternateContent xmlns:mc="http://schemas.openxmlformats.org/markup-compatibility/2006">
              <mc:Choice xmlns:v="urn:schemas-microsoft-com:vml" Requires="v">
                <p:oleObj spid="_x0000_s37" name="" r:id="rId15" imgW="601345" imgH="546100" progId="Equation.KSEE3">
                  <p:embed/>
                </p:oleObj>
              </mc:Choice>
              <mc:Fallback>
                <p:oleObj name="" r:id="rId15" imgW="601345" imgH="546100" progId="Equation.KSEE3">
                  <p:embed/>
                  <p:pic>
                    <p:nvPicPr>
                      <p:cNvPr id="0" name="Picture 26"/>
                      <p:cNvPicPr/>
                      <p:nvPr/>
                    </p:nvPicPr>
                    <p:blipFill>
                      <a:blip r:embed="rId10"/>
                      <a:stretch>
                        <a:fillRect/>
                      </a:stretch>
                    </p:blipFill>
                    <p:spPr>
                      <a:xfrm>
                        <a:off x="3628390" y="4497705"/>
                        <a:ext cx="431800" cy="399415"/>
                      </a:xfrm>
                      <a:prstGeom prst="rect">
                        <a:avLst/>
                      </a:prstGeom>
                    </p:spPr>
                  </p:pic>
                </p:oleObj>
              </mc:Fallback>
            </mc:AlternateContent>
          </a:graphicData>
        </a:graphic>
      </p:graphicFrame>
      <p:graphicFrame>
        <p:nvGraphicFramePr>
          <p:cNvPr id="38" name="Object 37"/>
          <p:cNvGraphicFramePr/>
          <p:nvPr/>
        </p:nvGraphicFramePr>
        <p:xfrm>
          <a:off x="5402580" y="3946525"/>
          <a:ext cx="1893570" cy="483870"/>
        </p:xfrm>
        <a:graphic>
          <a:graphicData uri="http://schemas.openxmlformats.org/presentationml/2006/ole">
            <mc:AlternateContent xmlns:mc="http://schemas.openxmlformats.org/markup-compatibility/2006">
              <mc:Choice xmlns:v="urn:schemas-microsoft-com:vml" Requires="v">
                <p:oleObj spid="_x0000_s39" name="" r:id="rId16" imgW="1879600" imgH="453390" progId="Equation.KSEE3">
                  <p:embed/>
                </p:oleObj>
              </mc:Choice>
              <mc:Fallback>
                <p:oleObj name="" r:id="rId16" imgW="1879600" imgH="453390" progId="Equation.KSEE3">
                  <p:embed/>
                  <p:pic>
                    <p:nvPicPr>
                      <p:cNvPr id="0" name="Picture 38"/>
                      <p:cNvPicPr/>
                      <p:nvPr/>
                    </p:nvPicPr>
                    <p:blipFill>
                      <a:blip r:embed="rId17"/>
                      <a:stretch>
                        <a:fillRect/>
                      </a:stretch>
                    </p:blipFill>
                    <p:spPr>
                      <a:xfrm>
                        <a:off x="5402580" y="3946525"/>
                        <a:ext cx="1893570" cy="483870"/>
                      </a:xfrm>
                      <a:prstGeom prst="rect">
                        <a:avLst/>
                      </a:prstGeom>
                    </p:spPr>
                  </p:pic>
                </p:oleObj>
              </mc:Fallback>
            </mc:AlternateContent>
          </a:graphicData>
        </a:graphic>
      </p:graphicFrame>
      <p:graphicFrame>
        <p:nvGraphicFramePr>
          <p:cNvPr id="40" name="Object 39"/>
          <p:cNvGraphicFramePr/>
          <p:nvPr/>
        </p:nvGraphicFramePr>
        <p:xfrm>
          <a:off x="5385435" y="4497705"/>
          <a:ext cx="1928495" cy="461010"/>
        </p:xfrm>
        <a:graphic>
          <a:graphicData uri="http://schemas.openxmlformats.org/presentationml/2006/ole">
            <mc:AlternateContent xmlns:mc="http://schemas.openxmlformats.org/markup-compatibility/2006">
              <mc:Choice xmlns:v="urn:schemas-microsoft-com:vml" Requires="v">
                <p:oleObj spid="_x0000_s41" name="" r:id="rId18" imgW="1795780" imgH="450850" progId="Equation.KSEE3">
                  <p:embed/>
                </p:oleObj>
              </mc:Choice>
              <mc:Fallback>
                <p:oleObj name="" r:id="rId18" imgW="1795780" imgH="450850" progId="Equation.KSEE3">
                  <p:embed/>
                  <p:pic>
                    <p:nvPicPr>
                      <p:cNvPr id="0" name="Picture 40"/>
                      <p:cNvPicPr/>
                      <p:nvPr/>
                    </p:nvPicPr>
                    <p:blipFill>
                      <a:blip r:embed="rId19"/>
                      <a:stretch>
                        <a:fillRect/>
                      </a:stretch>
                    </p:blipFill>
                    <p:spPr>
                      <a:xfrm>
                        <a:off x="5385435" y="4497705"/>
                        <a:ext cx="1928495" cy="46101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6520"/>
            <a:ext cx="10515600" cy="1325563"/>
          </a:xfrm>
        </p:spPr>
        <p:txBody>
          <a:bodyPr/>
          <a:p>
            <a:r>
              <a:rPr lang="en-IN" altLang="en-US" sz="4000" b="1">
                <a:solidFill>
                  <a:srgbClr val="0070C0"/>
                </a:solidFill>
                <a:effectLst>
                  <a:outerShdw blurRad="38100" dist="25400" dir="5400000" algn="ctr" rotWithShape="0">
                    <a:srgbClr val="6E747A">
                      <a:alpha val="43000"/>
                    </a:srgbClr>
                  </a:outerShdw>
                </a:effectLst>
                <a:latin typeface="Times New Roman" panose="02020603050405020304" charset="0"/>
                <a:ea typeface="SimSun" panose="02010600030101010101" pitchFamily="2" charset="-122"/>
                <a:cs typeface="Times New Roman" panose="02020603050405020304" charset="0"/>
              </a:rPr>
              <a:t>Understanding the generative model with an example</a:t>
            </a:r>
            <a:r>
              <a:rPr lang="en-US" altLang="en-IN" sz="4000" b="1">
                <a:solidFill>
                  <a:srgbClr val="0070C0"/>
                </a:solidFill>
                <a:effectLst>
                  <a:outerShdw blurRad="38100" dist="25400" dir="5400000" algn="ctr" rotWithShape="0">
                    <a:srgbClr val="6E747A">
                      <a:alpha val="43000"/>
                    </a:srgbClr>
                  </a:outerShdw>
                </a:effectLst>
                <a:latin typeface="Times New Roman" panose="02020603050405020304" charset="0"/>
                <a:ea typeface="SimSun" panose="02010600030101010101" pitchFamily="2" charset="-122"/>
                <a:cs typeface="Times New Roman" panose="02020603050405020304" charset="0"/>
              </a:rPr>
              <a:t>:</a:t>
            </a:r>
            <a:endParaRPr lang="en-US" altLang="en-IN" sz="4000" b="1">
              <a:solidFill>
                <a:srgbClr val="0070C0"/>
              </a:solidFill>
              <a:effectLst>
                <a:outerShdw blurRad="38100" dist="25400" dir="5400000" algn="ctr" rotWithShape="0">
                  <a:srgbClr val="6E747A">
                    <a:alpha val="43000"/>
                  </a:srgbClr>
                </a:outerShdw>
              </a:effectLst>
              <a:latin typeface="Times New Roman" panose="02020603050405020304" charset="0"/>
              <a:ea typeface="SimSun" panose="02010600030101010101" pitchFamily="2" charset="-122"/>
              <a:cs typeface="Times New Roman" panose="02020603050405020304" charset="0"/>
            </a:endParaRPr>
          </a:p>
        </p:txBody>
      </p:sp>
      <p:sp>
        <p:nvSpPr>
          <p:cNvPr id="3" name="Content Placeholder 2"/>
          <p:cNvSpPr>
            <a:spLocks noGrp="1"/>
          </p:cNvSpPr>
          <p:nvPr>
            <p:ph idx="1"/>
          </p:nvPr>
        </p:nvSpPr>
        <p:spPr>
          <a:xfrm>
            <a:off x="969645" y="1564640"/>
            <a:ext cx="10515600" cy="4351338"/>
          </a:xfrm>
        </p:spPr>
        <p:txBody>
          <a:bodyPr>
            <a:noAutofit/>
          </a:bodyPr>
          <a:p>
            <a:pPr marL="0" indent="0">
              <a:buNone/>
            </a:pPr>
            <a:r>
              <a:rPr lang="en-US" sz="1800">
                <a:latin typeface="Times New Roman" panose="02020603050405020304" charset="0"/>
                <a:cs typeface="Times New Roman" panose="02020603050405020304" charset="0"/>
              </a:rPr>
              <a:t>In more detail, LDA represents documents as mixtures of topics that spit out words with certain probabilities. It assumes that documents are produced in the following fashion: when writing each document, you</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 Decide on the number of words N the document will have (say, according to a Poisson distribution).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    Choose a topic mixture for the document (according to a Dirichlet distribution over a fixed set of K topics). For example, assuming that we have the two food and cute animal topics above, you might choose the document to consist of 1/3 food and 2/3 cute animals.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    Generate each word w_i in the document by:</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        First picking a topic (according to the multinomial distribution that you sampled above; for example, you might pick the food topic with 1/3 probability and the cute animals topic with 2/3 probability).</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        Using the topic to generate the word itself (according to the topic’s multinomial distribution). For example, if we selected the food topic, we might generate the word “broccoli” with 30% probability, “bananas” with 15% probability, and so on.</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Assuming this generative model for a collection of documents, LDA then tries to backtrack from the documents to find a set of topics that are likely to have generated the collection.</a:t>
            </a:r>
            <a:endParaRPr lang="en-US" sz="18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700px-LDA_Graphical_Model"/>
          <p:cNvPicPr>
            <a:picLocks noChangeAspect="1"/>
          </p:cNvPicPr>
          <p:nvPr>
            <p:ph/>
          </p:nvPr>
        </p:nvPicPr>
        <p:blipFill>
          <a:blip r:embed="rId1"/>
          <a:stretch>
            <a:fillRect/>
          </a:stretch>
        </p:blipFill>
        <p:spPr>
          <a:xfrm>
            <a:off x="419735" y="1351280"/>
            <a:ext cx="8890000" cy="4740910"/>
          </a:xfrm>
          <a:prstGeom prst="rect">
            <a:avLst/>
          </a:prstGeom>
        </p:spPr>
      </p:pic>
      <p:sp>
        <p:nvSpPr>
          <p:cNvPr id="6" name="Text Box 5"/>
          <p:cNvSpPr txBox="1"/>
          <p:nvPr/>
        </p:nvSpPr>
        <p:spPr>
          <a:xfrm>
            <a:off x="629920" y="454660"/>
            <a:ext cx="7628890" cy="706755"/>
          </a:xfrm>
          <a:prstGeom prst="rect">
            <a:avLst/>
          </a:prstGeom>
          <a:noFill/>
        </p:spPr>
        <p:txBody>
          <a:bodyPr wrap="square" rtlCol="0">
            <a:spAutoFit/>
            <a:scene3d>
              <a:camera prst="orthographicFront"/>
              <a:lightRig rig="threePt" dir="t"/>
            </a:scene3d>
          </a:bodyPr>
          <a:p>
            <a:r>
              <a:rPr lang="en-IN" altLang="en-US" sz="4000" b="1">
                <a:solidFill>
                  <a:srgbClr val="0070C0"/>
                </a:solidFill>
                <a:effectLst>
                  <a:outerShdw blurRad="38100" dist="25400" dir="5400000" algn="ctr" rotWithShape="0">
                    <a:srgbClr val="6E747A">
                      <a:alpha val="43000"/>
                    </a:srgbClr>
                  </a:outerShdw>
                </a:effectLst>
                <a:latin typeface="Times New Roman" panose="02020603050405020304" charset="0"/>
                <a:ea typeface="SimSun" panose="02010600030101010101" pitchFamily="2" charset="-122"/>
                <a:cs typeface="Times New Roman" panose="02020603050405020304" charset="0"/>
              </a:rPr>
              <a:t>Pictorially we have:</a:t>
            </a:r>
            <a:endParaRPr lang="en-IN" altLang="en-US" sz="4000" b="1">
              <a:solidFill>
                <a:srgbClr val="0070C0"/>
              </a:solidFill>
              <a:effectLst>
                <a:outerShdw blurRad="38100" dist="25400" dir="5400000" algn="ctr" rotWithShape="0">
                  <a:srgbClr val="6E747A">
                    <a:alpha val="43000"/>
                  </a:srgbClr>
                </a:outerShdw>
              </a:effectLst>
              <a:latin typeface="Times New Roman" panose="02020603050405020304" charset="0"/>
              <a:ea typeface="SimSun" panose="02010600030101010101" pitchFamily="2" charset="-122"/>
              <a:cs typeface="Times New Roman" panose="02020603050405020304" charset="0"/>
            </a:endParaRPr>
          </a:p>
        </p:txBody>
      </p:sp>
      <p:sp>
        <p:nvSpPr>
          <p:cNvPr id="8" name="Flowchart: Alternate Process 7"/>
          <p:cNvSpPr/>
          <p:nvPr/>
        </p:nvSpPr>
        <p:spPr>
          <a:xfrm>
            <a:off x="9519920" y="1952625"/>
            <a:ext cx="2408555" cy="319659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sym typeface="+mn-ea"/>
              </a:rPr>
              <a:t>Shaded nodes are observed, and unshaded nodes are hidden.</a:t>
            </a:r>
            <a:endParaRPr lang="en-US" sz="2000"/>
          </a:p>
          <a:p>
            <a:pPr algn="ct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256540" y="834390"/>
            <a:ext cx="4585970" cy="899160"/>
          </a:xfrm>
        </p:spPr>
        <p:txBody>
          <a:bodyPr/>
          <a:p>
            <a:pPr marL="457200" indent="-457200">
              <a:buFont typeface="Arial" panose="020B0604020202020204" pitchFamily="34" charset="0"/>
              <a:buChar char="•"/>
            </a:pPr>
            <a:r>
              <a:rPr lang="en-IN" altLang="en-US" sz="2800" u="sng">
                <a:solidFill>
                  <a:srgbClr val="7030A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Multinomial distribution</a:t>
            </a:r>
            <a:r>
              <a:rPr lang="en-IN" altLang="en-US" sz="2800">
                <a:solidFill>
                  <a:srgbClr val="7030A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r>
              <a:rPr lang="en-US" altLang="en-IN" sz="2800">
                <a:solidFill>
                  <a:srgbClr val="7030A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endParaRPr lang="en-US" altLang="en-IN" sz="2800">
              <a:solidFill>
                <a:srgbClr val="7030A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6" name="Content Placeholder 5"/>
          <p:cNvPicPr>
            <a:picLocks noChangeAspect="1"/>
          </p:cNvPicPr>
          <p:nvPr>
            <p:ph sz="half" idx="2"/>
          </p:nvPr>
        </p:nvPicPr>
        <p:blipFill>
          <a:blip r:embed="rId1"/>
          <a:stretch>
            <a:fillRect/>
          </a:stretch>
        </p:blipFill>
        <p:spPr>
          <a:xfrm>
            <a:off x="624840" y="1630680"/>
            <a:ext cx="10768330" cy="1645920"/>
          </a:xfrm>
          <a:prstGeom prst="rect">
            <a:avLst/>
          </a:prstGeom>
        </p:spPr>
      </p:pic>
      <p:sp>
        <p:nvSpPr>
          <p:cNvPr id="8" name="Title 6"/>
          <p:cNvSpPr>
            <a:spLocks noGrp="1"/>
          </p:cNvSpPr>
          <p:nvPr/>
        </p:nvSpPr>
        <p:spPr>
          <a:xfrm>
            <a:off x="424815" y="3470910"/>
            <a:ext cx="10515600" cy="899160"/>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IN" altLang="en-US" sz="2800" u="sng">
                <a:solidFill>
                  <a:srgbClr val="7030A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Dirichlet distribution </a:t>
            </a:r>
            <a:r>
              <a:rPr lang="en-US" altLang="en-IN" sz="2800">
                <a:solidFill>
                  <a:srgbClr val="7030A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endParaRPr lang="en-US" altLang="en-IN" sz="2800">
              <a:solidFill>
                <a:srgbClr val="7030A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2"/>
          <a:stretch>
            <a:fillRect/>
          </a:stretch>
        </p:blipFill>
        <p:spPr>
          <a:xfrm>
            <a:off x="424815" y="4228465"/>
            <a:ext cx="11210290" cy="2499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The generative model follows these steps:</a:t>
            </a:r>
            <a:endPar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600200"/>
            <a:ext cx="9988550" cy="4526280"/>
          </a:xfrm>
        </p:spPr>
        <p:txBody>
          <a:bodyPr/>
          <a:p>
            <a:pPr marL="514350" indent="-514350">
              <a:buAutoNum type="arabicPeriod"/>
            </a:pPr>
            <a:r>
              <a:rPr lang="en-IN" altLang="en-US" sz="2800">
                <a:latin typeface="Times New Roman" panose="02020603050405020304" charset="0"/>
                <a:cs typeface="Times New Roman" panose="02020603050405020304" charset="0"/>
              </a:rPr>
              <a:t>Draw each topic                     for i = 1,2,...k</a:t>
            </a:r>
            <a:endParaRPr lang="en-IN" altLang="en-US" sz="2800">
              <a:latin typeface="Times New Roman" panose="02020603050405020304" charset="0"/>
              <a:cs typeface="Times New Roman" panose="02020603050405020304" charset="0"/>
            </a:endParaRPr>
          </a:p>
          <a:p>
            <a:pPr marL="514350" indent="-514350">
              <a:buAutoNum type="arabicPeriod"/>
            </a:pPr>
            <a:r>
              <a:rPr lang="en-IN" altLang="en-US" sz="2800">
                <a:latin typeface="Times New Roman" panose="02020603050405020304" charset="0"/>
                <a:cs typeface="Times New Roman" panose="02020603050405020304" charset="0"/>
              </a:rPr>
              <a:t>For each document:</a:t>
            </a:r>
            <a:endParaRPr lang="en-IN" altLang="en-US" sz="2800">
              <a:latin typeface="Times New Roman" panose="02020603050405020304" charset="0"/>
              <a:cs typeface="Times New Roman" panose="02020603050405020304" charset="0"/>
            </a:endParaRPr>
          </a:p>
          <a:p>
            <a:pPr marL="0" indent="0">
              <a:buNone/>
            </a:pPr>
            <a:endParaRPr lang="en-IN" altLang="en-US" sz="2800">
              <a:latin typeface="Times New Roman" panose="02020603050405020304" charset="0"/>
              <a:cs typeface="Times New Roman" panose="02020603050405020304" charset="0"/>
            </a:endParaRPr>
          </a:p>
          <a:p>
            <a:pPr marL="0" indent="0">
              <a:buNone/>
            </a:pPr>
            <a:r>
              <a:rPr lang="en-IN" altLang="en-US" sz="2800">
                <a:latin typeface="Times New Roman" panose="02020603050405020304" charset="0"/>
                <a:cs typeface="Times New Roman" panose="02020603050405020304" charset="0"/>
              </a:rPr>
              <a:t>First draw topic proportions </a:t>
            </a:r>
            <a:endParaRPr lang="en-IN" altLang="en-US" sz="2800">
              <a:latin typeface="Times New Roman" panose="02020603050405020304" charset="0"/>
              <a:cs typeface="Times New Roman" panose="02020603050405020304" charset="0"/>
            </a:endParaRPr>
          </a:p>
          <a:p>
            <a:pPr marL="0" indent="0">
              <a:buNone/>
            </a:pPr>
            <a:endParaRPr lang="en-IN" altLang="en-US" sz="2800">
              <a:latin typeface="Times New Roman" panose="02020603050405020304" charset="0"/>
              <a:cs typeface="Times New Roman" panose="02020603050405020304" charset="0"/>
            </a:endParaRPr>
          </a:p>
          <a:p>
            <a:pPr marL="0" indent="0">
              <a:buNone/>
            </a:pPr>
            <a:r>
              <a:rPr lang="en-IN" altLang="en-US" sz="2800">
                <a:latin typeface="Times New Roman" panose="02020603050405020304" charset="0"/>
                <a:cs typeface="Times New Roman" panose="02020603050405020304" charset="0"/>
              </a:rPr>
              <a:t>For each word within the document:</a:t>
            </a:r>
            <a:endParaRPr lang="en-IN" altLang="en-US" sz="2800">
              <a:latin typeface="Times New Roman" panose="02020603050405020304" charset="0"/>
              <a:cs typeface="Times New Roman" panose="02020603050405020304" charset="0"/>
            </a:endParaRPr>
          </a:p>
          <a:p>
            <a:pPr marL="0" indent="0">
              <a:buNone/>
            </a:pPr>
            <a:r>
              <a:rPr lang="en-IN" altLang="en-US" sz="2800">
                <a:latin typeface="Times New Roman" panose="02020603050405020304" charset="0"/>
                <a:cs typeface="Times New Roman" panose="02020603050405020304" charset="0"/>
              </a:rPr>
              <a:t>a) Draw</a:t>
            </a:r>
            <a:endParaRPr lang="en-IN" altLang="en-US" sz="2800">
              <a:latin typeface="Times New Roman" panose="02020603050405020304" charset="0"/>
              <a:cs typeface="Times New Roman" panose="02020603050405020304" charset="0"/>
            </a:endParaRPr>
          </a:p>
          <a:p>
            <a:pPr marL="0" indent="0">
              <a:buNone/>
            </a:pPr>
            <a:r>
              <a:rPr lang="en-IN" altLang="en-US" sz="2800">
                <a:latin typeface="Times New Roman" panose="02020603050405020304" charset="0"/>
                <a:cs typeface="Times New Roman" panose="02020603050405020304" charset="0"/>
              </a:rPr>
              <a:t>b) Draw</a:t>
            </a:r>
            <a:endParaRPr lang="en-IN" altLang="en-US" sz="28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3627755" y="1684655"/>
            <a:ext cx="1703705" cy="451485"/>
          </a:xfrm>
          <a:prstGeom prst="rect">
            <a:avLst/>
          </a:prstGeom>
        </p:spPr>
      </p:pic>
      <p:pic>
        <p:nvPicPr>
          <p:cNvPr id="5" name="Picture 4"/>
          <p:cNvPicPr>
            <a:picLocks noChangeAspect="1"/>
          </p:cNvPicPr>
          <p:nvPr/>
        </p:nvPicPr>
        <p:blipFill>
          <a:blip r:embed="rId2"/>
          <a:stretch>
            <a:fillRect/>
          </a:stretch>
        </p:blipFill>
        <p:spPr>
          <a:xfrm>
            <a:off x="4780280" y="3204845"/>
            <a:ext cx="1908810" cy="448945"/>
          </a:xfrm>
          <a:prstGeom prst="rect">
            <a:avLst/>
          </a:prstGeom>
        </p:spPr>
      </p:pic>
      <p:pic>
        <p:nvPicPr>
          <p:cNvPr id="6" name="Picture 5"/>
          <p:cNvPicPr>
            <a:picLocks noChangeAspect="1"/>
          </p:cNvPicPr>
          <p:nvPr/>
        </p:nvPicPr>
        <p:blipFill>
          <a:blip r:embed="rId3"/>
          <a:stretch>
            <a:fillRect/>
          </a:stretch>
        </p:blipFill>
        <p:spPr>
          <a:xfrm>
            <a:off x="1978660" y="4819650"/>
            <a:ext cx="2912110" cy="1099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Parameter estimation and inference</a:t>
            </a:r>
            <a:endPar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Now from a set of N documents and the observed words within each document, we want to infer the posterior distribution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There are many approximate posterior inference algorithms for this! We will briefly review Gibbs sampling here as an example. </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Simple Gibbs Sampling Algorithm:</a:t>
            </a:r>
            <a:endPar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Suppose we wish to sample                        but cannot use direct simulation or some other methods.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But we can sample from              and             . Then we use the following Gibbs algorithm:</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1. Initialize </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2. Repeat the following steps consecutively to compute </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 a) Sample</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 b) Sample </a:t>
            </a:r>
            <a:endParaRPr lang="en-IN" alt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713730" y="1671955"/>
            <a:ext cx="2141220" cy="624840"/>
          </a:xfrm>
          <a:prstGeom prst="rect">
            <a:avLst/>
          </a:prstGeom>
        </p:spPr>
      </p:pic>
      <p:pic>
        <p:nvPicPr>
          <p:cNvPr id="5" name="Picture 4"/>
          <p:cNvPicPr>
            <a:picLocks noChangeAspect="1"/>
          </p:cNvPicPr>
          <p:nvPr/>
        </p:nvPicPr>
        <p:blipFill>
          <a:blip r:embed="rId2"/>
          <a:stretch>
            <a:fillRect/>
          </a:stretch>
        </p:blipFill>
        <p:spPr>
          <a:xfrm>
            <a:off x="5128895" y="2741930"/>
            <a:ext cx="1257935" cy="568325"/>
          </a:xfrm>
          <a:prstGeom prst="rect">
            <a:avLst/>
          </a:prstGeom>
        </p:spPr>
      </p:pic>
      <p:pic>
        <p:nvPicPr>
          <p:cNvPr id="6" name="Picture 5"/>
          <p:cNvPicPr>
            <a:picLocks noChangeAspect="1"/>
          </p:cNvPicPr>
          <p:nvPr/>
        </p:nvPicPr>
        <p:blipFill>
          <a:blip r:embed="rId3"/>
          <a:stretch>
            <a:fillRect/>
          </a:stretch>
        </p:blipFill>
        <p:spPr>
          <a:xfrm>
            <a:off x="7051040" y="2814320"/>
            <a:ext cx="1252220" cy="422910"/>
          </a:xfrm>
          <a:prstGeom prst="rect">
            <a:avLst/>
          </a:prstGeom>
        </p:spPr>
      </p:pic>
      <p:pic>
        <p:nvPicPr>
          <p:cNvPr id="7" name="Picture 6"/>
          <p:cNvPicPr>
            <a:picLocks noChangeAspect="1"/>
          </p:cNvPicPr>
          <p:nvPr/>
        </p:nvPicPr>
        <p:blipFill>
          <a:blip r:embed="rId4"/>
          <a:stretch>
            <a:fillRect/>
          </a:stretch>
        </p:blipFill>
        <p:spPr>
          <a:xfrm>
            <a:off x="2688590" y="3701415"/>
            <a:ext cx="1524000" cy="662940"/>
          </a:xfrm>
          <a:prstGeom prst="rect">
            <a:avLst/>
          </a:prstGeom>
        </p:spPr>
      </p:pic>
      <p:pic>
        <p:nvPicPr>
          <p:cNvPr id="8" name="Picture 7"/>
          <p:cNvPicPr>
            <a:picLocks noChangeAspect="1"/>
          </p:cNvPicPr>
          <p:nvPr/>
        </p:nvPicPr>
        <p:blipFill>
          <a:blip r:embed="rId5"/>
          <a:stretch>
            <a:fillRect/>
          </a:stretch>
        </p:blipFill>
        <p:spPr>
          <a:xfrm>
            <a:off x="2541905" y="4906645"/>
            <a:ext cx="2586990" cy="1370330"/>
          </a:xfrm>
          <a:prstGeom prst="rect">
            <a:avLst/>
          </a:prstGeom>
        </p:spPr>
      </p:pic>
      <p:pic>
        <p:nvPicPr>
          <p:cNvPr id="9" name="Picture 8"/>
          <p:cNvPicPr>
            <a:picLocks noChangeAspect="1"/>
          </p:cNvPicPr>
          <p:nvPr/>
        </p:nvPicPr>
        <p:blipFill>
          <a:blip r:embed="rId6"/>
          <a:stretch>
            <a:fillRect/>
          </a:stretch>
        </p:blipFill>
        <p:spPr>
          <a:xfrm>
            <a:off x="9752965" y="4202430"/>
            <a:ext cx="1409700" cy="800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idiots"/>
          <p:cNvPicPr>
            <a:picLocks noChangeAspect="1"/>
          </p:cNvPicPr>
          <p:nvPr>
            <p:ph idx="1"/>
          </p:nvPr>
        </p:nvPicPr>
        <p:blipFill>
          <a:blip r:embed="rId1"/>
          <a:stretch>
            <a:fillRect/>
          </a:stretch>
        </p:blipFill>
        <p:spPr>
          <a:xfrm>
            <a:off x="923925" y="2221230"/>
            <a:ext cx="10515600" cy="4224655"/>
          </a:xfrm>
          <a:prstGeom prst="rect">
            <a:avLst/>
          </a:prstGeom>
        </p:spPr>
      </p:pic>
      <p:sp>
        <p:nvSpPr>
          <p:cNvPr id="3" name="Cloud Callout 2"/>
          <p:cNvSpPr/>
          <p:nvPr/>
        </p:nvSpPr>
        <p:spPr>
          <a:xfrm>
            <a:off x="1623060" y="58420"/>
            <a:ext cx="9117965" cy="1839595"/>
          </a:xfrm>
          <a:prstGeom prst="cloudCallout">
            <a:avLst>
              <a:gd name="adj1" fmla="val -25833"/>
              <a:gd name="adj2" fmla="val 63462"/>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IN" altLang="en-US" sz="3200">
                <a:solidFill>
                  <a:schemeClr val="accent6">
                    <a:lumMod val="75000"/>
                  </a:schemeClr>
                </a:solidFill>
                <a:latin typeface="Comic Sans MS" panose="030F0702030302020204" charset="0"/>
                <a:cs typeface="Comic Sans MS" panose="030F0702030302020204" charset="0"/>
                <a:sym typeface="+mn-ea"/>
              </a:rPr>
              <a:t>What to study for tomorrow's exam??</a:t>
            </a:r>
            <a:endParaRPr lang="en-US" altLang="en-IN" sz="3200">
              <a:solidFill>
                <a:schemeClr val="accent6">
                  <a:lumMod val="75000"/>
                </a:schemeClr>
              </a:solidFill>
              <a:latin typeface="Comic Sans MS" panose="030F0702030302020204" charset="0"/>
              <a:cs typeface="Comic Sans MS" panose="030F0702030302020204" charset="0"/>
            </a:endParaRPr>
          </a:p>
          <a:p>
            <a:pPr algn="ctr"/>
            <a:endParaRPr lang="en-US" sz="3200">
              <a:latin typeface="Comic Sans MS" panose="030F0702030302020204" charset="0"/>
              <a:cs typeface="Comic Sans MS" panose="030F07020303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011555"/>
          </a:xfrm>
        </p:spPr>
        <p:txBody>
          <a:bodyPr/>
          <a:p>
            <a:r>
              <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Implementation</a:t>
            </a:r>
            <a:endPar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241425"/>
            <a:ext cx="10972800" cy="4525963"/>
          </a:xfrm>
        </p:spPr>
        <p:txBody>
          <a:bodyPr/>
          <a:p>
            <a:r>
              <a:rPr lang="en-IN" altLang="en-US" sz="2400">
                <a:latin typeface="Times New Roman" panose="02020603050405020304" charset="0"/>
                <a:cs typeface="Times New Roman" panose="02020603050405020304" charset="0"/>
              </a:rPr>
              <a:t>Initialization Step : </a:t>
            </a:r>
            <a:r>
              <a:rPr lang="en-US" sz="2400">
                <a:latin typeface="Times New Roman" panose="02020603050405020304" charset="0"/>
                <a:cs typeface="Times New Roman" panose="02020603050405020304" charset="0"/>
              </a:rPr>
              <a:t>Go through each document, and randomly assign each word in the document to one of the K topics.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Go through each word w in d </a:t>
            </a:r>
            <a:r>
              <a:rPr lang="en-IN" altLang="en-US" sz="2400">
                <a:latin typeface="Times New Roman" panose="02020603050405020304" charset="0"/>
                <a:cs typeface="Times New Roman" panose="02020603050405020304" charset="0"/>
              </a:rPr>
              <a:t>and for each topic t, compute two things:</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1) p(topic t | document d) = the proportion of words in document d that are currently assigned to topic t.</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2) p(word w | topic t) = the proportion of assignments to topic t over all documents that come from this word w.</a:t>
            </a:r>
            <a:endParaRPr lang="en-IN" alt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Reassign w a new topic, where we choose topic t with probability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p(topic t | document d) * p(word w | topic 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(according to our generative model, this is essentially the probability that topic t generated word w, so it makes sense that we resample the current word’s topic with this probability).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Convergence</a:t>
            </a:r>
            <a:endParaRPr lang="en-IN" altLang="en-US" sz="40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sz="2400">
                <a:latin typeface="Times New Roman" panose="02020603050405020304" charset="0"/>
                <a:cs typeface="Times New Roman" panose="02020603050405020304" charset="0"/>
              </a:rPr>
              <a:t>Assumption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In other words, in this step, we’re assuming that all topic assignments except for the current word in question are correct, and then updating the assignment of the current word using our model of how documents are generated.</a:t>
            </a:r>
            <a:endParaRPr lang="en-IN" altLang="en-US" sz="2400">
              <a:latin typeface="Times New Roman" panose="02020603050405020304" charset="0"/>
              <a:cs typeface="Times New Roman" panose="02020603050405020304" charset="0"/>
            </a:endParaRPr>
          </a:p>
          <a:p>
            <a:pPr marL="0" indent="0">
              <a:buNone/>
            </a:pP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After repeating the previous step a large number of times, one will eventually reach a roughly steady state where the assignments are pretty good. So these assignments are </a:t>
            </a:r>
            <a:r>
              <a:rPr lang="en-IN" altLang="en-US" sz="2400">
                <a:latin typeface="Times New Roman" panose="02020603050405020304" charset="0"/>
                <a:cs typeface="Times New Roman" panose="02020603050405020304" charset="0"/>
                <a:sym typeface="+mn-ea"/>
              </a:rPr>
              <a:t> used</a:t>
            </a:r>
            <a:r>
              <a:rPr lang="en-IN" altLang="en-US" sz="2400">
                <a:latin typeface="Times New Roman" panose="02020603050405020304" charset="0"/>
                <a:cs typeface="Times New Roman" panose="02020603050405020304" charset="0"/>
              </a:rPr>
              <a:t> to estimate the topic mixtures of each document (by counting the proportion of words assigned to each topic within that document) and the words associated to each topic (by counting the proportion of words assigned to each topic overall).</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0860" y="2857183"/>
            <a:ext cx="10972800" cy="1143000"/>
          </a:xfrm>
        </p:spPr>
        <p:txBody>
          <a:bodyPr/>
          <a:p>
            <a:r>
              <a:rPr lang="en-IN" altLang="en-US" sz="48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Lets code it!!</a:t>
            </a:r>
            <a:endParaRPr lang="en-IN" altLang="en-US" sz="4800" b="1">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rPr>
              <a:t>Problem Statement </a:t>
            </a:r>
            <a:r>
              <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rPr>
              <a:t>:</a:t>
            </a:r>
            <a:endPar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a:latin typeface="Times New Roman" panose="02020603050405020304" charset="0"/>
                <a:cs typeface="Times New Roman" panose="02020603050405020304" charset="0"/>
              </a:rPr>
              <a:t>We summarize the aim of our project as follows:</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Suggesting important topics for exam preaparation, based on past year question papers.</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Methodologies used:</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LDA (Latent Dirichlet Allocation)</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11555"/>
          </a:xfrm>
        </p:spPr>
        <p:txBody>
          <a:bodyPr>
            <a:scene3d>
              <a:camera prst="orthographicFront"/>
              <a:lightRig rig="threePt" dir="t"/>
            </a:scene3d>
          </a:bodyPr>
          <a:p>
            <a:r>
              <a:rPr lang="en-IN" altLang="en-US"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rPr>
              <a:t>Motivation </a:t>
            </a:r>
            <a:r>
              <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rPr>
              <a:t>:</a:t>
            </a:r>
            <a:endPar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endParaRPr>
          </a:p>
        </p:txBody>
      </p:sp>
      <p:sp>
        <p:nvSpPr>
          <p:cNvPr id="3" name="Content Placeholder 2"/>
          <p:cNvSpPr>
            <a:spLocks noGrp="1"/>
          </p:cNvSpPr>
          <p:nvPr>
            <p:ph idx="1"/>
          </p:nvPr>
        </p:nvSpPr>
        <p:spPr>
          <a:xfrm>
            <a:off x="838200" y="1457960"/>
            <a:ext cx="10515600" cy="4719320"/>
          </a:xfrm>
        </p:spPr>
        <p:txBody>
          <a:bodyPr/>
          <a:p>
            <a:pPr marL="0" indent="0">
              <a:buNone/>
            </a:pPr>
            <a:endParaRPr lang="en-US" sz="2400">
              <a:latin typeface="Cambria" panose="02040503050406030204" charset="0"/>
              <a:cs typeface="Cambria" panose="02040503050406030204" charset="0"/>
            </a:endParaRPr>
          </a:p>
          <a:p>
            <a:pPr marL="0" indent="0" algn="just">
              <a:buNone/>
            </a:pPr>
            <a:r>
              <a:rPr lang="en-US" sz="2400">
                <a:latin typeface="Cambria" panose="02040503050406030204" charset="0"/>
                <a:cs typeface="Cambria" panose="02040503050406030204" charset="0"/>
              </a:rPr>
              <a:t>As more information becomes available, it becomes more difficult to find and discover what we need.</a:t>
            </a:r>
            <a:endParaRPr lang="en-US" sz="2400">
              <a:latin typeface="Cambria" panose="02040503050406030204" charset="0"/>
              <a:cs typeface="Cambria" panose="02040503050406030204" charset="0"/>
            </a:endParaRPr>
          </a:p>
          <a:p>
            <a:pPr marL="0" indent="0" algn="just">
              <a:buNone/>
            </a:pPr>
            <a:r>
              <a:rPr lang="en-US" sz="2400">
                <a:latin typeface="Cambria" panose="02040503050406030204" charset="0"/>
                <a:cs typeface="Cambria" panose="02040503050406030204" charset="0"/>
              </a:rPr>
              <a:t>We need tools to help us organize, search and understand these vast amount of information.</a:t>
            </a:r>
            <a:endParaRPr lang="en-US" sz="2400">
              <a:latin typeface="Cambria" panose="02040503050406030204" charset="0"/>
              <a:cs typeface="Cambria" panose="02040503050406030204" charset="0"/>
            </a:endParaRPr>
          </a:p>
          <a:p>
            <a:pPr marL="0" indent="0" algn="just">
              <a:buNone/>
            </a:pPr>
            <a:r>
              <a:rPr lang="en-US" sz="2400">
                <a:latin typeface="Cambria" panose="02040503050406030204" charset="0"/>
                <a:cs typeface="Cambria" panose="02040503050406030204" charset="0"/>
              </a:rPr>
              <a:t>Topic modeling provides methods for automatically organizing, understanding, searching, and summarizing large electronic archives:</a:t>
            </a:r>
            <a:endParaRPr lang="en-US" sz="2400">
              <a:latin typeface="Cambria" panose="02040503050406030204" charset="0"/>
              <a:cs typeface="Cambria" panose="02040503050406030204" charset="0"/>
            </a:endParaRPr>
          </a:p>
          <a:p>
            <a:pPr marL="0" indent="0" algn="just">
              <a:buNone/>
            </a:pPr>
            <a:r>
              <a:rPr lang="en-US" sz="2400">
                <a:latin typeface="Cambria" panose="02040503050406030204" charset="0"/>
                <a:cs typeface="Cambria" panose="02040503050406030204" charset="0"/>
              </a:rPr>
              <a:t>1. Discover the hidden themes in the collection </a:t>
            </a:r>
            <a:endParaRPr lang="en-US" sz="2400">
              <a:latin typeface="Cambria" panose="02040503050406030204" charset="0"/>
              <a:cs typeface="Cambria" panose="02040503050406030204" charset="0"/>
            </a:endParaRPr>
          </a:p>
          <a:p>
            <a:pPr marL="0" indent="0" algn="just">
              <a:buNone/>
            </a:pPr>
            <a:r>
              <a:rPr lang="en-US" sz="2400">
                <a:latin typeface="Cambria" panose="02040503050406030204" charset="0"/>
                <a:cs typeface="Cambria" panose="02040503050406030204" charset="0"/>
              </a:rPr>
              <a:t>2. Annotate the documents according to these themes</a:t>
            </a:r>
            <a:r>
              <a:rPr lang="en-IN" altLang="en-US" sz="2400">
                <a:latin typeface="Cambria" panose="02040503050406030204" charset="0"/>
                <a:cs typeface="Cambria" panose="02040503050406030204" charset="0"/>
              </a:rPr>
              <a:t>.</a:t>
            </a:r>
            <a:r>
              <a:rPr lang="en-US" sz="2400">
                <a:latin typeface="Cambria" panose="02040503050406030204" charset="0"/>
                <a:cs typeface="Cambria" panose="02040503050406030204" charset="0"/>
              </a:rPr>
              <a:t> </a:t>
            </a:r>
            <a:endParaRPr lang="en-US" sz="2400">
              <a:latin typeface="Cambria" panose="02040503050406030204" charset="0"/>
              <a:cs typeface="Cambria" panose="02040503050406030204" charset="0"/>
            </a:endParaRPr>
          </a:p>
          <a:p>
            <a:pPr marL="0" indent="0" algn="just">
              <a:buNone/>
            </a:pPr>
            <a:r>
              <a:rPr lang="en-US" sz="2400">
                <a:latin typeface="Cambria" panose="02040503050406030204" charset="0"/>
                <a:cs typeface="Cambria" panose="02040503050406030204" charset="0"/>
              </a:rPr>
              <a:t>3. Use annotations to organize, summarize, search, and form predictions</a:t>
            </a:r>
            <a:r>
              <a:rPr lang="en-IN" altLang="en-US" sz="2400">
                <a:latin typeface="Cambria" panose="02040503050406030204" charset="0"/>
                <a:cs typeface="Cambria" panose="02040503050406030204" charset="0"/>
              </a:rPr>
              <a:t>.</a:t>
            </a:r>
            <a:endParaRPr lang="en-IN" altLang="en-US" sz="2400">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4000" b="1">
                <a:solidFill>
                  <a:srgbClr val="0070C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Why LDA?</a:t>
            </a:r>
            <a:endParaRPr lang="en-IN" altLang="en-US" sz="4000" b="1">
              <a:solidFill>
                <a:srgbClr val="0070C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nSpc>
                <a:spcPct val="80000"/>
              </a:lnSpc>
              <a:buNone/>
            </a:pPr>
            <a:endParaRPr lang="en-US">
              <a:latin typeface="Times New Roman" panose="02020603050405020304" charset="0"/>
              <a:cs typeface="Times New Roman" panose="02020603050405020304" charset="0"/>
            </a:endParaRPr>
          </a:p>
          <a:p>
            <a:pPr marL="0" indent="0" algn="just">
              <a:lnSpc>
                <a:spcPct val="80000"/>
              </a:lnSpc>
              <a:buNone/>
            </a:pPr>
            <a:r>
              <a:rPr lang="en-US">
                <a:latin typeface="Times New Roman" panose="02020603050405020304" charset="0"/>
                <a:cs typeface="Times New Roman" panose="02020603050405020304" charset="0"/>
              </a:rPr>
              <a:t>Latent Dirichlet allocation (LDA) is a generative statistical model that allows sets of observations to be explained by unobserved groups that explain why some parts of the data are similar. For example, if observations are words collected into documents, it posits that each document is a mixture of a small number of topics and that each word's presence is attributable to one of the document's topics.</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t>A</a:t>
            </a:r>
            <a:r>
              <a:rPr lang="en-IN" altLang="en-US"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t>ssumptions:</a:t>
            </a:r>
            <a:endParaRPr lang="en-IN" altLang="en-US"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endParaRPr>
          </a:p>
        </p:txBody>
      </p:sp>
      <p:sp>
        <p:nvSpPr>
          <p:cNvPr id="3" name="Content Placeholder 2"/>
          <p:cNvSpPr>
            <a:spLocks noGrp="1"/>
          </p:cNvSpPr>
          <p:nvPr>
            <p:ph idx="1"/>
          </p:nvPr>
        </p:nvSpPr>
        <p:spPr>
          <a:xfrm>
            <a:off x="609600" y="1600200"/>
            <a:ext cx="10972800" cy="4762500"/>
          </a:xfrm>
        </p:spPr>
        <p:txBody>
          <a:bodyPr>
            <a:normAutofit fontScale="90000" lnSpcReduction="20000"/>
          </a:bodyPr>
          <a:p>
            <a:pPr marL="0" indent="0">
              <a:buNone/>
            </a:pPr>
            <a:r>
              <a:rPr lang="en-US">
                <a:latin typeface="Times New Roman" panose="02020603050405020304" charset="0"/>
                <a:cs typeface="Times New Roman" panose="02020603050405020304" charset="0"/>
              </a:rPr>
              <a:t>We have a set of documents </a:t>
            </a:r>
            <a:r>
              <a:rPr lang="en-IN" altLang="en-US">
                <a:latin typeface="Times New Roman" panose="02020603050405020304" charset="0"/>
                <a:cs typeface="Times New Roman" panose="02020603050405020304" charset="0"/>
              </a:rPr>
              <a:t>D</a:t>
            </a:r>
            <a:r>
              <a:rPr lang="en-US" baseline="-25000">
                <a:latin typeface="Times New Roman" panose="02020603050405020304" charset="0"/>
                <a:cs typeface="Times New Roman" panose="02020603050405020304" charset="0"/>
              </a:rPr>
              <a:t>1</a:t>
            </a:r>
            <a:r>
              <a:rPr lang="en-US">
                <a:latin typeface="Times New Roman" panose="02020603050405020304" charset="0"/>
                <a:cs typeface="Times New Roman" panose="02020603050405020304" charset="0"/>
              </a:rPr>
              <a:t>,</a:t>
            </a:r>
            <a:r>
              <a:rPr lang="en-IN" altLang="en-US">
                <a:latin typeface="Times New Roman" panose="02020603050405020304" charset="0"/>
                <a:cs typeface="Times New Roman" panose="02020603050405020304" charset="0"/>
              </a:rPr>
              <a:t>D</a:t>
            </a:r>
            <a:r>
              <a:rPr lang="en-IN" altLang="en-US" baseline="-25000">
                <a:latin typeface="Times New Roman" panose="02020603050405020304" charset="0"/>
                <a:cs typeface="Times New Roman" panose="02020603050405020304" charset="0"/>
              </a:rPr>
              <a:t>2</a:t>
            </a:r>
            <a:r>
              <a:rPr lang="en-US">
                <a:latin typeface="Times New Roman" panose="02020603050405020304" charset="0"/>
                <a:cs typeface="Times New Roman" panose="02020603050405020304" charset="0"/>
              </a:rPr>
              <a:t>,…,</a:t>
            </a:r>
            <a:r>
              <a:rPr lang="en-IN" altLang="en-US">
                <a:latin typeface="Times New Roman" panose="02020603050405020304" charset="0"/>
                <a:cs typeface="Times New Roman" panose="02020603050405020304" charset="0"/>
              </a:rPr>
              <a:t>D</a:t>
            </a:r>
            <a:r>
              <a:rPr lang="en-IN" altLang="en-US" baseline="-25000">
                <a:latin typeface="Times New Roman" panose="02020603050405020304" charset="0"/>
                <a:cs typeface="Times New Roman" panose="02020603050405020304" charset="0"/>
              </a:rPr>
              <a:t>N</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Each document is just a collection of words or a “bag of words”. Thus, the order of the words and the grammatical role of the words (subject ,object, verbs,…) are not considered in the model.</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Words like am/is/are/of/a/the/but/… can be eliminated from the documents as a preprocessing step since</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they don’t carry any information about the “topics”.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Infact,we can eliminate words that occur in at least 80%~ 90% of the documents!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Each document is composed of 𝑁“important” or “effective” words, and we want 𝐾topics.</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0385" y="352425"/>
            <a:ext cx="10515600" cy="1080135"/>
          </a:xfrm>
        </p:spPr>
        <p:txBody>
          <a:bodyPr>
            <a:noAutofit/>
          </a:bodyPr>
          <a:p>
            <a:r>
              <a:rPr lang="en-IN" altLang="en-US"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t>Generative models for words in </a:t>
            </a:r>
            <a:r>
              <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t>a </a:t>
            </a:r>
            <a:r>
              <a:rPr lang="en-IN" altLang="en-US"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t>document </a:t>
            </a:r>
            <a:r>
              <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rPr>
              <a:t>:</a:t>
            </a:r>
            <a:endPar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endParaRPr>
          </a:p>
        </p:txBody>
      </p:sp>
      <p:graphicFrame>
        <p:nvGraphicFramePr>
          <p:cNvPr id="4" name="Content Placeholder 3">
            <a:hlinkClick r:id="" action="ppaction://ole?verb="/>
          </p:cNvPr>
          <p:cNvGraphicFramePr>
            <a:graphicFrameLocks noChangeAspect="1"/>
          </p:cNvGraphicFramePr>
          <p:nvPr>
            <p:ph sz="half" idx="1"/>
          </p:nvPr>
        </p:nvGraphicFramePr>
        <p:xfrm>
          <a:off x="2971800" y="3893344"/>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Picture 1024"/>
                      <p:cNvPicPr/>
                      <p:nvPr/>
                    </p:nvPicPr>
                    <p:blipFill>
                      <a:blip r:embed="rId2"/>
                      <a:stretch>
                        <a:fillRect/>
                      </a:stretch>
                    </p:blipFill>
                    <p:spPr>
                      <a:xfrm>
                        <a:off x="2971800" y="3893344"/>
                        <a:ext cx="914400" cy="215900"/>
                      </a:xfrm>
                      <a:prstGeom prst="rect">
                        <a:avLst/>
                      </a:prstGeom>
                    </p:spPr>
                  </p:pic>
                </p:oleObj>
              </mc:Fallback>
            </mc:AlternateContent>
          </a:graphicData>
        </a:graphic>
      </p:graphicFrame>
      <p:graphicFrame>
        <p:nvGraphicFramePr>
          <p:cNvPr id="21" name="Object 20"/>
          <p:cNvGraphicFramePr/>
          <p:nvPr/>
        </p:nvGraphicFramePr>
        <p:xfrm>
          <a:off x="2623820" y="1576705"/>
          <a:ext cx="6591935" cy="1042035"/>
        </p:xfrm>
        <a:graphic>
          <a:graphicData uri="http://schemas.openxmlformats.org/presentationml/2006/ole">
            <mc:AlternateContent xmlns:mc="http://schemas.openxmlformats.org/markup-compatibility/2006">
              <mc:Choice xmlns:v="urn:schemas-microsoft-com:vml" Requires="v">
                <p:oleObj spid="_x0000_s22" name="" r:id="rId3" imgW="2540000" imgH="431800" progId="Equation.KSEE3">
                  <p:embed/>
                </p:oleObj>
              </mc:Choice>
              <mc:Fallback>
                <p:oleObj name="" r:id="rId3" imgW="2540000" imgH="431800" progId="Equation.KSEE3">
                  <p:embed/>
                  <p:pic>
                    <p:nvPicPr>
                      <p:cNvPr id="0" name="Picture 21"/>
                      <p:cNvPicPr/>
                      <p:nvPr/>
                    </p:nvPicPr>
                    <p:blipFill>
                      <a:blip r:embed="rId4"/>
                      <a:stretch>
                        <a:fillRect/>
                      </a:stretch>
                    </p:blipFill>
                    <p:spPr>
                      <a:xfrm>
                        <a:off x="2623820" y="1576705"/>
                        <a:ext cx="6591935" cy="1042035"/>
                      </a:xfrm>
                      <a:prstGeom prst="rect">
                        <a:avLst/>
                      </a:prstGeom>
                    </p:spPr>
                  </p:pic>
                </p:oleObj>
              </mc:Fallback>
            </mc:AlternateContent>
          </a:graphicData>
        </a:graphic>
      </p:graphicFrame>
      <p:sp>
        <p:nvSpPr>
          <p:cNvPr id="24" name="Up Arrow Callout 23"/>
          <p:cNvSpPr/>
          <p:nvPr/>
        </p:nvSpPr>
        <p:spPr>
          <a:xfrm>
            <a:off x="4825365" y="2391410"/>
            <a:ext cx="1945005" cy="1620520"/>
          </a:xfrm>
          <a:prstGeom prst="upArrowCallout">
            <a:avLst>
              <a:gd name="adj1" fmla="val 12373"/>
              <a:gd name="adj2" fmla="val 14185"/>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Mixture weight for topic k</a:t>
            </a:r>
            <a:endParaRPr lang="en-IN" altLang="en-US"/>
          </a:p>
        </p:txBody>
      </p:sp>
      <p:sp>
        <p:nvSpPr>
          <p:cNvPr id="25" name="Up Arrow Callout 24"/>
          <p:cNvSpPr/>
          <p:nvPr/>
        </p:nvSpPr>
        <p:spPr>
          <a:xfrm>
            <a:off x="7461885" y="2487295"/>
            <a:ext cx="1821815" cy="3319145"/>
          </a:xfrm>
          <a:prstGeom prst="upArrowCallout">
            <a:avLst>
              <a:gd name="adj1" fmla="val 12513"/>
              <a:gd name="adj2" fmla="val 16364"/>
              <a:gd name="adj3" fmla="val 25000"/>
              <a:gd name="adj4" fmla="val 554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Multinomial distribution over all words based on topic k</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5073650" cy="1143000"/>
          </a:xfrm>
        </p:spPr>
        <p:txBody>
          <a:bodyPr/>
          <a:p>
            <a:br>
              <a:rPr lang="en-IN" altLang="en-US"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sym typeface="+mn-ea"/>
              </a:rPr>
            </a:br>
            <a:r>
              <a:rPr lang="en-IN" altLang="en-US"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sym typeface="+mn-ea"/>
              </a:rPr>
              <a:t>Mixture of model </a:t>
            </a:r>
            <a:r>
              <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sym typeface="+mn-ea"/>
              </a:rPr>
              <a:t>:</a:t>
            </a:r>
            <a:br>
              <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rPr>
            </a:br>
            <a:endParaRPr lang="en-US" altLang="en-IN" sz="4000" b="1">
              <a:solidFill>
                <a:srgbClr val="0070C0"/>
              </a:solidFill>
              <a:effectLst>
                <a:outerShdw blurRad="38100" dist="38100" dir="2700000" algn="tl">
                  <a:srgbClr val="000000">
                    <a:alpha val="43137"/>
                  </a:srgbClr>
                </a:outerShdw>
              </a:effectLst>
              <a:latin typeface="Times New Roman" panose="02020603050405020304" charset="0"/>
              <a:ea typeface="NSimSun" panose="02010609030101010101" charset="-122"/>
              <a:cs typeface="Times New Roman" panose="02020603050405020304" charset="0"/>
            </a:endParaRPr>
          </a:p>
        </p:txBody>
      </p:sp>
      <p:sp>
        <p:nvSpPr>
          <p:cNvPr id="5" name="Oval 4"/>
          <p:cNvSpPr/>
          <p:nvPr/>
        </p:nvSpPr>
        <p:spPr>
          <a:xfrm>
            <a:off x="1190625" y="2968625"/>
            <a:ext cx="2435225" cy="1217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Word</a:t>
            </a:r>
            <a:endParaRPr lang="en-IN" altLang="en-US"/>
          </a:p>
        </p:txBody>
      </p:sp>
      <p:cxnSp>
        <p:nvCxnSpPr>
          <p:cNvPr id="6" name="Straight Arrow Connector 5"/>
          <p:cNvCxnSpPr/>
          <p:nvPr/>
        </p:nvCxnSpPr>
        <p:spPr>
          <a:xfrm flipV="1">
            <a:off x="3966845" y="1786255"/>
            <a:ext cx="2382520" cy="149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984625" y="2530475"/>
            <a:ext cx="2268220" cy="963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966845" y="3371850"/>
            <a:ext cx="2294890" cy="337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6845" y="4068445"/>
            <a:ext cx="2452370" cy="993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4177030" y="2329180"/>
            <a:ext cx="830580" cy="368300"/>
          </a:xfrm>
          <a:prstGeom prst="rect">
            <a:avLst/>
          </a:prstGeom>
          <a:noFill/>
        </p:spPr>
        <p:txBody>
          <a:bodyPr wrap="none" rtlCol="0">
            <a:spAutoFit/>
          </a:bodyPr>
          <a:p>
            <a:r>
              <a:rPr lang="en-IN" altLang="en-US"/>
              <a:t>Topic 1</a:t>
            </a:r>
            <a:endParaRPr lang="en-IN" altLang="en-US"/>
          </a:p>
        </p:txBody>
      </p:sp>
      <p:sp>
        <p:nvSpPr>
          <p:cNvPr id="12" name="Text Box 11"/>
          <p:cNvSpPr txBox="1"/>
          <p:nvPr/>
        </p:nvSpPr>
        <p:spPr>
          <a:xfrm>
            <a:off x="4704715" y="3700145"/>
            <a:ext cx="819150" cy="368300"/>
          </a:xfrm>
          <a:prstGeom prst="rect">
            <a:avLst/>
          </a:prstGeom>
          <a:noFill/>
        </p:spPr>
        <p:txBody>
          <a:bodyPr wrap="none" rtlCol="0">
            <a:spAutoFit/>
          </a:bodyPr>
          <a:p>
            <a:r>
              <a:rPr lang="en-IN" altLang="en-US"/>
              <a:t>Topic k</a:t>
            </a:r>
            <a:endParaRPr lang="en-IN" altLang="en-US"/>
          </a:p>
        </p:txBody>
      </p:sp>
      <p:pic>
        <p:nvPicPr>
          <p:cNvPr id="13" name="Content Placeholder 12" descr="images"/>
          <p:cNvPicPr>
            <a:picLocks noChangeAspect="1"/>
          </p:cNvPicPr>
          <p:nvPr>
            <p:ph sz="half" idx="1"/>
          </p:nvPr>
        </p:nvPicPr>
        <p:blipFill>
          <a:blip r:embed="rId1"/>
          <a:stretch>
            <a:fillRect/>
          </a:stretch>
        </p:blipFill>
        <p:spPr>
          <a:xfrm>
            <a:off x="7128510" y="4132580"/>
            <a:ext cx="2893695" cy="2139950"/>
          </a:xfrm>
          <a:prstGeom prst="rect">
            <a:avLst/>
          </a:prstGeom>
        </p:spPr>
      </p:pic>
      <p:pic>
        <p:nvPicPr>
          <p:cNvPr id="14" name="Content Placeholder 13" descr="Tableau-Quantity-Histogram-Feature"/>
          <p:cNvPicPr>
            <a:picLocks noChangeAspect="1"/>
          </p:cNvPicPr>
          <p:nvPr>
            <p:ph sz="half" idx="2"/>
          </p:nvPr>
        </p:nvPicPr>
        <p:blipFill>
          <a:blip r:embed="rId2"/>
          <a:stretch>
            <a:fillRect/>
          </a:stretch>
        </p:blipFill>
        <p:spPr>
          <a:xfrm>
            <a:off x="6715125" y="908050"/>
            <a:ext cx="3561080" cy="1885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val 4"/>
          <p:cNvSpPr/>
          <p:nvPr/>
        </p:nvSpPr>
        <p:spPr>
          <a:xfrm>
            <a:off x="1190625" y="2968625"/>
            <a:ext cx="2435225" cy="1217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Word</a:t>
            </a:r>
            <a:endParaRPr lang="en-IN" altLang="en-US"/>
          </a:p>
        </p:txBody>
      </p:sp>
      <p:cxnSp>
        <p:nvCxnSpPr>
          <p:cNvPr id="6" name="Straight Arrow Connector 5"/>
          <p:cNvCxnSpPr/>
          <p:nvPr/>
        </p:nvCxnSpPr>
        <p:spPr>
          <a:xfrm flipV="1">
            <a:off x="3966845" y="1786255"/>
            <a:ext cx="2382520" cy="149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984625" y="2530475"/>
            <a:ext cx="2268220" cy="963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966845" y="3371850"/>
            <a:ext cx="2294890" cy="337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6845" y="4068445"/>
            <a:ext cx="2452370" cy="993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4177665" y="2328545"/>
            <a:ext cx="830580" cy="368300"/>
          </a:xfrm>
          <a:prstGeom prst="rect">
            <a:avLst/>
          </a:prstGeom>
          <a:noFill/>
        </p:spPr>
        <p:txBody>
          <a:bodyPr wrap="none" rtlCol="0">
            <a:spAutoFit/>
          </a:bodyPr>
          <a:p>
            <a:r>
              <a:rPr lang="en-IN" altLang="en-US"/>
              <a:t>Topic 1</a:t>
            </a:r>
            <a:endParaRPr lang="en-IN" altLang="en-US"/>
          </a:p>
        </p:txBody>
      </p:sp>
      <p:sp>
        <p:nvSpPr>
          <p:cNvPr id="12" name="Text Box 11"/>
          <p:cNvSpPr txBox="1"/>
          <p:nvPr/>
        </p:nvSpPr>
        <p:spPr>
          <a:xfrm>
            <a:off x="4881880" y="3709035"/>
            <a:ext cx="819150" cy="368300"/>
          </a:xfrm>
          <a:prstGeom prst="rect">
            <a:avLst/>
          </a:prstGeom>
          <a:noFill/>
        </p:spPr>
        <p:txBody>
          <a:bodyPr wrap="none" rtlCol="0">
            <a:spAutoFit/>
          </a:bodyPr>
          <a:p>
            <a:r>
              <a:rPr lang="en-IN" altLang="en-US"/>
              <a:t>Topic k</a:t>
            </a:r>
            <a:endParaRPr lang="en-IN" altLang="en-US"/>
          </a:p>
        </p:txBody>
      </p:sp>
      <p:pic>
        <p:nvPicPr>
          <p:cNvPr id="13" name="Content Placeholder 12" descr="images"/>
          <p:cNvPicPr>
            <a:picLocks noChangeAspect="1"/>
          </p:cNvPicPr>
          <p:nvPr>
            <p:ph sz="half" idx="1"/>
          </p:nvPr>
        </p:nvPicPr>
        <p:blipFill>
          <a:blip r:embed="rId1"/>
          <a:stretch>
            <a:fillRect/>
          </a:stretch>
        </p:blipFill>
        <p:spPr>
          <a:xfrm>
            <a:off x="7128510" y="4132580"/>
            <a:ext cx="2893695" cy="2139950"/>
          </a:xfrm>
          <a:prstGeom prst="rect">
            <a:avLst/>
          </a:prstGeom>
        </p:spPr>
      </p:pic>
      <p:pic>
        <p:nvPicPr>
          <p:cNvPr id="14" name="Content Placeholder 13" descr="Tableau-Quantity-Histogram-Feature"/>
          <p:cNvPicPr>
            <a:picLocks noChangeAspect="1"/>
          </p:cNvPicPr>
          <p:nvPr>
            <p:ph sz="half" idx="2"/>
          </p:nvPr>
        </p:nvPicPr>
        <p:blipFill>
          <a:blip r:embed="rId2"/>
          <a:stretch>
            <a:fillRect/>
          </a:stretch>
        </p:blipFill>
        <p:spPr>
          <a:xfrm>
            <a:off x="6715125" y="907415"/>
            <a:ext cx="3561080" cy="1885950"/>
          </a:xfrm>
          <a:prstGeom prst="rect">
            <a:avLst/>
          </a:prstGeom>
        </p:spPr>
      </p:pic>
      <p:sp>
        <p:nvSpPr>
          <p:cNvPr id="3" name="Down Arrow Callout 2"/>
          <p:cNvSpPr/>
          <p:nvPr/>
        </p:nvSpPr>
        <p:spPr>
          <a:xfrm>
            <a:off x="3625850" y="1542415"/>
            <a:ext cx="1742440" cy="786130"/>
          </a:xfrm>
          <a:prstGeom prst="downArrowCallout">
            <a:avLst>
              <a:gd name="adj1" fmla="val 1932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Step 1</a:t>
            </a:r>
            <a:endParaRPr lang="en-IN" altLang="en-US"/>
          </a:p>
          <a:p>
            <a:pPr algn="ctr"/>
            <a:r>
              <a:rPr lang="en-IN" altLang="en-US"/>
              <a:t>Pick a Topic</a:t>
            </a:r>
            <a:endParaRPr lang="en-IN" alt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5929</Words>
  <Application>WPS Presentation</Application>
  <PresentationFormat>Widescreen</PresentationFormat>
  <Paragraphs>166</Paragraphs>
  <Slides>22</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15</vt:i4>
      </vt:variant>
      <vt:variant>
        <vt:lpstr>幻灯片标题</vt:lpstr>
      </vt:variant>
      <vt:variant>
        <vt:i4>22</vt:i4>
      </vt:variant>
    </vt:vector>
  </HeadingPairs>
  <TitlesOfParts>
    <vt:vector size="50" baseType="lpstr">
      <vt:lpstr>Arial</vt:lpstr>
      <vt:lpstr>SimSun</vt:lpstr>
      <vt:lpstr>Wingdings</vt:lpstr>
      <vt:lpstr>Cambria</vt:lpstr>
      <vt:lpstr>Times New Roman</vt:lpstr>
      <vt:lpstr>NSimSun</vt:lpstr>
      <vt:lpstr>Microsoft YaHei</vt:lpstr>
      <vt:lpstr>Arial Unicode MS</vt:lpstr>
      <vt:lpstr>Calibri</vt:lpstr>
      <vt:lpstr>BatangChe</vt:lpstr>
      <vt:lpstr>Segoe Print</vt:lpstr>
      <vt:lpstr>Comic Sans MS</vt:lpstr>
      <vt:lpstr>Default Design</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Topic Modelling using  Latent Dirichlet Allocation</vt:lpstr>
      <vt:lpstr>**What to study for tomorrow's exam??**</vt:lpstr>
      <vt:lpstr>Problem Statement :</vt:lpstr>
      <vt:lpstr>Motivation :</vt:lpstr>
      <vt:lpstr>Why LDA?</vt:lpstr>
      <vt:lpstr>Assumptions:</vt:lpstr>
      <vt:lpstr>Generative models for words in a document :</vt:lpstr>
      <vt:lpstr> Mixture of model : </vt:lpstr>
      <vt:lpstr>Mixture of model :</vt:lpstr>
      <vt:lpstr>Mixture of model :</vt:lpstr>
      <vt:lpstr>Mixture of model :</vt:lpstr>
      <vt:lpstr>Mixture of model :</vt:lpstr>
      <vt:lpstr>Summarization of the Model :</vt:lpstr>
      <vt:lpstr>Generative model for LDA :</vt:lpstr>
      <vt:lpstr>PowerPoint 演示文稿</vt:lpstr>
      <vt:lpstr>Multinomial distribution :</vt:lpstr>
      <vt:lpstr>The generative model follows these steps: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ASUS</dc:creator>
  <cp:lastModifiedBy>ASUS</cp:lastModifiedBy>
  <cp:revision>29</cp:revision>
  <dcterms:created xsi:type="dcterms:W3CDTF">2019-03-07T17:54:00Z</dcterms:created>
  <dcterms:modified xsi:type="dcterms:W3CDTF">2019-03-08T11:09:24Z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