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embeddedFontLst>
    <p:embeddedFont>
      <p:font typeface="Roboto" panose="02000000000000000000"/>
      <p:regular r:id="rId28"/>
    </p:embeddedFont>
    <p:embeddedFont>
      <p:font typeface="Calibri" panose="020F0502020204030204"/>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11"/>
    <a:srgbClr val="7EC2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BE8371-CF5A-45BD-AD2D-45D797635F8F}" styleName="Table_0">
    <a:wholeTbl>
      <a:tcTxStyle>
        <a:schemeClr val="dk1"/>
        <a:latin typeface="Calibri"/>
        <a:ea typeface="Calibri"/>
        <a:cs typeface="Calibri"/>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schemeClr val="lt1"/>
        <a:latin typeface="Calibri"/>
        <a:ea typeface="Calibri"/>
        <a:cs typeface="Calibri"/>
      </a:tcTxStyle>
      <a:tcStyle>
        <a:tcBdr/>
        <a:fill>
          <a:solidFill>
            <a:schemeClr val="accent1"/>
          </a:solidFill>
        </a:fill>
      </a:tcStyle>
    </a:lastCol>
    <a:firstCol>
      <a:tcTxStyle b="on">
        <a:schemeClr val="lt1"/>
        <a:latin typeface="Calibri"/>
        <a:ea typeface="Calibri"/>
        <a:cs typeface="Calibri"/>
      </a:tcTxStyle>
      <a:tcStyle>
        <a:tcBdr/>
        <a:fill>
          <a:solidFill>
            <a:schemeClr val="accent1"/>
          </a:solidFill>
        </a:fill>
      </a:tcStyle>
    </a:firstCol>
    <a:lastRow>
      <a:tcTxStyle b="on">
        <a:schemeClr val="lt1"/>
        <a:latin typeface="Calibri"/>
        <a:ea typeface="Calibri"/>
        <a:cs typeface="Calibri"/>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schemeClr val="lt1"/>
        <a:latin typeface="Calibri"/>
        <a:ea typeface="Calibri"/>
        <a:cs typeface="Calibri"/>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47E537B-DEB3-4459-9A38-71D464998D2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F29CAC4E-A848-45E7-BA45-A2B181396534}">
      <dgm:prSet phldrT="[Text]"/>
      <dgm:spPr/>
      <dgm:t>
        <a:bodyPr/>
        <a:lstStyle/>
        <a:p>
          <a:r>
            <a:rPr lang="en-US" dirty="0" smtClean="0"/>
            <a:t>Step 1</a:t>
          </a:r>
          <a:endParaRPr lang="en-IN" dirty="0"/>
        </a:p>
      </dgm:t>
    </dgm:pt>
    <dgm:pt modelId="{5FC9AB3F-61A1-4095-A212-0D10628FF886}" cxnId="{FEECEBEA-6F11-41D1-B161-A1CCAA709D35}" type="parTrans">
      <dgm:prSet/>
      <dgm:spPr/>
      <dgm:t>
        <a:bodyPr/>
        <a:lstStyle/>
        <a:p>
          <a:endParaRPr lang="en-IN"/>
        </a:p>
      </dgm:t>
    </dgm:pt>
    <dgm:pt modelId="{B28BC204-A0A3-4C5D-83E4-97B523970ECA}" cxnId="{FEECEBEA-6F11-41D1-B161-A1CCAA709D35}" type="sibTrans">
      <dgm:prSet/>
      <dgm:spPr/>
      <dgm:t>
        <a:bodyPr/>
        <a:lstStyle/>
        <a:p>
          <a:endParaRPr lang="en-IN"/>
        </a:p>
      </dgm:t>
    </dgm:pt>
    <dgm:pt modelId="{04054F91-A075-4244-ABD0-C4038589D4F0}">
      <dgm:prSet phldrT="[Text]"/>
      <dgm:spPr/>
      <dgm:t>
        <a:bodyPr/>
        <a:lstStyle/>
        <a:p>
          <a:pPr rtl="0"/>
          <a:r>
            <a:rPr lang="en-IN"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Isolation of the different components of the time series.</a:t>
          </a:r>
          <a:endParaRPr lang="en-IN" dirty="0"/>
        </a:p>
      </dgm:t>
    </dgm:pt>
    <dgm:pt modelId="{72929FF1-15C0-440B-A2EE-E43CECF7858E}" cxnId="{18F9BC13-3E53-4E77-A215-D35080E8CAE6}" type="parTrans">
      <dgm:prSet/>
      <dgm:spPr/>
      <dgm:t>
        <a:bodyPr/>
        <a:lstStyle/>
        <a:p>
          <a:endParaRPr lang="en-IN"/>
        </a:p>
      </dgm:t>
    </dgm:pt>
    <dgm:pt modelId="{0E9A9B75-595A-44DB-879B-79790413E868}" cxnId="{18F9BC13-3E53-4E77-A215-D35080E8CAE6}" type="sibTrans">
      <dgm:prSet/>
      <dgm:spPr/>
      <dgm:t>
        <a:bodyPr/>
        <a:lstStyle/>
        <a:p>
          <a:endParaRPr lang="en-IN"/>
        </a:p>
      </dgm:t>
    </dgm:pt>
    <dgm:pt modelId="{2B547F5A-C447-4644-9079-B9C1C9073DEF}">
      <dgm:prSet phldrT="[Text]"/>
      <dgm:spPr/>
      <dgm:t>
        <a:bodyPr/>
        <a:lstStyle/>
        <a:p>
          <a:r>
            <a:rPr lang="en-US" dirty="0" smtClean="0"/>
            <a:t>Step 2</a:t>
          </a:r>
          <a:endParaRPr lang="en-IN" dirty="0"/>
        </a:p>
      </dgm:t>
    </dgm:pt>
    <dgm:pt modelId="{D4CFAC49-607D-4D29-922B-1518DBF1D81E}" cxnId="{65F3D328-8F92-464A-962E-0B91307C8364}" type="parTrans">
      <dgm:prSet/>
      <dgm:spPr/>
      <dgm:t>
        <a:bodyPr/>
        <a:lstStyle/>
        <a:p>
          <a:endParaRPr lang="en-IN"/>
        </a:p>
      </dgm:t>
    </dgm:pt>
    <dgm:pt modelId="{2602E65A-00B9-46A6-8E13-D613B502F0DB}" cxnId="{65F3D328-8F92-464A-962E-0B91307C8364}" type="sibTrans">
      <dgm:prSet/>
      <dgm:spPr/>
      <dgm:t>
        <a:bodyPr/>
        <a:lstStyle/>
        <a:p>
          <a:endParaRPr lang="en-IN"/>
        </a:p>
      </dgm:t>
    </dgm:pt>
    <dgm:pt modelId="{464827E5-8B0E-46A8-9ED7-C4EA3AB4A16F}">
      <dgm:prSet phldrT="[Text]"/>
      <dgm:spPr/>
      <dgm:t>
        <a:bodyPr/>
        <a:lstStyle/>
        <a:p>
          <a:r>
            <a:rPr lang="en-IN"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Estimation of the different components separately</a:t>
          </a:r>
          <a:endParaRPr lang="en-IN" dirty="0"/>
        </a:p>
      </dgm:t>
    </dgm:pt>
    <dgm:pt modelId="{70CE2770-7FD6-4DB0-ADCB-F5E15C602772}" cxnId="{6C052F90-00E8-426E-A074-026484627E99}" type="parTrans">
      <dgm:prSet/>
      <dgm:spPr/>
      <dgm:t>
        <a:bodyPr/>
        <a:lstStyle/>
        <a:p>
          <a:endParaRPr lang="en-IN"/>
        </a:p>
      </dgm:t>
    </dgm:pt>
    <dgm:pt modelId="{F686191B-2D05-402C-8AA8-FBF79D33A3D0}" cxnId="{6C052F90-00E8-426E-A074-026484627E99}" type="sibTrans">
      <dgm:prSet/>
      <dgm:spPr/>
      <dgm:t>
        <a:bodyPr/>
        <a:lstStyle/>
        <a:p>
          <a:endParaRPr lang="en-IN"/>
        </a:p>
      </dgm:t>
    </dgm:pt>
    <dgm:pt modelId="{C8898C98-D1F9-4B87-A972-39D2A45B41C4}">
      <dgm:prSet phldrT="[Text]"/>
      <dgm:spPr/>
      <dgm:t>
        <a:bodyPr/>
        <a:lstStyle/>
        <a:p>
          <a:r>
            <a:rPr lang="en-US" dirty="0" smtClean="0"/>
            <a:t>Step 3</a:t>
          </a:r>
          <a:endParaRPr lang="en-IN" dirty="0"/>
        </a:p>
      </dgm:t>
    </dgm:pt>
    <dgm:pt modelId="{A8C63CB0-BD2D-4BF5-9222-2B9F80DB0327}" cxnId="{4EC5E44D-C326-44C7-A3CF-D7F0523EA161}" type="parTrans">
      <dgm:prSet/>
      <dgm:spPr/>
      <dgm:t>
        <a:bodyPr/>
        <a:lstStyle/>
        <a:p>
          <a:endParaRPr lang="en-IN"/>
        </a:p>
      </dgm:t>
    </dgm:pt>
    <dgm:pt modelId="{C039DEF2-AC69-4D4A-B80F-AC524C8CC671}" cxnId="{4EC5E44D-C326-44C7-A3CF-D7F0523EA161}" type="sibTrans">
      <dgm:prSet/>
      <dgm:spPr/>
      <dgm:t>
        <a:bodyPr/>
        <a:lstStyle/>
        <a:p>
          <a:endParaRPr lang="en-IN"/>
        </a:p>
      </dgm:t>
    </dgm:pt>
    <dgm:pt modelId="{21DB7715-D8D2-4107-97D0-5FB6BB032CBE}">
      <dgm:prSet phldrT="[Text]"/>
      <dgm:spPr/>
      <dgm:t>
        <a:bodyPr/>
        <a:lstStyle/>
        <a:p>
          <a:pPr algn="l"/>
          <a:r>
            <a:rPr lang="en-IN"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Forecasting the time series using the estimates.</a:t>
          </a:r>
          <a:endParaRPr lang="en-IN" dirty="0"/>
        </a:p>
      </dgm:t>
    </dgm:pt>
    <dgm:pt modelId="{E7752CA1-4E2D-4A16-AD80-389C5217648D}" cxnId="{BA6C9AD1-B5F3-4C2E-9DDC-C1A5E84841E7}" type="parTrans">
      <dgm:prSet/>
      <dgm:spPr/>
      <dgm:t>
        <a:bodyPr/>
        <a:lstStyle/>
        <a:p>
          <a:endParaRPr lang="en-IN"/>
        </a:p>
      </dgm:t>
    </dgm:pt>
    <dgm:pt modelId="{B8801D97-3B09-41A2-8C8F-E1A1CE1F0723}" cxnId="{BA6C9AD1-B5F3-4C2E-9DDC-C1A5E84841E7}" type="sibTrans">
      <dgm:prSet/>
      <dgm:spPr/>
      <dgm:t>
        <a:bodyPr/>
        <a:lstStyle/>
        <a:p>
          <a:endParaRPr lang="en-IN"/>
        </a:p>
      </dgm:t>
    </dgm:pt>
    <dgm:pt modelId="{80563AAE-82C0-4F6A-95A7-17E1B1386C89}" type="pres">
      <dgm:prSet presAssocID="{347E537B-DEB3-4459-9A38-71D464998D26}" presName="linearFlow" presStyleCnt="0">
        <dgm:presLayoutVars>
          <dgm:dir/>
          <dgm:animLvl val="lvl"/>
          <dgm:resizeHandles val="exact"/>
        </dgm:presLayoutVars>
      </dgm:prSet>
      <dgm:spPr/>
    </dgm:pt>
    <dgm:pt modelId="{44E297AC-7E3D-4F53-A5B1-AFACAA7213B9}" type="pres">
      <dgm:prSet presAssocID="{F29CAC4E-A848-45E7-BA45-A2B181396534}" presName="composite" presStyleCnt="0"/>
      <dgm:spPr/>
    </dgm:pt>
    <dgm:pt modelId="{1C5373AD-F0E7-44CD-BF91-52083C25B284}" type="pres">
      <dgm:prSet presAssocID="{F29CAC4E-A848-45E7-BA45-A2B181396534}" presName="parentText" presStyleLbl="alignNode1" presStyleIdx="0" presStyleCnt="3">
        <dgm:presLayoutVars>
          <dgm:chMax val="1"/>
          <dgm:bulletEnabled val="1"/>
        </dgm:presLayoutVars>
      </dgm:prSet>
      <dgm:spPr/>
    </dgm:pt>
    <dgm:pt modelId="{E7A7CAE9-E5BF-4343-8750-DC43D707D48C}" type="pres">
      <dgm:prSet presAssocID="{F29CAC4E-A848-45E7-BA45-A2B181396534}" presName="descendantText" presStyleLbl="alignAcc1" presStyleIdx="0" presStyleCnt="3">
        <dgm:presLayoutVars>
          <dgm:bulletEnabled val="1"/>
        </dgm:presLayoutVars>
      </dgm:prSet>
      <dgm:spPr/>
      <dgm:t>
        <a:bodyPr/>
        <a:lstStyle/>
        <a:p>
          <a:endParaRPr lang="en-IN"/>
        </a:p>
      </dgm:t>
    </dgm:pt>
    <dgm:pt modelId="{A1B61189-7E92-485D-9EAD-1ECA21CE0FF3}" type="pres">
      <dgm:prSet presAssocID="{B28BC204-A0A3-4C5D-83E4-97B523970ECA}" presName="sp" presStyleCnt="0"/>
      <dgm:spPr/>
    </dgm:pt>
    <dgm:pt modelId="{E19AC1AF-B244-45CE-A8CC-AB4CCC247E03}" type="pres">
      <dgm:prSet presAssocID="{2B547F5A-C447-4644-9079-B9C1C9073DEF}" presName="composite" presStyleCnt="0"/>
      <dgm:spPr/>
    </dgm:pt>
    <dgm:pt modelId="{AE7D34D6-0C1E-47C7-912A-C26D2CFDD2A9}" type="pres">
      <dgm:prSet presAssocID="{2B547F5A-C447-4644-9079-B9C1C9073DEF}" presName="parentText" presStyleLbl="alignNode1" presStyleIdx="1" presStyleCnt="3">
        <dgm:presLayoutVars>
          <dgm:chMax val="1"/>
          <dgm:bulletEnabled val="1"/>
        </dgm:presLayoutVars>
      </dgm:prSet>
      <dgm:spPr/>
    </dgm:pt>
    <dgm:pt modelId="{AB211E46-C351-4FBE-8DEC-EDC1623C04C1}" type="pres">
      <dgm:prSet presAssocID="{2B547F5A-C447-4644-9079-B9C1C9073DEF}" presName="descendantText" presStyleLbl="alignAcc1" presStyleIdx="1" presStyleCnt="3">
        <dgm:presLayoutVars>
          <dgm:bulletEnabled val="1"/>
        </dgm:presLayoutVars>
      </dgm:prSet>
      <dgm:spPr/>
      <dgm:t>
        <a:bodyPr/>
        <a:lstStyle/>
        <a:p>
          <a:endParaRPr lang="en-IN"/>
        </a:p>
      </dgm:t>
    </dgm:pt>
    <dgm:pt modelId="{D8D412F5-119E-4D1F-8743-54A2D6DD8B76}" type="pres">
      <dgm:prSet presAssocID="{2602E65A-00B9-46A6-8E13-D613B502F0DB}" presName="sp" presStyleCnt="0"/>
      <dgm:spPr/>
    </dgm:pt>
    <dgm:pt modelId="{B8CCAEC6-82DB-489E-8E5D-EFB24D8849C3}" type="pres">
      <dgm:prSet presAssocID="{C8898C98-D1F9-4B87-A972-39D2A45B41C4}" presName="composite" presStyleCnt="0"/>
      <dgm:spPr/>
    </dgm:pt>
    <dgm:pt modelId="{F1D5506D-A6FA-49FD-98DB-8D92E2684984}" type="pres">
      <dgm:prSet presAssocID="{C8898C98-D1F9-4B87-A972-39D2A45B41C4}" presName="parentText" presStyleLbl="alignNode1" presStyleIdx="2" presStyleCnt="3">
        <dgm:presLayoutVars>
          <dgm:chMax val="1"/>
          <dgm:bulletEnabled val="1"/>
        </dgm:presLayoutVars>
      </dgm:prSet>
      <dgm:spPr/>
    </dgm:pt>
    <dgm:pt modelId="{565AE212-6D4D-440B-B59D-336242A0B776}" type="pres">
      <dgm:prSet presAssocID="{C8898C98-D1F9-4B87-A972-39D2A45B41C4}" presName="descendantText" presStyleLbl="alignAcc1" presStyleIdx="2" presStyleCnt="3">
        <dgm:presLayoutVars>
          <dgm:bulletEnabled val="1"/>
        </dgm:presLayoutVars>
      </dgm:prSet>
      <dgm:spPr/>
      <dgm:t>
        <a:bodyPr/>
        <a:lstStyle/>
        <a:p>
          <a:endParaRPr lang="en-IN"/>
        </a:p>
      </dgm:t>
    </dgm:pt>
  </dgm:ptLst>
  <dgm:cxnLst>
    <dgm:cxn modelId="{0B35DB9F-61AE-433F-A507-ADF9C0534AE7}" type="presOf" srcId="{2B547F5A-C447-4644-9079-B9C1C9073DEF}" destId="{AE7D34D6-0C1E-47C7-912A-C26D2CFDD2A9}" srcOrd="0" destOrd="0" presId="urn:microsoft.com/office/officeart/2005/8/layout/chevron2"/>
    <dgm:cxn modelId="{BA6C9AD1-B5F3-4C2E-9DDC-C1A5E84841E7}" srcId="{C8898C98-D1F9-4B87-A972-39D2A45B41C4}" destId="{21DB7715-D8D2-4107-97D0-5FB6BB032CBE}" srcOrd="0" destOrd="0" parTransId="{E7752CA1-4E2D-4A16-AD80-389C5217648D}" sibTransId="{B8801D97-3B09-41A2-8C8F-E1A1CE1F0723}"/>
    <dgm:cxn modelId="{D765EACF-47EE-4016-BF65-FD14E9526C7A}" type="presOf" srcId="{C8898C98-D1F9-4B87-A972-39D2A45B41C4}" destId="{F1D5506D-A6FA-49FD-98DB-8D92E2684984}" srcOrd="0" destOrd="0" presId="urn:microsoft.com/office/officeart/2005/8/layout/chevron2"/>
    <dgm:cxn modelId="{65F3D328-8F92-464A-962E-0B91307C8364}" srcId="{347E537B-DEB3-4459-9A38-71D464998D26}" destId="{2B547F5A-C447-4644-9079-B9C1C9073DEF}" srcOrd="1" destOrd="0" parTransId="{D4CFAC49-607D-4D29-922B-1518DBF1D81E}" sibTransId="{2602E65A-00B9-46A6-8E13-D613B502F0DB}"/>
    <dgm:cxn modelId="{FEECEBEA-6F11-41D1-B161-A1CCAA709D35}" srcId="{347E537B-DEB3-4459-9A38-71D464998D26}" destId="{F29CAC4E-A848-45E7-BA45-A2B181396534}" srcOrd="0" destOrd="0" parTransId="{5FC9AB3F-61A1-4095-A212-0D10628FF886}" sibTransId="{B28BC204-A0A3-4C5D-83E4-97B523970ECA}"/>
    <dgm:cxn modelId="{008D114B-EBE2-4D4C-BE0F-E7DABFDB6B9C}" type="presOf" srcId="{464827E5-8B0E-46A8-9ED7-C4EA3AB4A16F}" destId="{AB211E46-C351-4FBE-8DEC-EDC1623C04C1}" srcOrd="0" destOrd="0" presId="urn:microsoft.com/office/officeart/2005/8/layout/chevron2"/>
    <dgm:cxn modelId="{99C5D898-BFD2-429F-906F-890D1EEBE298}" type="presOf" srcId="{F29CAC4E-A848-45E7-BA45-A2B181396534}" destId="{1C5373AD-F0E7-44CD-BF91-52083C25B284}" srcOrd="0" destOrd="0" presId="urn:microsoft.com/office/officeart/2005/8/layout/chevron2"/>
    <dgm:cxn modelId="{4694AA70-0104-4155-8723-E2D3A1A3D516}" type="presOf" srcId="{347E537B-DEB3-4459-9A38-71D464998D26}" destId="{80563AAE-82C0-4F6A-95A7-17E1B1386C89}" srcOrd="0" destOrd="0" presId="urn:microsoft.com/office/officeart/2005/8/layout/chevron2"/>
    <dgm:cxn modelId="{18F9BC13-3E53-4E77-A215-D35080E8CAE6}" srcId="{F29CAC4E-A848-45E7-BA45-A2B181396534}" destId="{04054F91-A075-4244-ABD0-C4038589D4F0}" srcOrd="0" destOrd="0" parTransId="{72929FF1-15C0-440B-A2EE-E43CECF7858E}" sibTransId="{0E9A9B75-595A-44DB-879B-79790413E868}"/>
    <dgm:cxn modelId="{6C052F90-00E8-426E-A074-026484627E99}" srcId="{2B547F5A-C447-4644-9079-B9C1C9073DEF}" destId="{464827E5-8B0E-46A8-9ED7-C4EA3AB4A16F}" srcOrd="0" destOrd="0" parTransId="{70CE2770-7FD6-4DB0-ADCB-F5E15C602772}" sibTransId="{F686191B-2D05-402C-8AA8-FBF79D33A3D0}"/>
    <dgm:cxn modelId="{4C7AD826-B9A8-4E73-9AA3-8C7C1BE2A1A9}" type="presOf" srcId="{21DB7715-D8D2-4107-97D0-5FB6BB032CBE}" destId="{565AE212-6D4D-440B-B59D-336242A0B776}" srcOrd="0" destOrd="0" presId="urn:microsoft.com/office/officeart/2005/8/layout/chevron2"/>
    <dgm:cxn modelId="{F661CFD5-DFE4-40B2-9595-7B738E6C89B0}" type="presOf" srcId="{04054F91-A075-4244-ABD0-C4038589D4F0}" destId="{E7A7CAE9-E5BF-4343-8750-DC43D707D48C}" srcOrd="0" destOrd="0" presId="urn:microsoft.com/office/officeart/2005/8/layout/chevron2"/>
    <dgm:cxn modelId="{4EC5E44D-C326-44C7-A3CF-D7F0523EA161}" srcId="{347E537B-DEB3-4459-9A38-71D464998D26}" destId="{C8898C98-D1F9-4B87-A972-39D2A45B41C4}" srcOrd="2" destOrd="0" parTransId="{A8C63CB0-BD2D-4BF5-9222-2B9F80DB0327}" sibTransId="{C039DEF2-AC69-4D4A-B80F-AC524C8CC671}"/>
    <dgm:cxn modelId="{0420DDB4-4E38-4185-A6A6-23154487F28F}" type="presParOf" srcId="{80563AAE-82C0-4F6A-95A7-17E1B1386C89}" destId="{44E297AC-7E3D-4F53-A5B1-AFACAA7213B9}" srcOrd="0" destOrd="0" presId="urn:microsoft.com/office/officeart/2005/8/layout/chevron2"/>
    <dgm:cxn modelId="{E78ED633-33D3-4222-AFCC-41312824765C}" type="presParOf" srcId="{44E297AC-7E3D-4F53-A5B1-AFACAA7213B9}" destId="{1C5373AD-F0E7-44CD-BF91-52083C25B284}" srcOrd="0" destOrd="0" presId="urn:microsoft.com/office/officeart/2005/8/layout/chevron2"/>
    <dgm:cxn modelId="{5686214D-6DC8-4281-83F3-0D4638DDAC03}" type="presParOf" srcId="{44E297AC-7E3D-4F53-A5B1-AFACAA7213B9}" destId="{E7A7CAE9-E5BF-4343-8750-DC43D707D48C}" srcOrd="1" destOrd="0" presId="urn:microsoft.com/office/officeart/2005/8/layout/chevron2"/>
    <dgm:cxn modelId="{C06B55F0-A0B3-4040-A9FE-21CDEA9583CD}" type="presParOf" srcId="{80563AAE-82C0-4F6A-95A7-17E1B1386C89}" destId="{A1B61189-7E92-485D-9EAD-1ECA21CE0FF3}" srcOrd="1" destOrd="0" presId="urn:microsoft.com/office/officeart/2005/8/layout/chevron2"/>
    <dgm:cxn modelId="{A728EF5B-6673-45E4-B206-1347D60EB253}" type="presParOf" srcId="{80563AAE-82C0-4F6A-95A7-17E1B1386C89}" destId="{E19AC1AF-B244-45CE-A8CC-AB4CCC247E03}" srcOrd="2" destOrd="0" presId="urn:microsoft.com/office/officeart/2005/8/layout/chevron2"/>
    <dgm:cxn modelId="{B735D92D-E264-4B00-8A9B-B984E12F3E70}" type="presParOf" srcId="{E19AC1AF-B244-45CE-A8CC-AB4CCC247E03}" destId="{AE7D34D6-0C1E-47C7-912A-C26D2CFDD2A9}" srcOrd="0" destOrd="0" presId="urn:microsoft.com/office/officeart/2005/8/layout/chevron2"/>
    <dgm:cxn modelId="{2D360B8D-AC9F-49ED-8DF6-EAF10C4BBD7B}" type="presParOf" srcId="{E19AC1AF-B244-45CE-A8CC-AB4CCC247E03}" destId="{AB211E46-C351-4FBE-8DEC-EDC1623C04C1}" srcOrd="1" destOrd="0" presId="urn:microsoft.com/office/officeart/2005/8/layout/chevron2"/>
    <dgm:cxn modelId="{05FC153A-DE9D-4D78-81A7-09BBBCFC3A8D}" type="presParOf" srcId="{80563AAE-82C0-4F6A-95A7-17E1B1386C89}" destId="{D8D412F5-119E-4D1F-8743-54A2D6DD8B76}" srcOrd="3" destOrd="0" presId="urn:microsoft.com/office/officeart/2005/8/layout/chevron2"/>
    <dgm:cxn modelId="{2BA4F749-1820-43C8-B43D-2DAFF4E08627}" type="presParOf" srcId="{80563AAE-82C0-4F6A-95A7-17E1B1386C89}" destId="{B8CCAEC6-82DB-489E-8E5D-EFB24D8849C3}" srcOrd="4" destOrd="0" presId="urn:microsoft.com/office/officeart/2005/8/layout/chevron2"/>
    <dgm:cxn modelId="{FFE4BE05-DE11-430D-9496-7C2BD5068E52}" type="presParOf" srcId="{B8CCAEC6-82DB-489E-8E5D-EFB24D8849C3}" destId="{F1D5506D-A6FA-49FD-98DB-8D92E2684984}" srcOrd="0" destOrd="0" presId="urn:microsoft.com/office/officeart/2005/8/layout/chevron2"/>
    <dgm:cxn modelId="{02A5ADA9-1DAE-412D-AEB1-65A3E7DF9A3B}" type="presParOf" srcId="{B8CCAEC6-82DB-489E-8E5D-EFB24D8849C3}" destId="{565AE212-6D4D-440B-B59D-336242A0B776}"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A5E1AF-A28B-4991-A4F8-D080FBA81883}"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IN"/>
        </a:p>
      </dgm:t>
    </dgm:pt>
    <dgm:pt modelId="{5C7DDB98-C0D5-4F26-B666-525D4E3C63D2}">
      <dgm:prSet phldrT="[Text]" custT="1"/>
      <dgm:spPr>
        <a:solidFill>
          <a:schemeClr val="accent1"/>
        </a:solidFill>
      </dgm:spPr>
      <dgm:t>
        <a:bodyPr/>
        <a:lstStyle/>
        <a:p>
          <a:r>
            <a:rPr lang="en-IN" sz="2400" b="0" i="0" u="none" strike="noStrike" cap="none" smtClean="0">
              <a:latin typeface="Calibri" panose="020F0502020204030204"/>
              <a:ea typeface="Calibri" panose="020F0502020204030204"/>
              <a:cs typeface="Calibri" panose="020F0502020204030204"/>
              <a:sym typeface="Calibri" panose="020F0502020204030204"/>
            </a:rPr>
            <a:t>Stationary component </a:t>
          </a:r>
          <a:endParaRPr lang="en-IN" sz="2400" dirty="0"/>
        </a:p>
      </dgm:t>
    </dgm:pt>
    <dgm:pt modelId="{4F2EF09D-7E5F-459E-88D1-EC2A6CD02167}" cxnId="{A5A55016-B667-486C-97BE-F290B862A742}" type="parTrans">
      <dgm:prSet/>
      <dgm:spPr/>
      <dgm:t>
        <a:bodyPr/>
        <a:lstStyle/>
        <a:p>
          <a:endParaRPr lang="en-IN"/>
        </a:p>
      </dgm:t>
    </dgm:pt>
    <dgm:pt modelId="{759B35C6-C550-4EA2-AA53-D0C0C7B83E09}" cxnId="{A5A55016-B667-486C-97BE-F290B862A742}" type="sibTrans">
      <dgm:prSet/>
      <dgm:spPr/>
      <dgm:t>
        <a:bodyPr/>
        <a:lstStyle/>
        <a:p>
          <a:endParaRPr lang="en-IN"/>
        </a:p>
      </dgm:t>
    </dgm:pt>
    <dgm:pt modelId="{E0BB3E48-838D-4E94-AAEB-80EF1898CC81}">
      <dgm:prSet phldrT="[Text]" custT="1"/>
      <dgm:spPr>
        <a:solidFill>
          <a:schemeClr val="accent2"/>
        </a:solidFill>
      </dgm:spPr>
      <dgm:t>
        <a:bodyPr/>
        <a:lstStyle/>
        <a:p>
          <a:r>
            <a:rPr lang="en-IN" sz="2400" b="0" i="0" u="none" strike="noStrike" cap="none" smtClean="0">
              <a:latin typeface="Calibri" panose="020F0502020204030204"/>
              <a:ea typeface="Calibri" panose="020F0502020204030204"/>
              <a:cs typeface="Calibri" panose="020F0502020204030204"/>
              <a:sym typeface="Calibri" panose="020F0502020204030204"/>
            </a:rPr>
            <a:t>Strongly stationary </a:t>
          </a:r>
          <a:endParaRPr lang="en-IN" sz="2400" dirty="0"/>
        </a:p>
      </dgm:t>
    </dgm:pt>
    <dgm:pt modelId="{1A112EF3-4B3A-46D5-8571-FAB22FA9C06D}" cxnId="{18B819FA-5296-423C-9354-93037AB3D37C}" type="parTrans">
      <dgm:prSet/>
      <dgm:spPr/>
      <dgm:t>
        <a:bodyPr/>
        <a:lstStyle/>
        <a:p>
          <a:endParaRPr lang="en-IN"/>
        </a:p>
      </dgm:t>
    </dgm:pt>
    <dgm:pt modelId="{7838E549-9FB1-4EFE-A9A7-C1300C461C03}" cxnId="{18B819FA-5296-423C-9354-93037AB3D37C}" type="sibTrans">
      <dgm:prSet/>
      <dgm:spPr/>
      <dgm:t>
        <a:bodyPr/>
        <a:lstStyle/>
        <a:p>
          <a:endParaRPr lang="en-IN"/>
        </a:p>
      </dgm:t>
    </dgm:pt>
    <dgm:pt modelId="{1D5FA188-485B-488B-BF12-DF0A4FBB35C4}">
      <dgm:prSet phldrT="[Text]" custT="1"/>
      <dgm:spPr>
        <a:solidFill>
          <a:schemeClr val="accent3"/>
        </a:solidFill>
      </dgm:spPr>
      <dgm:t>
        <a:bodyPr/>
        <a:lstStyle/>
        <a:p>
          <a:pPr rtl="0"/>
          <a:r>
            <a:rPr lang="pt-BR" sz="2000" b="0" i="0" u="none" strike="noStrike" cap="none" smtClean="0">
              <a:latin typeface="Calibri" panose="020F0502020204030204"/>
              <a:ea typeface="Calibri" panose="020F0502020204030204"/>
              <a:cs typeface="Calibri" panose="020F0502020204030204"/>
              <a:sym typeface="Calibri" panose="020F0502020204030204"/>
            </a:rPr>
            <a:t>(Y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t1</a:t>
          </a:r>
          <a:r>
            <a:rPr lang="pt-BR" sz="2000" b="0" i="0" u="none" strike="noStrike" cap="none" smtClean="0">
              <a:latin typeface="Calibri" panose="020F0502020204030204"/>
              <a:ea typeface="Calibri" panose="020F0502020204030204"/>
              <a:cs typeface="Calibri" panose="020F0502020204030204"/>
              <a:sym typeface="Calibri" panose="020F0502020204030204"/>
            </a:rPr>
            <a:t>, 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t2</a:t>
          </a:r>
          <a:r>
            <a:rPr lang="pt-BR" sz="2000" b="0" i="0" u="none" strike="noStrike" cap="none" smtClean="0">
              <a:latin typeface="Calibri" panose="020F0502020204030204"/>
              <a:ea typeface="Calibri" panose="020F0502020204030204"/>
              <a:cs typeface="Calibri" panose="020F0502020204030204"/>
              <a:sym typeface="Calibri" panose="020F0502020204030204"/>
            </a:rPr>
            <a:t>, ....... ,Y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tk</a:t>
          </a:r>
          <a:r>
            <a:rPr lang="pt-BR" sz="2000" b="0" i="0" u="none" strike="noStrike" cap="none" smtClean="0">
              <a:latin typeface="Calibri" panose="020F0502020204030204"/>
              <a:ea typeface="Calibri" panose="020F0502020204030204"/>
              <a:cs typeface="Calibri" panose="020F0502020204030204"/>
              <a:sym typeface="Calibri" panose="020F0502020204030204"/>
            </a:rPr>
            <a:t>)        D	      (Y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t1+h</a:t>
          </a:r>
          <a:r>
            <a:rPr lang="pt-BR" sz="2000" b="0" i="0" u="none" strike="noStrike" cap="none" smtClean="0">
              <a:latin typeface="Calibri" panose="020F0502020204030204"/>
              <a:ea typeface="Calibri" panose="020F0502020204030204"/>
              <a:cs typeface="Calibri" panose="020F0502020204030204"/>
              <a:sym typeface="Calibri" panose="020F0502020204030204"/>
            </a:rPr>
            <a:t>, 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t2+h</a:t>
          </a:r>
          <a:r>
            <a:rPr lang="pt-BR" sz="2000" b="0" i="0" u="none" strike="noStrike" cap="none" smtClean="0">
              <a:latin typeface="Calibri" panose="020F0502020204030204"/>
              <a:ea typeface="Calibri" panose="020F0502020204030204"/>
              <a:cs typeface="Calibri" panose="020F0502020204030204"/>
              <a:sym typeface="Calibri" panose="020F0502020204030204"/>
            </a:rPr>
            <a:t>,....... ,Y</a:t>
          </a:r>
          <a:r>
            <a:rPr lang="pt-BR" sz="2000" b="0" i="0" u="none" strike="noStrike" cap="none" baseline="-25000" smtClean="0">
              <a:latin typeface="Calibri" panose="020F0502020204030204"/>
              <a:ea typeface="Calibri" panose="020F0502020204030204"/>
              <a:cs typeface="Calibri" panose="020F0502020204030204"/>
              <a:sym typeface="Calibri" panose="020F0502020204030204"/>
            </a:rPr>
            <a:t>tk+h</a:t>
          </a:r>
          <a:r>
            <a:rPr lang="pt-BR" sz="2000" b="0" i="0" u="none" strike="noStrike" cap="none" smtClean="0">
              <a:latin typeface="Calibri" panose="020F0502020204030204"/>
              <a:ea typeface="Calibri" panose="020F0502020204030204"/>
              <a:cs typeface="Calibri" panose="020F0502020204030204"/>
              <a:sym typeface="Calibri" panose="020F0502020204030204"/>
            </a:rPr>
            <a:t>) </a:t>
          </a:r>
          <a:endParaRPr lang="en-IN" sz="2000" dirty="0"/>
        </a:p>
      </dgm:t>
    </dgm:pt>
    <dgm:pt modelId="{8DEBB3EB-9668-45BF-8F0E-C56F63E973AB}" cxnId="{862260CA-516C-4895-88B3-C7065DAE3159}" type="parTrans">
      <dgm:prSet/>
      <dgm:spPr/>
      <dgm:t>
        <a:bodyPr/>
        <a:lstStyle/>
        <a:p>
          <a:endParaRPr lang="en-IN"/>
        </a:p>
      </dgm:t>
    </dgm:pt>
    <dgm:pt modelId="{134E1145-471E-4047-973D-159C4C0C3B3E}" cxnId="{862260CA-516C-4895-88B3-C7065DAE3159}" type="sibTrans">
      <dgm:prSet/>
      <dgm:spPr/>
      <dgm:t>
        <a:bodyPr/>
        <a:lstStyle/>
        <a:p>
          <a:endParaRPr lang="en-IN"/>
        </a:p>
      </dgm:t>
    </dgm:pt>
    <dgm:pt modelId="{0FBF13A7-9735-4A79-9D30-3695705D0818}">
      <dgm:prSet phldrT="[Text]" custT="1"/>
      <dgm:spPr/>
      <dgm:t>
        <a:bodyPr/>
        <a:lstStyle/>
        <a:p>
          <a:r>
            <a:rPr lang="en-IN" sz="2800" b="0" i="0" u="none" strike="noStrike" cap="none" smtClean="0">
              <a:latin typeface="Calibri" panose="020F0502020204030204"/>
              <a:ea typeface="Calibri" panose="020F0502020204030204"/>
              <a:cs typeface="Calibri" panose="020F0502020204030204"/>
              <a:sym typeface="Calibri" panose="020F0502020204030204"/>
            </a:rPr>
            <a:t>Weakly stationary </a:t>
          </a:r>
          <a:endParaRPr lang="en-IN" sz="2800" dirty="0"/>
        </a:p>
      </dgm:t>
    </dgm:pt>
    <dgm:pt modelId="{1639B520-35BD-40D3-AE05-BCD2FBDCF283}" cxnId="{BD4AF1BD-B981-4F0D-8FD5-0DF3028F8881}" type="parTrans">
      <dgm:prSet/>
      <dgm:spPr/>
      <dgm:t>
        <a:bodyPr/>
        <a:lstStyle/>
        <a:p>
          <a:endParaRPr lang="en-IN"/>
        </a:p>
      </dgm:t>
    </dgm:pt>
    <dgm:pt modelId="{221DBEE9-DE44-4B90-8EE6-AE78C31981C3}" cxnId="{BD4AF1BD-B981-4F0D-8FD5-0DF3028F8881}" type="sibTrans">
      <dgm:prSet/>
      <dgm:spPr/>
      <dgm:t>
        <a:bodyPr/>
        <a:lstStyle/>
        <a:p>
          <a:endParaRPr lang="en-IN"/>
        </a:p>
      </dgm:t>
    </dgm:pt>
    <dgm:pt modelId="{CE9D6F34-A50D-4C0D-9BEB-0E8C26321ED1}">
      <dgm:prSet phldrT="[Text]"/>
      <dgm:spPr/>
      <dgm:t>
        <a:bodyPr/>
        <a:lstStyle/>
        <a:p>
          <a:r>
            <a:rPr lang="en-IN" b="0" i="0" u="none" strike="noStrike" cap="none" smtClean="0">
              <a:latin typeface="Calibri" panose="020F0502020204030204"/>
              <a:ea typeface="Calibri" panose="020F0502020204030204"/>
              <a:cs typeface="Calibri" panose="020F0502020204030204"/>
              <a:sym typeface="Calibri" panose="020F0502020204030204"/>
            </a:rPr>
            <a:t> E(Y</a:t>
          </a:r>
          <a:r>
            <a:rPr lang="en-IN" b="0" i="0" u="none" strike="noStrike" cap="none" baseline="-25000" smtClean="0">
              <a:latin typeface="Calibri" panose="020F0502020204030204"/>
              <a:ea typeface="Calibri" panose="020F0502020204030204"/>
              <a:cs typeface="Calibri" panose="020F0502020204030204"/>
              <a:sym typeface="Calibri" panose="020F0502020204030204"/>
            </a:rPr>
            <a:t>t</a:t>
          </a:r>
          <a:r>
            <a:rPr lang="en-IN" b="0" i="0" u="none" strike="noStrike" cap="none" smtClean="0">
              <a:latin typeface="Calibri" panose="020F0502020204030204"/>
              <a:ea typeface="Calibri" panose="020F0502020204030204"/>
              <a:cs typeface="Calibri" panose="020F0502020204030204"/>
              <a:sym typeface="Calibri" panose="020F0502020204030204"/>
            </a:rPr>
            <a:t>) &amp; V(Y</a:t>
          </a:r>
          <a:r>
            <a:rPr lang="en-IN" b="0" i="0" u="none" strike="noStrike" cap="none" baseline="-25000" smtClean="0">
              <a:latin typeface="Calibri" panose="020F0502020204030204"/>
              <a:ea typeface="Calibri" panose="020F0502020204030204"/>
              <a:cs typeface="Calibri" panose="020F0502020204030204"/>
              <a:sym typeface="Calibri" panose="020F0502020204030204"/>
            </a:rPr>
            <a:t>t</a:t>
          </a:r>
          <a:r>
            <a:rPr lang="en-IN" b="0" i="0" u="none" strike="noStrike" cap="none" smtClean="0">
              <a:latin typeface="Calibri" panose="020F0502020204030204"/>
              <a:ea typeface="Calibri" panose="020F0502020204030204"/>
              <a:cs typeface="Calibri" panose="020F0502020204030204"/>
              <a:sym typeface="Calibri" panose="020F0502020204030204"/>
            </a:rPr>
            <a:t> ) is constant </a:t>
          </a:r>
          <a:endParaRPr lang="en-IN" dirty="0"/>
        </a:p>
      </dgm:t>
    </dgm:pt>
    <dgm:pt modelId="{771A447F-38EF-474F-BD21-76923E36EA64}" cxnId="{6738B682-5C63-43A7-9695-8E8A3BCFE45C}" type="parTrans">
      <dgm:prSet/>
      <dgm:spPr/>
      <dgm:t>
        <a:bodyPr/>
        <a:lstStyle/>
        <a:p>
          <a:endParaRPr lang="en-IN"/>
        </a:p>
      </dgm:t>
    </dgm:pt>
    <dgm:pt modelId="{5E2F084A-41A6-4F21-A52A-9D2E176C0C33}" cxnId="{6738B682-5C63-43A7-9695-8E8A3BCFE45C}" type="sibTrans">
      <dgm:prSet/>
      <dgm:spPr/>
      <dgm:t>
        <a:bodyPr/>
        <a:lstStyle/>
        <a:p>
          <a:endParaRPr lang="en-IN"/>
        </a:p>
      </dgm:t>
    </dgm:pt>
    <dgm:pt modelId="{BBAA5302-5718-4F40-B2FC-B6FCE4349E2D}">
      <dgm:prSet phldrT="[Text]"/>
      <dgm:spPr/>
      <dgm:t>
        <a:bodyPr/>
        <a:lstStyle/>
        <a:p>
          <a:pPr algn="ctr" rtl="0"/>
          <a:r>
            <a:rPr lang="en-IN" b="0" i="0" u="none" strike="noStrike" cap="none" smtClean="0">
              <a:latin typeface="Calibri" panose="020F0502020204030204"/>
              <a:ea typeface="Calibri" panose="020F0502020204030204"/>
              <a:cs typeface="Calibri" panose="020F0502020204030204"/>
              <a:sym typeface="Calibri" panose="020F0502020204030204"/>
            </a:rPr>
            <a:t>Cov(Y</a:t>
          </a:r>
          <a:r>
            <a:rPr lang="en-IN" b="0" i="0" u="none" strike="noStrike" cap="none" baseline="-25000" smtClean="0">
              <a:latin typeface="Calibri" panose="020F0502020204030204"/>
              <a:ea typeface="Calibri" panose="020F0502020204030204"/>
              <a:cs typeface="Calibri" panose="020F0502020204030204"/>
              <a:sym typeface="Calibri" panose="020F0502020204030204"/>
            </a:rPr>
            <a:t>t</a:t>
          </a:r>
          <a:r>
            <a:rPr lang="en-IN" b="0" i="0" u="none" strike="noStrike" cap="none" smtClean="0">
              <a:latin typeface="Calibri" panose="020F0502020204030204"/>
              <a:ea typeface="Calibri" panose="020F0502020204030204"/>
              <a:cs typeface="Calibri" panose="020F0502020204030204"/>
              <a:sym typeface="Calibri" panose="020F0502020204030204"/>
            </a:rPr>
            <a:t>,Y</a:t>
          </a:r>
          <a:r>
            <a:rPr lang="en-IN" b="0" i="0" u="none" strike="noStrike" cap="none" baseline="-25000" smtClean="0">
              <a:latin typeface="Calibri" panose="020F0502020204030204"/>
              <a:ea typeface="Calibri" panose="020F0502020204030204"/>
              <a:cs typeface="Calibri" panose="020F0502020204030204"/>
              <a:sym typeface="Calibri" panose="020F0502020204030204"/>
            </a:rPr>
            <a:t>t+h</a:t>
          </a:r>
          <a:r>
            <a:rPr lang="en-IN" b="0" i="0" u="none" strike="noStrike" cap="none" smtClean="0">
              <a:latin typeface="Calibri" panose="020F0502020204030204"/>
              <a:ea typeface="Calibri" panose="020F0502020204030204"/>
              <a:cs typeface="Calibri" panose="020F0502020204030204"/>
              <a:sym typeface="Calibri" panose="020F0502020204030204"/>
            </a:rPr>
            <a:t>)</a:t>
          </a:r>
        </a:p>
        <a:p>
          <a:pPr algn="ctr" rtl="0"/>
          <a:r>
            <a:rPr lang="en-IN" b="0" i="0" u="none" strike="noStrike" cap="none" smtClean="0">
              <a:latin typeface="Calibri" panose="020F0502020204030204"/>
              <a:ea typeface="Calibri" panose="020F0502020204030204"/>
              <a:cs typeface="Calibri" panose="020F0502020204030204"/>
              <a:sym typeface="Calibri" panose="020F0502020204030204"/>
            </a:rPr>
            <a:t>depends only on lag h.</a:t>
          </a:r>
          <a:endParaRPr lang="en-IN" dirty="0"/>
        </a:p>
      </dgm:t>
    </dgm:pt>
    <dgm:pt modelId="{82E3C50F-07BC-49DA-9C7A-92C4126D6F3B}" cxnId="{A81BCE26-C7D2-4C24-875E-0980414B9E32}" type="parTrans">
      <dgm:prSet/>
      <dgm:spPr/>
      <dgm:t>
        <a:bodyPr/>
        <a:lstStyle/>
        <a:p>
          <a:endParaRPr lang="en-IN"/>
        </a:p>
      </dgm:t>
    </dgm:pt>
    <dgm:pt modelId="{CFF848F2-ED6F-42B4-9945-E26CA0A5DA87}" cxnId="{A81BCE26-C7D2-4C24-875E-0980414B9E32}" type="sibTrans">
      <dgm:prSet/>
      <dgm:spPr/>
      <dgm:t>
        <a:bodyPr/>
        <a:lstStyle/>
        <a:p>
          <a:endParaRPr lang="en-IN"/>
        </a:p>
      </dgm:t>
    </dgm:pt>
    <dgm:pt modelId="{F2AA298A-DE15-40B2-AE50-F1E0002E14DB}" type="pres">
      <dgm:prSet presAssocID="{15A5E1AF-A28B-4991-A4F8-D080FBA81883}" presName="diagram" presStyleCnt="0">
        <dgm:presLayoutVars>
          <dgm:chPref val="1"/>
          <dgm:dir/>
          <dgm:animOne val="branch"/>
          <dgm:animLvl val="lvl"/>
          <dgm:resizeHandles val="exact"/>
        </dgm:presLayoutVars>
      </dgm:prSet>
      <dgm:spPr/>
    </dgm:pt>
    <dgm:pt modelId="{9B5B0CE4-512D-4E9A-864A-2E01FAA834F0}" type="pres">
      <dgm:prSet presAssocID="{5C7DDB98-C0D5-4F26-B666-525D4E3C63D2}" presName="root1" presStyleCnt="0"/>
      <dgm:spPr/>
    </dgm:pt>
    <dgm:pt modelId="{F6FFA1E8-4149-4A4D-BAC6-F4D3BE063DEA}" type="pres">
      <dgm:prSet presAssocID="{5C7DDB98-C0D5-4F26-B666-525D4E3C63D2}" presName="LevelOneTextNode" presStyleLbl="node0" presStyleIdx="0" presStyleCnt="1" custLinFactNeighborX="19922">
        <dgm:presLayoutVars>
          <dgm:chPref val="3"/>
        </dgm:presLayoutVars>
      </dgm:prSet>
      <dgm:spPr/>
      <dgm:t>
        <a:bodyPr/>
        <a:lstStyle/>
        <a:p>
          <a:endParaRPr lang="en-IN"/>
        </a:p>
      </dgm:t>
    </dgm:pt>
    <dgm:pt modelId="{7FB6D549-DAE8-4899-92A0-6B4EBBE45C3B}" type="pres">
      <dgm:prSet presAssocID="{5C7DDB98-C0D5-4F26-B666-525D4E3C63D2}" presName="level2hierChild" presStyleCnt="0"/>
      <dgm:spPr/>
    </dgm:pt>
    <dgm:pt modelId="{1DAB06DC-48F9-4ECB-9D08-CA43AA0BACFF}" type="pres">
      <dgm:prSet presAssocID="{1A112EF3-4B3A-46D5-8571-FAB22FA9C06D}" presName="conn2-1" presStyleLbl="parChTrans1D2" presStyleIdx="0" presStyleCnt="2"/>
      <dgm:spPr/>
    </dgm:pt>
    <dgm:pt modelId="{48D3A30B-38CC-442E-A3BF-DDBD7D9BC1AA}" type="pres">
      <dgm:prSet presAssocID="{1A112EF3-4B3A-46D5-8571-FAB22FA9C06D}" presName="connTx" presStyleLbl="parChTrans1D2" presStyleIdx="0" presStyleCnt="2"/>
      <dgm:spPr/>
    </dgm:pt>
    <dgm:pt modelId="{BF9CD725-817F-4BF5-99C2-F720B1DF92FD}" type="pres">
      <dgm:prSet presAssocID="{E0BB3E48-838D-4E94-AAEB-80EF1898CC81}" presName="root2" presStyleCnt="0"/>
      <dgm:spPr/>
    </dgm:pt>
    <dgm:pt modelId="{D3AD04BB-398C-4792-834A-37817BF6D648}" type="pres">
      <dgm:prSet presAssocID="{E0BB3E48-838D-4E94-AAEB-80EF1898CC81}" presName="LevelTwoTextNode" presStyleLbl="node2" presStyleIdx="0" presStyleCnt="2">
        <dgm:presLayoutVars>
          <dgm:chPref val="3"/>
        </dgm:presLayoutVars>
      </dgm:prSet>
      <dgm:spPr/>
      <dgm:t>
        <a:bodyPr/>
        <a:lstStyle/>
        <a:p>
          <a:endParaRPr lang="en-IN"/>
        </a:p>
      </dgm:t>
    </dgm:pt>
    <dgm:pt modelId="{ECCE9E4E-900F-4BA5-B4BE-AA4EC8234021}" type="pres">
      <dgm:prSet presAssocID="{E0BB3E48-838D-4E94-AAEB-80EF1898CC81}" presName="level3hierChild" presStyleCnt="0"/>
      <dgm:spPr/>
    </dgm:pt>
    <dgm:pt modelId="{0D31AF36-1CD8-4750-A4A3-441C10152A02}" type="pres">
      <dgm:prSet presAssocID="{8DEBB3EB-9668-45BF-8F0E-C56F63E973AB}" presName="conn2-1" presStyleLbl="parChTrans1D3" presStyleIdx="0" presStyleCnt="3"/>
      <dgm:spPr/>
    </dgm:pt>
    <dgm:pt modelId="{4ACDFBA4-761F-495B-9CE7-CB15C8AF47BE}" type="pres">
      <dgm:prSet presAssocID="{8DEBB3EB-9668-45BF-8F0E-C56F63E973AB}" presName="connTx" presStyleLbl="parChTrans1D3" presStyleIdx="0" presStyleCnt="3"/>
      <dgm:spPr/>
    </dgm:pt>
    <dgm:pt modelId="{D5527A92-6E21-44AC-BE09-A503A42543DB}" type="pres">
      <dgm:prSet presAssocID="{1D5FA188-485B-488B-BF12-DF0A4FBB35C4}" presName="root2" presStyleCnt="0"/>
      <dgm:spPr/>
    </dgm:pt>
    <dgm:pt modelId="{B22E6F2E-B657-478D-A7E2-EAF5854CFCE2}" type="pres">
      <dgm:prSet presAssocID="{1D5FA188-485B-488B-BF12-DF0A4FBB35C4}" presName="LevelTwoTextNode" presStyleLbl="node3" presStyleIdx="0" presStyleCnt="3" custScaleX="151201">
        <dgm:presLayoutVars>
          <dgm:chPref val="3"/>
        </dgm:presLayoutVars>
      </dgm:prSet>
      <dgm:spPr/>
      <dgm:t>
        <a:bodyPr/>
        <a:lstStyle/>
        <a:p>
          <a:endParaRPr lang="en-IN"/>
        </a:p>
      </dgm:t>
    </dgm:pt>
    <dgm:pt modelId="{1DCE4078-F286-47F3-B465-9E7D1830DF18}" type="pres">
      <dgm:prSet presAssocID="{1D5FA188-485B-488B-BF12-DF0A4FBB35C4}" presName="level3hierChild" presStyleCnt="0"/>
      <dgm:spPr/>
    </dgm:pt>
    <dgm:pt modelId="{64603901-1F84-4FF9-AFEA-25FD65F9C17F}" type="pres">
      <dgm:prSet presAssocID="{1639B520-35BD-40D3-AE05-BCD2FBDCF283}" presName="conn2-1" presStyleLbl="parChTrans1D2" presStyleIdx="1" presStyleCnt="2"/>
      <dgm:spPr/>
    </dgm:pt>
    <dgm:pt modelId="{18DC8B2D-7E18-4AD2-91D8-916E3837E826}" type="pres">
      <dgm:prSet presAssocID="{1639B520-35BD-40D3-AE05-BCD2FBDCF283}" presName="connTx" presStyleLbl="parChTrans1D2" presStyleIdx="1" presStyleCnt="2"/>
      <dgm:spPr/>
    </dgm:pt>
    <dgm:pt modelId="{075CE8E2-2E02-489D-85B9-C8253B9308DE}" type="pres">
      <dgm:prSet presAssocID="{0FBF13A7-9735-4A79-9D30-3695705D0818}" presName="root2" presStyleCnt="0"/>
      <dgm:spPr/>
    </dgm:pt>
    <dgm:pt modelId="{40A69A6F-1CB2-4D4A-B9CE-BB544193E640}" type="pres">
      <dgm:prSet presAssocID="{0FBF13A7-9735-4A79-9D30-3695705D0818}" presName="LevelTwoTextNode" presStyleLbl="node2" presStyleIdx="1" presStyleCnt="2">
        <dgm:presLayoutVars>
          <dgm:chPref val="3"/>
        </dgm:presLayoutVars>
      </dgm:prSet>
      <dgm:spPr/>
      <dgm:t>
        <a:bodyPr/>
        <a:lstStyle/>
        <a:p>
          <a:endParaRPr lang="en-IN"/>
        </a:p>
      </dgm:t>
    </dgm:pt>
    <dgm:pt modelId="{D2C03033-3825-48AB-AF70-712A503D7D99}" type="pres">
      <dgm:prSet presAssocID="{0FBF13A7-9735-4A79-9D30-3695705D0818}" presName="level3hierChild" presStyleCnt="0"/>
      <dgm:spPr/>
    </dgm:pt>
    <dgm:pt modelId="{B82CBA58-5CF7-4425-9E78-1CF62B1B42B3}" type="pres">
      <dgm:prSet presAssocID="{771A447F-38EF-474F-BD21-76923E36EA64}" presName="conn2-1" presStyleLbl="parChTrans1D3" presStyleIdx="1" presStyleCnt="3"/>
      <dgm:spPr/>
    </dgm:pt>
    <dgm:pt modelId="{7BCF67E1-EC73-415C-BBB2-D3733342F6F4}" type="pres">
      <dgm:prSet presAssocID="{771A447F-38EF-474F-BD21-76923E36EA64}" presName="connTx" presStyleLbl="parChTrans1D3" presStyleIdx="1" presStyleCnt="3"/>
      <dgm:spPr/>
    </dgm:pt>
    <dgm:pt modelId="{1E810531-336E-4332-B6F3-C97FE1128BD7}" type="pres">
      <dgm:prSet presAssocID="{CE9D6F34-A50D-4C0D-9BEB-0E8C26321ED1}" presName="root2" presStyleCnt="0"/>
      <dgm:spPr/>
    </dgm:pt>
    <dgm:pt modelId="{1CA8FD0F-DA39-4412-8118-96E4E770D369}" type="pres">
      <dgm:prSet presAssocID="{CE9D6F34-A50D-4C0D-9BEB-0E8C26321ED1}" presName="LevelTwoTextNode" presStyleLbl="node3" presStyleIdx="1" presStyleCnt="3">
        <dgm:presLayoutVars>
          <dgm:chPref val="3"/>
        </dgm:presLayoutVars>
      </dgm:prSet>
      <dgm:spPr/>
      <dgm:t>
        <a:bodyPr/>
        <a:lstStyle/>
        <a:p>
          <a:endParaRPr lang="en-IN"/>
        </a:p>
      </dgm:t>
    </dgm:pt>
    <dgm:pt modelId="{93ADD195-AC4B-4114-8DFF-724326060C5C}" type="pres">
      <dgm:prSet presAssocID="{CE9D6F34-A50D-4C0D-9BEB-0E8C26321ED1}" presName="level3hierChild" presStyleCnt="0"/>
      <dgm:spPr/>
    </dgm:pt>
    <dgm:pt modelId="{18D221A1-BA41-4751-99F2-E584DDDBE07B}" type="pres">
      <dgm:prSet presAssocID="{82E3C50F-07BC-49DA-9C7A-92C4126D6F3B}" presName="conn2-1" presStyleLbl="parChTrans1D3" presStyleIdx="2" presStyleCnt="3"/>
      <dgm:spPr/>
    </dgm:pt>
    <dgm:pt modelId="{7FD23D22-DBB0-4FA1-A63A-C15EAA8E46B1}" type="pres">
      <dgm:prSet presAssocID="{82E3C50F-07BC-49DA-9C7A-92C4126D6F3B}" presName="connTx" presStyleLbl="parChTrans1D3" presStyleIdx="2" presStyleCnt="3"/>
      <dgm:spPr/>
    </dgm:pt>
    <dgm:pt modelId="{4B8B6E7D-88AD-4513-ADCC-1B55C0D709E2}" type="pres">
      <dgm:prSet presAssocID="{BBAA5302-5718-4F40-B2FC-B6FCE4349E2D}" presName="root2" presStyleCnt="0"/>
      <dgm:spPr/>
    </dgm:pt>
    <dgm:pt modelId="{A7AD1E13-BC07-423A-9076-410DFF71D91F}" type="pres">
      <dgm:prSet presAssocID="{BBAA5302-5718-4F40-B2FC-B6FCE4349E2D}" presName="LevelTwoTextNode" presStyleLbl="node3" presStyleIdx="2" presStyleCnt="3">
        <dgm:presLayoutVars>
          <dgm:chPref val="3"/>
        </dgm:presLayoutVars>
      </dgm:prSet>
      <dgm:spPr/>
      <dgm:t>
        <a:bodyPr/>
        <a:lstStyle/>
        <a:p>
          <a:endParaRPr lang="en-IN"/>
        </a:p>
      </dgm:t>
    </dgm:pt>
    <dgm:pt modelId="{6D44F07B-49FB-4113-8761-DA7CFA2BF9BF}" type="pres">
      <dgm:prSet presAssocID="{BBAA5302-5718-4F40-B2FC-B6FCE4349E2D}" presName="level3hierChild" presStyleCnt="0"/>
      <dgm:spPr/>
    </dgm:pt>
  </dgm:ptLst>
  <dgm:cxnLst>
    <dgm:cxn modelId="{CCB9808C-D2E5-4CF0-80D9-19B1A6E75C27}" type="presOf" srcId="{1D5FA188-485B-488B-BF12-DF0A4FBB35C4}" destId="{B22E6F2E-B657-478D-A7E2-EAF5854CFCE2}" srcOrd="0" destOrd="0" presId="urn:microsoft.com/office/officeart/2005/8/layout/hierarchy2"/>
    <dgm:cxn modelId="{A5A55016-B667-486C-97BE-F290B862A742}" srcId="{15A5E1AF-A28B-4991-A4F8-D080FBA81883}" destId="{5C7DDB98-C0D5-4F26-B666-525D4E3C63D2}" srcOrd="0" destOrd="0" parTransId="{4F2EF09D-7E5F-459E-88D1-EC2A6CD02167}" sibTransId="{759B35C6-C550-4EA2-AA53-D0C0C7B83E09}"/>
    <dgm:cxn modelId="{A81BCE26-C7D2-4C24-875E-0980414B9E32}" srcId="{0FBF13A7-9735-4A79-9D30-3695705D0818}" destId="{BBAA5302-5718-4F40-B2FC-B6FCE4349E2D}" srcOrd="1" destOrd="0" parTransId="{82E3C50F-07BC-49DA-9C7A-92C4126D6F3B}" sibTransId="{CFF848F2-ED6F-42B4-9945-E26CA0A5DA87}"/>
    <dgm:cxn modelId="{EC5F4746-6829-41E8-AC25-F9A02385419A}" type="presOf" srcId="{82E3C50F-07BC-49DA-9C7A-92C4126D6F3B}" destId="{7FD23D22-DBB0-4FA1-A63A-C15EAA8E46B1}" srcOrd="1" destOrd="0" presId="urn:microsoft.com/office/officeart/2005/8/layout/hierarchy2"/>
    <dgm:cxn modelId="{5BF1D4D8-B11E-453B-81C6-7CDACAD0EB6C}" type="presOf" srcId="{771A447F-38EF-474F-BD21-76923E36EA64}" destId="{B82CBA58-5CF7-4425-9E78-1CF62B1B42B3}" srcOrd="0" destOrd="0" presId="urn:microsoft.com/office/officeart/2005/8/layout/hierarchy2"/>
    <dgm:cxn modelId="{18B819FA-5296-423C-9354-93037AB3D37C}" srcId="{5C7DDB98-C0D5-4F26-B666-525D4E3C63D2}" destId="{E0BB3E48-838D-4E94-AAEB-80EF1898CC81}" srcOrd="0" destOrd="0" parTransId="{1A112EF3-4B3A-46D5-8571-FAB22FA9C06D}" sibTransId="{7838E549-9FB1-4EFE-A9A7-C1300C461C03}"/>
    <dgm:cxn modelId="{2715F396-D9BD-4367-B080-9A80E261F42F}" type="presOf" srcId="{1A112EF3-4B3A-46D5-8571-FAB22FA9C06D}" destId="{1DAB06DC-48F9-4ECB-9D08-CA43AA0BACFF}" srcOrd="0" destOrd="0" presId="urn:microsoft.com/office/officeart/2005/8/layout/hierarchy2"/>
    <dgm:cxn modelId="{3219E7EE-5275-43A6-A49C-9B3218828EB9}" type="presOf" srcId="{8DEBB3EB-9668-45BF-8F0E-C56F63E973AB}" destId="{0D31AF36-1CD8-4750-A4A3-441C10152A02}" srcOrd="0" destOrd="0" presId="urn:microsoft.com/office/officeart/2005/8/layout/hierarchy2"/>
    <dgm:cxn modelId="{6738B682-5C63-43A7-9695-8E8A3BCFE45C}" srcId="{0FBF13A7-9735-4A79-9D30-3695705D0818}" destId="{CE9D6F34-A50D-4C0D-9BEB-0E8C26321ED1}" srcOrd="0" destOrd="0" parTransId="{771A447F-38EF-474F-BD21-76923E36EA64}" sibTransId="{5E2F084A-41A6-4F21-A52A-9D2E176C0C33}"/>
    <dgm:cxn modelId="{3D789F3C-371F-4B87-9BF7-8808B81F392B}" type="presOf" srcId="{1A112EF3-4B3A-46D5-8571-FAB22FA9C06D}" destId="{48D3A30B-38CC-442E-A3BF-DDBD7D9BC1AA}" srcOrd="1" destOrd="0" presId="urn:microsoft.com/office/officeart/2005/8/layout/hierarchy2"/>
    <dgm:cxn modelId="{2F50EF53-B9C5-441E-99A7-33A62DA96F3F}" type="presOf" srcId="{82E3C50F-07BC-49DA-9C7A-92C4126D6F3B}" destId="{18D221A1-BA41-4751-99F2-E584DDDBE07B}" srcOrd="0" destOrd="0" presId="urn:microsoft.com/office/officeart/2005/8/layout/hierarchy2"/>
    <dgm:cxn modelId="{F86CC34C-5BE0-4AEA-9538-FDA4C49FED06}" type="presOf" srcId="{8DEBB3EB-9668-45BF-8F0E-C56F63E973AB}" destId="{4ACDFBA4-761F-495B-9CE7-CB15C8AF47BE}" srcOrd="1" destOrd="0" presId="urn:microsoft.com/office/officeart/2005/8/layout/hierarchy2"/>
    <dgm:cxn modelId="{DD64A98B-1096-45AE-A760-9B43D4BA95D7}" type="presOf" srcId="{771A447F-38EF-474F-BD21-76923E36EA64}" destId="{7BCF67E1-EC73-415C-BBB2-D3733342F6F4}" srcOrd="1" destOrd="0" presId="urn:microsoft.com/office/officeart/2005/8/layout/hierarchy2"/>
    <dgm:cxn modelId="{BD4AF1BD-B981-4F0D-8FD5-0DF3028F8881}" srcId="{5C7DDB98-C0D5-4F26-B666-525D4E3C63D2}" destId="{0FBF13A7-9735-4A79-9D30-3695705D0818}" srcOrd="1" destOrd="0" parTransId="{1639B520-35BD-40D3-AE05-BCD2FBDCF283}" sibTransId="{221DBEE9-DE44-4B90-8EE6-AE78C31981C3}"/>
    <dgm:cxn modelId="{C061BD44-BCEF-4B6E-A53A-31B3A630724C}" type="presOf" srcId="{15A5E1AF-A28B-4991-A4F8-D080FBA81883}" destId="{F2AA298A-DE15-40B2-AE50-F1E0002E14DB}" srcOrd="0" destOrd="0" presId="urn:microsoft.com/office/officeart/2005/8/layout/hierarchy2"/>
    <dgm:cxn modelId="{1639E0C5-FF96-4B77-AABD-1FF7C3915AB5}" type="presOf" srcId="{1639B520-35BD-40D3-AE05-BCD2FBDCF283}" destId="{18DC8B2D-7E18-4AD2-91D8-916E3837E826}" srcOrd="1" destOrd="0" presId="urn:microsoft.com/office/officeart/2005/8/layout/hierarchy2"/>
    <dgm:cxn modelId="{01EA86FF-64B1-4535-8A2B-5536572EA5BE}" type="presOf" srcId="{E0BB3E48-838D-4E94-AAEB-80EF1898CC81}" destId="{D3AD04BB-398C-4792-834A-37817BF6D648}" srcOrd="0" destOrd="0" presId="urn:microsoft.com/office/officeart/2005/8/layout/hierarchy2"/>
    <dgm:cxn modelId="{B48602E7-E66A-4269-9E36-F57101D2969A}" type="presOf" srcId="{BBAA5302-5718-4F40-B2FC-B6FCE4349E2D}" destId="{A7AD1E13-BC07-423A-9076-410DFF71D91F}" srcOrd="0" destOrd="0" presId="urn:microsoft.com/office/officeart/2005/8/layout/hierarchy2"/>
    <dgm:cxn modelId="{4E5DFB77-2137-492B-A3AB-4F5CB0529FF5}" type="presOf" srcId="{5C7DDB98-C0D5-4F26-B666-525D4E3C63D2}" destId="{F6FFA1E8-4149-4A4D-BAC6-F4D3BE063DEA}" srcOrd="0" destOrd="0" presId="urn:microsoft.com/office/officeart/2005/8/layout/hierarchy2"/>
    <dgm:cxn modelId="{131E6029-C4EB-4067-8AE3-FF352BBB1013}" type="presOf" srcId="{0FBF13A7-9735-4A79-9D30-3695705D0818}" destId="{40A69A6F-1CB2-4D4A-B9CE-BB544193E640}" srcOrd="0" destOrd="0" presId="urn:microsoft.com/office/officeart/2005/8/layout/hierarchy2"/>
    <dgm:cxn modelId="{AF0A238F-26DF-46F0-AE53-6D26E19E518C}" type="presOf" srcId="{1639B520-35BD-40D3-AE05-BCD2FBDCF283}" destId="{64603901-1F84-4FF9-AFEA-25FD65F9C17F}" srcOrd="0" destOrd="0" presId="urn:microsoft.com/office/officeart/2005/8/layout/hierarchy2"/>
    <dgm:cxn modelId="{FDCC9AD4-74AF-47B5-8B98-13D71EC9A5F7}" type="presOf" srcId="{CE9D6F34-A50D-4C0D-9BEB-0E8C26321ED1}" destId="{1CA8FD0F-DA39-4412-8118-96E4E770D369}" srcOrd="0" destOrd="0" presId="urn:microsoft.com/office/officeart/2005/8/layout/hierarchy2"/>
    <dgm:cxn modelId="{862260CA-516C-4895-88B3-C7065DAE3159}" srcId="{E0BB3E48-838D-4E94-AAEB-80EF1898CC81}" destId="{1D5FA188-485B-488B-BF12-DF0A4FBB35C4}" srcOrd="0" destOrd="0" parTransId="{8DEBB3EB-9668-45BF-8F0E-C56F63E973AB}" sibTransId="{134E1145-471E-4047-973D-159C4C0C3B3E}"/>
    <dgm:cxn modelId="{B31F7ADD-A5D9-4D73-96EE-2BA67861B7A3}" type="presParOf" srcId="{F2AA298A-DE15-40B2-AE50-F1E0002E14DB}" destId="{9B5B0CE4-512D-4E9A-864A-2E01FAA834F0}" srcOrd="0" destOrd="0" presId="urn:microsoft.com/office/officeart/2005/8/layout/hierarchy2"/>
    <dgm:cxn modelId="{72986900-9509-47BB-95C0-CC19BFCE50DC}" type="presParOf" srcId="{9B5B0CE4-512D-4E9A-864A-2E01FAA834F0}" destId="{F6FFA1E8-4149-4A4D-BAC6-F4D3BE063DEA}" srcOrd="0" destOrd="0" presId="urn:microsoft.com/office/officeart/2005/8/layout/hierarchy2"/>
    <dgm:cxn modelId="{63537773-9B48-4F51-A5DC-641269013C81}" type="presParOf" srcId="{9B5B0CE4-512D-4E9A-864A-2E01FAA834F0}" destId="{7FB6D549-DAE8-4899-92A0-6B4EBBE45C3B}" srcOrd="1" destOrd="0" presId="urn:microsoft.com/office/officeart/2005/8/layout/hierarchy2"/>
    <dgm:cxn modelId="{D4BCDCF3-1077-463F-906A-9718C15001B7}" type="presParOf" srcId="{7FB6D549-DAE8-4899-92A0-6B4EBBE45C3B}" destId="{1DAB06DC-48F9-4ECB-9D08-CA43AA0BACFF}" srcOrd="0" destOrd="0" presId="urn:microsoft.com/office/officeart/2005/8/layout/hierarchy2"/>
    <dgm:cxn modelId="{E125569B-389F-46AC-9B39-ACCF99B3BDFE}" type="presParOf" srcId="{1DAB06DC-48F9-4ECB-9D08-CA43AA0BACFF}" destId="{48D3A30B-38CC-442E-A3BF-DDBD7D9BC1AA}" srcOrd="0" destOrd="0" presId="urn:microsoft.com/office/officeart/2005/8/layout/hierarchy2"/>
    <dgm:cxn modelId="{B64CC795-50C0-4CE6-A694-D098E9E13D97}" type="presParOf" srcId="{7FB6D549-DAE8-4899-92A0-6B4EBBE45C3B}" destId="{BF9CD725-817F-4BF5-99C2-F720B1DF92FD}" srcOrd="1" destOrd="0" presId="urn:microsoft.com/office/officeart/2005/8/layout/hierarchy2"/>
    <dgm:cxn modelId="{028A4BEF-3CDA-4087-86D8-423287042224}" type="presParOf" srcId="{BF9CD725-817F-4BF5-99C2-F720B1DF92FD}" destId="{D3AD04BB-398C-4792-834A-37817BF6D648}" srcOrd="0" destOrd="0" presId="urn:microsoft.com/office/officeart/2005/8/layout/hierarchy2"/>
    <dgm:cxn modelId="{4141B7A0-3E3B-49F5-BE19-73CDF2F5A1C1}" type="presParOf" srcId="{BF9CD725-817F-4BF5-99C2-F720B1DF92FD}" destId="{ECCE9E4E-900F-4BA5-B4BE-AA4EC8234021}" srcOrd="1" destOrd="0" presId="urn:microsoft.com/office/officeart/2005/8/layout/hierarchy2"/>
    <dgm:cxn modelId="{D2500D69-9A14-4958-B644-970F9E0DDE1E}" type="presParOf" srcId="{ECCE9E4E-900F-4BA5-B4BE-AA4EC8234021}" destId="{0D31AF36-1CD8-4750-A4A3-441C10152A02}" srcOrd="0" destOrd="0" presId="urn:microsoft.com/office/officeart/2005/8/layout/hierarchy2"/>
    <dgm:cxn modelId="{7FD13658-689C-4A5B-8539-941617EB512F}" type="presParOf" srcId="{0D31AF36-1CD8-4750-A4A3-441C10152A02}" destId="{4ACDFBA4-761F-495B-9CE7-CB15C8AF47BE}" srcOrd="0" destOrd="0" presId="urn:microsoft.com/office/officeart/2005/8/layout/hierarchy2"/>
    <dgm:cxn modelId="{52F5B034-FC70-446C-9AA0-BEBEB8AB4529}" type="presParOf" srcId="{ECCE9E4E-900F-4BA5-B4BE-AA4EC8234021}" destId="{D5527A92-6E21-44AC-BE09-A503A42543DB}" srcOrd="1" destOrd="0" presId="urn:microsoft.com/office/officeart/2005/8/layout/hierarchy2"/>
    <dgm:cxn modelId="{200BD893-E0AC-4C63-8AD5-965BD0E8CC2B}" type="presParOf" srcId="{D5527A92-6E21-44AC-BE09-A503A42543DB}" destId="{B22E6F2E-B657-478D-A7E2-EAF5854CFCE2}" srcOrd="0" destOrd="0" presId="urn:microsoft.com/office/officeart/2005/8/layout/hierarchy2"/>
    <dgm:cxn modelId="{A13E7E7B-9D13-445A-BFE8-D7E38B084741}" type="presParOf" srcId="{D5527A92-6E21-44AC-BE09-A503A42543DB}" destId="{1DCE4078-F286-47F3-B465-9E7D1830DF18}" srcOrd="1" destOrd="0" presId="urn:microsoft.com/office/officeart/2005/8/layout/hierarchy2"/>
    <dgm:cxn modelId="{22706B81-BF3D-4831-8933-8E8C52FC1E3C}" type="presParOf" srcId="{7FB6D549-DAE8-4899-92A0-6B4EBBE45C3B}" destId="{64603901-1F84-4FF9-AFEA-25FD65F9C17F}" srcOrd="2" destOrd="0" presId="urn:microsoft.com/office/officeart/2005/8/layout/hierarchy2"/>
    <dgm:cxn modelId="{80642346-201E-4C4C-8080-5703ECAED0D0}" type="presParOf" srcId="{64603901-1F84-4FF9-AFEA-25FD65F9C17F}" destId="{18DC8B2D-7E18-4AD2-91D8-916E3837E826}" srcOrd="0" destOrd="0" presId="urn:microsoft.com/office/officeart/2005/8/layout/hierarchy2"/>
    <dgm:cxn modelId="{627F0810-40B1-4036-A674-02DB69EDBF74}" type="presParOf" srcId="{7FB6D549-DAE8-4899-92A0-6B4EBBE45C3B}" destId="{075CE8E2-2E02-489D-85B9-C8253B9308DE}" srcOrd="3" destOrd="0" presId="urn:microsoft.com/office/officeart/2005/8/layout/hierarchy2"/>
    <dgm:cxn modelId="{5BE434FC-4F0B-41B1-8ADF-4EDB4D99594B}" type="presParOf" srcId="{075CE8E2-2E02-489D-85B9-C8253B9308DE}" destId="{40A69A6F-1CB2-4D4A-B9CE-BB544193E640}" srcOrd="0" destOrd="0" presId="urn:microsoft.com/office/officeart/2005/8/layout/hierarchy2"/>
    <dgm:cxn modelId="{7A1C8B4A-3131-4116-B54A-1251D9A00A87}" type="presParOf" srcId="{075CE8E2-2E02-489D-85B9-C8253B9308DE}" destId="{D2C03033-3825-48AB-AF70-712A503D7D99}" srcOrd="1" destOrd="0" presId="urn:microsoft.com/office/officeart/2005/8/layout/hierarchy2"/>
    <dgm:cxn modelId="{4CBE3062-B5AC-43EA-9BD8-D8AE54253C6F}" type="presParOf" srcId="{D2C03033-3825-48AB-AF70-712A503D7D99}" destId="{B82CBA58-5CF7-4425-9E78-1CF62B1B42B3}" srcOrd="0" destOrd="0" presId="urn:microsoft.com/office/officeart/2005/8/layout/hierarchy2"/>
    <dgm:cxn modelId="{62EBB518-3F83-41F7-A014-BC371EA19C46}" type="presParOf" srcId="{B82CBA58-5CF7-4425-9E78-1CF62B1B42B3}" destId="{7BCF67E1-EC73-415C-BBB2-D3733342F6F4}" srcOrd="0" destOrd="0" presId="urn:microsoft.com/office/officeart/2005/8/layout/hierarchy2"/>
    <dgm:cxn modelId="{93D54E69-B54A-4E9A-A064-5055E0209CBC}" type="presParOf" srcId="{D2C03033-3825-48AB-AF70-712A503D7D99}" destId="{1E810531-336E-4332-B6F3-C97FE1128BD7}" srcOrd="1" destOrd="0" presId="urn:microsoft.com/office/officeart/2005/8/layout/hierarchy2"/>
    <dgm:cxn modelId="{6B5BFCEB-976C-48C7-B9F3-EC735559343C}" type="presParOf" srcId="{1E810531-336E-4332-B6F3-C97FE1128BD7}" destId="{1CA8FD0F-DA39-4412-8118-96E4E770D369}" srcOrd="0" destOrd="0" presId="urn:microsoft.com/office/officeart/2005/8/layout/hierarchy2"/>
    <dgm:cxn modelId="{CD122366-79DE-449D-B92E-DD5CAA7E9EBD}" type="presParOf" srcId="{1E810531-336E-4332-B6F3-C97FE1128BD7}" destId="{93ADD195-AC4B-4114-8DFF-724326060C5C}" srcOrd="1" destOrd="0" presId="urn:microsoft.com/office/officeart/2005/8/layout/hierarchy2"/>
    <dgm:cxn modelId="{8B6A4E92-3E05-4E0F-BC95-E0F1D3757023}" type="presParOf" srcId="{D2C03033-3825-48AB-AF70-712A503D7D99}" destId="{18D221A1-BA41-4751-99F2-E584DDDBE07B}" srcOrd="2" destOrd="0" presId="urn:microsoft.com/office/officeart/2005/8/layout/hierarchy2"/>
    <dgm:cxn modelId="{12C91D6E-71CC-45C2-901D-8833E80118FD}" type="presParOf" srcId="{18D221A1-BA41-4751-99F2-E584DDDBE07B}" destId="{7FD23D22-DBB0-4FA1-A63A-C15EAA8E46B1}" srcOrd="0" destOrd="0" presId="urn:microsoft.com/office/officeart/2005/8/layout/hierarchy2"/>
    <dgm:cxn modelId="{3C8DFD03-4696-4AB4-8DA2-CBA7281165E6}" type="presParOf" srcId="{D2C03033-3825-48AB-AF70-712A503D7D99}" destId="{4B8B6E7D-88AD-4513-ADCC-1B55C0D709E2}" srcOrd="3" destOrd="0" presId="urn:microsoft.com/office/officeart/2005/8/layout/hierarchy2"/>
    <dgm:cxn modelId="{86864939-5CB3-4C7E-9AE8-2E9DC1102C29}" type="presParOf" srcId="{4B8B6E7D-88AD-4513-ADCC-1B55C0D709E2}" destId="{A7AD1E13-BC07-423A-9076-410DFF71D91F}" srcOrd="0" destOrd="0" presId="urn:microsoft.com/office/officeart/2005/8/layout/hierarchy2"/>
    <dgm:cxn modelId="{2E788106-81EF-4FFC-99A1-2097C12574DB}" type="presParOf" srcId="{4B8B6E7D-88AD-4513-ADCC-1B55C0D709E2}" destId="{6D44F07B-49FB-4113-8761-DA7CFA2BF9BF}"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40F35-D157-439E-AADC-D156D2DD88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2C8CEF6-AB1B-44A4-9FD7-555338603018}">
      <dgm:prSet phldrT="[Text]"/>
      <dgm:spPr/>
      <dgm:t>
        <a:bodyPr/>
        <a:lstStyle/>
        <a:p>
          <a:r>
            <a:rPr lang="en-IN" dirty="0" smtClean="0"/>
            <a:t>Trend (</a:t>
          </a:r>
          <a:r>
            <a:rPr lang="en-IN" dirty="0" err="1" smtClean="0"/>
            <a:t>T</a:t>
          </a:r>
          <a:r>
            <a:rPr lang="en-IN" baseline="-25000" dirty="0" err="1" smtClean="0"/>
            <a:t>t</a:t>
          </a:r>
          <a:r>
            <a:rPr lang="en-IN" dirty="0" smtClean="0"/>
            <a:t>)</a:t>
          </a:r>
          <a:endParaRPr lang="en-IN" dirty="0"/>
        </a:p>
      </dgm:t>
    </dgm:pt>
    <dgm:pt modelId="{C2C228BD-56F9-4CA7-9DA6-8876AC52D303}" cxnId="{493BB7B8-23FE-4135-AC08-A0A2A45382FB}" type="parTrans">
      <dgm:prSet/>
      <dgm:spPr/>
      <dgm:t>
        <a:bodyPr/>
        <a:lstStyle/>
        <a:p>
          <a:endParaRPr lang="en-IN"/>
        </a:p>
      </dgm:t>
    </dgm:pt>
    <dgm:pt modelId="{73531029-CC91-4693-938A-B81B54EDBED2}" cxnId="{493BB7B8-23FE-4135-AC08-A0A2A45382FB}" type="sibTrans">
      <dgm:prSet/>
      <dgm:spPr/>
      <dgm:t>
        <a:bodyPr/>
        <a:lstStyle/>
        <a:p>
          <a:endParaRPr lang="en-IN"/>
        </a:p>
      </dgm:t>
    </dgm:pt>
    <dgm:pt modelId="{738E3D43-1DED-488C-8783-93CE75858065}">
      <dgm:prSet phldrT="[Text]"/>
      <dgm:spPr/>
      <dgm:t>
        <a:bodyPr/>
        <a:lstStyle/>
        <a:p>
          <a:r>
            <a:rPr lang="en-IN" dirty="0" smtClean="0"/>
            <a:t>Trend is the smooth, regular, long term movement.</a:t>
          </a:r>
          <a:endParaRPr lang="en-IN" dirty="0"/>
        </a:p>
      </dgm:t>
    </dgm:pt>
    <dgm:pt modelId="{7F57F40F-CC87-4894-859D-017C3B0F2D0C}" cxnId="{CA471F9D-2393-4C67-82DA-89C7EEC17FB9}" type="parTrans">
      <dgm:prSet/>
      <dgm:spPr/>
      <dgm:t>
        <a:bodyPr/>
        <a:lstStyle/>
        <a:p>
          <a:endParaRPr lang="en-IN"/>
        </a:p>
      </dgm:t>
    </dgm:pt>
    <dgm:pt modelId="{BDD04226-E92E-42A1-A16B-B646A6DBFBCF}" cxnId="{CA471F9D-2393-4C67-82DA-89C7EEC17FB9}" type="sibTrans">
      <dgm:prSet/>
      <dgm:spPr/>
      <dgm:t>
        <a:bodyPr/>
        <a:lstStyle/>
        <a:p>
          <a:endParaRPr lang="en-IN"/>
        </a:p>
      </dgm:t>
    </dgm:pt>
    <dgm:pt modelId="{1446C7DB-27EB-45FF-95F7-BD0815C62CEB}">
      <dgm:prSet phldrT="[Text]"/>
      <dgm:spPr/>
      <dgm:t>
        <a:bodyPr/>
        <a:lstStyle/>
        <a:p>
          <a:r>
            <a:rPr lang="en-IN" dirty="0" smtClean="0"/>
            <a:t>Seasonal component (S</a:t>
          </a:r>
          <a:r>
            <a:rPr lang="en-IN" baseline="-25000" dirty="0" smtClean="0"/>
            <a:t>t</a:t>
          </a:r>
          <a:r>
            <a:rPr lang="en-IN" dirty="0" smtClean="0"/>
            <a:t>)</a:t>
          </a:r>
          <a:endParaRPr lang="en-IN" dirty="0"/>
        </a:p>
      </dgm:t>
    </dgm:pt>
    <dgm:pt modelId="{017E69BA-FA54-4406-9CF3-92E4BDC5B9D3}" cxnId="{2BFFD28B-8C44-4DF0-BBDA-489899DBD28D}" type="parTrans">
      <dgm:prSet/>
      <dgm:spPr/>
      <dgm:t>
        <a:bodyPr/>
        <a:lstStyle/>
        <a:p>
          <a:endParaRPr lang="en-IN"/>
        </a:p>
      </dgm:t>
    </dgm:pt>
    <dgm:pt modelId="{1C910008-A941-42F8-B634-24DC2B0F3AD7}" cxnId="{2BFFD28B-8C44-4DF0-BBDA-489899DBD28D}" type="sibTrans">
      <dgm:prSet/>
      <dgm:spPr/>
      <dgm:t>
        <a:bodyPr/>
        <a:lstStyle/>
        <a:p>
          <a:endParaRPr lang="en-IN"/>
        </a:p>
      </dgm:t>
    </dgm:pt>
    <dgm:pt modelId="{9B908B9A-F5C0-4D89-B859-30C8E45668DF}">
      <dgm:prSet phldrT="[Text]"/>
      <dgm:spPr/>
      <dgm:t>
        <a:bodyPr/>
        <a:lstStyle/>
        <a:p>
          <a:r>
            <a:rPr lang="en-IN" dirty="0" smtClean="0"/>
            <a:t>periodic movement in a time series where the period is not longer than a year.</a:t>
          </a:r>
          <a:endParaRPr lang="en-IN" dirty="0"/>
        </a:p>
      </dgm:t>
    </dgm:pt>
    <dgm:pt modelId="{5577E721-8756-44D0-A574-8C23E602EDF0}" cxnId="{4DA226EE-5BBF-4855-881C-F4034F630669}" type="parTrans">
      <dgm:prSet/>
      <dgm:spPr/>
      <dgm:t>
        <a:bodyPr/>
        <a:lstStyle/>
        <a:p>
          <a:endParaRPr lang="en-IN"/>
        </a:p>
      </dgm:t>
    </dgm:pt>
    <dgm:pt modelId="{80B7F9FD-80C6-41EF-B14F-4DA395C57210}" cxnId="{4DA226EE-5BBF-4855-881C-F4034F630669}" type="sibTrans">
      <dgm:prSet/>
      <dgm:spPr/>
      <dgm:t>
        <a:bodyPr/>
        <a:lstStyle/>
        <a:p>
          <a:endParaRPr lang="en-IN"/>
        </a:p>
      </dgm:t>
    </dgm:pt>
    <dgm:pt modelId="{D4C44D8D-6760-4B66-B6F7-92EDEEADD3D7}">
      <dgm:prSet phldrT="[Text]"/>
      <dgm:spPr/>
      <dgm:t>
        <a:bodyPr/>
        <a:lstStyle/>
        <a:p>
          <a:r>
            <a:rPr lang="en-IN" dirty="0" smtClean="0"/>
            <a:t>Cyclical component (C</a:t>
          </a:r>
          <a:r>
            <a:rPr lang="en-IN" baseline="-25000" dirty="0" smtClean="0"/>
            <a:t>t</a:t>
          </a:r>
          <a:r>
            <a:rPr lang="en-IN" dirty="0" smtClean="0"/>
            <a:t>)</a:t>
          </a:r>
          <a:endParaRPr lang="en-IN" dirty="0"/>
        </a:p>
      </dgm:t>
    </dgm:pt>
    <dgm:pt modelId="{65187192-F60B-4F0B-A980-C5C520B02126}" cxnId="{DE38E1C8-107A-44E0-B880-E7CEB07E87A6}" type="parTrans">
      <dgm:prSet/>
      <dgm:spPr/>
      <dgm:t>
        <a:bodyPr/>
        <a:lstStyle/>
        <a:p>
          <a:endParaRPr lang="en-IN"/>
        </a:p>
      </dgm:t>
    </dgm:pt>
    <dgm:pt modelId="{5D1A5354-3A4F-405A-BA2A-1B23A5011132}" cxnId="{DE38E1C8-107A-44E0-B880-E7CEB07E87A6}" type="sibTrans">
      <dgm:prSet/>
      <dgm:spPr/>
      <dgm:t>
        <a:bodyPr/>
        <a:lstStyle/>
        <a:p>
          <a:endParaRPr lang="en-IN"/>
        </a:p>
      </dgm:t>
    </dgm:pt>
    <dgm:pt modelId="{9D8C9EAD-A4AB-4A34-8B5A-C8C894344665}">
      <dgm:prSet phldrT="[Text]"/>
      <dgm:spPr/>
      <dgm:t>
        <a:bodyPr/>
        <a:lstStyle/>
        <a:p>
          <a:r>
            <a:rPr lang="en-IN" dirty="0" smtClean="0"/>
            <a:t>the component which is wholly unaccountable or caused by unforseen events as was, floods, strikes etc.</a:t>
          </a:r>
          <a:endParaRPr lang="en-IN" dirty="0"/>
        </a:p>
      </dgm:t>
    </dgm:pt>
    <dgm:pt modelId="{84F3B9E1-CD8D-4FE9-AC10-2AE6FD25669E}" cxnId="{9A06F457-6DC7-4950-BD12-F12837AB4F30}" type="parTrans">
      <dgm:prSet/>
      <dgm:spPr/>
      <dgm:t>
        <a:bodyPr/>
        <a:lstStyle/>
        <a:p>
          <a:endParaRPr lang="en-IN"/>
        </a:p>
      </dgm:t>
    </dgm:pt>
    <dgm:pt modelId="{8BA92A3F-CE95-4329-9FBE-53E5C4AF328F}" cxnId="{9A06F457-6DC7-4950-BD12-F12837AB4F30}" type="sibTrans">
      <dgm:prSet/>
      <dgm:spPr/>
      <dgm:t>
        <a:bodyPr/>
        <a:lstStyle/>
        <a:p>
          <a:endParaRPr lang="en-IN"/>
        </a:p>
      </dgm:t>
    </dgm:pt>
    <dgm:pt modelId="{E99CD58A-56C1-457D-9000-3E5C7A646706}">
      <dgm:prSet phldrT="[Text]"/>
      <dgm:spPr/>
      <dgm:t>
        <a:bodyPr/>
        <a:lstStyle/>
        <a:p>
          <a:r>
            <a:rPr lang="en-IN" dirty="0" smtClean="0"/>
            <a:t>Irregular component (I</a:t>
          </a:r>
          <a:r>
            <a:rPr lang="en-IN" baseline="-25000" dirty="0" smtClean="0"/>
            <a:t>t</a:t>
          </a:r>
          <a:r>
            <a:rPr lang="en-IN" dirty="0" smtClean="0"/>
            <a:t>)</a:t>
          </a:r>
          <a:endParaRPr lang="en-IN" dirty="0"/>
        </a:p>
      </dgm:t>
    </dgm:pt>
    <dgm:pt modelId="{849C0D03-9CBA-4F9D-8613-D0934F092026}" cxnId="{83786262-67D8-4B89-A20C-33CF246D52FA}" type="parTrans">
      <dgm:prSet/>
      <dgm:spPr/>
      <dgm:t>
        <a:bodyPr/>
        <a:lstStyle/>
        <a:p>
          <a:endParaRPr lang="en-IN"/>
        </a:p>
      </dgm:t>
    </dgm:pt>
    <dgm:pt modelId="{C77EA754-8B16-4C10-94AF-B5A6CF01D743}" cxnId="{83786262-67D8-4B89-A20C-33CF246D52FA}" type="sibTrans">
      <dgm:prSet/>
      <dgm:spPr/>
      <dgm:t>
        <a:bodyPr/>
        <a:lstStyle/>
        <a:p>
          <a:endParaRPr lang="en-IN"/>
        </a:p>
      </dgm:t>
    </dgm:pt>
    <dgm:pt modelId="{42E681AD-1AE6-4E5D-B5C3-E6CA0F9910EE}">
      <dgm:prSet/>
      <dgm:spPr/>
      <dgm:t>
        <a:bodyPr/>
        <a:lstStyle/>
        <a:p>
          <a:r>
            <a:rPr lang="en-IN" dirty="0" smtClean="0"/>
            <a:t>oscillatory movement in time series, the period of oscillation being more than one. </a:t>
          </a:r>
          <a:endParaRPr lang="en-IN" dirty="0"/>
        </a:p>
      </dgm:t>
    </dgm:pt>
    <dgm:pt modelId="{C5483A5E-18F9-4313-9D51-AD182032E418}" cxnId="{D1153A66-75DF-49AE-B855-B6AE2BEAF3FD}" type="parTrans">
      <dgm:prSet/>
      <dgm:spPr/>
      <dgm:t>
        <a:bodyPr/>
        <a:lstStyle/>
        <a:p>
          <a:endParaRPr lang="en-IN"/>
        </a:p>
      </dgm:t>
    </dgm:pt>
    <dgm:pt modelId="{E483BB4E-5F7F-4994-B7D4-0F306A25E337}" cxnId="{D1153A66-75DF-49AE-B855-B6AE2BEAF3FD}" type="sibTrans">
      <dgm:prSet/>
      <dgm:spPr/>
      <dgm:t>
        <a:bodyPr/>
        <a:lstStyle/>
        <a:p>
          <a:endParaRPr lang="en-IN"/>
        </a:p>
      </dgm:t>
    </dgm:pt>
    <dgm:pt modelId="{DA832A9E-F79F-4722-8462-890DA0956956}" type="pres">
      <dgm:prSet presAssocID="{8F540F35-D157-439E-AADC-D156D2DD8838}" presName="Name0" presStyleCnt="0">
        <dgm:presLayoutVars>
          <dgm:dir/>
          <dgm:animLvl val="lvl"/>
          <dgm:resizeHandles val="exact"/>
        </dgm:presLayoutVars>
      </dgm:prSet>
      <dgm:spPr/>
    </dgm:pt>
    <dgm:pt modelId="{B836D66B-67A0-472F-BD31-31F27FBE226D}" type="pres">
      <dgm:prSet presAssocID="{B2C8CEF6-AB1B-44A4-9FD7-555338603018}" presName="composite" presStyleCnt="0"/>
      <dgm:spPr/>
    </dgm:pt>
    <dgm:pt modelId="{0054BA51-0DEA-4432-A2DD-BDB7853763B7}" type="pres">
      <dgm:prSet presAssocID="{B2C8CEF6-AB1B-44A4-9FD7-555338603018}" presName="parTx" presStyleLbl="alignNode1" presStyleIdx="0" presStyleCnt="4">
        <dgm:presLayoutVars>
          <dgm:chMax val="0"/>
          <dgm:chPref val="0"/>
          <dgm:bulletEnabled val="1"/>
        </dgm:presLayoutVars>
      </dgm:prSet>
      <dgm:spPr/>
      <dgm:t>
        <a:bodyPr/>
        <a:lstStyle/>
        <a:p>
          <a:endParaRPr lang="en-IN"/>
        </a:p>
      </dgm:t>
    </dgm:pt>
    <dgm:pt modelId="{6AE5D9B2-E1C2-4FF9-9348-15FE2689723D}" type="pres">
      <dgm:prSet presAssocID="{B2C8CEF6-AB1B-44A4-9FD7-555338603018}" presName="desTx" presStyleLbl="alignAccFollowNode1" presStyleIdx="0" presStyleCnt="4">
        <dgm:presLayoutVars>
          <dgm:bulletEnabled val="1"/>
        </dgm:presLayoutVars>
      </dgm:prSet>
      <dgm:spPr/>
      <dgm:t>
        <a:bodyPr/>
        <a:lstStyle/>
        <a:p>
          <a:endParaRPr lang="en-IN"/>
        </a:p>
      </dgm:t>
    </dgm:pt>
    <dgm:pt modelId="{5D657003-D574-4DE0-8E63-F561B7C8663A}" type="pres">
      <dgm:prSet presAssocID="{73531029-CC91-4693-938A-B81B54EDBED2}" presName="space" presStyleCnt="0"/>
      <dgm:spPr/>
    </dgm:pt>
    <dgm:pt modelId="{A83EE0D2-C41B-490B-A75A-91F22B35C33E}" type="pres">
      <dgm:prSet presAssocID="{1446C7DB-27EB-45FF-95F7-BD0815C62CEB}" presName="composite" presStyleCnt="0"/>
      <dgm:spPr/>
    </dgm:pt>
    <dgm:pt modelId="{B4BBE4A4-71EC-4A6C-813E-254AF8100F61}" type="pres">
      <dgm:prSet presAssocID="{1446C7DB-27EB-45FF-95F7-BD0815C62CEB}" presName="parTx" presStyleLbl="alignNode1" presStyleIdx="1" presStyleCnt="4">
        <dgm:presLayoutVars>
          <dgm:chMax val="0"/>
          <dgm:chPref val="0"/>
          <dgm:bulletEnabled val="1"/>
        </dgm:presLayoutVars>
      </dgm:prSet>
      <dgm:spPr/>
      <dgm:t>
        <a:bodyPr/>
        <a:lstStyle/>
        <a:p>
          <a:endParaRPr lang="en-IN"/>
        </a:p>
      </dgm:t>
    </dgm:pt>
    <dgm:pt modelId="{C3E18803-D5DE-44ED-A82E-D70D5E21F4B5}" type="pres">
      <dgm:prSet presAssocID="{1446C7DB-27EB-45FF-95F7-BD0815C62CEB}" presName="desTx" presStyleLbl="alignAccFollowNode1" presStyleIdx="1" presStyleCnt="4">
        <dgm:presLayoutVars>
          <dgm:bulletEnabled val="1"/>
        </dgm:presLayoutVars>
      </dgm:prSet>
      <dgm:spPr/>
      <dgm:t>
        <a:bodyPr/>
        <a:lstStyle/>
        <a:p>
          <a:endParaRPr lang="en-IN"/>
        </a:p>
      </dgm:t>
    </dgm:pt>
    <dgm:pt modelId="{6C9D2A58-D503-460A-B413-6D012B5ADFF0}" type="pres">
      <dgm:prSet presAssocID="{1C910008-A941-42F8-B634-24DC2B0F3AD7}" presName="space" presStyleCnt="0"/>
      <dgm:spPr/>
    </dgm:pt>
    <dgm:pt modelId="{C6C48AE1-9D2B-4630-8C26-37BE0B0AB0D8}" type="pres">
      <dgm:prSet presAssocID="{D4C44D8D-6760-4B66-B6F7-92EDEEADD3D7}" presName="composite" presStyleCnt="0"/>
      <dgm:spPr/>
    </dgm:pt>
    <dgm:pt modelId="{DF6C9F91-94B3-4B0C-833D-1090E13A73FB}" type="pres">
      <dgm:prSet presAssocID="{D4C44D8D-6760-4B66-B6F7-92EDEEADD3D7}" presName="parTx" presStyleLbl="alignNode1" presStyleIdx="2" presStyleCnt="4">
        <dgm:presLayoutVars>
          <dgm:chMax val="0"/>
          <dgm:chPref val="0"/>
          <dgm:bulletEnabled val="1"/>
        </dgm:presLayoutVars>
      </dgm:prSet>
      <dgm:spPr/>
      <dgm:t>
        <a:bodyPr/>
        <a:lstStyle/>
        <a:p>
          <a:endParaRPr lang="en-IN"/>
        </a:p>
      </dgm:t>
    </dgm:pt>
    <dgm:pt modelId="{869ECFBD-D461-4FC7-A3D1-06ED419AA3C3}" type="pres">
      <dgm:prSet presAssocID="{D4C44D8D-6760-4B66-B6F7-92EDEEADD3D7}" presName="desTx" presStyleLbl="alignAccFollowNode1" presStyleIdx="2" presStyleCnt="4">
        <dgm:presLayoutVars>
          <dgm:bulletEnabled val="1"/>
        </dgm:presLayoutVars>
      </dgm:prSet>
      <dgm:spPr/>
      <dgm:t>
        <a:bodyPr/>
        <a:lstStyle/>
        <a:p>
          <a:endParaRPr lang="en-IN"/>
        </a:p>
      </dgm:t>
    </dgm:pt>
    <dgm:pt modelId="{E101E5C9-AD8C-46D1-AB1D-BF2DDFE411AF}" type="pres">
      <dgm:prSet presAssocID="{5D1A5354-3A4F-405A-BA2A-1B23A5011132}" presName="space" presStyleCnt="0"/>
      <dgm:spPr/>
    </dgm:pt>
    <dgm:pt modelId="{940D3CDE-ADE1-4E0E-8B61-4AA0EC2BAECB}" type="pres">
      <dgm:prSet presAssocID="{E99CD58A-56C1-457D-9000-3E5C7A646706}" presName="composite" presStyleCnt="0"/>
      <dgm:spPr/>
    </dgm:pt>
    <dgm:pt modelId="{C8C5061D-9C8A-430E-8F7A-26F4B7C4451A}" type="pres">
      <dgm:prSet presAssocID="{E99CD58A-56C1-457D-9000-3E5C7A646706}" presName="parTx" presStyleLbl="alignNode1" presStyleIdx="3" presStyleCnt="4">
        <dgm:presLayoutVars>
          <dgm:chMax val="0"/>
          <dgm:chPref val="0"/>
          <dgm:bulletEnabled val="1"/>
        </dgm:presLayoutVars>
      </dgm:prSet>
      <dgm:spPr/>
      <dgm:t>
        <a:bodyPr/>
        <a:lstStyle/>
        <a:p>
          <a:endParaRPr lang="en-IN"/>
        </a:p>
      </dgm:t>
    </dgm:pt>
    <dgm:pt modelId="{7E837B28-D6F5-43F8-BC52-6A382BA8EA17}" type="pres">
      <dgm:prSet presAssocID="{E99CD58A-56C1-457D-9000-3E5C7A646706}" presName="desTx" presStyleLbl="alignAccFollowNode1" presStyleIdx="3" presStyleCnt="4">
        <dgm:presLayoutVars>
          <dgm:bulletEnabled val="1"/>
        </dgm:presLayoutVars>
      </dgm:prSet>
      <dgm:spPr/>
      <dgm:t>
        <a:bodyPr/>
        <a:lstStyle/>
        <a:p>
          <a:endParaRPr lang="en-IN"/>
        </a:p>
      </dgm:t>
    </dgm:pt>
  </dgm:ptLst>
  <dgm:cxnLst>
    <dgm:cxn modelId="{414283C5-0F86-44B2-8FBC-FD73F6E76F77}" type="presOf" srcId="{B2C8CEF6-AB1B-44A4-9FD7-555338603018}" destId="{0054BA51-0DEA-4432-A2DD-BDB7853763B7}" srcOrd="0" destOrd="0" presId="urn:microsoft.com/office/officeart/2005/8/layout/hList1"/>
    <dgm:cxn modelId="{83786262-67D8-4B89-A20C-33CF246D52FA}" srcId="{8F540F35-D157-439E-AADC-D156D2DD8838}" destId="{E99CD58A-56C1-457D-9000-3E5C7A646706}" srcOrd="3" destOrd="0" parTransId="{849C0D03-9CBA-4F9D-8613-D0934F092026}" sibTransId="{C77EA754-8B16-4C10-94AF-B5A6CF01D743}"/>
    <dgm:cxn modelId="{4DA226EE-5BBF-4855-881C-F4034F630669}" srcId="{1446C7DB-27EB-45FF-95F7-BD0815C62CEB}" destId="{9B908B9A-F5C0-4D89-B859-30C8E45668DF}" srcOrd="0" destOrd="0" parTransId="{5577E721-8756-44D0-A574-8C23E602EDF0}" sibTransId="{80B7F9FD-80C6-41EF-B14F-4DA395C57210}"/>
    <dgm:cxn modelId="{2BFFD28B-8C44-4DF0-BBDA-489899DBD28D}" srcId="{8F540F35-D157-439E-AADC-D156D2DD8838}" destId="{1446C7DB-27EB-45FF-95F7-BD0815C62CEB}" srcOrd="1" destOrd="0" parTransId="{017E69BA-FA54-4406-9CF3-92E4BDC5B9D3}" sibTransId="{1C910008-A941-42F8-B634-24DC2B0F3AD7}"/>
    <dgm:cxn modelId="{9A06F457-6DC7-4950-BD12-F12837AB4F30}" srcId="{E99CD58A-56C1-457D-9000-3E5C7A646706}" destId="{9D8C9EAD-A4AB-4A34-8B5A-C8C894344665}" srcOrd="0" destOrd="0" parTransId="{84F3B9E1-CD8D-4FE9-AC10-2AE6FD25669E}" sibTransId="{8BA92A3F-CE95-4329-9FBE-53E5C4AF328F}"/>
    <dgm:cxn modelId="{CA471F9D-2393-4C67-82DA-89C7EEC17FB9}" srcId="{B2C8CEF6-AB1B-44A4-9FD7-555338603018}" destId="{738E3D43-1DED-488C-8783-93CE75858065}" srcOrd="0" destOrd="0" parTransId="{7F57F40F-CC87-4894-859D-017C3B0F2D0C}" sibTransId="{BDD04226-E92E-42A1-A16B-B646A6DBFBCF}"/>
    <dgm:cxn modelId="{D1153A66-75DF-49AE-B855-B6AE2BEAF3FD}" srcId="{D4C44D8D-6760-4B66-B6F7-92EDEEADD3D7}" destId="{42E681AD-1AE6-4E5D-B5C3-E6CA0F9910EE}" srcOrd="0" destOrd="0" parTransId="{C5483A5E-18F9-4313-9D51-AD182032E418}" sibTransId="{E483BB4E-5F7F-4994-B7D4-0F306A25E337}"/>
    <dgm:cxn modelId="{64A62E36-60E2-4C5B-B0EB-49148A37C264}" type="presOf" srcId="{1446C7DB-27EB-45FF-95F7-BD0815C62CEB}" destId="{B4BBE4A4-71EC-4A6C-813E-254AF8100F61}" srcOrd="0" destOrd="0" presId="urn:microsoft.com/office/officeart/2005/8/layout/hList1"/>
    <dgm:cxn modelId="{EEFC2A1C-0260-4A10-ABCD-4C5958CA5B74}" type="presOf" srcId="{E99CD58A-56C1-457D-9000-3E5C7A646706}" destId="{C8C5061D-9C8A-430E-8F7A-26F4B7C4451A}" srcOrd="0" destOrd="0" presId="urn:microsoft.com/office/officeart/2005/8/layout/hList1"/>
    <dgm:cxn modelId="{493BB7B8-23FE-4135-AC08-A0A2A45382FB}" srcId="{8F540F35-D157-439E-AADC-D156D2DD8838}" destId="{B2C8CEF6-AB1B-44A4-9FD7-555338603018}" srcOrd="0" destOrd="0" parTransId="{C2C228BD-56F9-4CA7-9DA6-8876AC52D303}" sibTransId="{73531029-CC91-4693-938A-B81B54EDBED2}"/>
    <dgm:cxn modelId="{9D6D9221-7903-4AAC-B5E2-F28FA3464A67}" type="presOf" srcId="{8F540F35-D157-439E-AADC-D156D2DD8838}" destId="{DA832A9E-F79F-4722-8462-890DA0956956}" srcOrd="0" destOrd="0" presId="urn:microsoft.com/office/officeart/2005/8/layout/hList1"/>
    <dgm:cxn modelId="{CAE05E96-F198-4E08-A917-F7BEBCE5B220}" type="presOf" srcId="{9B908B9A-F5C0-4D89-B859-30C8E45668DF}" destId="{C3E18803-D5DE-44ED-A82E-D70D5E21F4B5}" srcOrd="0" destOrd="0" presId="urn:microsoft.com/office/officeart/2005/8/layout/hList1"/>
    <dgm:cxn modelId="{FA188347-A079-42C0-994B-38D2737E7390}" type="presOf" srcId="{738E3D43-1DED-488C-8783-93CE75858065}" destId="{6AE5D9B2-E1C2-4FF9-9348-15FE2689723D}" srcOrd="0" destOrd="0" presId="urn:microsoft.com/office/officeart/2005/8/layout/hList1"/>
    <dgm:cxn modelId="{6B5741CD-D7B3-409E-97C6-D872DAC5D9A0}" type="presOf" srcId="{9D8C9EAD-A4AB-4A34-8B5A-C8C894344665}" destId="{7E837B28-D6F5-43F8-BC52-6A382BA8EA17}" srcOrd="0" destOrd="0" presId="urn:microsoft.com/office/officeart/2005/8/layout/hList1"/>
    <dgm:cxn modelId="{926C73B6-6B13-4FB0-AFF7-41E5C4BD3A6C}" type="presOf" srcId="{42E681AD-1AE6-4E5D-B5C3-E6CA0F9910EE}" destId="{869ECFBD-D461-4FC7-A3D1-06ED419AA3C3}" srcOrd="0" destOrd="0" presId="urn:microsoft.com/office/officeart/2005/8/layout/hList1"/>
    <dgm:cxn modelId="{DE38E1C8-107A-44E0-B880-E7CEB07E87A6}" srcId="{8F540F35-D157-439E-AADC-D156D2DD8838}" destId="{D4C44D8D-6760-4B66-B6F7-92EDEEADD3D7}" srcOrd="2" destOrd="0" parTransId="{65187192-F60B-4F0B-A980-C5C520B02126}" sibTransId="{5D1A5354-3A4F-405A-BA2A-1B23A5011132}"/>
    <dgm:cxn modelId="{AE659C6E-5623-4A41-B044-2AEEBA653031}" type="presOf" srcId="{D4C44D8D-6760-4B66-B6F7-92EDEEADD3D7}" destId="{DF6C9F91-94B3-4B0C-833D-1090E13A73FB}" srcOrd="0" destOrd="0" presId="urn:microsoft.com/office/officeart/2005/8/layout/hList1"/>
    <dgm:cxn modelId="{9799DDFD-D3EF-42B1-AD8B-C29E33C05A1E}" type="presParOf" srcId="{DA832A9E-F79F-4722-8462-890DA0956956}" destId="{B836D66B-67A0-472F-BD31-31F27FBE226D}" srcOrd="0" destOrd="0" presId="urn:microsoft.com/office/officeart/2005/8/layout/hList1"/>
    <dgm:cxn modelId="{F8390671-AA90-48C4-97F3-9611AB143C56}" type="presParOf" srcId="{B836D66B-67A0-472F-BD31-31F27FBE226D}" destId="{0054BA51-0DEA-4432-A2DD-BDB7853763B7}" srcOrd="0" destOrd="0" presId="urn:microsoft.com/office/officeart/2005/8/layout/hList1"/>
    <dgm:cxn modelId="{2D147033-3B34-4D3F-8347-5B9E67CFB9CD}" type="presParOf" srcId="{B836D66B-67A0-472F-BD31-31F27FBE226D}" destId="{6AE5D9B2-E1C2-4FF9-9348-15FE2689723D}" srcOrd="1" destOrd="0" presId="urn:microsoft.com/office/officeart/2005/8/layout/hList1"/>
    <dgm:cxn modelId="{0EAEF4FE-0C4E-4FA3-8363-F1C2156903FE}" type="presParOf" srcId="{DA832A9E-F79F-4722-8462-890DA0956956}" destId="{5D657003-D574-4DE0-8E63-F561B7C8663A}" srcOrd="1" destOrd="0" presId="urn:microsoft.com/office/officeart/2005/8/layout/hList1"/>
    <dgm:cxn modelId="{AE320727-1CD6-4AE8-8314-9AAD56D71722}" type="presParOf" srcId="{DA832A9E-F79F-4722-8462-890DA0956956}" destId="{A83EE0D2-C41B-490B-A75A-91F22B35C33E}" srcOrd="2" destOrd="0" presId="urn:microsoft.com/office/officeart/2005/8/layout/hList1"/>
    <dgm:cxn modelId="{E4165409-817A-498E-AD1B-561E91C35167}" type="presParOf" srcId="{A83EE0D2-C41B-490B-A75A-91F22B35C33E}" destId="{B4BBE4A4-71EC-4A6C-813E-254AF8100F61}" srcOrd="0" destOrd="0" presId="urn:microsoft.com/office/officeart/2005/8/layout/hList1"/>
    <dgm:cxn modelId="{5CBCA72B-E700-44DB-A383-A4D1B83BCF81}" type="presParOf" srcId="{A83EE0D2-C41B-490B-A75A-91F22B35C33E}" destId="{C3E18803-D5DE-44ED-A82E-D70D5E21F4B5}" srcOrd="1" destOrd="0" presId="urn:microsoft.com/office/officeart/2005/8/layout/hList1"/>
    <dgm:cxn modelId="{4419D2F4-D20C-433C-A279-2A3B53007B0E}" type="presParOf" srcId="{DA832A9E-F79F-4722-8462-890DA0956956}" destId="{6C9D2A58-D503-460A-B413-6D012B5ADFF0}" srcOrd="3" destOrd="0" presId="urn:microsoft.com/office/officeart/2005/8/layout/hList1"/>
    <dgm:cxn modelId="{FBC2DF70-4A00-4CCE-8346-FFE1E69B7D34}" type="presParOf" srcId="{DA832A9E-F79F-4722-8462-890DA0956956}" destId="{C6C48AE1-9D2B-4630-8C26-37BE0B0AB0D8}" srcOrd="4" destOrd="0" presId="urn:microsoft.com/office/officeart/2005/8/layout/hList1"/>
    <dgm:cxn modelId="{2913AD4C-498C-4FB3-96BA-778A3B8D0E9D}" type="presParOf" srcId="{C6C48AE1-9D2B-4630-8C26-37BE0B0AB0D8}" destId="{DF6C9F91-94B3-4B0C-833D-1090E13A73FB}" srcOrd="0" destOrd="0" presId="urn:microsoft.com/office/officeart/2005/8/layout/hList1"/>
    <dgm:cxn modelId="{8B42AD13-F26C-4853-9BB6-105B6A634F19}" type="presParOf" srcId="{C6C48AE1-9D2B-4630-8C26-37BE0B0AB0D8}" destId="{869ECFBD-D461-4FC7-A3D1-06ED419AA3C3}" srcOrd="1" destOrd="0" presId="urn:microsoft.com/office/officeart/2005/8/layout/hList1"/>
    <dgm:cxn modelId="{A0F75AE0-FDE1-4879-B046-F291E0FA7464}" type="presParOf" srcId="{DA832A9E-F79F-4722-8462-890DA0956956}" destId="{E101E5C9-AD8C-46D1-AB1D-BF2DDFE411AF}" srcOrd="5" destOrd="0" presId="urn:microsoft.com/office/officeart/2005/8/layout/hList1"/>
    <dgm:cxn modelId="{63F0FAA4-6247-4D0B-AB39-DCC991C50DF2}" type="presParOf" srcId="{DA832A9E-F79F-4722-8462-890DA0956956}" destId="{940D3CDE-ADE1-4E0E-8B61-4AA0EC2BAECB}" srcOrd="6" destOrd="0" presId="urn:microsoft.com/office/officeart/2005/8/layout/hList1"/>
    <dgm:cxn modelId="{636D57DE-7E22-470F-9935-4497199EECF3}" type="presParOf" srcId="{940D3CDE-ADE1-4E0E-8B61-4AA0EC2BAECB}" destId="{C8C5061D-9C8A-430E-8F7A-26F4B7C4451A}" srcOrd="0" destOrd="0" presId="urn:microsoft.com/office/officeart/2005/8/layout/hList1"/>
    <dgm:cxn modelId="{405381D3-563C-4ED9-8D62-CA7932288520}" type="presParOf" srcId="{940D3CDE-ADE1-4E0E-8B61-4AA0EC2BAECB}" destId="{7E837B28-D6F5-43F8-BC52-6A382BA8EA17}"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7DF3AD-74BB-4C66-B4D6-43B823F534E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IN"/>
        </a:p>
      </dgm:t>
    </dgm:pt>
    <dgm:pt modelId="{AB7B01BF-A80D-4D76-AD6C-D468EC5FA8A6}">
      <dgm:prSet phldrT="[Text]" custT="1"/>
      <dgm:spPr/>
      <dgm:t>
        <a:bodyPr/>
        <a:lstStyle/>
        <a:p>
          <a:pPr algn="ctr"/>
          <a:r>
            <a:rPr lang="en-IN" sz="2000" b="0" i="0" u="none" strike="noStrike" cap="none" dirty="0" smtClean="0">
              <a:latin typeface="Calibri" panose="020F0502020204030204"/>
              <a:ea typeface="Calibri" panose="020F0502020204030204"/>
              <a:cs typeface="Calibri" panose="020F0502020204030204"/>
              <a:sym typeface="Calibri" panose="020F0502020204030204"/>
            </a:rPr>
            <a:t>Using a simple moving average of 12-pt SMA(12), the effects of seasonal components are smoothed out from the monthly data. </a:t>
          </a:r>
          <a:endParaRPr lang="en-IN" sz="2000" dirty="0" smtClean="0"/>
        </a:p>
        <a:p>
          <a:pPr algn="ctr" rtl="0"/>
          <a:r>
            <a:rPr lang="en-IN" sz="2000" b="0" i="0" u="none" strike="noStrike" cap="none" dirty="0" smtClean="0">
              <a:latin typeface="Calibri" panose="020F0502020204030204"/>
              <a:ea typeface="Calibri" panose="020F0502020204030204"/>
              <a:cs typeface="Calibri" panose="020F0502020204030204"/>
              <a:sym typeface="Calibri" panose="020F0502020204030204"/>
            </a:rPr>
            <a:t>These averages obtained, give an estimate of the </a:t>
          </a:r>
          <a:r>
            <a:rPr lang="en-IN" sz="2400" b="0" i="0" u="none" strike="noStrike" cap="none" dirty="0" smtClean="0">
              <a:latin typeface="Calibri" panose="020F0502020204030204"/>
              <a:ea typeface="Calibri" panose="020F0502020204030204"/>
              <a:cs typeface="Calibri" panose="020F0502020204030204"/>
              <a:sym typeface="Calibri" panose="020F0502020204030204"/>
            </a:rPr>
            <a:t>TREND</a:t>
          </a:r>
          <a:r>
            <a:rPr lang="en-IN" sz="2000" b="0" i="0" u="none" strike="noStrike" cap="none" dirty="0" smtClean="0">
              <a:latin typeface="Calibri" panose="020F0502020204030204"/>
              <a:ea typeface="Calibri" panose="020F0502020204030204"/>
              <a:cs typeface="Calibri" panose="020F0502020204030204"/>
              <a:sym typeface="Calibri" panose="020F0502020204030204"/>
            </a:rPr>
            <a:t> component.</a:t>
          </a:r>
          <a:endParaRPr lang="en-IN" sz="2000" dirty="0"/>
        </a:p>
      </dgm:t>
    </dgm:pt>
    <dgm:pt modelId="{CB87CF33-D84A-441B-9E2D-B1D6165AE73A}" cxnId="{47EDE7B4-6F1B-4AA2-BCE7-B470E4474C8F}" type="parTrans">
      <dgm:prSet/>
      <dgm:spPr/>
      <dgm:t>
        <a:bodyPr/>
        <a:lstStyle/>
        <a:p>
          <a:endParaRPr lang="en-IN"/>
        </a:p>
      </dgm:t>
    </dgm:pt>
    <dgm:pt modelId="{CE24E5D8-3ED2-45EE-8CDE-BEAD36380AD9}" cxnId="{47EDE7B4-6F1B-4AA2-BCE7-B470E4474C8F}" type="sibTrans">
      <dgm:prSet/>
      <dgm:spPr/>
      <dgm:t>
        <a:bodyPr/>
        <a:lstStyle/>
        <a:p>
          <a:endParaRPr lang="en-IN"/>
        </a:p>
      </dgm:t>
    </dgm:pt>
    <dgm:pt modelId="{A14FEAC1-4224-447A-A4E6-54F9035A066F}">
      <dgm:prSet phldrT="[Text]" custT="1"/>
      <dgm:spPr/>
      <dgm:t>
        <a:bodyPr lIns="252000" tIns="36000" rIns="0"/>
        <a:lstStyle/>
        <a:p>
          <a:pPr rtl="0"/>
          <a:r>
            <a:rPr lang="en-IN" sz="1800" b="0" i="0" u="none" strike="noStrike" cap="none" dirty="0" smtClean="0">
              <a:latin typeface="Calibri" panose="020F0502020204030204"/>
              <a:ea typeface="Calibri" panose="020F0502020204030204"/>
              <a:cs typeface="Calibri" panose="020F0502020204030204"/>
              <a:sym typeface="Calibri" panose="020F0502020204030204"/>
            </a:rPr>
            <a:t>Then the time series is divided by the estimated values to obtain the </a:t>
          </a:r>
          <a:r>
            <a:rPr lang="en-IN" sz="1800" b="1" i="0" u="none" strike="noStrike" cap="none" dirty="0" smtClean="0">
              <a:latin typeface="Calibri" panose="020F0502020204030204"/>
              <a:ea typeface="Calibri" panose="020F0502020204030204"/>
              <a:cs typeface="Calibri" panose="020F0502020204030204"/>
              <a:sym typeface="Calibri" panose="020F0502020204030204"/>
            </a:rPr>
            <a:t>detrended series</a:t>
          </a:r>
          <a:r>
            <a:rPr lang="en-IN" sz="1800" b="0" i="0" u="none" strike="noStrike" cap="none" dirty="0" smtClean="0">
              <a:latin typeface="Calibri" panose="020F0502020204030204"/>
              <a:ea typeface="Calibri" panose="020F0502020204030204"/>
              <a:cs typeface="Calibri" panose="020F0502020204030204"/>
              <a:sym typeface="Calibri" panose="020F0502020204030204"/>
            </a:rPr>
            <a:t>, on which the method of </a:t>
          </a:r>
          <a:r>
            <a:rPr lang="en-IN" sz="1800" b="0" i="0" u="sng" strike="noStrike" cap="none" dirty="0" smtClean="0">
              <a:latin typeface="Calibri" panose="020F0502020204030204"/>
              <a:ea typeface="Calibri" panose="020F0502020204030204"/>
              <a:cs typeface="Calibri" panose="020F0502020204030204"/>
              <a:sym typeface="Calibri" panose="020F0502020204030204"/>
            </a:rPr>
            <a:t>Monthly averages </a:t>
          </a:r>
          <a:r>
            <a:rPr lang="en-IN" sz="1800" b="0" i="0" u="none" strike="noStrike" cap="none" dirty="0" smtClean="0">
              <a:latin typeface="Calibri" panose="020F0502020204030204"/>
              <a:ea typeface="Calibri" panose="020F0502020204030204"/>
              <a:cs typeface="Calibri" panose="020F0502020204030204"/>
              <a:sym typeface="Calibri" panose="020F0502020204030204"/>
            </a:rPr>
            <a:t>is applied to get the estimates of </a:t>
          </a:r>
          <a:r>
            <a:rPr lang="en-IN" sz="2200" b="0" i="0" u="none" strike="noStrike" cap="none" dirty="0" smtClean="0">
              <a:latin typeface="Calibri" panose="020F0502020204030204"/>
              <a:ea typeface="Calibri" panose="020F0502020204030204"/>
              <a:cs typeface="Calibri" panose="020F0502020204030204"/>
              <a:sym typeface="Calibri" panose="020F0502020204030204"/>
            </a:rPr>
            <a:t>SEASONAL INDICES</a:t>
          </a:r>
          <a:r>
            <a:rPr lang="en-IN" sz="1800" b="0" i="0" u="none" strike="noStrike" cap="none" dirty="0" smtClean="0">
              <a:latin typeface="Calibri" panose="020F0502020204030204"/>
              <a:ea typeface="Calibri" panose="020F0502020204030204"/>
              <a:cs typeface="Calibri" panose="020F0502020204030204"/>
              <a:sym typeface="Calibri" panose="020F0502020204030204"/>
            </a:rPr>
            <a:t>.</a:t>
          </a:r>
          <a:endParaRPr lang="en-IN" sz="1800" dirty="0"/>
        </a:p>
      </dgm:t>
    </dgm:pt>
    <dgm:pt modelId="{4A9C744A-AAE5-4781-9F39-BF1AFA900002}" cxnId="{E15FEDE6-59A7-4205-82B6-0FC876DF98AB}" type="parTrans">
      <dgm:prSet/>
      <dgm:spPr/>
      <dgm:t>
        <a:bodyPr/>
        <a:lstStyle/>
        <a:p>
          <a:endParaRPr lang="en-IN"/>
        </a:p>
      </dgm:t>
    </dgm:pt>
    <dgm:pt modelId="{8AD5DB40-F652-4AC6-809E-24CA8CAA18CA}" cxnId="{E15FEDE6-59A7-4205-82B6-0FC876DF98AB}" type="sibTrans">
      <dgm:prSet/>
      <dgm:spPr/>
      <dgm:t>
        <a:bodyPr/>
        <a:lstStyle/>
        <a:p>
          <a:endParaRPr lang="en-IN"/>
        </a:p>
      </dgm:t>
    </dgm:pt>
    <dgm:pt modelId="{CFDE901B-2808-4A55-BD46-6C2997EBEE88}" type="pres">
      <dgm:prSet presAssocID="{C87DF3AD-74BB-4C66-B4D6-43B823F534E5}" presName="outerComposite" presStyleCnt="0">
        <dgm:presLayoutVars>
          <dgm:chMax val="5"/>
          <dgm:dir/>
          <dgm:resizeHandles val="exact"/>
        </dgm:presLayoutVars>
      </dgm:prSet>
      <dgm:spPr/>
    </dgm:pt>
    <dgm:pt modelId="{55F7A28C-C70D-46A0-9460-630C141F9019}" type="pres">
      <dgm:prSet presAssocID="{C87DF3AD-74BB-4C66-B4D6-43B823F534E5}" presName="dummyMaxCanvas" presStyleCnt="0">
        <dgm:presLayoutVars/>
      </dgm:prSet>
      <dgm:spPr/>
    </dgm:pt>
    <dgm:pt modelId="{9EC942D4-B7D2-4E65-8BBF-004203629FBD}" type="pres">
      <dgm:prSet presAssocID="{C87DF3AD-74BB-4C66-B4D6-43B823F534E5}" presName="TwoNodes_1" presStyleLbl="node1" presStyleIdx="0" presStyleCnt="2" custScaleX="92701">
        <dgm:presLayoutVars>
          <dgm:bulletEnabled val="1"/>
        </dgm:presLayoutVars>
      </dgm:prSet>
      <dgm:spPr/>
      <dgm:t>
        <a:bodyPr/>
        <a:lstStyle/>
        <a:p>
          <a:endParaRPr lang="en-IN"/>
        </a:p>
      </dgm:t>
    </dgm:pt>
    <dgm:pt modelId="{A75785D1-203F-408B-87B3-F1026BAD1FDF}" type="pres">
      <dgm:prSet presAssocID="{C87DF3AD-74BB-4C66-B4D6-43B823F534E5}" presName="TwoNodes_2" presStyleLbl="node1" presStyleIdx="1" presStyleCnt="2" custScaleX="87006" custScaleY="117223" custLinFactNeighborX="4772" custLinFactNeighborY="-769">
        <dgm:presLayoutVars>
          <dgm:bulletEnabled val="1"/>
        </dgm:presLayoutVars>
      </dgm:prSet>
      <dgm:spPr/>
      <dgm:t>
        <a:bodyPr/>
        <a:lstStyle/>
        <a:p>
          <a:endParaRPr lang="en-IN"/>
        </a:p>
      </dgm:t>
    </dgm:pt>
    <dgm:pt modelId="{52C788BD-FD72-4240-B6DF-C41BFF048DA2}" type="pres">
      <dgm:prSet presAssocID="{C87DF3AD-74BB-4C66-B4D6-43B823F534E5}" presName="TwoConn_1-2" presStyleLbl="fgAccFollowNode1" presStyleIdx="0" presStyleCnt="1" custLinFactNeighborX="-7100" custLinFactNeighborY="1183">
        <dgm:presLayoutVars>
          <dgm:bulletEnabled val="1"/>
        </dgm:presLayoutVars>
      </dgm:prSet>
      <dgm:spPr/>
    </dgm:pt>
    <dgm:pt modelId="{D0E141C6-A4B4-4FAA-B974-CDD8512B448C}" type="pres">
      <dgm:prSet presAssocID="{C87DF3AD-74BB-4C66-B4D6-43B823F534E5}" presName="TwoNodes_1_text" presStyleLbl="node1" presStyleIdx="1" presStyleCnt="2">
        <dgm:presLayoutVars>
          <dgm:bulletEnabled val="1"/>
        </dgm:presLayoutVars>
      </dgm:prSet>
      <dgm:spPr/>
      <dgm:t>
        <a:bodyPr/>
        <a:lstStyle/>
        <a:p>
          <a:endParaRPr lang="en-IN"/>
        </a:p>
      </dgm:t>
    </dgm:pt>
    <dgm:pt modelId="{9E6EF3DB-1F69-45C8-B758-5FAB6C96CCCA}" type="pres">
      <dgm:prSet presAssocID="{C87DF3AD-74BB-4C66-B4D6-43B823F534E5}" presName="TwoNodes_2_text" presStyleLbl="node1" presStyleIdx="1" presStyleCnt="2">
        <dgm:presLayoutVars>
          <dgm:bulletEnabled val="1"/>
        </dgm:presLayoutVars>
      </dgm:prSet>
      <dgm:spPr/>
      <dgm:t>
        <a:bodyPr/>
        <a:lstStyle/>
        <a:p>
          <a:endParaRPr lang="en-IN"/>
        </a:p>
      </dgm:t>
    </dgm:pt>
  </dgm:ptLst>
  <dgm:cxnLst>
    <dgm:cxn modelId="{E15FEDE6-59A7-4205-82B6-0FC876DF98AB}" srcId="{C87DF3AD-74BB-4C66-B4D6-43B823F534E5}" destId="{A14FEAC1-4224-447A-A4E6-54F9035A066F}" srcOrd="1" destOrd="0" parTransId="{4A9C744A-AAE5-4781-9F39-BF1AFA900002}" sibTransId="{8AD5DB40-F652-4AC6-809E-24CA8CAA18CA}"/>
    <dgm:cxn modelId="{8D9FD942-538F-4547-AFC6-1163E718ACDA}" type="presOf" srcId="{AB7B01BF-A80D-4D76-AD6C-D468EC5FA8A6}" destId="{9EC942D4-B7D2-4E65-8BBF-004203629FBD}" srcOrd="0" destOrd="0" presId="urn:microsoft.com/office/officeart/2005/8/layout/vProcess5"/>
    <dgm:cxn modelId="{2B885847-B0AC-4D9A-A679-51FB73244F61}" type="presOf" srcId="{CE24E5D8-3ED2-45EE-8CDE-BEAD36380AD9}" destId="{52C788BD-FD72-4240-B6DF-C41BFF048DA2}" srcOrd="0" destOrd="0" presId="urn:microsoft.com/office/officeart/2005/8/layout/vProcess5"/>
    <dgm:cxn modelId="{03B35FDA-7863-4B46-9FB8-D52B176DAFA0}" type="presOf" srcId="{C87DF3AD-74BB-4C66-B4D6-43B823F534E5}" destId="{CFDE901B-2808-4A55-BD46-6C2997EBEE88}" srcOrd="0" destOrd="0" presId="urn:microsoft.com/office/officeart/2005/8/layout/vProcess5"/>
    <dgm:cxn modelId="{47EDE7B4-6F1B-4AA2-BCE7-B470E4474C8F}" srcId="{C87DF3AD-74BB-4C66-B4D6-43B823F534E5}" destId="{AB7B01BF-A80D-4D76-AD6C-D468EC5FA8A6}" srcOrd="0" destOrd="0" parTransId="{CB87CF33-D84A-441B-9E2D-B1D6165AE73A}" sibTransId="{CE24E5D8-3ED2-45EE-8CDE-BEAD36380AD9}"/>
    <dgm:cxn modelId="{D89278DB-7CF4-4481-94A2-B2057F93152B}" type="presOf" srcId="{A14FEAC1-4224-447A-A4E6-54F9035A066F}" destId="{A75785D1-203F-408B-87B3-F1026BAD1FDF}" srcOrd="0" destOrd="0" presId="urn:microsoft.com/office/officeart/2005/8/layout/vProcess5"/>
    <dgm:cxn modelId="{070E8C73-FE90-4055-ADA1-BBFFFEAF0960}" type="presOf" srcId="{A14FEAC1-4224-447A-A4E6-54F9035A066F}" destId="{9E6EF3DB-1F69-45C8-B758-5FAB6C96CCCA}" srcOrd="1" destOrd="0" presId="urn:microsoft.com/office/officeart/2005/8/layout/vProcess5"/>
    <dgm:cxn modelId="{FC2DFE3D-4CE0-4D1A-A0C2-2D054DAC5463}" type="presOf" srcId="{AB7B01BF-A80D-4D76-AD6C-D468EC5FA8A6}" destId="{D0E141C6-A4B4-4FAA-B974-CDD8512B448C}" srcOrd="1" destOrd="0" presId="urn:microsoft.com/office/officeart/2005/8/layout/vProcess5"/>
    <dgm:cxn modelId="{201F6F74-FC92-41A4-A6F2-87E02AC5D98A}" type="presParOf" srcId="{CFDE901B-2808-4A55-BD46-6C2997EBEE88}" destId="{55F7A28C-C70D-46A0-9460-630C141F9019}" srcOrd="0" destOrd="0" presId="urn:microsoft.com/office/officeart/2005/8/layout/vProcess5"/>
    <dgm:cxn modelId="{FD782DC8-E89A-41E6-866E-E4E2E01B52B5}" type="presParOf" srcId="{CFDE901B-2808-4A55-BD46-6C2997EBEE88}" destId="{9EC942D4-B7D2-4E65-8BBF-004203629FBD}" srcOrd="1" destOrd="0" presId="urn:microsoft.com/office/officeart/2005/8/layout/vProcess5"/>
    <dgm:cxn modelId="{2AF6198D-83FB-405D-9A64-FB2BEE192FA7}" type="presParOf" srcId="{CFDE901B-2808-4A55-BD46-6C2997EBEE88}" destId="{A75785D1-203F-408B-87B3-F1026BAD1FDF}" srcOrd="2" destOrd="0" presId="urn:microsoft.com/office/officeart/2005/8/layout/vProcess5"/>
    <dgm:cxn modelId="{6A36848E-E988-4D1F-962F-36A86414AD92}" type="presParOf" srcId="{CFDE901B-2808-4A55-BD46-6C2997EBEE88}" destId="{52C788BD-FD72-4240-B6DF-C41BFF048DA2}" srcOrd="3" destOrd="0" presId="urn:microsoft.com/office/officeart/2005/8/layout/vProcess5"/>
    <dgm:cxn modelId="{1E756D0F-85BC-4EF2-8AA1-1EA5F191B116}" type="presParOf" srcId="{CFDE901B-2808-4A55-BD46-6C2997EBEE88}" destId="{D0E141C6-A4B4-4FAA-B974-CDD8512B448C}" srcOrd="4" destOrd="0" presId="urn:microsoft.com/office/officeart/2005/8/layout/vProcess5"/>
    <dgm:cxn modelId="{C198AAAF-22C5-4B2A-A1BF-5B40E537838B}" type="presParOf" srcId="{CFDE901B-2808-4A55-BD46-6C2997EBEE88}" destId="{9E6EF3DB-1F69-45C8-B758-5FAB6C96CCCA}" srcOrd="5"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299B8A-0FFF-4939-945B-84B2BBF84D6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FD9D93C1-D6FF-4B7C-84B5-F0B7FEC1D900}">
      <dgm:prSet phldrT="[Text]" custT="1"/>
      <dgm:spPr/>
      <dgm:t>
        <a:bodyPr/>
        <a:lstStyle/>
        <a:p>
          <a:r>
            <a:rPr lang="en-US" sz="3100" dirty="0" err="1" smtClean="0">
              <a:solidFill>
                <a:schemeClr val="bg1"/>
              </a:solidFill>
            </a:rPr>
            <a:t>Y</a:t>
          </a:r>
          <a:r>
            <a:rPr lang="en-US" sz="1600" dirty="0" err="1" smtClean="0">
              <a:solidFill>
                <a:schemeClr val="bg1"/>
              </a:solidFill>
            </a:rPr>
            <a:t>t</a:t>
          </a:r>
          <a:r>
            <a:rPr lang="en-US" sz="3100" dirty="0" smtClean="0">
              <a:solidFill>
                <a:schemeClr val="bg1"/>
              </a:solidFill>
            </a:rPr>
            <a:t>  =  S</a:t>
          </a:r>
          <a:r>
            <a:rPr lang="en-US" sz="1600" dirty="0" smtClean="0">
              <a:solidFill>
                <a:schemeClr val="bg1"/>
              </a:solidFill>
            </a:rPr>
            <a:t>t</a:t>
          </a:r>
          <a:r>
            <a:rPr lang="en-US" sz="3100" dirty="0" smtClean="0">
              <a:solidFill>
                <a:schemeClr val="bg1"/>
              </a:solidFill>
            </a:rPr>
            <a:t> x </a:t>
          </a:r>
          <a:r>
            <a:rPr lang="en-US" sz="3100" dirty="0" err="1" smtClean="0">
              <a:solidFill>
                <a:schemeClr val="bg1"/>
              </a:solidFill>
            </a:rPr>
            <a:t>T</a:t>
          </a:r>
          <a:r>
            <a:rPr lang="en-US" sz="1600" dirty="0" err="1" smtClean="0">
              <a:solidFill>
                <a:schemeClr val="bg1"/>
              </a:solidFill>
            </a:rPr>
            <a:t>t</a:t>
          </a:r>
          <a:endParaRPr lang="en-IN" sz="1600" dirty="0">
            <a:solidFill>
              <a:schemeClr val="bg1"/>
            </a:solidFill>
          </a:endParaRPr>
        </a:p>
      </dgm:t>
    </dgm:pt>
    <dgm:pt modelId="{359AF808-9656-449E-885C-B54C54C0B262}" cxnId="{F594C3FA-D476-4EAD-8A2C-47418B9DB61E}" type="parTrans">
      <dgm:prSet/>
      <dgm:spPr/>
      <dgm:t>
        <a:bodyPr/>
        <a:lstStyle/>
        <a:p>
          <a:endParaRPr lang="en-IN"/>
        </a:p>
      </dgm:t>
    </dgm:pt>
    <dgm:pt modelId="{6E65771D-ED80-4730-8BA0-463CDB624F7C}" cxnId="{F594C3FA-D476-4EAD-8A2C-47418B9DB61E}" type="sibTrans">
      <dgm:prSet/>
      <dgm:spPr/>
      <dgm:t>
        <a:bodyPr/>
        <a:lstStyle/>
        <a:p>
          <a:endParaRPr lang="en-IN"/>
        </a:p>
      </dgm:t>
    </dgm:pt>
    <dgm:pt modelId="{EB87A4D8-0217-4417-9339-A9833CCAF994}" type="pres">
      <dgm:prSet presAssocID="{04299B8A-0FFF-4939-945B-84B2BBF84D6B}" presName="outerComposite" presStyleCnt="0">
        <dgm:presLayoutVars>
          <dgm:chMax val="5"/>
          <dgm:dir/>
          <dgm:resizeHandles val="exact"/>
        </dgm:presLayoutVars>
      </dgm:prSet>
      <dgm:spPr/>
    </dgm:pt>
    <dgm:pt modelId="{C681514C-A571-4CBB-AF84-4D485901B912}" type="pres">
      <dgm:prSet presAssocID="{04299B8A-0FFF-4939-945B-84B2BBF84D6B}" presName="dummyMaxCanvas" presStyleCnt="0">
        <dgm:presLayoutVars/>
      </dgm:prSet>
      <dgm:spPr/>
    </dgm:pt>
    <dgm:pt modelId="{28475C06-C783-4422-B67D-FA4BDA82941A}" type="pres">
      <dgm:prSet presAssocID="{04299B8A-0FFF-4939-945B-84B2BBF84D6B}" presName="OneNode_1" presStyleLbl="node1" presStyleIdx="0" presStyleCnt="1" custScaleX="51692" custScaleY="49510" custLinFactNeighborY="-27834">
        <dgm:presLayoutVars>
          <dgm:bulletEnabled val="1"/>
        </dgm:presLayoutVars>
      </dgm:prSet>
      <dgm:spPr/>
      <dgm:t>
        <a:bodyPr/>
        <a:lstStyle/>
        <a:p>
          <a:endParaRPr lang="en-IN"/>
        </a:p>
      </dgm:t>
    </dgm:pt>
  </dgm:ptLst>
  <dgm:cxnLst>
    <dgm:cxn modelId="{5319B881-0DBE-4CC5-9046-693AE41BAFF6}" type="presOf" srcId="{04299B8A-0FFF-4939-945B-84B2BBF84D6B}" destId="{EB87A4D8-0217-4417-9339-A9833CCAF994}" srcOrd="0" destOrd="0" presId="urn:microsoft.com/office/officeart/2005/8/layout/vProcess5"/>
    <dgm:cxn modelId="{F594C3FA-D476-4EAD-8A2C-47418B9DB61E}" srcId="{04299B8A-0FFF-4939-945B-84B2BBF84D6B}" destId="{FD9D93C1-D6FF-4B7C-84B5-F0B7FEC1D900}" srcOrd="0" destOrd="0" parTransId="{359AF808-9656-449E-885C-B54C54C0B262}" sibTransId="{6E65771D-ED80-4730-8BA0-463CDB624F7C}"/>
    <dgm:cxn modelId="{AC48926F-FD06-435E-86F3-7DE8453066E6}" type="presOf" srcId="{FD9D93C1-D6FF-4B7C-84B5-F0B7FEC1D900}" destId="{28475C06-C783-4422-B67D-FA4BDA82941A}" srcOrd="0" destOrd="0" presId="urn:microsoft.com/office/officeart/2005/8/layout/vProcess5"/>
    <dgm:cxn modelId="{2ADB15D8-3DD5-4002-B29A-FA1FCFFD4DE1}" type="presParOf" srcId="{EB87A4D8-0217-4417-9339-A9833CCAF994}" destId="{C681514C-A571-4CBB-AF84-4D485901B912}" srcOrd="0" destOrd="0" presId="urn:microsoft.com/office/officeart/2005/8/layout/vProcess5"/>
    <dgm:cxn modelId="{69730000-877C-461A-AA79-627C1FC56872}" type="presParOf" srcId="{EB87A4D8-0217-4417-9339-A9833CCAF994}" destId="{28475C06-C783-4422-B67D-FA4BDA82941A}"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D1AD4C-4205-43CF-B28B-971B2F64935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DF785CBC-D21F-408D-B76F-93B5682E15AC}">
      <dgm:prSet phldrT="[Text]" custT="1"/>
      <dgm:spPr/>
      <dgm:t>
        <a:bodyPr/>
        <a:lstStyle/>
        <a:p>
          <a:r>
            <a:rPr lang="en-IN" sz="2800" b="0" i="0" u="none" strike="noStrike" cap="none" dirty="0" err="1" smtClean="0">
              <a:solidFill>
                <a:schemeClr val="bg1"/>
              </a:solidFill>
              <a:latin typeface="Calibri" panose="020F0502020204030204"/>
              <a:ea typeface="Calibri" panose="020F0502020204030204"/>
              <a:cs typeface="Calibri" panose="020F0502020204030204"/>
              <a:sym typeface="Calibri" panose="020F0502020204030204"/>
            </a:rPr>
            <a:t>Y</a:t>
          </a:r>
          <a:r>
            <a:rPr lang="en-IN" sz="2800" b="0" i="0" u="none" strike="noStrike" cap="none" baseline="-25000" dirty="0" err="1" smtClean="0">
              <a:solidFill>
                <a:schemeClr val="bg1"/>
              </a:solidFill>
              <a:latin typeface="Calibri" panose="020F0502020204030204"/>
              <a:ea typeface="Calibri" panose="020F0502020204030204"/>
              <a:cs typeface="Calibri" panose="020F0502020204030204"/>
              <a:sym typeface="Calibri" panose="020F0502020204030204"/>
            </a:rPr>
            <a:t>t</a:t>
          </a:r>
          <a:r>
            <a:rPr lang="en-IN" sz="2800" b="0" i="0" u="none" strike="noStrike" cap="none" dirty="0" smtClean="0">
              <a:solidFill>
                <a:schemeClr val="bg1"/>
              </a:solidFill>
              <a:latin typeface="Calibri" panose="020F0502020204030204"/>
              <a:ea typeface="Calibri" panose="020F0502020204030204"/>
              <a:cs typeface="Calibri" panose="020F0502020204030204"/>
              <a:sym typeface="Calibri" panose="020F0502020204030204"/>
            </a:rPr>
            <a:t> = 0.4989</a:t>
          </a:r>
          <a:r>
            <a:rPr lang="en-IN" sz="2800" b="0" i="0" u="none" strike="noStrike" cap="none" baseline="-25000" dirty="0" smtClean="0">
              <a:solidFill>
                <a:schemeClr val="bg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smtClean="0">
              <a:solidFill>
                <a:schemeClr val="bg1"/>
              </a:solidFill>
              <a:latin typeface="Calibri" panose="020F0502020204030204"/>
              <a:ea typeface="Calibri" panose="020F0502020204030204"/>
              <a:cs typeface="Calibri" panose="020F0502020204030204"/>
              <a:sym typeface="Calibri" panose="020F0502020204030204"/>
            </a:rPr>
            <a:t>Y</a:t>
          </a:r>
          <a:r>
            <a:rPr lang="en-IN" sz="2800" b="0" i="0" u="none" strike="noStrike" cap="none" baseline="-25000" dirty="0" smtClean="0">
              <a:solidFill>
                <a:schemeClr val="bg1"/>
              </a:solidFill>
              <a:latin typeface="Calibri" panose="020F0502020204030204"/>
              <a:ea typeface="Calibri" panose="020F0502020204030204"/>
              <a:cs typeface="Calibri" panose="020F0502020204030204"/>
              <a:sym typeface="Calibri" panose="020F0502020204030204"/>
            </a:rPr>
            <a:t>t-1 </a:t>
          </a:r>
          <a:r>
            <a:rPr lang="en-IN" sz="2800" b="0" i="0" u="none" strike="noStrike" cap="none" dirty="0" smtClean="0">
              <a:solidFill>
                <a:schemeClr val="bg1"/>
              </a:solidFill>
              <a:latin typeface="Calibri" panose="020F0502020204030204"/>
              <a:ea typeface="Calibri" panose="020F0502020204030204"/>
              <a:cs typeface="Calibri" panose="020F0502020204030204"/>
              <a:sym typeface="Calibri" panose="020F0502020204030204"/>
            </a:rPr>
            <a:t>- .0913</a:t>
          </a:r>
          <a:r>
            <a:rPr lang="en-IN" sz="2800" b="0" i="0" u="none" strike="noStrike" cap="none" baseline="-25000" dirty="0" smtClean="0">
              <a:solidFill>
                <a:schemeClr val="bg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smtClean="0">
              <a:solidFill>
                <a:schemeClr val="bg1"/>
              </a:solidFill>
              <a:latin typeface="Calibri" panose="020F0502020204030204"/>
              <a:ea typeface="Calibri" panose="020F0502020204030204"/>
              <a:cs typeface="Calibri" panose="020F0502020204030204"/>
              <a:sym typeface="Calibri" panose="020F0502020204030204"/>
            </a:rPr>
            <a:t>Y</a:t>
          </a:r>
          <a:r>
            <a:rPr lang="en-IN" sz="2800" b="0" i="0" u="none" strike="noStrike" cap="none" baseline="-25000" dirty="0" smtClean="0">
              <a:solidFill>
                <a:schemeClr val="bg1"/>
              </a:solidFill>
              <a:latin typeface="Calibri" panose="020F0502020204030204"/>
              <a:ea typeface="Calibri" panose="020F0502020204030204"/>
              <a:cs typeface="Calibri" panose="020F0502020204030204"/>
              <a:sym typeface="Calibri" panose="020F0502020204030204"/>
            </a:rPr>
            <a:t>t-2</a:t>
          </a:r>
          <a:r>
            <a:rPr lang="en-IN" sz="2800" b="0" i="0" u="none" strike="noStrike" cap="none" dirty="0" smtClean="0">
              <a:solidFill>
                <a:schemeClr val="bg1"/>
              </a:solidFill>
              <a:latin typeface="Calibri" panose="020F0502020204030204"/>
              <a:ea typeface="Calibri" panose="020F0502020204030204"/>
              <a:cs typeface="Calibri" panose="020F0502020204030204"/>
              <a:sym typeface="Calibri" panose="020F0502020204030204"/>
            </a:rPr>
            <a:t> + 0.3506 + </a:t>
          </a:r>
          <a:r>
            <a:rPr lang="en-IN" sz="2800" b="0" i="0" u="none" strike="noStrike" cap="none" dirty="0" err="1" smtClean="0">
              <a:solidFill>
                <a:schemeClr val="bg1"/>
              </a:solidFill>
              <a:latin typeface="Calibri" panose="020F0502020204030204"/>
              <a:ea typeface="Calibri" panose="020F0502020204030204"/>
              <a:cs typeface="Calibri" panose="020F0502020204030204"/>
              <a:sym typeface="Calibri" panose="020F0502020204030204"/>
            </a:rPr>
            <a:t>X</a:t>
          </a:r>
          <a:r>
            <a:rPr lang="en-IN" sz="2800" b="0" i="0" u="none" strike="noStrike" cap="none" baseline="-25000" dirty="0" err="1" smtClean="0">
              <a:solidFill>
                <a:schemeClr val="bg1"/>
              </a:solidFill>
              <a:latin typeface="Calibri" panose="020F0502020204030204"/>
              <a:ea typeface="Calibri" panose="020F0502020204030204"/>
              <a:cs typeface="Calibri" panose="020F0502020204030204"/>
              <a:sym typeface="Calibri" panose="020F0502020204030204"/>
            </a:rPr>
            <a:t>t</a:t>
          </a:r>
          <a:endParaRPr lang="en-IN" sz="2800" dirty="0">
            <a:solidFill>
              <a:schemeClr val="bg1"/>
            </a:solidFill>
          </a:endParaRPr>
        </a:p>
      </dgm:t>
    </dgm:pt>
    <dgm:pt modelId="{134B3791-7C2F-48D9-A76D-FBC4F0E82874}" cxnId="{2775FA14-0EAE-4003-B4F0-AD4191DBE914}" type="parTrans">
      <dgm:prSet/>
      <dgm:spPr/>
      <dgm:t>
        <a:bodyPr/>
        <a:lstStyle/>
        <a:p>
          <a:endParaRPr lang="en-IN"/>
        </a:p>
      </dgm:t>
    </dgm:pt>
    <dgm:pt modelId="{E64ECAD1-9E77-4B52-95CF-BA92F0CE569F}" cxnId="{2775FA14-0EAE-4003-B4F0-AD4191DBE914}" type="sibTrans">
      <dgm:prSet/>
      <dgm:spPr/>
      <dgm:t>
        <a:bodyPr/>
        <a:lstStyle/>
        <a:p>
          <a:endParaRPr lang="en-IN"/>
        </a:p>
      </dgm:t>
    </dgm:pt>
    <dgm:pt modelId="{190B5C72-9AAB-4C50-B25E-507CDA06E509}" type="pres">
      <dgm:prSet presAssocID="{D9D1AD4C-4205-43CF-B28B-971B2F64935D}" presName="outerComposite" presStyleCnt="0">
        <dgm:presLayoutVars>
          <dgm:chMax val="5"/>
          <dgm:dir/>
          <dgm:resizeHandles val="exact"/>
        </dgm:presLayoutVars>
      </dgm:prSet>
      <dgm:spPr/>
    </dgm:pt>
    <dgm:pt modelId="{F86825B1-21D9-4143-8C11-5C5CFAD02754}" type="pres">
      <dgm:prSet presAssocID="{D9D1AD4C-4205-43CF-B28B-971B2F64935D}" presName="dummyMaxCanvas" presStyleCnt="0">
        <dgm:presLayoutVars/>
      </dgm:prSet>
      <dgm:spPr/>
    </dgm:pt>
    <dgm:pt modelId="{210A14A3-6BD2-4726-81B5-05F3D269A48D}" type="pres">
      <dgm:prSet presAssocID="{D9D1AD4C-4205-43CF-B28B-971B2F64935D}" presName="OneNode_1" presStyleLbl="node1" presStyleIdx="0" presStyleCnt="1" custScaleY="66806" custLinFactNeighborX="-779" custLinFactNeighborY="-45114">
        <dgm:presLayoutVars>
          <dgm:bulletEnabled val="1"/>
        </dgm:presLayoutVars>
      </dgm:prSet>
      <dgm:spPr/>
      <dgm:t>
        <a:bodyPr/>
        <a:lstStyle/>
        <a:p>
          <a:endParaRPr lang="en-IN"/>
        </a:p>
      </dgm:t>
    </dgm:pt>
  </dgm:ptLst>
  <dgm:cxnLst>
    <dgm:cxn modelId="{2775FA14-0EAE-4003-B4F0-AD4191DBE914}" srcId="{D9D1AD4C-4205-43CF-B28B-971B2F64935D}" destId="{DF785CBC-D21F-408D-B76F-93B5682E15AC}" srcOrd="0" destOrd="0" parTransId="{134B3791-7C2F-48D9-A76D-FBC4F0E82874}" sibTransId="{E64ECAD1-9E77-4B52-95CF-BA92F0CE569F}"/>
    <dgm:cxn modelId="{12E44B77-664E-4592-898D-BE394B9926E9}" type="presOf" srcId="{DF785CBC-D21F-408D-B76F-93B5682E15AC}" destId="{210A14A3-6BD2-4726-81B5-05F3D269A48D}" srcOrd="0" destOrd="0" presId="urn:microsoft.com/office/officeart/2005/8/layout/vProcess5"/>
    <dgm:cxn modelId="{57029A55-9028-40A0-80A7-CA4084F210BD}" type="presOf" srcId="{D9D1AD4C-4205-43CF-B28B-971B2F64935D}" destId="{190B5C72-9AAB-4C50-B25E-507CDA06E509}" srcOrd="0" destOrd="0" presId="urn:microsoft.com/office/officeart/2005/8/layout/vProcess5"/>
    <dgm:cxn modelId="{1EDF3678-3790-49A2-BED8-2A19C48D8560}" type="presParOf" srcId="{190B5C72-9AAB-4C50-B25E-507CDA06E509}" destId="{F86825B1-21D9-4143-8C11-5C5CFAD02754}" srcOrd="0" destOrd="0" presId="urn:microsoft.com/office/officeart/2005/8/layout/vProcess5"/>
    <dgm:cxn modelId="{60F2918D-65A8-4E0D-8562-1F8530456B20}" type="presParOf" srcId="{190B5C72-9AAB-4C50-B25E-507CDA06E509}" destId="{210A14A3-6BD2-4726-81B5-05F3D269A48D}"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C5373AD-F0E7-44CD-BF91-52083C25B284}">
      <dsp:nvSpPr>
        <dsp:cNvPr id="0" name=""/>
        <dsp:cNvSpPr/>
      </dsp:nvSpPr>
      <dsp:spPr>
        <a:xfrm rot="5400000">
          <a:off x="-196681" y="197403"/>
          <a:ext cx="1311211" cy="9178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Step 1</a:t>
          </a:r>
          <a:endParaRPr lang="en-IN" sz="2400" kern="1200" dirty="0"/>
        </a:p>
      </dsp:txBody>
      <dsp:txXfrm rot="5400000">
        <a:off x="-196681" y="197403"/>
        <a:ext cx="1311211" cy="917847"/>
      </dsp:txXfrm>
    </dsp:sp>
    <dsp:sp modelId="{E7A7CAE9-E5BF-4343-8750-DC43D707D48C}">
      <dsp:nvSpPr>
        <dsp:cNvPr id="0" name=""/>
        <dsp:cNvSpPr/>
      </dsp:nvSpPr>
      <dsp:spPr>
        <a:xfrm rot="5400000">
          <a:off x="2696263" y="-1777693"/>
          <a:ext cx="852287" cy="44091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IN" sz="2400" b="0" i="0" u="none" strike="noStrike" kern="1200" cap="none" dirty="0" smtClean="0">
              <a:solidFill>
                <a:schemeClr val="dk1"/>
              </a:solidFill>
              <a:latin typeface="Calibri"/>
              <a:ea typeface="Calibri"/>
              <a:cs typeface="Calibri"/>
              <a:sym typeface="Calibri"/>
            </a:rPr>
            <a:t>Isolation of the different components of the time series.</a:t>
          </a:r>
          <a:endParaRPr lang="en-IN" sz="2400" kern="1200" dirty="0"/>
        </a:p>
      </dsp:txBody>
      <dsp:txXfrm rot="5400000">
        <a:off x="2696263" y="-1777693"/>
        <a:ext cx="852287" cy="4409118"/>
      </dsp:txXfrm>
    </dsp:sp>
    <dsp:sp modelId="{AE7D34D6-0C1E-47C7-912A-C26D2CFDD2A9}">
      <dsp:nvSpPr>
        <dsp:cNvPr id="0" name=""/>
        <dsp:cNvSpPr/>
      </dsp:nvSpPr>
      <dsp:spPr>
        <a:xfrm rot="5400000">
          <a:off x="-196681" y="1310088"/>
          <a:ext cx="1311211" cy="9178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Step 2</a:t>
          </a:r>
          <a:endParaRPr lang="en-IN" sz="2400" kern="1200" dirty="0"/>
        </a:p>
      </dsp:txBody>
      <dsp:txXfrm rot="5400000">
        <a:off x="-196681" y="1310088"/>
        <a:ext cx="1311211" cy="917847"/>
      </dsp:txXfrm>
    </dsp:sp>
    <dsp:sp modelId="{AB211E46-C351-4FBE-8DEC-EDC1623C04C1}">
      <dsp:nvSpPr>
        <dsp:cNvPr id="0" name=""/>
        <dsp:cNvSpPr/>
      </dsp:nvSpPr>
      <dsp:spPr>
        <a:xfrm rot="5400000">
          <a:off x="2696263" y="-665008"/>
          <a:ext cx="852287" cy="44091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b="0" i="0" u="none" strike="noStrike" kern="1200" cap="none" dirty="0" smtClean="0">
              <a:solidFill>
                <a:schemeClr val="dk1"/>
              </a:solidFill>
              <a:latin typeface="Calibri"/>
              <a:ea typeface="Calibri"/>
              <a:cs typeface="Calibri"/>
              <a:sym typeface="Calibri"/>
            </a:rPr>
            <a:t>Estimation of the different components separately</a:t>
          </a:r>
          <a:endParaRPr lang="en-IN" sz="2400" kern="1200" dirty="0"/>
        </a:p>
      </dsp:txBody>
      <dsp:txXfrm rot="5400000">
        <a:off x="2696263" y="-665008"/>
        <a:ext cx="852287" cy="4409118"/>
      </dsp:txXfrm>
    </dsp:sp>
    <dsp:sp modelId="{F1D5506D-A6FA-49FD-98DB-8D92E2684984}">
      <dsp:nvSpPr>
        <dsp:cNvPr id="0" name=""/>
        <dsp:cNvSpPr/>
      </dsp:nvSpPr>
      <dsp:spPr>
        <a:xfrm rot="5400000">
          <a:off x="-196681" y="2422773"/>
          <a:ext cx="1311211" cy="9178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Step 3</a:t>
          </a:r>
          <a:endParaRPr lang="en-IN" sz="2400" kern="1200" dirty="0"/>
        </a:p>
      </dsp:txBody>
      <dsp:txXfrm rot="5400000">
        <a:off x="-196681" y="2422773"/>
        <a:ext cx="1311211" cy="917847"/>
      </dsp:txXfrm>
    </dsp:sp>
    <dsp:sp modelId="{565AE212-6D4D-440B-B59D-336242A0B776}">
      <dsp:nvSpPr>
        <dsp:cNvPr id="0" name=""/>
        <dsp:cNvSpPr/>
      </dsp:nvSpPr>
      <dsp:spPr>
        <a:xfrm rot="5400000">
          <a:off x="2696263" y="447676"/>
          <a:ext cx="852287" cy="440911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b="0" i="0" u="none" strike="noStrike" kern="1200" cap="none" dirty="0" smtClean="0">
              <a:solidFill>
                <a:schemeClr val="dk1"/>
              </a:solidFill>
              <a:latin typeface="Calibri"/>
              <a:ea typeface="Calibri"/>
              <a:cs typeface="Calibri"/>
              <a:sym typeface="Calibri"/>
            </a:rPr>
            <a:t>Forecasting the time series using the estimates.</a:t>
          </a:r>
          <a:endParaRPr lang="en-IN" sz="2400" kern="1200" dirty="0"/>
        </a:p>
      </dsp:txBody>
      <dsp:txXfrm rot="5400000">
        <a:off x="2696263" y="447676"/>
        <a:ext cx="852287" cy="44091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FFA1E8-4149-4A4D-BAC6-F4D3BE063DEA}">
      <dsp:nvSpPr>
        <dsp:cNvPr id="0" name=""/>
        <dsp:cNvSpPr/>
      </dsp:nvSpPr>
      <dsp:spPr>
        <a:xfrm>
          <a:off x="393659" y="919486"/>
          <a:ext cx="1969957" cy="98497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b="0" i="0" u="none" strike="noStrike" kern="1200" cap="none" smtClean="0">
              <a:latin typeface="Calibri"/>
              <a:ea typeface="Calibri"/>
              <a:cs typeface="Calibri"/>
              <a:sym typeface="Calibri"/>
            </a:rPr>
            <a:t>Stationary component </a:t>
          </a:r>
          <a:endParaRPr lang="en-IN" sz="2400" kern="1200" dirty="0"/>
        </a:p>
      </dsp:txBody>
      <dsp:txXfrm>
        <a:off x="393659" y="919486"/>
        <a:ext cx="1969957" cy="984978"/>
      </dsp:txXfrm>
    </dsp:sp>
    <dsp:sp modelId="{1DAB06DC-48F9-4ECB-9D08-CA43AA0BACFF}">
      <dsp:nvSpPr>
        <dsp:cNvPr id="0" name=""/>
        <dsp:cNvSpPr/>
      </dsp:nvSpPr>
      <dsp:spPr>
        <a:xfrm rot="17697936">
          <a:off x="2092827" y="961055"/>
          <a:ext cx="937106" cy="52294"/>
        </a:xfrm>
        <a:custGeom>
          <a:avLst/>
          <a:gdLst/>
          <a:ahLst/>
          <a:cxnLst/>
          <a:rect l="0" t="0" r="0" b="0"/>
          <a:pathLst>
            <a:path>
              <a:moveTo>
                <a:pt x="0" y="26147"/>
              </a:moveTo>
              <a:lnTo>
                <a:pt x="937106" y="2614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7697936">
        <a:off x="2537953" y="963775"/>
        <a:ext cx="46855" cy="46855"/>
      </dsp:txXfrm>
    </dsp:sp>
    <dsp:sp modelId="{D3AD04BB-398C-4792-834A-37817BF6D648}">
      <dsp:nvSpPr>
        <dsp:cNvPr id="0" name=""/>
        <dsp:cNvSpPr/>
      </dsp:nvSpPr>
      <dsp:spPr>
        <a:xfrm>
          <a:off x="2759145" y="69941"/>
          <a:ext cx="1969957" cy="984978"/>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b="0" i="0" u="none" strike="noStrike" kern="1200" cap="none" smtClean="0">
              <a:latin typeface="Calibri"/>
              <a:ea typeface="Calibri"/>
              <a:cs typeface="Calibri"/>
              <a:sym typeface="Calibri"/>
            </a:rPr>
            <a:t>Strongly stationary </a:t>
          </a:r>
          <a:endParaRPr lang="en-IN" sz="2400" kern="1200" dirty="0"/>
        </a:p>
      </dsp:txBody>
      <dsp:txXfrm>
        <a:off x="2759145" y="69941"/>
        <a:ext cx="1969957" cy="984978"/>
      </dsp:txXfrm>
    </dsp:sp>
    <dsp:sp modelId="{0D31AF36-1CD8-4750-A4A3-441C10152A02}">
      <dsp:nvSpPr>
        <dsp:cNvPr id="0" name=""/>
        <dsp:cNvSpPr/>
      </dsp:nvSpPr>
      <dsp:spPr>
        <a:xfrm>
          <a:off x="4729102" y="536283"/>
          <a:ext cx="787983" cy="52294"/>
        </a:xfrm>
        <a:custGeom>
          <a:avLst/>
          <a:gdLst/>
          <a:ahLst/>
          <a:cxnLst/>
          <a:rect l="0" t="0" r="0" b="0"/>
          <a:pathLst>
            <a:path>
              <a:moveTo>
                <a:pt x="0" y="26147"/>
              </a:moveTo>
              <a:lnTo>
                <a:pt x="787983" y="26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03394" y="542731"/>
        <a:ext cx="39399" cy="39399"/>
      </dsp:txXfrm>
    </dsp:sp>
    <dsp:sp modelId="{B22E6F2E-B657-478D-A7E2-EAF5854CFCE2}">
      <dsp:nvSpPr>
        <dsp:cNvPr id="0" name=""/>
        <dsp:cNvSpPr/>
      </dsp:nvSpPr>
      <dsp:spPr>
        <a:xfrm>
          <a:off x="5517086" y="69941"/>
          <a:ext cx="2978595" cy="98497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b="0" i="0" u="none" strike="noStrike" kern="1200" cap="none" smtClean="0">
              <a:latin typeface="Calibri"/>
              <a:ea typeface="Calibri"/>
              <a:cs typeface="Calibri"/>
              <a:sym typeface="Calibri"/>
            </a:rPr>
            <a:t>(Y</a:t>
          </a:r>
          <a:r>
            <a:rPr lang="pt-BR" sz="2000" b="0" i="0" u="none" strike="noStrike" kern="1200" cap="none" baseline="-25000" smtClean="0">
              <a:latin typeface="Calibri"/>
              <a:ea typeface="Calibri"/>
              <a:cs typeface="Calibri"/>
              <a:sym typeface="Calibri"/>
            </a:rPr>
            <a:t>t1</a:t>
          </a:r>
          <a:r>
            <a:rPr lang="pt-BR" sz="2000" b="0" i="0" u="none" strike="noStrike" kern="1200" cap="none" smtClean="0">
              <a:latin typeface="Calibri"/>
              <a:ea typeface="Calibri"/>
              <a:cs typeface="Calibri"/>
              <a:sym typeface="Calibri"/>
            </a:rPr>
            <a:t>, Y</a:t>
          </a:r>
          <a:r>
            <a:rPr lang="pt-BR" sz="2000" b="0" i="0" u="none" strike="noStrike" kern="1200" cap="none" baseline="-25000" smtClean="0">
              <a:latin typeface="Calibri"/>
              <a:ea typeface="Calibri"/>
              <a:cs typeface="Calibri"/>
              <a:sym typeface="Calibri"/>
            </a:rPr>
            <a:t>t2</a:t>
          </a:r>
          <a:r>
            <a:rPr lang="pt-BR" sz="2000" b="0" i="0" u="none" strike="noStrike" kern="1200" cap="none" smtClean="0">
              <a:latin typeface="Calibri"/>
              <a:ea typeface="Calibri"/>
              <a:cs typeface="Calibri"/>
              <a:sym typeface="Calibri"/>
            </a:rPr>
            <a:t>, ....... ,Y</a:t>
          </a:r>
          <a:r>
            <a:rPr lang="pt-BR" sz="2000" b="0" i="0" u="none" strike="noStrike" kern="1200" cap="none" baseline="-25000" smtClean="0">
              <a:latin typeface="Calibri"/>
              <a:ea typeface="Calibri"/>
              <a:cs typeface="Calibri"/>
              <a:sym typeface="Calibri"/>
            </a:rPr>
            <a:t>tk</a:t>
          </a:r>
          <a:r>
            <a:rPr lang="pt-BR" sz="2000" b="0" i="0" u="none" strike="noStrike" kern="1200" cap="none" smtClean="0">
              <a:latin typeface="Calibri"/>
              <a:ea typeface="Calibri"/>
              <a:cs typeface="Calibri"/>
              <a:sym typeface="Calibri"/>
            </a:rPr>
            <a:t>)        D	      (Y</a:t>
          </a:r>
          <a:r>
            <a:rPr lang="pt-BR" sz="2000" b="0" i="0" u="none" strike="noStrike" kern="1200" cap="none" baseline="-25000" smtClean="0">
              <a:latin typeface="Calibri"/>
              <a:ea typeface="Calibri"/>
              <a:cs typeface="Calibri"/>
              <a:sym typeface="Calibri"/>
            </a:rPr>
            <a:t>t1+h</a:t>
          </a:r>
          <a:r>
            <a:rPr lang="pt-BR" sz="2000" b="0" i="0" u="none" strike="noStrike" kern="1200" cap="none" smtClean="0">
              <a:latin typeface="Calibri"/>
              <a:ea typeface="Calibri"/>
              <a:cs typeface="Calibri"/>
              <a:sym typeface="Calibri"/>
            </a:rPr>
            <a:t>, Y</a:t>
          </a:r>
          <a:r>
            <a:rPr lang="pt-BR" sz="2000" b="0" i="0" u="none" strike="noStrike" kern="1200" cap="none" baseline="-25000" smtClean="0">
              <a:latin typeface="Calibri"/>
              <a:ea typeface="Calibri"/>
              <a:cs typeface="Calibri"/>
              <a:sym typeface="Calibri"/>
            </a:rPr>
            <a:t>t2+h</a:t>
          </a:r>
          <a:r>
            <a:rPr lang="pt-BR" sz="2000" b="0" i="0" u="none" strike="noStrike" kern="1200" cap="none" smtClean="0">
              <a:latin typeface="Calibri"/>
              <a:ea typeface="Calibri"/>
              <a:cs typeface="Calibri"/>
              <a:sym typeface="Calibri"/>
            </a:rPr>
            <a:t>,....... ,Y</a:t>
          </a:r>
          <a:r>
            <a:rPr lang="pt-BR" sz="2000" b="0" i="0" u="none" strike="noStrike" kern="1200" cap="none" baseline="-25000" smtClean="0">
              <a:latin typeface="Calibri"/>
              <a:ea typeface="Calibri"/>
              <a:cs typeface="Calibri"/>
              <a:sym typeface="Calibri"/>
            </a:rPr>
            <a:t>tk+h</a:t>
          </a:r>
          <a:r>
            <a:rPr lang="pt-BR" sz="2000" b="0" i="0" u="none" strike="noStrike" kern="1200" cap="none" smtClean="0">
              <a:latin typeface="Calibri"/>
              <a:ea typeface="Calibri"/>
              <a:cs typeface="Calibri"/>
              <a:sym typeface="Calibri"/>
            </a:rPr>
            <a:t>) </a:t>
          </a:r>
          <a:endParaRPr lang="en-IN" sz="2000" kern="1200" dirty="0"/>
        </a:p>
      </dsp:txBody>
      <dsp:txXfrm>
        <a:off x="5517086" y="69941"/>
        <a:ext cx="2978595" cy="984978"/>
      </dsp:txXfrm>
    </dsp:sp>
    <dsp:sp modelId="{64603901-1F84-4FF9-AFEA-25FD65F9C17F}">
      <dsp:nvSpPr>
        <dsp:cNvPr id="0" name=""/>
        <dsp:cNvSpPr/>
      </dsp:nvSpPr>
      <dsp:spPr>
        <a:xfrm rot="3902064">
          <a:off x="2092827" y="1810600"/>
          <a:ext cx="937106" cy="52294"/>
        </a:xfrm>
        <a:custGeom>
          <a:avLst/>
          <a:gdLst/>
          <a:ahLst/>
          <a:cxnLst/>
          <a:rect l="0" t="0" r="0" b="0"/>
          <a:pathLst>
            <a:path>
              <a:moveTo>
                <a:pt x="0" y="26147"/>
              </a:moveTo>
              <a:lnTo>
                <a:pt x="937106" y="2614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3902064">
        <a:off x="2537953" y="1813320"/>
        <a:ext cx="46855" cy="46855"/>
      </dsp:txXfrm>
    </dsp:sp>
    <dsp:sp modelId="{40A69A6F-1CB2-4D4A-B9CE-BB544193E640}">
      <dsp:nvSpPr>
        <dsp:cNvPr id="0" name=""/>
        <dsp:cNvSpPr/>
      </dsp:nvSpPr>
      <dsp:spPr>
        <a:xfrm>
          <a:off x="2759145" y="1769030"/>
          <a:ext cx="1969957" cy="9849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b="0" i="0" u="none" strike="noStrike" kern="1200" cap="none" smtClean="0">
              <a:latin typeface="Calibri"/>
              <a:ea typeface="Calibri"/>
              <a:cs typeface="Calibri"/>
              <a:sym typeface="Calibri"/>
            </a:rPr>
            <a:t>Weakly stationary </a:t>
          </a:r>
          <a:endParaRPr lang="en-IN" sz="2800" kern="1200" dirty="0"/>
        </a:p>
      </dsp:txBody>
      <dsp:txXfrm>
        <a:off x="2759145" y="1769030"/>
        <a:ext cx="1969957" cy="984978"/>
      </dsp:txXfrm>
    </dsp:sp>
    <dsp:sp modelId="{B82CBA58-5CF7-4425-9E78-1CF62B1B42B3}">
      <dsp:nvSpPr>
        <dsp:cNvPr id="0" name=""/>
        <dsp:cNvSpPr/>
      </dsp:nvSpPr>
      <dsp:spPr>
        <a:xfrm rot="19457599">
          <a:off x="4637892" y="1952190"/>
          <a:ext cx="970404" cy="52294"/>
        </a:xfrm>
        <a:custGeom>
          <a:avLst/>
          <a:gdLst/>
          <a:ahLst/>
          <a:cxnLst/>
          <a:rect l="0" t="0" r="0" b="0"/>
          <a:pathLst>
            <a:path>
              <a:moveTo>
                <a:pt x="0" y="26147"/>
              </a:moveTo>
              <a:lnTo>
                <a:pt x="970404" y="26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9457599">
        <a:off x="5098834" y="1954078"/>
        <a:ext cx="48520" cy="48520"/>
      </dsp:txXfrm>
    </dsp:sp>
    <dsp:sp modelId="{1CA8FD0F-DA39-4412-8118-96E4E770D369}">
      <dsp:nvSpPr>
        <dsp:cNvPr id="0" name=""/>
        <dsp:cNvSpPr/>
      </dsp:nvSpPr>
      <dsp:spPr>
        <a:xfrm>
          <a:off x="5517086" y="1202667"/>
          <a:ext cx="1969957" cy="9849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b="0" i="0" u="none" strike="noStrike" kern="1200" cap="none" smtClean="0">
              <a:latin typeface="Calibri"/>
              <a:ea typeface="Calibri"/>
              <a:cs typeface="Calibri"/>
              <a:sym typeface="Calibri"/>
            </a:rPr>
            <a:t> E(Y</a:t>
          </a:r>
          <a:r>
            <a:rPr lang="en-IN" sz="1900" b="0" i="0" u="none" strike="noStrike" kern="1200" cap="none" baseline="-25000" smtClean="0">
              <a:latin typeface="Calibri"/>
              <a:ea typeface="Calibri"/>
              <a:cs typeface="Calibri"/>
              <a:sym typeface="Calibri"/>
            </a:rPr>
            <a:t>t</a:t>
          </a:r>
          <a:r>
            <a:rPr lang="en-IN" sz="1900" b="0" i="0" u="none" strike="noStrike" kern="1200" cap="none" smtClean="0">
              <a:latin typeface="Calibri"/>
              <a:ea typeface="Calibri"/>
              <a:cs typeface="Calibri"/>
              <a:sym typeface="Calibri"/>
            </a:rPr>
            <a:t>) &amp; V(Y</a:t>
          </a:r>
          <a:r>
            <a:rPr lang="en-IN" sz="1900" b="0" i="0" u="none" strike="noStrike" kern="1200" cap="none" baseline="-25000" smtClean="0">
              <a:latin typeface="Calibri"/>
              <a:ea typeface="Calibri"/>
              <a:cs typeface="Calibri"/>
              <a:sym typeface="Calibri"/>
            </a:rPr>
            <a:t>t</a:t>
          </a:r>
          <a:r>
            <a:rPr lang="en-IN" sz="1900" b="0" i="0" u="none" strike="noStrike" kern="1200" cap="none" smtClean="0">
              <a:latin typeface="Calibri"/>
              <a:ea typeface="Calibri"/>
              <a:cs typeface="Calibri"/>
              <a:sym typeface="Calibri"/>
            </a:rPr>
            <a:t> ) is constant </a:t>
          </a:r>
          <a:endParaRPr lang="en-IN" sz="1900" kern="1200" dirty="0"/>
        </a:p>
      </dsp:txBody>
      <dsp:txXfrm>
        <a:off x="5517086" y="1202667"/>
        <a:ext cx="1969957" cy="984978"/>
      </dsp:txXfrm>
    </dsp:sp>
    <dsp:sp modelId="{18D221A1-BA41-4751-99F2-E584DDDBE07B}">
      <dsp:nvSpPr>
        <dsp:cNvPr id="0" name=""/>
        <dsp:cNvSpPr/>
      </dsp:nvSpPr>
      <dsp:spPr>
        <a:xfrm rot="2142401">
          <a:off x="4637892" y="2518553"/>
          <a:ext cx="970404" cy="52294"/>
        </a:xfrm>
        <a:custGeom>
          <a:avLst/>
          <a:gdLst/>
          <a:ahLst/>
          <a:cxnLst/>
          <a:rect l="0" t="0" r="0" b="0"/>
          <a:pathLst>
            <a:path>
              <a:moveTo>
                <a:pt x="0" y="26147"/>
              </a:moveTo>
              <a:lnTo>
                <a:pt x="970404" y="26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2142401">
        <a:off x="5098834" y="2520441"/>
        <a:ext cx="48520" cy="48520"/>
      </dsp:txXfrm>
    </dsp:sp>
    <dsp:sp modelId="{A7AD1E13-BC07-423A-9076-410DFF71D91F}">
      <dsp:nvSpPr>
        <dsp:cNvPr id="0" name=""/>
        <dsp:cNvSpPr/>
      </dsp:nvSpPr>
      <dsp:spPr>
        <a:xfrm>
          <a:off x="5517086" y="2335393"/>
          <a:ext cx="1969957" cy="9849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IN" sz="1900" b="0" i="0" u="none" strike="noStrike" kern="1200" cap="none" smtClean="0">
              <a:latin typeface="Calibri"/>
              <a:ea typeface="Calibri"/>
              <a:cs typeface="Calibri"/>
              <a:sym typeface="Calibri"/>
            </a:rPr>
            <a:t>Cov(Y</a:t>
          </a:r>
          <a:r>
            <a:rPr lang="en-IN" sz="1900" b="0" i="0" u="none" strike="noStrike" kern="1200" cap="none" baseline="-25000" smtClean="0">
              <a:latin typeface="Calibri"/>
              <a:ea typeface="Calibri"/>
              <a:cs typeface="Calibri"/>
              <a:sym typeface="Calibri"/>
            </a:rPr>
            <a:t>t</a:t>
          </a:r>
          <a:r>
            <a:rPr lang="en-IN" sz="1900" b="0" i="0" u="none" strike="noStrike" kern="1200" cap="none" smtClean="0">
              <a:latin typeface="Calibri"/>
              <a:ea typeface="Calibri"/>
              <a:cs typeface="Calibri"/>
              <a:sym typeface="Calibri"/>
            </a:rPr>
            <a:t>,Y</a:t>
          </a:r>
          <a:r>
            <a:rPr lang="en-IN" sz="1900" b="0" i="0" u="none" strike="noStrike" kern="1200" cap="none" baseline="-25000" smtClean="0">
              <a:latin typeface="Calibri"/>
              <a:ea typeface="Calibri"/>
              <a:cs typeface="Calibri"/>
              <a:sym typeface="Calibri"/>
            </a:rPr>
            <a:t>t+h</a:t>
          </a:r>
          <a:r>
            <a:rPr lang="en-IN" sz="1900" b="0" i="0" u="none" strike="noStrike" kern="1200" cap="none" smtClean="0">
              <a:latin typeface="Calibri"/>
              <a:ea typeface="Calibri"/>
              <a:cs typeface="Calibri"/>
              <a:sym typeface="Calibri"/>
            </a:rPr>
            <a:t>)</a:t>
          </a:r>
        </a:p>
        <a:p>
          <a:pPr lvl="0" algn="ctr" defTabSz="844550" rtl="0">
            <a:lnSpc>
              <a:spcPct val="90000"/>
            </a:lnSpc>
            <a:spcBef>
              <a:spcPct val="0"/>
            </a:spcBef>
            <a:spcAft>
              <a:spcPct val="35000"/>
            </a:spcAft>
          </a:pPr>
          <a:r>
            <a:rPr lang="en-IN" sz="1900" b="0" i="0" u="none" strike="noStrike" kern="1200" cap="none" smtClean="0">
              <a:latin typeface="Calibri"/>
              <a:ea typeface="Calibri"/>
              <a:cs typeface="Calibri"/>
              <a:sym typeface="Calibri"/>
            </a:rPr>
            <a:t>depends only on lag h.</a:t>
          </a:r>
          <a:endParaRPr lang="en-IN" sz="1900" kern="1200" dirty="0"/>
        </a:p>
      </dsp:txBody>
      <dsp:txXfrm>
        <a:off x="5517086" y="2335393"/>
        <a:ext cx="1969957" cy="98497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54BA51-0DEA-4432-A2DD-BDB7853763B7}">
      <dsp:nvSpPr>
        <dsp:cNvPr id="0" name=""/>
        <dsp:cNvSpPr/>
      </dsp:nvSpPr>
      <dsp:spPr>
        <a:xfrm>
          <a:off x="3184" y="483017"/>
          <a:ext cx="1914566" cy="6266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kern="1200" dirty="0" smtClean="0"/>
            <a:t>Trend (</a:t>
          </a:r>
          <a:r>
            <a:rPr lang="en-IN" sz="1800" kern="1200" dirty="0" err="1" smtClean="0"/>
            <a:t>T</a:t>
          </a:r>
          <a:r>
            <a:rPr lang="en-IN" sz="1800" kern="1200" baseline="-25000" dirty="0" err="1" smtClean="0"/>
            <a:t>t</a:t>
          </a:r>
          <a:r>
            <a:rPr lang="en-IN" sz="1800" kern="1200" dirty="0" smtClean="0"/>
            <a:t>)</a:t>
          </a:r>
          <a:endParaRPr lang="en-IN" sz="1800" kern="1200" dirty="0"/>
        </a:p>
      </dsp:txBody>
      <dsp:txXfrm>
        <a:off x="3184" y="483017"/>
        <a:ext cx="1914566" cy="626649"/>
      </dsp:txXfrm>
    </dsp:sp>
    <dsp:sp modelId="{6AE5D9B2-E1C2-4FF9-9348-15FE2689723D}">
      <dsp:nvSpPr>
        <dsp:cNvPr id="0" name=""/>
        <dsp:cNvSpPr/>
      </dsp:nvSpPr>
      <dsp:spPr>
        <a:xfrm>
          <a:off x="3184" y="1109666"/>
          <a:ext cx="1914566" cy="21661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t>Trend is the smooth, regular, long term movement.</a:t>
          </a:r>
          <a:endParaRPr lang="en-IN" sz="1800" kern="1200" dirty="0"/>
        </a:p>
      </dsp:txBody>
      <dsp:txXfrm>
        <a:off x="3184" y="1109666"/>
        <a:ext cx="1914566" cy="2166126"/>
      </dsp:txXfrm>
    </dsp:sp>
    <dsp:sp modelId="{B4BBE4A4-71EC-4A6C-813E-254AF8100F61}">
      <dsp:nvSpPr>
        <dsp:cNvPr id="0" name=""/>
        <dsp:cNvSpPr/>
      </dsp:nvSpPr>
      <dsp:spPr>
        <a:xfrm>
          <a:off x="2185789" y="483017"/>
          <a:ext cx="1914566" cy="6266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kern="1200" dirty="0" smtClean="0"/>
            <a:t>Seasonal component (S</a:t>
          </a:r>
          <a:r>
            <a:rPr lang="en-IN" sz="1800" kern="1200" baseline="-25000" dirty="0" smtClean="0"/>
            <a:t>t</a:t>
          </a:r>
          <a:r>
            <a:rPr lang="en-IN" sz="1800" kern="1200" dirty="0" smtClean="0"/>
            <a:t>)</a:t>
          </a:r>
          <a:endParaRPr lang="en-IN" sz="1800" kern="1200" dirty="0"/>
        </a:p>
      </dsp:txBody>
      <dsp:txXfrm>
        <a:off x="2185789" y="483017"/>
        <a:ext cx="1914566" cy="626649"/>
      </dsp:txXfrm>
    </dsp:sp>
    <dsp:sp modelId="{C3E18803-D5DE-44ED-A82E-D70D5E21F4B5}">
      <dsp:nvSpPr>
        <dsp:cNvPr id="0" name=""/>
        <dsp:cNvSpPr/>
      </dsp:nvSpPr>
      <dsp:spPr>
        <a:xfrm>
          <a:off x="2185789" y="1109666"/>
          <a:ext cx="1914566" cy="21661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t>periodic movement in a time series where the period is not longer than a year.</a:t>
          </a:r>
          <a:endParaRPr lang="en-IN" sz="1800" kern="1200" dirty="0"/>
        </a:p>
      </dsp:txBody>
      <dsp:txXfrm>
        <a:off x="2185789" y="1109666"/>
        <a:ext cx="1914566" cy="2166126"/>
      </dsp:txXfrm>
    </dsp:sp>
    <dsp:sp modelId="{DF6C9F91-94B3-4B0C-833D-1090E13A73FB}">
      <dsp:nvSpPr>
        <dsp:cNvPr id="0" name=""/>
        <dsp:cNvSpPr/>
      </dsp:nvSpPr>
      <dsp:spPr>
        <a:xfrm>
          <a:off x="4368395" y="483017"/>
          <a:ext cx="1914566" cy="6266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kern="1200" dirty="0" smtClean="0"/>
            <a:t>Cyclical component (C</a:t>
          </a:r>
          <a:r>
            <a:rPr lang="en-IN" sz="1800" kern="1200" baseline="-25000" dirty="0" smtClean="0"/>
            <a:t>t</a:t>
          </a:r>
          <a:r>
            <a:rPr lang="en-IN" sz="1800" kern="1200" dirty="0" smtClean="0"/>
            <a:t>)</a:t>
          </a:r>
          <a:endParaRPr lang="en-IN" sz="1800" kern="1200" dirty="0"/>
        </a:p>
      </dsp:txBody>
      <dsp:txXfrm>
        <a:off x="4368395" y="483017"/>
        <a:ext cx="1914566" cy="626649"/>
      </dsp:txXfrm>
    </dsp:sp>
    <dsp:sp modelId="{869ECFBD-D461-4FC7-A3D1-06ED419AA3C3}">
      <dsp:nvSpPr>
        <dsp:cNvPr id="0" name=""/>
        <dsp:cNvSpPr/>
      </dsp:nvSpPr>
      <dsp:spPr>
        <a:xfrm>
          <a:off x="4368395" y="1109666"/>
          <a:ext cx="1914566" cy="21661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t>oscillatory movement in time series, the period of oscillation being more than one. </a:t>
          </a:r>
          <a:endParaRPr lang="en-IN" sz="1800" kern="1200" dirty="0"/>
        </a:p>
      </dsp:txBody>
      <dsp:txXfrm>
        <a:off x="4368395" y="1109666"/>
        <a:ext cx="1914566" cy="2166126"/>
      </dsp:txXfrm>
    </dsp:sp>
    <dsp:sp modelId="{C8C5061D-9C8A-430E-8F7A-26F4B7C4451A}">
      <dsp:nvSpPr>
        <dsp:cNvPr id="0" name=""/>
        <dsp:cNvSpPr/>
      </dsp:nvSpPr>
      <dsp:spPr>
        <a:xfrm>
          <a:off x="6551000" y="483017"/>
          <a:ext cx="1914566" cy="6266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kern="1200" dirty="0" smtClean="0"/>
            <a:t>Irregular component (I</a:t>
          </a:r>
          <a:r>
            <a:rPr lang="en-IN" sz="1800" kern="1200" baseline="-25000" dirty="0" smtClean="0"/>
            <a:t>t</a:t>
          </a:r>
          <a:r>
            <a:rPr lang="en-IN" sz="1800" kern="1200" dirty="0" smtClean="0"/>
            <a:t>)</a:t>
          </a:r>
          <a:endParaRPr lang="en-IN" sz="1800" kern="1200" dirty="0"/>
        </a:p>
      </dsp:txBody>
      <dsp:txXfrm>
        <a:off x="6551000" y="483017"/>
        <a:ext cx="1914566" cy="626649"/>
      </dsp:txXfrm>
    </dsp:sp>
    <dsp:sp modelId="{7E837B28-D6F5-43F8-BC52-6A382BA8EA17}">
      <dsp:nvSpPr>
        <dsp:cNvPr id="0" name=""/>
        <dsp:cNvSpPr/>
      </dsp:nvSpPr>
      <dsp:spPr>
        <a:xfrm>
          <a:off x="6551000" y="1109666"/>
          <a:ext cx="1914566" cy="21661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smtClean="0"/>
            <a:t>the component which is wholly unaccountable or caused by unforseen events as was, floods, strikes etc.</a:t>
          </a:r>
          <a:endParaRPr lang="en-IN" sz="1800" kern="1200" dirty="0"/>
        </a:p>
      </dsp:txBody>
      <dsp:txXfrm>
        <a:off x="6551000" y="1109666"/>
        <a:ext cx="1914566" cy="216612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C942D4-B7D2-4E65-8BBF-004203629FBD}">
      <dsp:nvSpPr>
        <dsp:cNvPr id="0" name=""/>
        <dsp:cNvSpPr/>
      </dsp:nvSpPr>
      <dsp:spPr>
        <a:xfrm>
          <a:off x="247433" y="-78743"/>
          <a:ext cx="6285057" cy="18288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b="0" i="0" u="none" strike="noStrike" kern="1200" cap="none" dirty="0" smtClean="0">
              <a:latin typeface="Calibri"/>
              <a:ea typeface="Calibri"/>
              <a:cs typeface="Calibri"/>
              <a:sym typeface="Calibri"/>
            </a:rPr>
            <a:t>Using a simple moving average of 12-pt SMA(12), the effects of seasonal components are smoothed out from the monthly data. </a:t>
          </a:r>
          <a:endParaRPr lang="en-IN" sz="2000" kern="1200" dirty="0" smtClean="0"/>
        </a:p>
        <a:p>
          <a:pPr lvl="0" algn="ctr" defTabSz="889000" rtl="0">
            <a:lnSpc>
              <a:spcPct val="90000"/>
            </a:lnSpc>
            <a:spcBef>
              <a:spcPct val="0"/>
            </a:spcBef>
            <a:spcAft>
              <a:spcPct val="35000"/>
            </a:spcAft>
          </a:pPr>
          <a:r>
            <a:rPr lang="en-IN" sz="2000" b="0" i="0" u="none" strike="noStrike" kern="1200" cap="none" dirty="0" smtClean="0">
              <a:latin typeface="Calibri"/>
              <a:ea typeface="Calibri"/>
              <a:cs typeface="Calibri"/>
              <a:sym typeface="Calibri"/>
            </a:rPr>
            <a:t>These averages obtained, give an estimate of the </a:t>
          </a:r>
          <a:r>
            <a:rPr lang="en-IN" sz="2400" b="0" i="0" u="none" strike="noStrike" kern="1200" cap="none" dirty="0" smtClean="0">
              <a:latin typeface="Calibri"/>
              <a:ea typeface="Calibri"/>
              <a:cs typeface="Calibri"/>
              <a:sym typeface="Calibri"/>
            </a:rPr>
            <a:t>TREND</a:t>
          </a:r>
          <a:r>
            <a:rPr lang="en-IN" sz="2000" b="0" i="0" u="none" strike="noStrike" kern="1200" cap="none" dirty="0" smtClean="0">
              <a:latin typeface="Calibri"/>
              <a:ea typeface="Calibri"/>
              <a:cs typeface="Calibri"/>
              <a:sym typeface="Calibri"/>
            </a:rPr>
            <a:t> component.</a:t>
          </a:r>
          <a:endParaRPr lang="en-IN" sz="2000" kern="1200" dirty="0"/>
        </a:p>
      </dsp:txBody>
      <dsp:txXfrm>
        <a:off x="247433" y="-78743"/>
        <a:ext cx="4632125" cy="1828800"/>
      </dsp:txXfrm>
    </dsp:sp>
    <dsp:sp modelId="{A75785D1-203F-408B-87B3-F1026BAD1FDF}">
      <dsp:nvSpPr>
        <dsp:cNvPr id="0" name=""/>
        <dsp:cNvSpPr/>
      </dsp:nvSpPr>
      <dsp:spPr>
        <a:xfrm>
          <a:off x="1960487" y="1984905"/>
          <a:ext cx="5898941" cy="214377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000" tIns="36000" rIns="0" bIns="68580" numCol="1" spcCol="1270" anchor="ctr" anchorCtr="0">
          <a:noAutofit/>
        </a:bodyPr>
        <a:lstStyle/>
        <a:p>
          <a:pPr lvl="0" algn="l" defTabSz="800100" rtl="0">
            <a:lnSpc>
              <a:spcPct val="90000"/>
            </a:lnSpc>
            <a:spcBef>
              <a:spcPct val="0"/>
            </a:spcBef>
            <a:spcAft>
              <a:spcPct val="35000"/>
            </a:spcAft>
          </a:pPr>
          <a:r>
            <a:rPr lang="en-IN" sz="1800" b="0" i="0" u="none" strike="noStrike" kern="1200" cap="none" dirty="0" smtClean="0">
              <a:latin typeface="Calibri"/>
              <a:ea typeface="Calibri"/>
              <a:cs typeface="Calibri"/>
              <a:sym typeface="Calibri"/>
            </a:rPr>
            <a:t>Then the time series is divided by the estimated values to obtain the </a:t>
          </a:r>
          <a:r>
            <a:rPr lang="en-IN" sz="1800" b="1" i="0" u="none" strike="noStrike" kern="1200" cap="none" dirty="0" smtClean="0">
              <a:latin typeface="Calibri"/>
              <a:ea typeface="Calibri"/>
              <a:cs typeface="Calibri"/>
              <a:sym typeface="Calibri"/>
            </a:rPr>
            <a:t>detrended series</a:t>
          </a:r>
          <a:r>
            <a:rPr lang="en-IN" sz="1800" b="0" i="0" u="none" strike="noStrike" kern="1200" cap="none" dirty="0" smtClean="0">
              <a:latin typeface="Calibri"/>
              <a:ea typeface="Calibri"/>
              <a:cs typeface="Calibri"/>
              <a:sym typeface="Calibri"/>
            </a:rPr>
            <a:t>, on which the method of </a:t>
          </a:r>
          <a:r>
            <a:rPr lang="en-IN" sz="1800" b="0" i="0" u="sng" strike="noStrike" kern="1200" cap="none" dirty="0" smtClean="0">
              <a:latin typeface="Calibri"/>
              <a:ea typeface="Calibri"/>
              <a:cs typeface="Calibri"/>
              <a:sym typeface="Calibri"/>
            </a:rPr>
            <a:t>Monthly averages </a:t>
          </a:r>
          <a:r>
            <a:rPr lang="en-IN" sz="1800" b="0" i="0" u="none" strike="noStrike" kern="1200" cap="none" dirty="0" smtClean="0">
              <a:latin typeface="Calibri"/>
              <a:ea typeface="Calibri"/>
              <a:cs typeface="Calibri"/>
              <a:sym typeface="Calibri"/>
            </a:rPr>
            <a:t>is applied to get the estimates of </a:t>
          </a:r>
          <a:r>
            <a:rPr lang="en-IN" sz="2200" b="0" i="0" u="none" strike="noStrike" kern="1200" cap="none" dirty="0" smtClean="0">
              <a:latin typeface="Calibri"/>
              <a:ea typeface="Calibri"/>
              <a:cs typeface="Calibri"/>
              <a:sym typeface="Calibri"/>
            </a:rPr>
            <a:t>SEASONAL INDICES</a:t>
          </a:r>
          <a:r>
            <a:rPr lang="en-IN" sz="1800" b="0" i="0" u="none" strike="noStrike" kern="1200" cap="none" dirty="0" smtClean="0">
              <a:latin typeface="Calibri"/>
              <a:ea typeface="Calibri"/>
              <a:cs typeface="Calibri"/>
              <a:sym typeface="Calibri"/>
            </a:rPr>
            <a:t>.</a:t>
          </a:r>
          <a:endParaRPr lang="en-IN" sz="1800" kern="1200" dirty="0"/>
        </a:p>
      </dsp:txBody>
      <dsp:txXfrm>
        <a:off x="1960487" y="1984905"/>
        <a:ext cx="3823693" cy="2143774"/>
      </dsp:txXfrm>
    </dsp:sp>
    <dsp:sp modelId="{52C788BD-FD72-4240-B6DF-C41BFF048DA2}">
      <dsp:nvSpPr>
        <dsp:cNvPr id="0" name=""/>
        <dsp:cNvSpPr/>
      </dsp:nvSpPr>
      <dsp:spPr>
        <a:xfrm>
          <a:off x="5506805" y="1372959"/>
          <a:ext cx="1188720" cy="118872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5506805" y="1372959"/>
        <a:ext cx="1188720" cy="11887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475C06-C783-4422-B67D-FA4BDA82941A}">
      <dsp:nvSpPr>
        <dsp:cNvPr id="0" name=""/>
        <dsp:cNvSpPr/>
      </dsp:nvSpPr>
      <dsp:spPr>
        <a:xfrm>
          <a:off x="1472427" y="670946"/>
          <a:ext cx="3151144" cy="7006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solidFill>
                <a:schemeClr val="bg1"/>
              </a:solidFill>
            </a:rPr>
            <a:t>Y</a:t>
          </a:r>
          <a:r>
            <a:rPr lang="en-US" sz="1600" kern="1200" dirty="0" err="1" smtClean="0">
              <a:solidFill>
                <a:schemeClr val="bg1"/>
              </a:solidFill>
            </a:rPr>
            <a:t>t</a:t>
          </a:r>
          <a:r>
            <a:rPr lang="en-US" sz="3100" kern="1200" dirty="0" smtClean="0">
              <a:solidFill>
                <a:schemeClr val="bg1"/>
              </a:solidFill>
            </a:rPr>
            <a:t>  =  S</a:t>
          </a:r>
          <a:r>
            <a:rPr lang="en-US" sz="1600" kern="1200" dirty="0" smtClean="0">
              <a:solidFill>
                <a:schemeClr val="bg1"/>
              </a:solidFill>
            </a:rPr>
            <a:t>t</a:t>
          </a:r>
          <a:r>
            <a:rPr lang="en-US" sz="3100" kern="1200" dirty="0" smtClean="0">
              <a:solidFill>
                <a:schemeClr val="bg1"/>
              </a:solidFill>
            </a:rPr>
            <a:t> x </a:t>
          </a:r>
          <a:r>
            <a:rPr lang="en-US" sz="3100" kern="1200" dirty="0" err="1" smtClean="0">
              <a:solidFill>
                <a:schemeClr val="bg1"/>
              </a:solidFill>
            </a:rPr>
            <a:t>T</a:t>
          </a:r>
          <a:r>
            <a:rPr lang="en-US" sz="1600" kern="1200" dirty="0" err="1" smtClean="0">
              <a:solidFill>
                <a:schemeClr val="bg1"/>
              </a:solidFill>
            </a:rPr>
            <a:t>t</a:t>
          </a:r>
          <a:endParaRPr lang="en-IN" sz="1600" kern="1200" dirty="0">
            <a:solidFill>
              <a:schemeClr val="bg1"/>
            </a:solidFill>
          </a:endParaRPr>
        </a:p>
      </dsp:txBody>
      <dsp:txXfrm>
        <a:off x="1472427" y="670946"/>
        <a:ext cx="3151144" cy="70065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0A14A3-6BD2-4726-81B5-05F3D269A48D}">
      <dsp:nvSpPr>
        <dsp:cNvPr id="0" name=""/>
        <dsp:cNvSpPr/>
      </dsp:nvSpPr>
      <dsp:spPr>
        <a:xfrm>
          <a:off x="0" y="281354"/>
          <a:ext cx="7226106" cy="8749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b="0" i="0" u="none" strike="noStrike" kern="1200" cap="none" dirty="0" err="1" smtClean="0">
              <a:solidFill>
                <a:schemeClr val="bg1"/>
              </a:solidFill>
              <a:latin typeface="Calibri"/>
              <a:ea typeface="Calibri"/>
              <a:cs typeface="Calibri"/>
              <a:sym typeface="Calibri"/>
            </a:rPr>
            <a:t>Y</a:t>
          </a:r>
          <a:r>
            <a:rPr lang="en-IN" sz="2800" b="0" i="0" u="none" strike="noStrike" kern="1200" cap="none" baseline="-25000" dirty="0" err="1" smtClean="0">
              <a:solidFill>
                <a:schemeClr val="bg1"/>
              </a:solidFill>
              <a:latin typeface="Calibri"/>
              <a:ea typeface="Calibri"/>
              <a:cs typeface="Calibri"/>
              <a:sym typeface="Calibri"/>
            </a:rPr>
            <a:t>t</a:t>
          </a:r>
          <a:r>
            <a:rPr lang="en-IN" sz="2800" b="0" i="0" u="none" strike="noStrike" kern="1200" cap="none" dirty="0" smtClean="0">
              <a:solidFill>
                <a:schemeClr val="bg1"/>
              </a:solidFill>
              <a:latin typeface="Calibri"/>
              <a:ea typeface="Calibri"/>
              <a:cs typeface="Calibri"/>
              <a:sym typeface="Calibri"/>
            </a:rPr>
            <a:t> = 0.4989</a:t>
          </a:r>
          <a:r>
            <a:rPr lang="en-IN" sz="2800" b="0" i="0" u="none" strike="noStrike" kern="1200" cap="none" baseline="-25000" dirty="0" smtClean="0">
              <a:solidFill>
                <a:schemeClr val="bg1"/>
              </a:solidFill>
              <a:latin typeface="Calibri"/>
              <a:ea typeface="Calibri"/>
              <a:cs typeface="Calibri"/>
              <a:sym typeface="Calibri"/>
            </a:rPr>
            <a:t> </a:t>
          </a:r>
          <a:r>
            <a:rPr lang="en-IN" sz="2800" b="0" i="0" u="none" strike="noStrike" kern="1200" cap="none" dirty="0" smtClean="0">
              <a:solidFill>
                <a:schemeClr val="bg1"/>
              </a:solidFill>
              <a:latin typeface="Calibri"/>
              <a:ea typeface="Calibri"/>
              <a:cs typeface="Calibri"/>
              <a:sym typeface="Calibri"/>
            </a:rPr>
            <a:t>Y</a:t>
          </a:r>
          <a:r>
            <a:rPr lang="en-IN" sz="2800" b="0" i="0" u="none" strike="noStrike" kern="1200" cap="none" baseline="-25000" dirty="0" smtClean="0">
              <a:solidFill>
                <a:schemeClr val="bg1"/>
              </a:solidFill>
              <a:latin typeface="Calibri"/>
              <a:ea typeface="Calibri"/>
              <a:cs typeface="Calibri"/>
              <a:sym typeface="Calibri"/>
            </a:rPr>
            <a:t>t-1 </a:t>
          </a:r>
          <a:r>
            <a:rPr lang="en-IN" sz="2800" b="0" i="0" u="none" strike="noStrike" kern="1200" cap="none" dirty="0" smtClean="0">
              <a:solidFill>
                <a:schemeClr val="bg1"/>
              </a:solidFill>
              <a:latin typeface="Calibri"/>
              <a:ea typeface="Calibri"/>
              <a:cs typeface="Calibri"/>
              <a:sym typeface="Calibri"/>
            </a:rPr>
            <a:t>- .0913</a:t>
          </a:r>
          <a:r>
            <a:rPr lang="en-IN" sz="2800" b="0" i="0" u="none" strike="noStrike" kern="1200" cap="none" baseline="-25000" dirty="0" smtClean="0">
              <a:solidFill>
                <a:schemeClr val="bg1"/>
              </a:solidFill>
              <a:latin typeface="Calibri"/>
              <a:ea typeface="Calibri"/>
              <a:cs typeface="Calibri"/>
              <a:sym typeface="Calibri"/>
            </a:rPr>
            <a:t> </a:t>
          </a:r>
          <a:r>
            <a:rPr lang="en-IN" sz="2800" b="0" i="0" u="none" strike="noStrike" kern="1200" cap="none" dirty="0" smtClean="0">
              <a:solidFill>
                <a:schemeClr val="bg1"/>
              </a:solidFill>
              <a:latin typeface="Calibri"/>
              <a:ea typeface="Calibri"/>
              <a:cs typeface="Calibri"/>
              <a:sym typeface="Calibri"/>
            </a:rPr>
            <a:t>Y</a:t>
          </a:r>
          <a:r>
            <a:rPr lang="en-IN" sz="2800" b="0" i="0" u="none" strike="noStrike" kern="1200" cap="none" baseline="-25000" dirty="0" smtClean="0">
              <a:solidFill>
                <a:schemeClr val="bg1"/>
              </a:solidFill>
              <a:latin typeface="Calibri"/>
              <a:ea typeface="Calibri"/>
              <a:cs typeface="Calibri"/>
              <a:sym typeface="Calibri"/>
            </a:rPr>
            <a:t>t-2</a:t>
          </a:r>
          <a:r>
            <a:rPr lang="en-IN" sz="2800" b="0" i="0" u="none" strike="noStrike" kern="1200" cap="none" dirty="0" smtClean="0">
              <a:solidFill>
                <a:schemeClr val="bg1"/>
              </a:solidFill>
              <a:latin typeface="Calibri"/>
              <a:ea typeface="Calibri"/>
              <a:cs typeface="Calibri"/>
              <a:sym typeface="Calibri"/>
            </a:rPr>
            <a:t> + 0.3506 + </a:t>
          </a:r>
          <a:r>
            <a:rPr lang="en-IN" sz="2800" b="0" i="0" u="none" strike="noStrike" kern="1200" cap="none" dirty="0" err="1" smtClean="0">
              <a:solidFill>
                <a:schemeClr val="bg1"/>
              </a:solidFill>
              <a:latin typeface="Calibri"/>
              <a:ea typeface="Calibri"/>
              <a:cs typeface="Calibri"/>
              <a:sym typeface="Calibri"/>
            </a:rPr>
            <a:t>X</a:t>
          </a:r>
          <a:r>
            <a:rPr lang="en-IN" sz="2800" b="0" i="0" u="none" strike="noStrike" kern="1200" cap="none" baseline="-25000" dirty="0" err="1" smtClean="0">
              <a:solidFill>
                <a:schemeClr val="bg1"/>
              </a:solidFill>
              <a:latin typeface="Calibri"/>
              <a:ea typeface="Calibri"/>
              <a:cs typeface="Calibri"/>
              <a:sym typeface="Calibri"/>
            </a:rPr>
            <a:t>t</a:t>
          </a:r>
          <a:endParaRPr lang="en-IN" sz="2800" kern="1200" dirty="0">
            <a:solidFill>
              <a:schemeClr val="bg1"/>
            </a:solidFill>
          </a:endParaRPr>
        </a:p>
      </dsp:txBody>
      <dsp:txXfrm>
        <a:off x="0" y="281354"/>
        <a:ext cx="7226106" cy="8749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9" name="Shape 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7"/>
            <a:ext cx="3045625" cy="2707359"/>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6" name="Shape 16"/>
          <p:cNvSpPr txBox="1">
            <a:spLocks noGrp="1"/>
          </p:cNvSpPr>
          <p:nvPr>
            <p:ph type="ctrTitle"/>
          </p:nvPr>
        </p:nvSpPr>
        <p:spPr>
          <a:xfrm>
            <a:off x="598100" y="2366963"/>
            <a:ext cx="8222100" cy="1118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a:spLocks noGrp="1"/>
          </p:cNvSpPr>
          <p:nvPr>
            <p:ph type="subTitle" idx="1"/>
          </p:nvPr>
        </p:nvSpPr>
        <p:spPr>
          <a:xfrm>
            <a:off x="598088" y="3621217"/>
            <a:ext cx="8222100" cy="5772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7"/>
            <a:ext cx="3045625" cy="2707359"/>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6" name="Shape 76"/>
          <p:cNvSpPr txBox="1">
            <a:spLocks noGrp="1"/>
          </p:cNvSpPr>
          <p:nvPr>
            <p:ph type="title" hasCustomPrompt="1"/>
          </p:nvPr>
        </p:nvSpPr>
        <p:spPr>
          <a:xfrm>
            <a:off x="311700" y="1674733"/>
            <a:ext cx="8520600" cy="27075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a:spLocks noGrp="1"/>
          </p:cNvSpPr>
          <p:nvPr>
            <p:ph type="body" idx="1"/>
          </p:nvPr>
        </p:nvSpPr>
        <p:spPr>
          <a:xfrm>
            <a:off x="311700" y="4492300"/>
            <a:ext cx="8520600" cy="17091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83" name="Shape 83"/>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16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16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1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1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1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1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1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1600"/>
              </a:spcBef>
              <a:spcAft>
                <a:spcPts val="160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Shape 8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Shape 85"/>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Shape 8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7"/>
            <a:ext cx="3045625" cy="2707359"/>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6" name="Shape 26"/>
          <p:cNvSpPr txBox="1">
            <a:spLocks noGrp="1"/>
          </p:cNvSpPr>
          <p:nvPr>
            <p:ph type="title"/>
          </p:nvPr>
        </p:nvSpPr>
        <p:spPr>
          <a:xfrm>
            <a:off x="598100" y="2869796"/>
            <a:ext cx="8222100" cy="1118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Shape 29"/>
          <p:cNvGrpSpPr/>
          <p:nvPr/>
        </p:nvGrpSpPr>
        <p:grpSpPr>
          <a:xfrm>
            <a:off x="0" y="5204762"/>
            <a:ext cx="9144000" cy="1653192"/>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5" name="Shape 35"/>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Shape 3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a:spLocks noGrp="1"/>
          </p:cNvSpPr>
          <p:nvPr>
            <p:ph type="body" idx="1"/>
          </p:nvPr>
        </p:nvSpPr>
        <p:spPr>
          <a:xfrm>
            <a:off x="311700" y="1639967"/>
            <a:ext cx="3999900" cy="4452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Shape 41"/>
          <p:cNvSpPr txBox="1">
            <a:spLocks noGrp="1"/>
          </p:cNvSpPr>
          <p:nvPr>
            <p:ph type="body" idx="2"/>
          </p:nvPr>
        </p:nvSpPr>
        <p:spPr>
          <a:xfrm>
            <a:off x="4832400" y="1639967"/>
            <a:ext cx="3999900" cy="4452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Shape 42"/>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a:spLocks noGrp="1"/>
          </p:cNvSpPr>
          <p:nvPr>
            <p:ph type="body" idx="1"/>
          </p:nvPr>
        </p:nvSpPr>
        <p:spPr>
          <a:xfrm>
            <a:off x="311700" y="1954405"/>
            <a:ext cx="2808000" cy="41376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Shape 49"/>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7"/>
            <a:ext cx="3045625" cy="2707359"/>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7" name="Shape 57"/>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2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61" name="Shape 61"/>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62" name="Shape 62"/>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Shape 65"/>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5640767"/>
            <a:ext cx="5998800" cy="7983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68" name="Shape 6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46667"/>
            <a:ext cx="8520600" cy="8103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Shape 7"/>
          <p:cNvSpPr txBox="1">
            <a:spLocks noGrp="1"/>
          </p:cNvSpPr>
          <p:nvPr>
            <p:ph type="body" idx="1"/>
          </p:nvPr>
        </p:nvSpPr>
        <p:spPr>
          <a:xfrm>
            <a:off x="311700" y="1639833"/>
            <a:ext cx="8520600" cy="4452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Shape 8"/>
          <p:cNvSpPr txBox="1">
            <a:spLocks noGrp="1"/>
          </p:cNvSpPr>
          <p:nvPr>
            <p:ph type="sldNum" idx="12"/>
          </p:nvPr>
        </p:nvSpPr>
        <p:spPr>
          <a:xfrm>
            <a:off x="8460431" y="6201587"/>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751950" y="1323908"/>
            <a:ext cx="5017500" cy="210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Time Series analysis of gold price</a:t>
            </a:r>
            <a:endParaRPr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Shape 92"/>
          <p:cNvSpPr txBox="1">
            <a:spLocks noGrp="1"/>
          </p:cNvSpPr>
          <p:nvPr>
            <p:ph type="subTitle" idx="1"/>
          </p:nvPr>
        </p:nvSpPr>
        <p:spPr>
          <a:xfrm>
            <a:off x="1066800" y="3886200"/>
            <a:ext cx="67056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2960"/>
              <a:buFont typeface="Arial" panose="020B0604020202020204"/>
              <a:buNone/>
            </a:pPr>
            <a:r>
              <a:rPr lang="en-IN" sz="2960" b="0" i="0" u="none" strike="noStrike" cap="none" dirty="0">
                <a:solidFill>
                  <a:srgbClr val="434343"/>
                </a:solidFill>
                <a:latin typeface="Calibri" panose="020F0502020204030204"/>
                <a:ea typeface="Calibri" panose="020F0502020204030204"/>
                <a:cs typeface="Calibri" panose="020F0502020204030204"/>
                <a:sym typeface="Calibri" panose="020F0502020204030204"/>
              </a:rPr>
              <a:t>Name: Subhasish Basak</a:t>
            </a:r>
            <a:endParaRPr dirty="0">
              <a:solidFill>
                <a:srgbClr val="434343"/>
              </a:solidFill>
            </a:endParaRPr>
          </a:p>
          <a:p>
            <a:pPr marL="0" marR="0" lvl="0" indent="0" algn="ctr" rtl="0">
              <a:spcBef>
                <a:spcPts val="590"/>
              </a:spcBef>
              <a:spcAft>
                <a:spcPts val="0"/>
              </a:spcAft>
              <a:buClr>
                <a:srgbClr val="888888"/>
              </a:buClr>
              <a:buSzPts val="2960"/>
              <a:buFont typeface="Arial" panose="020B0604020202020204"/>
              <a:buNone/>
            </a:pPr>
            <a:r>
              <a:rPr lang="en-IN" sz="2960" b="0" i="0" u="none" strike="noStrike" cap="none" dirty="0">
                <a:solidFill>
                  <a:srgbClr val="434343"/>
                </a:solidFill>
                <a:latin typeface="Calibri" panose="020F0502020204030204"/>
                <a:ea typeface="Calibri" panose="020F0502020204030204"/>
                <a:cs typeface="Calibri" panose="020F0502020204030204"/>
                <a:sym typeface="Calibri" panose="020F0502020204030204"/>
              </a:rPr>
              <a:t>Roll: 3-14-15-0446</a:t>
            </a:r>
            <a:endParaRPr dirty="0">
              <a:solidFill>
                <a:srgbClr val="434343"/>
              </a:solidFill>
            </a:endParaRPr>
          </a:p>
          <a:p>
            <a:pPr marL="0" marR="0" lvl="0" indent="0" algn="ctr" rtl="0">
              <a:spcBef>
                <a:spcPts val="590"/>
              </a:spcBef>
              <a:spcAft>
                <a:spcPts val="0"/>
              </a:spcAft>
              <a:buClr>
                <a:srgbClr val="888888"/>
              </a:buClr>
              <a:buSzPts val="2960"/>
              <a:buFont typeface="Arial" panose="020B0604020202020204"/>
              <a:buNone/>
            </a:pPr>
            <a:r>
              <a:rPr lang="en-IN" sz="2960" b="0" i="0" u="none" strike="noStrike" cap="none" dirty="0">
                <a:solidFill>
                  <a:srgbClr val="434343"/>
                </a:solidFill>
                <a:latin typeface="Calibri" panose="020F0502020204030204"/>
                <a:ea typeface="Calibri" panose="020F0502020204030204"/>
                <a:cs typeface="Calibri" panose="020F0502020204030204"/>
                <a:sym typeface="Calibri" panose="020F0502020204030204"/>
              </a:rPr>
              <a:t>Supervisor’s name: Prof. </a:t>
            </a:r>
            <a:r>
              <a:rPr lang="en-IN" sz="2960" b="0" i="0" u="none" strike="noStrike" cap="none" dirty="0" err="1">
                <a:solidFill>
                  <a:srgbClr val="434343"/>
                </a:solidFill>
                <a:latin typeface="Calibri" panose="020F0502020204030204"/>
                <a:ea typeface="Calibri" panose="020F0502020204030204"/>
                <a:cs typeface="Calibri" panose="020F0502020204030204"/>
                <a:sym typeface="Calibri" panose="020F0502020204030204"/>
              </a:rPr>
              <a:t>Debjit</a:t>
            </a:r>
            <a:r>
              <a:rPr lang="en-IN" sz="2960" b="0" i="0" u="none" strike="noStrike" cap="none">
                <a:solidFill>
                  <a:srgbClr val="434343"/>
                </a:solidFill>
                <a:latin typeface="Calibri" panose="020F0502020204030204"/>
                <a:ea typeface="Calibri" panose="020F0502020204030204"/>
                <a:cs typeface="Calibri" panose="020F0502020204030204"/>
                <a:sym typeface="Calibri" panose="020F0502020204030204"/>
              </a:rPr>
              <a:t> Sengupta</a:t>
            </a:r>
            <a:endParaRPr lang="en-IN" sz="2960" b="0" i="0" u="none" strike="noStrike" cap="none">
              <a:solidFill>
                <a:srgbClr val="434343"/>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590"/>
              </a:spcBef>
              <a:spcAft>
                <a:spcPts val="0"/>
              </a:spcAft>
              <a:buClr>
                <a:srgbClr val="888888"/>
              </a:buClr>
              <a:buSzPts val="2960"/>
              <a:buFont typeface="Arial" panose="020B0604020202020204"/>
              <a:buNone/>
            </a:pPr>
            <a:r>
              <a:rPr lang="en-IN" sz="2960" b="0" i="0" u="none" strike="noStrike" cap="none">
                <a:solidFill>
                  <a:srgbClr val="434343"/>
                </a:solidFill>
                <a:latin typeface="Calibri" panose="020F0502020204030204"/>
                <a:ea typeface="Calibri" panose="020F0502020204030204"/>
                <a:cs typeface="Calibri" panose="020F0502020204030204"/>
                <a:sym typeface="Calibri" panose="020F0502020204030204"/>
              </a:rPr>
              <a:t>April 26,2018</a:t>
            </a:r>
            <a:endParaRPr sz="2960" b="0" i="0" u="none" strike="noStrike" cap="none">
              <a:solidFill>
                <a:srgbClr val="434343"/>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590"/>
              </a:spcBef>
              <a:spcAft>
                <a:spcPts val="0"/>
              </a:spcAft>
              <a:buClr>
                <a:srgbClr val="888888"/>
              </a:buClr>
              <a:buSzPts val="2960"/>
              <a:buFont typeface="Arial" panose="020B0604020202020204"/>
              <a:buNone/>
            </a:pPr>
            <a:endParaRPr sz="296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611">
            <a:alpha val="87000"/>
          </a:srgbClr>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Estimation of the Seasonal indices</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Shape 178"/>
          <p:cNvSpPr txBox="1">
            <a:spLocks noGrp="1"/>
          </p:cNvSpPr>
          <p:nvPr>
            <p:ph type="body" idx="1"/>
          </p:nvPr>
        </p:nvSpPr>
        <p:spPr>
          <a:xfrm>
            <a:off x="457200" y="1600201"/>
            <a:ext cx="8229600" cy="3200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panose="020B0604020202020204"/>
              <a:buNone/>
            </a:pPr>
            <a:r>
              <a:rPr lang="en-US" sz="296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Method of Monthly Averages:</a:t>
            </a:r>
            <a:endParaRPr dirty="0"/>
          </a:p>
          <a:p>
            <a:pPr marL="342900" marR="0" lvl="0" indent="-342900" algn="l" rtl="0">
              <a:lnSpc>
                <a:spcPct val="80000"/>
              </a:lnSpc>
              <a:spcBef>
                <a:spcPts val="590"/>
              </a:spcBef>
              <a:spcAft>
                <a:spcPts val="0"/>
              </a:spcAft>
              <a:buClr>
                <a:schemeClr val="dk1"/>
              </a:buClr>
              <a:buSzPts val="2960"/>
              <a:buFont typeface="Arial" panose="020B0604020202020204"/>
              <a:buChar char="•"/>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data is stored into a 12x38 table such that each column gives prices for a particular year.</a:t>
            </a:r>
            <a:endParaRPr dirty="0"/>
          </a:p>
          <a:p>
            <a:pPr marL="342900" marR="0" lvl="0" indent="-342900" algn="l" rtl="0">
              <a:lnSpc>
                <a:spcPct val="80000"/>
              </a:lnSpc>
              <a:spcBef>
                <a:spcPts val="590"/>
              </a:spcBef>
              <a:spcAft>
                <a:spcPts val="0"/>
              </a:spcAft>
              <a:buClr>
                <a:schemeClr val="dk1"/>
              </a:buClr>
              <a:buSzPts val="2960"/>
              <a:buFont typeface="Arial" panose="020B0604020202020204"/>
              <a:buChar char="•"/>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Geometric means calculated over the years from the table, divided by the adjustment factor i.e. the grand Geometric mean provides the estimates for the seasonal components, as follows:</a:t>
            </a: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90"/>
              </a:spcBef>
              <a:spcAft>
                <a:spcPts val="160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79" name="Shape 179"/>
          <p:cNvGraphicFramePr/>
          <p:nvPr/>
        </p:nvGraphicFramePr>
        <p:xfrm>
          <a:off x="409130" y="4765870"/>
          <a:ext cx="8458150" cy="1881115"/>
        </p:xfrm>
        <a:graphic>
          <a:graphicData uri="http://schemas.openxmlformats.org/drawingml/2006/table">
            <a:tbl>
              <a:tblPr firstRow="1" bandRow="1">
                <a:noFill/>
                <a:tableStyleId>{7DBE8371-CF5A-45BD-AD2D-45D797635F8F}</a:tableStyleId>
              </a:tblPr>
              <a:tblGrid>
                <a:gridCol w="762000"/>
                <a:gridCol w="609600"/>
                <a:gridCol w="580275"/>
                <a:gridCol w="650625"/>
                <a:gridCol w="650625"/>
                <a:gridCol w="650625"/>
                <a:gridCol w="687825"/>
                <a:gridCol w="613450"/>
                <a:gridCol w="650625"/>
                <a:gridCol w="650625"/>
                <a:gridCol w="650625"/>
                <a:gridCol w="650625"/>
                <a:gridCol w="650625"/>
              </a:tblGrid>
              <a:tr h="692385">
                <a:tc>
                  <a:txBody>
                    <a:bodyPr/>
                    <a:lstStyle/>
                    <a:p>
                      <a:pPr marL="0" marR="0" lvl="0" indent="0" algn="l" rtl="0">
                        <a:spcBef>
                          <a:spcPts val="0"/>
                        </a:spcBef>
                        <a:spcAft>
                          <a:spcPts val="0"/>
                        </a:spcAft>
                        <a:buNone/>
                      </a:pPr>
                      <a:r>
                        <a:rPr lang="en-IN" sz="1600" u="none" strike="noStrike" cap="none" dirty="0"/>
                        <a:t>Month</a:t>
                      </a:r>
                      <a:endParaRPr sz="1600" dirty="0"/>
                    </a:p>
                  </a:txBody>
                  <a:tcPr marL="91450" marR="91450" marT="45725" marB="45725"/>
                </a:tc>
                <a:tc>
                  <a:txBody>
                    <a:bodyPr/>
                    <a:lstStyle/>
                    <a:p>
                      <a:pPr marL="0" marR="0" lvl="0" indent="0" algn="l" rtl="0">
                        <a:spcBef>
                          <a:spcPts val="0"/>
                        </a:spcBef>
                        <a:spcAft>
                          <a:spcPts val="0"/>
                        </a:spcAft>
                        <a:buNone/>
                      </a:pPr>
                      <a:r>
                        <a:rPr lang="en-IN" sz="1800"/>
                        <a:t>Jan</a:t>
                      </a:r>
                      <a:endParaRPr sz="1800"/>
                    </a:p>
                  </a:txBody>
                  <a:tcPr marL="91450" marR="91450" marT="45725" marB="45725"/>
                </a:tc>
                <a:tc>
                  <a:txBody>
                    <a:bodyPr/>
                    <a:lstStyle/>
                    <a:p>
                      <a:pPr marL="0" marR="0" lvl="0" indent="0" algn="l" rtl="0">
                        <a:spcBef>
                          <a:spcPts val="0"/>
                        </a:spcBef>
                        <a:spcAft>
                          <a:spcPts val="0"/>
                        </a:spcAft>
                        <a:buNone/>
                      </a:pPr>
                      <a:r>
                        <a:rPr lang="en-IN" sz="1800"/>
                        <a:t>Feb</a:t>
                      </a:r>
                      <a:endParaRPr sz="1800"/>
                    </a:p>
                  </a:txBody>
                  <a:tcPr marL="91450" marR="91450" marT="45725" marB="45725"/>
                </a:tc>
                <a:tc>
                  <a:txBody>
                    <a:bodyPr/>
                    <a:lstStyle/>
                    <a:p>
                      <a:pPr marL="0" marR="0" lvl="0" indent="0" algn="l" rtl="0">
                        <a:spcBef>
                          <a:spcPts val="0"/>
                        </a:spcBef>
                        <a:spcAft>
                          <a:spcPts val="0"/>
                        </a:spcAft>
                        <a:buNone/>
                      </a:pPr>
                      <a:r>
                        <a:rPr lang="en-IN" sz="1800"/>
                        <a:t>Mar</a:t>
                      </a:r>
                      <a:endParaRPr sz="1800"/>
                    </a:p>
                  </a:txBody>
                  <a:tcPr marL="91450" marR="91450" marT="45725" marB="45725"/>
                </a:tc>
                <a:tc>
                  <a:txBody>
                    <a:bodyPr/>
                    <a:lstStyle/>
                    <a:p>
                      <a:pPr marL="0" marR="0" lvl="0" indent="0" algn="l" rtl="0">
                        <a:spcBef>
                          <a:spcPts val="0"/>
                        </a:spcBef>
                        <a:spcAft>
                          <a:spcPts val="0"/>
                        </a:spcAft>
                        <a:buNone/>
                      </a:pPr>
                      <a:r>
                        <a:rPr lang="en-IN" sz="1800"/>
                        <a:t>Apr</a:t>
                      </a:r>
                      <a:endParaRPr sz="1800"/>
                    </a:p>
                  </a:txBody>
                  <a:tcPr marL="91450" marR="91450" marT="45725" marB="45725"/>
                </a:tc>
                <a:tc>
                  <a:txBody>
                    <a:bodyPr/>
                    <a:lstStyle/>
                    <a:p>
                      <a:pPr marL="0" marR="0" lvl="0" indent="0" algn="l" rtl="0">
                        <a:spcBef>
                          <a:spcPts val="0"/>
                        </a:spcBef>
                        <a:spcAft>
                          <a:spcPts val="0"/>
                        </a:spcAft>
                        <a:buNone/>
                      </a:pPr>
                      <a:r>
                        <a:rPr lang="en-IN" sz="1800"/>
                        <a:t>May</a:t>
                      </a:r>
                      <a:endParaRPr sz="1800"/>
                    </a:p>
                  </a:txBody>
                  <a:tcPr marL="91450" marR="91450" marT="45725" marB="45725"/>
                </a:tc>
                <a:tc>
                  <a:txBody>
                    <a:bodyPr/>
                    <a:lstStyle/>
                    <a:p>
                      <a:pPr marL="0" marR="0" lvl="0" indent="0" algn="l" rtl="0">
                        <a:spcBef>
                          <a:spcPts val="0"/>
                        </a:spcBef>
                        <a:spcAft>
                          <a:spcPts val="0"/>
                        </a:spcAft>
                        <a:buNone/>
                      </a:pPr>
                      <a:r>
                        <a:rPr lang="en-IN" sz="1800"/>
                        <a:t>June</a:t>
                      </a:r>
                      <a:endParaRPr sz="1800"/>
                    </a:p>
                  </a:txBody>
                  <a:tcPr marL="91450" marR="91450" marT="45725" marB="45725"/>
                </a:tc>
                <a:tc>
                  <a:txBody>
                    <a:bodyPr/>
                    <a:lstStyle/>
                    <a:p>
                      <a:pPr marL="0" marR="0" lvl="0" indent="0" algn="l" rtl="0">
                        <a:spcBef>
                          <a:spcPts val="0"/>
                        </a:spcBef>
                        <a:spcAft>
                          <a:spcPts val="0"/>
                        </a:spcAft>
                        <a:buNone/>
                      </a:pPr>
                      <a:r>
                        <a:rPr lang="en-IN" sz="1800"/>
                        <a:t>Jul</a:t>
                      </a:r>
                      <a:endParaRPr sz="1800"/>
                    </a:p>
                  </a:txBody>
                  <a:tcPr marL="91450" marR="91450" marT="45725" marB="45725"/>
                </a:tc>
                <a:tc>
                  <a:txBody>
                    <a:bodyPr/>
                    <a:lstStyle/>
                    <a:p>
                      <a:pPr marL="0" marR="0" lvl="0" indent="0" algn="l" rtl="0">
                        <a:spcBef>
                          <a:spcPts val="0"/>
                        </a:spcBef>
                        <a:spcAft>
                          <a:spcPts val="0"/>
                        </a:spcAft>
                        <a:buNone/>
                      </a:pPr>
                      <a:r>
                        <a:rPr lang="en-IN" sz="1800"/>
                        <a:t>Aug</a:t>
                      </a:r>
                      <a:endParaRPr sz="1800"/>
                    </a:p>
                  </a:txBody>
                  <a:tcPr marL="91450" marR="91450" marT="45725" marB="45725"/>
                </a:tc>
                <a:tc>
                  <a:txBody>
                    <a:bodyPr/>
                    <a:lstStyle/>
                    <a:p>
                      <a:pPr marL="0" marR="0" lvl="0" indent="0" algn="l" rtl="0">
                        <a:spcBef>
                          <a:spcPts val="0"/>
                        </a:spcBef>
                        <a:spcAft>
                          <a:spcPts val="0"/>
                        </a:spcAft>
                        <a:buNone/>
                      </a:pPr>
                      <a:r>
                        <a:rPr lang="en-IN" sz="1800" dirty="0"/>
                        <a:t>Sep</a:t>
                      </a:r>
                      <a:endParaRPr sz="1800" dirty="0"/>
                    </a:p>
                  </a:txBody>
                  <a:tcPr marL="91450" marR="91450" marT="45725" marB="45725"/>
                </a:tc>
                <a:tc>
                  <a:txBody>
                    <a:bodyPr/>
                    <a:lstStyle/>
                    <a:p>
                      <a:pPr marL="0" marR="0" lvl="0" indent="0" algn="l" rtl="0">
                        <a:spcBef>
                          <a:spcPts val="0"/>
                        </a:spcBef>
                        <a:spcAft>
                          <a:spcPts val="0"/>
                        </a:spcAft>
                        <a:buNone/>
                      </a:pPr>
                      <a:r>
                        <a:rPr lang="en-IN" sz="1800"/>
                        <a:t>Oct</a:t>
                      </a:r>
                      <a:endParaRPr sz="1800"/>
                    </a:p>
                  </a:txBody>
                  <a:tcPr marL="91450" marR="91450" marT="45725" marB="45725"/>
                </a:tc>
                <a:tc>
                  <a:txBody>
                    <a:bodyPr/>
                    <a:lstStyle/>
                    <a:p>
                      <a:pPr marL="0" marR="0" lvl="0" indent="0" algn="l" rtl="0">
                        <a:spcBef>
                          <a:spcPts val="0"/>
                        </a:spcBef>
                        <a:spcAft>
                          <a:spcPts val="0"/>
                        </a:spcAft>
                        <a:buNone/>
                      </a:pPr>
                      <a:r>
                        <a:rPr lang="en-IN" sz="1800" dirty="0"/>
                        <a:t>Nov</a:t>
                      </a:r>
                      <a:endParaRPr sz="1800" dirty="0"/>
                    </a:p>
                  </a:txBody>
                  <a:tcPr marL="91450" marR="91450" marT="45725" marB="45725"/>
                </a:tc>
                <a:tc>
                  <a:txBody>
                    <a:bodyPr/>
                    <a:lstStyle/>
                    <a:p>
                      <a:pPr marL="0" marR="0" lvl="0" indent="0" algn="l" rtl="0">
                        <a:spcBef>
                          <a:spcPts val="0"/>
                        </a:spcBef>
                        <a:spcAft>
                          <a:spcPts val="0"/>
                        </a:spcAft>
                        <a:buNone/>
                      </a:pPr>
                      <a:r>
                        <a:rPr lang="en-IN" sz="1800"/>
                        <a:t>Dec</a:t>
                      </a:r>
                      <a:endParaRPr sz="1800"/>
                    </a:p>
                  </a:txBody>
                  <a:tcPr marL="91450" marR="91450" marT="45725" marB="45725"/>
                </a:tc>
              </a:tr>
              <a:tr h="1087178">
                <a:tc>
                  <a:txBody>
                    <a:bodyPr/>
                    <a:lstStyle/>
                    <a:p>
                      <a:pPr marL="0" marR="0" lvl="0" indent="0" algn="l" rtl="0">
                        <a:spcBef>
                          <a:spcPts val="0"/>
                        </a:spcBef>
                        <a:spcAft>
                          <a:spcPts val="0"/>
                        </a:spcAft>
                        <a:buNone/>
                      </a:pPr>
                      <a:r>
                        <a:rPr lang="en-IN" sz="1800" dirty="0"/>
                        <a:t>Seasonal Indices</a:t>
                      </a:r>
                      <a:endParaRPr sz="1800" dirty="0"/>
                    </a:p>
                  </a:txBody>
                  <a:tcPr marL="91450" marR="91450" marT="45725" marB="45725"/>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0.9849</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1.0046</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1.00399</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1.00310</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1.00757</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1.00648</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0.9960</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1.00612</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1.00149</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0.99592</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0.99443</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c>
                  <a:txBody>
                    <a:bodyPr/>
                    <a:lstStyle/>
                    <a:p>
                      <a:pPr marL="0" marR="0" lvl="0" indent="0" algn="ctr" rtl="0">
                        <a:lnSpc>
                          <a:spcPct val="200000"/>
                        </a:lnSpc>
                        <a:spcBef>
                          <a:spcPts val="0"/>
                        </a:spcBef>
                        <a:spcAft>
                          <a:spcPts val="0"/>
                        </a:spcAft>
                        <a:buNone/>
                      </a:pPr>
                      <a:r>
                        <a:rPr lang="en-IN" sz="1800" b="0" dirty="0">
                          <a:latin typeface="Calibri" panose="020F0502020204030204"/>
                          <a:ea typeface="Calibri" panose="020F0502020204030204"/>
                          <a:cs typeface="Calibri" panose="020F0502020204030204"/>
                          <a:sym typeface="Calibri" panose="020F0502020204030204"/>
                        </a:rPr>
                        <a:t>0.99520</a:t>
                      </a:r>
                      <a:endParaRPr sz="1800" b="0" dirty="0">
                        <a:latin typeface="Calibri" panose="020F0502020204030204"/>
                        <a:ea typeface="Calibri" panose="020F0502020204030204"/>
                        <a:cs typeface="Calibri" panose="020F0502020204030204"/>
                        <a:sym typeface="Calibri" panose="020F0502020204030204"/>
                      </a:endParaRPr>
                    </a:p>
                  </a:txBody>
                  <a:tcPr marL="68575" marR="68575"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611">
            <a:alpha val="87000"/>
          </a:srgbClr>
        </a:solidFill>
        <a:effectLst/>
      </p:bgPr>
    </p:bg>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Forecasting formula for Trend</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Shape 185"/>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Since the Method of Moving averages is not able to produce forecasts, </a:t>
            </a: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Method of mathematical curve fitting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is used to serve the purpose of the forecasting formula for Trend.</a:t>
            </a:r>
            <a:endParaRPr sz="2800" dirty="0"/>
          </a:p>
          <a:p>
            <a:pPr marL="342900" marR="0" lvl="0" indent="-342900" algn="l" rtl="0">
              <a:spcBef>
                <a:spcPts val="640"/>
              </a:spcBef>
              <a:spcAft>
                <a:spcPts val="0"/>
              </a:spcAft>
              <a:buClr>
                <a:schemeClr val="dk1"/>
              </a:buClr>
              <a:buSzPts val="3200"/>
              <a:buFont typeface="Arial" panose="020B0604020202020204"/>
              <a:buNone/>
            </a:pPr>
            <a:endParaRPr lang="en-IN" sz="2800" b="1" i="0" u="sng"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640"/>
              </a:spcBef>
              <a:spcAft>
                <a:spcPts val="0"/>
              </a:spcAft>
              <a:buClr>
                <a:schemeClr val="dk1"/>
              </a:buClr>
              <a:buSzPts val="3200"/>
              <a:buFont typeface="Arial" panose="020B0604020202020204"/>
              <a:buNone/>
            </a:pPr>
            <a:r>
              <a:rPr lang="en-IN" sz="2800" b="1" i="0" u="sng"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Choice </a:t>
            </a:r>
            <a:r>
              <a:rPr lang="en-IN" sz="2800" b="1" i="0" u="sng" strike="noStrike" cap="none" dirty="0">
                <a:solidFill>
                  <a:schemeClr val="dk1"/>
                </a:solidFill>
                <a:latin typeface="Calibri" panose="020F0502020204030204"/>
                <a:ea typeface="Calibri" panose="020F0502020204030204"/>
                <a:cs typeface="Calibri" panose="020F0502020204030204"/>
                <a:sym typeface="Calibri" panose="020F0502020204030204"/>
              </a:rPr>
              <a:t>of mathematical model:</a:t>
            </a:r>
            <a:endParaRPr sz="2800" b="1" u="sng" dirty="0"/>
          </a:p>
          <a:p>
            <a:pPr marL="342900" marR="0" lvl="0" indent="-342900" algn="l" rtl="0">
              <a:spcBef>
                <a:spcPts val="640"/>
              </a:spcBef>
              <a:spcAft>
                <a:spcPts val="0"/>
              </a:spcAft>
              <a:buClr>
                <a:schemeClr val="dk1"/>
              </a:buClr>
              <a:buSzPts val="320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There is no economic or context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related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reason behind the choice of the model. A mathematical curve giving best fit to the data is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chosen.</a:t>
            </a:r>
            <a:endParaRPr sz="2800" dirty="0"/>
          </a:p>
          <a:p>
            <a:pPr marL="342900" marR="0" lvl="0" indent="-342900" algn="l" rtl="0">
              <a:spcBef>
                <a:spcPts val="640"/>
              </a:spcBef>
              <a:spcAft>
                <a:spcPts val="0"/>
              </a:spcAft>
              <a:buClr>
                <a:schemeClr val="dk1"/>
              </a:buClr>
              <a:buSzPts val="32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39700" algn="l" rtl="0">
              <a:spcBef>
                <a:spcPts val="640"/>
              </a:spcBef>
              <a:spcAft>
                <a:spcPts val="1600"/>
              </a:spcAft>
              <a:buClr>
                <a:schemeClr val="dk1"/>
              </a:buClr>
              <a:buSzPts val="32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611">
            <a:alpha val="75000"/>
          </a:srgbClr>
        </a:solid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IN" sz="3240" b="0" i="0" u="none" strike="noStrike" cap="none">
                <a:solidFill>
                  <a:schemeClr val="dk1"/>
                </a:solidFill>
                <a:latin typeface="Calibri" panose="020F0502020204030204"/>
                <a:ea typeface="Calibri" panose="020F0502020204030204"/>
                <a:cs typeface="Calibri" panose="020F0502020204030204"/>
                <a:sym typeface="Calibri" panose="020F0502020204030204"/>
              </a:rPr>
              <a:t>Trend equation</a:t>
            </a:r>
            <a:endParaRPr sz="324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1" name="Shape 191"/>
          <p:cNvPicPr preferRelativeResize="0">
            <a:picLocks noGrp="1"/>
          </p:cNvPicPr>
          <p:nvPr>
            <p:ph type="body" idx="1"/>
          </p:nvPr>
        </p:nvPicPr>
        <p:blipFill rotWithShape="1">
          <a:blip r:embed="rId1"/>
          <a:srcRect/>
          <a:stretch>
            <a:fillRect/>
          </a:stretch>
        </p:blipFill>
        <p:spPr>
          <a:xfrm>
            <a:off x="1143000" y="838200"/>
            <a:ext cx="6782883" cy="4525963"/>
          </a:xfrm>
          <a:prstGeom prst="rect">
            <a:avLst/>
          </a:prstGeom>
          <a:noFill/>
          <a:ln>
            <a:noFill/>
          </a:ln>
        </p:spPr>
      </p:pic>
      <p:sp>
        <p:nvSpPr>
          <p:cNvPr id="192" name="Shape 192"/>
          <p:cNvSpPr txBox="1"/>
          <p:nvPr/>
        </p:nvSpPr>
        <p:spPr>
          <a:xfrm>
            <a:off x="762000" y="5410200"/>
            <a:ext cx="7239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dirty="0">
                <a:solidFill>
                  <a:schemeClr val="dk1"/>
                </a:solidFill>
                <a:latin typeface="Calibri" panose="020F0502020204030204"/>
                <a:ea typeface="Calibri" panose="020F0502020204030204"/>
                <a:cs typeface="Calibri" panose="020F0502020204030204"/>
                <a:sym typeface="Calibri" panose="020F0502020204030204"/>
              </a:rPr>
              <a:t>From the graph it is observed that the trend line gives a moderate fit to the </a:t>
            </a:r>
            <a:r>
              <a:rPr lang="en-IN" sz="2400" dirty="0" err="1">
                <a:solidFill>
                  <a:schemeClr val="dk1"/>
                </a:solidFill>
                <a:latin typeface="Calibri" panose="020F0502020204030204"/>
                <a:ea typeface="Calibri" panose="020F0502020204030204"/>
                <a:cs typeface="Calibri" panose="020F0502020204030204"/>
                <a:sym typeface="Calibri" panose="020F0502020204030204"/>
              </a:rPr>
              <a:t>deseasonalized</a:t>
            </a:r>
            <a:r>
              <a:rPr lang="en-IN" sz="2400" dirty="0">
                <a:solidFill>
                  <a:schemeClr val="dk1"/>
                </a:solidFill>
                <a:latin typeface="Calibri" panose="020F0502020204030204"/>
                <a:ea typeface="Calibri" panose="020F0502020204030204"/>
                <a:cs typeface="Calibri" panose="020F0502020204030204"/>
                <a:sym typeface="Calibri" panose="020F0502020204030204"/>
              </a:rPr>
              <a:t> gold price.</a:t>
            </a:r>
            <a:endParaRPr dirty="0"/>
          </a:p>
          <a:p>
            <a:pPr marL="0" marR="0" lvl="0" indent="0" algn="l" rtl="0">
              <a:spcBef>
                <a:spcPts val="0"/>
              </a:spcBef>
              <a:spcAft>
                <a:spcPts val="0"/>
              </a:spcAft>
              <a:buFont typeface="Arial" panose="020B0604020202020204" pitchFamily="34" charset="0"/>
              <a:buChar char="•"/>
            </a:pPr>
            <a:r>
              <a:rPr lang="en-IN" sz="2400" dirty="0">
                <a:solidFill>
                  <a:schemeClr val="dk1"/>
                </a:solidFill>
                <a:latin typeface="Calibri" panose="020F0502020204030204"/>
                <a:ea typeface="Calibri" panose="020F0502020204030204"/>
                <a:cs typeface="Calibri" panose="020F0502020204030204"/>
                <a:sym typeface="Calibri" panose="020F0502020204030204"/>
              </a:rPr>
              <a:t>The </a:t>
            </a:r>
            <a:r>
              <a:rPr lang="en-IN" sz="2400" u="sng" dirty="0">
                <a:solidFill>
                  <a:schemeClr val="dk1"/>
                </a:solidFill>
                <a:latin typeface="Calibri" panose="020F0502020204030204"/>
                <a:ea typeface="Calibri" panose="020F0502020204030204"/>
                <a:cs typeface="Calibri" panose="020F0502020204030204"/>
                <a:sym typeface="Calibri" panose="020F0502020204030204"/>
              </a:rPr>
              <a:t>R-sq value  0.79 </a:t>
            </a:r>
            <a:r>
              <a:rPr lang="en-IN" sz="2400" dirty="0">
                <a:solidFill>
                  <a:schemeClr val="dk1"/>
                </a:solidFill>
                <a:latin typeface="Calibri" panose="020F0502020204030204"/>
                <a:ea typeface="Calibri" panose="020F0502020204030204"/>
                <a:cs typeface="Calibri" panose="020F0502020204030204"/>
                <a:sym typeface="Calibri" panose="020F0502020204030204"/>
              </a:rPr>
              <a:t>also implies a </a:t>
            </a:r>
            <a:r>
              <a:rPr lang="en-IN" sz="2400" b="1" dirty="0">
                <a:solidFill>
                  <a:schemeClr val="dk1"/>
                </a:solidFill>
                <a:latin typeface="Calibri" panose="020F0502020204030204"/>
                <a:ea typeface="Calibri" panose="020F0502020204030204"/>
                <a:cs typeface="Calibri" panose="020F0502020204030204"/>
                <a:sym typeface="Calibri" panose="020F0502020204030204"/>
              </a:rPr>
              <a:t>moderate </a:t>
            </a:r>
            <a:r>
              <a:rPr lang="en-IN" sz="2400" dirty="0">
                <a:solidFill>
                  <a:schemeClr val="dk1"/>
                </a:solidFill>
                <a:latin typeface="Calibri" panose="020F0502020204030204"/>
                <a:ea typeface="Calibri" panose="020F0502020204030204"/>
                <a:cs typeface="Calibri" panose="020F0502020204030204"/>
                <a:sym typeface="Calibri" panose="020F0502020204030204"/>
              </a:rPr>
              <a:t>fit.</a:t>
            </a:r>
            <a:endParaRPr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611">
            <a:alpha val="87000"/>
          </a:srgbClr>
        </a:solidFill>
        <a:effectLst/>
      </p:bgPr>
    </p:bg>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Forecasting the Non-Stationary component </a:t>
            </a:r>
            <a:endParaRPr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 name="Shape 198"/>
          <p:cNvSpPr txBox="1">
            <a:spLocks noGrp="1"/>
          </p:cNvSpPr>
          <p:nvPr>
            <p:ph type="body" idx="1"/>
          </p:nvPr>
        </p:nvSpPr>
        <p:spPr>
          <a:xfrm>
            <a:off x="457200" y="2009171"/>
            <a:ext cx="8229600" cy="344909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Having the Seasonal indices estimated by method of monthly averages &amp; the trend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component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by </a:t>
            </a:r>
            <a:r>
              <a:rPr lang="en-IN" sz="2800" dirty="0" smtClean="0"/>
              <a:t>the cubic polynomial,</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 forecasting model for the Non-stationary component of the given time series can be obtained by using the multiplicative model as follows</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a:t>
            </a:r>
            <a:endParaRPr sz="2800" dirty="0"/>
          </a:p>
        </p:txBody>
      </p:sp>
      <p:sp>
        <p:nvSpPr>
          <p:cNvPr id="199" name="Shape 19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1" name="Shape 201"/>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 name="Shape 203"/>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Shape 205"/>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4" name="Diagram 13"/>
          <p:cNvGraphicFramePr/>
          <p:nvPr/>
        </p:nvGraphicFramePr>
        <p:xfrm>
          <a:off x="1524000" y="4449689"/>
          <a:ext cx="6096000" cy="28303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611">
            <a:alpha val="86000"/>
          </a:srgbClr>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Analysis of the Stationary component</a:t>
            </a:r>
            <a:endParaRPr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Shape 212"/>
          <p:cNvSpPr txBox="1">
            <a:spLocks noGrp="1"/>
          </p:cNvSpPr>
          <p:nvPr>
            <p:ph type="body" idx="1"/>
          </p:nvPr>
        </p:nvSpPr>
        <p:spPr>
          <a:xfrm>
            <a:off x="569741"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panose="020B0604020202020204"/>
              <a:buNone/>
            </a:pPr>
            <a:r>
              <a:rPr lang="en-US" sz="32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Obtaining the residuals:</a:t>
            </a:r>
            <a:endParaRPr lang="en-IN" sz="32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indent="-342900">
              <a:lnSpc>
                <a:spcPct val="90000"/>
              </a:lnSpc>
              <a:spcBef>
                <a:spcPts val="0"/>
              </a:spcBef>
            </a:pPr>
            <a:r>
              <a:rPr lang="en-IN" sz="32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Having </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estimated the Non-stationary component the whole Time series is </a:t>
            </a:r>
            <a:r>
              <a:rPr lang="en-IN"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detrended</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and </a:t>
            </a:r>
            <a:r>
              <a:rPr lang="en-IN" sz="3200" b="1"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deseasonalized</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.The portion which is left off is called the </a:t>
            </a:r>
            <a:r>
              <a:rPr lang="en-IN"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residual part</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endParaRPr dirty="0"/>
          </a:p>
          <a:p>
            <a:pPr marL="342900" indent="-342900">
              <a:lnSpc>
                <a:spcPct val="90000"/>
              </a:lnSpc>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a:t>
            </a:r>
            <a:r>
              <a:rPr lang="en-IN" sz="3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statsitical</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behaviour of this portion </a:t>
            </a:r>
            <a:r>
              <a:rPr lang="en-IN" sz="32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is </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due to unaccountable causes and thus it is considered to be a stochastic component.</a:t>
            </a:r>
            <a:endParaRPr dirty="0"/>
          </a:p>
          <a:p>
            <a:pPr marL="342900" marR="0" lvl="0" indent="-342900" algn="l" rtl="0">
              <a:lnSpc>
                <a:spcPct val="90000"/>
              </a:lnSpc>
              <a:spcBef>
                <a:spcPts val="640"/>
              </a:spcBef>
              <a:spcAft>
                <a:spcPts val="1600"/>
              </a:spcAft>
              <a:buClr>
                <a:schemeClr val="dk1"/>
              </a:buClr>
              <a:buSzPts val="3200"/>
              <a:buFont typeface="Arial" panose="020B0604020202020204"/>
              <a:buNone/>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 test for </a:t>
            </a:r>
            <a:r>
              <a:rPr lang="en-IN" sz="3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stationarity</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Augmented Dickey-Fuller Test</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is performed on this residual series.  </a:t>
            </a: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611">
            <a:alpha val="66000"/>
          </a:srgbClr>
        </a:solidFill>
        <a:effectLst/>
      </p:bgPr>
    </p:bg>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28600"/>
            <a:ext cx="8229600" cy="51698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200"/>
              <a:buFont typeface="Calibri" panose="020F0502020204030204"/>
              <a:buNone/>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Augmented Dickey-Fuller Test for </a:t>
            </a:r>
            <a:r>
              <a:rPr lang="en-IN" sz="3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stationarity</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8" name="Shape 218"/>
          <p:cNvSpPr txBox="1">
            <a:spLocks noGrp="1"/>
          </p:cNvSpPr>
          <p:nvPr>
            <p:ph type="body" idx="1"/>
          </p:nvPr>
        </p:nvSpPr>
        <p:spPr>
          <a:xfrm>
            <a:off x="281354" y="914400"/>
            <a:ext cx="8679766" cy="594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635"/>
              <a:buFont typeface="Arial" panose="020B0604020202020204"/>
              <a:buNone/>
            </a:pP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Hypothesis of interest of an ADF test as,</a:t>
            </a:r>
            <a:endParaRPr dirty="0"/>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H0: </a:t>
            </a:r>
            <a:r>
              <a:rPr lang="en-IN" sz="2635" b="0" i="0" u="none" strike="noStrike" cap="none" dirty="0" smtClean="0">
                <a:solidFill>
                  <a:schemeClr val="accent4"/>
                </a:solidFill>
                <a:latin typeface="Calibri" panose="020F0502020204030204"/>
                <a:ea typeface="Calibri" panose="020F0502020204030204"/>
                <a:cs typeface="Calibri" panose="020F0502020204030204"/>
                <a:sym typeface="Calibri" panose="020F0502020204030204"/>
              </a:rPr>
              <a:t>series </a:t>
            </a: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is non stationary</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Vs  </a:t>
            </a:r>
            <a:r>
              <a:rPr lang="en-IN" sz="2635" b="0" i="0" u="none" strike="noStrike" cap="none" dirty="0" smtClean="0">
                <a:solidFill>
                  <a:srgbClr val="00B050"/>
                </a:solidFill>
                <a:latin typeface="Calibri" panose="020F0502020204030204"/>
                <a:ea typeface="Calibri" panose="020F0502020204030204"/>
                <a:cs typeface="Calibri" panose="020F0502020204030204"/>
                <a:sym typeface="Calibri" panose="020F0502020204030204"/>
              </a:rPr>
              <a:t>H1</a:t>
            </a:r>
            <a:r>
              <a:rPr lang="en-IN" sz="2635" b="0" i="0" u="none" strike="noStrike" cap="none" dirty="0">
                <a:solidFill>
                  <a:srgbClr val="00B050"/>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smtClean="0">
                <a:solidFill>
                  <a:srgbClr val="00B050"/>
                </a:solidFill>
                <a:latin typeface="Calibri" panose="020F0502020204030204"/>
                <a:ea typeface="Calibri" panose="020F0502020204030204"/>
                <a:cs typeface="Calibri" panose="020F0502020204030204"/>
                <a:sym typeface="Calibri" panose="020F0502020204030204"/>
              </a:rPr>
              <a:t>series is stationary.</a:t>
            </a:r>
            <a:endParaRPr dirty="0">
              <a:solidFill>
                <a:srgbClr val="00B050"/>
              </a:solidFill>
            </a:endParaRPr>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For a given time series </a:t>
            </a:r>
            <a:r>
              <a:rPr lang="en-IN" sz="2635"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y</a:t>
            </a:r>
            <a:r>
              <a:rPr lang="en-IN" sz="2635" b="0" i="0" u="none" strike="noStrike" cap="none" baseline="-25000" dirty="0" err="1">
                <a:solidFill>
                  <a:schemeClr val="dk1"/>
                </a:solidFill>
                <a:latin typeface="Calibri" panose="020F0502020204030204"/>
                <a:ea typeface="Calibri" panose="020F0502020204030204"/>
                <a:cs typeface="Calibri" panose="020F0502020204030204"/>
                <a:sym typeface="Calibri" panose="020F0502020204030204"/>
              </a:rPr>
              <a:t>t</a:t>
            </a:r>
            <a:r>
              <a:rPr lang="en-IN" sz="263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a:t>
            </a:r>
            <a:r>
              <a:rPr lang="en-IN" sz="263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ADF test considers the model,</a:t>
            </a:r>
            <a:endParaRPr dirty="0"/>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err="1" smtClean="0">
                <a:solidFill>
                  <a:schemeClr val="accent3"/>
                </a:solidFill>
                <a:latin typeface="Calibri" panose="020F0502020204030204"/>
                <a:ea typeface="Calibri" panose="020F0502020204030204"/>
                <a:cs typeface="Calibri" panose="020F0502020204030204"/>
                <a:sym typeface="Calibri" panose="020F0502020204030204"/>
              </a:rPr>
              <a:t>y</a:t>
            </a:r>
            <a:r>
              <a:rPr lang="en-IN" sz="2635" b="0" i="0" u="none" strike="noStrike" cap="none" baseline="-25000" dirty="0" err="1" smtClean="0">
                <a:solidFill>
                  <a:schemeClr val="accent3"/>
                </a:solidFill>
                <a:latin typeface="Calibri" panose="020F0502020204030204"/>
                <a:ea typeface="Calibri" panose="020F0502020204030204"/>
                <a:cs typeface="Calibri" panose="020F0502020204030204"/>
                <a:sym typeface="Calibri" panose="020F0502020204030204"/>
              </a:rPr>
              <a:t>t</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  = a + b*t +c*y</a:t>
            </a:r>
            <a:r>
              <a:rPr lang="en-IN" sz="2635" b="0" i="0" u="none" strike="noStrike" cap="none" baseline="-25000" dirty="0" smtClean="0">
                <a:solidFill>
                  <a:schemeClr val="accent3"/>
                </a:solidFill>
                <a:latin typeface="Calibri" panose="020F0502020204030204"/>
                <a:ea typeface="Calibri" panose="020F0502020204030204"/>
                <a:cs typeface="Calibri" panose="020F0502020204030204"/>
                <a:sym typeface="Calibri" panose="020F0502020204030204"/>
              </a:rPr>
              <a:t>t-1 </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+d</a:t>
            </a:r>
            <a:r>
              <a:rPr lang="en-IN" sz="1800"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1</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*y</a:t>
            </a:r>
            <a:r>
              <a:rPr lang="en-IN" sz="2635" b="0" i="0" u="none" strike="noStrike" cap="none" baseline="-25000" dirty="0" smtClean="0">
                <a:solidFill>
                  <a:schemeClr val="accent3"/>
                </a:solidFill>
                <a:latin typeface="Calibri" panose="020F0502020204030204"/>
                <a:ea typeface="Calibri" panose="020F0502020204030204"/>
                <a:cs typeface="Calibri" panose="020F0502020204030204"/>
                <a:sym typeface="Calibri" panose="020F0502020204030204"/>
              </a:rPr>
              <a:t>t-1</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 ... </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+d</a:t>
            </a:r>
            <a:r>
              <a:rPr lang="en-IN" sz="1800"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p-1</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*y</a:t>
            </a:r>
            <a:r>
              <a:rPr lang="en-IN" sz="2635" b="0" i="0" u="none" strike="noStrike" cap="none" baseline="-25000" dirty="0" smtClean="0">
                <a:solidFill>
                  <a:schemeClr val="accent3"/>
                </a:solidFill>
                <a:latin typeface="Calibri" panose="020F0502020204030204"/>
                <a:ea typeface="Calibri" panose="020F0502020204030204"/>
                <a:cs typeface="Calibri" panose="020F0502020204030204"/>
                <a:sym typeface="Calibri" panose="020F0502020204030204"/>
              </a:rPr>
              <a:t>t-p+1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err="1" smtClean="0">
                <a:solidFill>
                  <a:schemeClr val="accent3"/>
                </a:solidFill>
                <a:latin typeface="Calibri" panose="020F0502020204030204"/>
                <a:ea typeface="Calibri" panose="020F0502020204030204"/>
                <a:cs typeface="Calibri" panose="020F0502020204030204"/>
                <a:sym typeface="Calibri" panose="020F0502020204030204"/>
              </a:rPr>
              <a:t>u</a:t>
            </a:r>
            <a:r>
              <a:rPr lang="en-IN" sz="1800" b="0" i="0" u="none" strike="noStrike" cap="none" dirty="0" err="1" smtClean="0">
                <a:solidFill>
                  <a:schemeClr val="accent3"/>
                </a:solidFill>
                <a:latin typeface="Calibri" panose="020F0502020204030204"/>
                <a:ea typeface="Calibri" panose="020F0502020204030204"/>
                <a:cs typeface="Calibri" panose="020F0502020204030204"/>
                <a:sym typeface="Calibri" panose="020F0502020204030204"/>
              </a:rPr>
              <a:t>t</a:t>
            </a:r>
            <a:endParaRPr sz="1800" dirty="0">
              <a:solidFill>
                <a:schemeClr val="accent3"/>
              </a:solidFill>
            </a:endParaRPr>
          </a:p>
          <a:p>
            <a:pPr marL="342900" lvl="0" indent="-342900">
              <a:lnSpc>
                <a:spcPct val="80000"/>
              </a:lnSpc>
              <a:spcBef>
                <a:spcPts val="525"/>
              </a:spcBef>
              <a:buSzPts val="2635"/>
              <a:buNone/>
            </a:pPr>
            <a:endPar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lvl="0" indent="-342900">
              <a:lnSpc>
                <a:spcPct val="80000"/>
              </a:lnSpc>
              <a:spcBef>
                <a:spcPts val="525"/>
              </a:spcBef>
              <a:buSzPts val="2635"/>
              <a:buNone/>
            </a:pP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Where</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 </a:t>
            </a:r>
            <a:r>
              <a:rPr lang="en-IN" sz="2635" dirty="0" smtClean="0">
                <a:solidFill>
                  <a:schemeClr val="accent3"/>
                </a:solidFill>
              </a:rPr>
              <a:t>“a”</a:t>
            </a:r>
            <a:r>
              <a:rPr lang="en-IN" sz="2635" dirty="0" smtClean="0"/>
              <a:t>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is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constant , </a:t>
            </a:r>
            <a:r>
              <a:rPr lang="en-IN" sz="2635" dirty="0" smtClean="0">
                <a:solidFill>
                  <a:schemeClr val="accent3"/>
                </a:solidFill>
              </a:rPr>
              <a:t>“b”</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is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coefficient on a time trend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and</a:t>
            </a:r>
            <a:r>
              <a:rPr lang="en-IN" sz="2635" dirty="0"/>
              <a:t> </a:t>
            </a:r>
            <a:r>
              <a:rPr lang="en-IN" sz="2635" dirty="0" smtClean="0">
                <a:solidFill>
                  <a:schemeClr val="accent3"/>
                </a:solidFill>
              </a:rPr>
              <a:t>“c”</a:t>
            </a:r>
            <a:r>
              <a:rPr lang="en-IN" sz="2635" dirty="0" smtClean="0"/>
              <a:t>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is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lag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order. It is equivalent to test,</a:t>
            </a:r>
            <a:endParaRPr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H0:  </a:t>
            </a:r>
            <a:r>
              <a:rPr lang="en-IN" sz="2635" b="0" i="0" u="none" strike="noStrike" cap="none" dirty="0" smtClean="0">
                <a:solidFill>
                  <a:schemeClr val="accent4"/>
                </a:solidFill>
                <a:latin typeface="Calibri" panose="020F0502020204030204"/>
                <a:ea typeface="Calibri" panose="020F0502020204030204"/>
                <a:cs typeface="Calibri" panose="020F0502020204030204"/>
                <a:sym typeface="Calibri" panose="020F0502020204030204"/>
              </a:rPr>
              <a:t>c =0</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against </a:t>
            </a:r>
            <a:r>
              <a:rPr lang="en-IN" sz="2635" b="0" i="0" u="none" strike="noStrike" cap="none" dirty="0">
                <a:solidFill>
                  <a:srgbClr val="00B050"/>
                </a:solidFill>
                <a:latin typeface="Calibri" panose="020F0502020204030204"/>
                <a:ea typeface="Calibri" panose="020F0502020204030204"/>
                <a:cs typeface="Calibri" panose="020F0502020204030204"/>
                <a:sym typeface="Calibri" panose="020F0502020204030204"/>
              </a:rPr>
              <a:t>H1: </a:t>
            </a:r>
            <a:r>
              <a:rPr lang="en-IN" sz="2635" b="0" i="0" u="none" strike="noStrike" cap="none" dirty="0" smtClean="0">
                <a:solidFill>
                  <a:srgbClr val="00B050"/>
                </a:solidFill>
                <a:latin typeface="Calibri" panose="020F0502020204030204"/>
                <a:ea typeface="Calibri" panose="020F0502020204030204"/>
                <a:cs typeface="Calibri" panose="020F0502020204030204"/>
                <a:sym typeface="Calibri" panose="020F0502020204030204"/>
              </a:rPr>
              <a:t>c&lt;0</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endParaRPr dirty="0"/>
          </a:p>
          <a:p>
            <a:pPr marL="342900" indent="-342900">
              <a:lnSpc>
                <a:spcPct val="80000"/>
              </a:lnSpc>
              <a:spcBef>
                <a:spcPts val="525"/>
              </a:spcBef>
              <a:buSzPts val="2635"/>
            </a:pP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Test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statistic </a:t>
            </a:r>
            <a:r>
              <a:rPr lang="en-IN" sz="2635" dirty="0" smtClean="0"/>
              <a:t>:</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D =  </a:t>
            </a:r>
            <a:r>
              <a:rPr lang="en-IN" sz="2635" b="0" i="0" u="none" strike="noStrike" cap="none" dirty="0" err="1" smtClean="0">
                <a:solidFill>
                  <a:schemeClr val="accent3"/>
                </a:solidFill>
                <a:latin typeface="Calibri" panose="020F0502020204030204"/>
                <a:ea typeface="Calibri" panose="020F0502020204030204"/>
                <a:cs typeface="Calibri" panose="020F0502020204030204"/>
                <a:sym typeface="Calibri" panose="020F0502020204030204"/>
              </a:rPr>
              <a:t>c</a:t>
            </a:r>
            <a:r>
              <a:rPr lang="en-IN" sz="1400" b="0" i="0" u="none" strike="noStrike" cap="none" dirty="0" err="1" smtClean="0">
                <a:solidFill>
                  <a:schemeClr val="accent3"/>
                </a:solidFill>
                <a:latin typeface="Calibri" panose="020F0502020204030204"/>
                <a:ea typeface="Calibri" panose="020F0502020204030204"/>
                <a:cs typeface="Calibri" panose="020F0502020204030204"/>
                <a:sym typeface="Calibri" panose="020F0502020204030204"/>
              </a:rPr>
              <a:t>est</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S.E(</a:t>
            </a:r>
            <a:r>
              <a:rPr lang="en-IN" sz="2400" dirty="0" err="1" smtClean="0">
                <a:solidFill>
                  <a:schemeClr val="accent3"/>
                </a:solidFill>
              </a:rPr>
              <a:t>c</a:t>
            </a:r>
            <a:r>
              <a:rPr lang="en-IN" sz="1800" dirty="0" err="1" smtClean="0">
                <a:solidFill>
                  <a:schemeClr val="accent3"/>
                </a:solidFill>
              </a:rPr>
              <a:t>est</a:t>
            </a:r>
            <a:r>
              <a:rPr lang="en-IN" sz="2635" b="0" i="0" u="none" strike="noStrike" cap="none" dirty="0" smtClean="0">
                <a:solidFill>
                  <a:schemeClr val="accent3"/>
                </a:solidFill>
                <a:latin typeface="Calibri" panose="020F0502020204030204"/>
                <a:ea typeface="Calibri" panose="020F0502020204030204"/>
                <a:cs typeface="Calibri" panose="020F0502020204030204"/>
                <a:sym typeface="Calibri" panose="020F0502020204030204"/>
              </a:rPr>
              <a:t>)</a:t>
            </a:r>
            <a:endParaRPr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endParaRPr>
          </a:p>
          <a:p>
            <a:pPr marL="342900" indent="-342900">
              <a:lnSpc>
                <a:spcPct val="80000"/>
              </a:lnSpc>
              <a:spcBef>
                <a:spcPts val="525"/>
              </a:spcBef>
              <a:buSzPts val="2635"/>
            </a:pP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Test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rule :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Reject H0 </a:t>
            </a:r>
            <a:r>
              <a:rPr lang="en-IN" sz="2635" b="0" i="0" u="none" strike="noStrike" cap="none" dirty="0" err="1">
                <a:solidFill>
                  <a:schemeClr val="accent3"/>
                </a:solidFill>
                <a:latin typeface="Calibri" panose="020F0502020204030204"/>
                <a:ea typeface="Calibri" panose="020F0502020204030204"/>
                <a:cs typeface="Calibri" panose="020F0502020204030204"/>
                <a:sym typeface="Calibri" panose="020F0502020204030204"/>
              </a:rPr>
              <a:t>iff</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 D</a:t>
            </a:r>
            <a:r>
              <a:rPr lang="en-IN" sz="2635" b="0" i="0" u="none" strike="noStrike" cap="none" baseline="-25000" dirty="0">
                <a:solidFill>
                  <a:schemeClr val="accent3"/>
                </a:solidFill>
                <a:latin typeface="Calibri" panose="020F0502020204030204"/>
                <a:ea typeface="Calibri" panose="020F0502020204030204"/>
                <a:cs typeface="Calibri" panose="020F0502020204030204"/>
                <a:sym typeface="Calibri" panose="020F0502020204030204"/>
              </a:rPr>
              <a:t>obs </a:t>
            </a:r>
            <a:r>
              <a:rPr lang="en-IN" sz="2635" b="0" i="0" u="none" strike="noStrike" cap="none" dirty="0">
                <a:solidFill>
                  <a:schemeClr val="accent3"/>
                </a:solidFill>
                <a:latin typeface="Calibri" panose="020F0502020204030204"/>
                <a:ea typeface="Calibri" panose="020F0502020204030204"/>
                <a:cs typeface="Calibri" panose="020F0502020204030204"/>
                <a:sym typeface="Calibri" panose="020F0502020204030204"/>
              </a:rPr>
              <a:t>&lt; D-crit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(obtained </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from table) </a:t>
            </a:r>
            <a:endPar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25"/>
              </a:spcBef>
              <a:spcAft>
                <a:spcPts val="0"/>
              </a:spcAft>
              <a:buClr>
                <a:schemeClr val="dk1"/>
              </a:buClr>
              <a:buSzPts val="2635"/>
              <a:buFont typeface="Arial" panose="020B0604020202020204"/>
              <a:buNone/>
            </a:pPr>
            <a:endParaRPr lang="en-IN" sz="2635" dirty="0" smtClean="0"/>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dirty="0" smtClean="0"/>
              <a:t>We have,</a:t>
            </a: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D</a:t>
            </a:r>
            <a:r>
              <a:rPr lang="en-IN" sz="2635" b="0" i="0" u="none" strike="noStrike" cap="none" baseline="-25000" dirty="0">
                <a:solidFill>
                  <a:schemeClr val="accent4"/>
                </a:solidFill>
                <a:latin typeface="Calibri" panose="020F0502020204030204"/>
                <a:ea typeface="Calibri" panose="020F0502020204030204"/>
                <a:cs typeface="Calibri" panose="020F0502020204030204"/>
                <a:sym typeface="Calibri" panose="020F0502020204030204"/>
              </a:rPr>
              <a:t>obs </a:t>
            </a: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 -10.806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&amp; </a:t>
            </a:r>
            <a:r>
              <a:rPr lang="en-IN" sz="2635" b="0" i="0" u="none" strike="noStrike" cap="none" dirty="0">
                <a:solidFill>
                  <a:schemeClr val="accent4"/>
                </a:solidFill>
                <a:latin typeface="Calibri" panose="020F0502020204030204"/>
                <a:ea typeface="Calibri" panose="020F0502020204030204"/>
                <a:cs typeface="Calibri" panose="020F0502020204030204"/>
                <a:sym typeface="Calibri" panose="020F0502020204030204"/>
              </a:rPr>
              <a:t>p-value :0.01 &lt; 0.05</a:t>
            </a:r>
            <a:endParaRPr dirty="0">
              <a:solidFill>
                <a:schemeClr val="accent4"/>
              </a:solidFill>
            </a:endParaRPr>
          </a:p>
          <a:p>
            <a:pPr marL="342900" marR="0" lvl="0" indent="-342900" algn="l" rtl="0">
              <a:lnSpc>
                <a:spcPct val="80000"/>
              </a:lnSpc>
              <a:spcBef>
                <a:spcPts val="525"/>
              </a:spcBef>
              <a:spcAft>
                <a:spcPts val="0"/>
              </a:spcAft>
              <a:buClr>
                <a:schemeClr val="dk1"/>
              </a:buClr>
              <a:buSzPts val="2635"/>
              <a:buFont typeface="Arial" panose="020B0604020202020204"/>
              <a:buNone/>
            </a:pPr>
            <a:r>
              <a:rPr lang="en-IN" sz="263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Hence </a:t>
            </a:r>
            <a:r>
              <a:rPr lang="en-IN"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 reject H0 against H1 at 5% level of significance and conclude that the obtained residual series is </a:t>
            </a:r>
            <a:r>
              <a:rPr lang="en-IN" sz="2635" b="0" i="0" u="sng" strike="noStrike" cap="none" dirty="0">
                <a:solidFill>
                  <a:schemeClr val="dk1"/>
                </a:solidFill>
                <a:latin typeface="Calibri" panose="020F0502020204030204"/>
                <a:ea typeface="Calibri" panose="020F0502020204030204"/>
                <a:cs typeface="Calibri" panose="020F0502020204030204"/>
                <a:sym typeface="Calibri" panose="020F0502020204030204"/>
              </a:rPr>
              <a:t>stationary.</a:t>
            </a:r>
            <a:endParaRPr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25"/>
              </a:spcBef>
              <a:spcAft>
                <a:spcPts val="0"/>
              </a:spcAft>
              <a:buClr>
                <a:schemeClr val="dk1"/>
              </a:buClr>
              <a:buSzPts val="2635"/>
              <a:buFont typeface="Arial" panose="020B0604020202020204"/>
              <a:buNone/>
            </a:pPr>
            <a:endParaRPr sz="2635"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45"/>
              </a:spcBef>
              <a:spcAft>
                <a:spcPts val="0"/>
              </a:spcAft>
              <a:buClr>
                <a:schemeClr val="dk1"/>
              </a:buClr>
              <a:buSzPts val="2720"/>
              <a:buFont typeface="Arial" panose="020B0604020202020204"/>
              <a:buNone/>
            </a:pPr>
            <a:endParaRPr sz="272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45"/>
              </a:spcBef>
              <a:spcAft>
                <a:spcPts val="0"/>
              </a:spcAft>
              <a:buClr>
                <a:schemeClr val="dk1"/>
              </a:buClr>
              <a:buSzPts val="2720"/>
              <a:buFont typeface="Arial" panose="020B0604020202020204"/>
              <a:buNone/>
            </a:pPr>
            <a:endParaRPr sz="272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45"/>
              </a:spcBef>
              <a:spcAft>
                <a:spcPts val="1600"/>
              </a:spcAft>
              <a:buClr>
                <a:schemeClr val="dk1"/>
              </a:buClr>
              <a:buSzPts val="2720"/>
              <a:buFont typeface="Arial" panose="020B0604020202020204"/>
              <a:buNone/>
            </a:pPr>
            <a:endParaRPr sz="272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9" name="Shape 21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2" name="Shape 222"/>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8" name="Shape 228"/>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0" name="Shape 230"/>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 name="Shape 232"/>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6" name="Shape 236"/>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611">
            <a:alpha val="79000"/>
          </a:srgbClr>
        </a:solidFill>
        <a:effectLst/>
      </p:bgPr>
    </p:bg>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panose="020F0502020204030204"/>
              <a:buNone/>
            </a:pPr>
            <a:r>
              <a:rPr lang="en-IN" sz="4000" dirty="0" smtClean="0"/>
              <a:t>Sample a</a:t>
            </a:r>
            <a:r>
              <a:rPr lang="en-IN" sz="40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utocorrelation </a:t>
            </a:r>
            <a:r>
              <a:rPr lang="en-IN" sz="40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plot of residuals</a:t>
            </a:r>
            <a:endParaRPr sz="40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4" name="Shape 244"/>
          <p:cNvPicPr preferRelativeResize="0">
            <a:picLocks noGrp="1"/>
          </p:cNvPicPr>
          <p:nvPr>
            <p:ph type="body" idx="1"/>
          </p:nvPr>
        </p:nvPicPr>
        <p:blipFill rotWithShape="1">
          <a:blip r:embed="rId1"/>
          <a:srcRect/>
          <a:stretch>
            <a:fillRect/>
          </a:stretch>
        </p:blipFill>
        <p:spPr>
          <a:xfrm>
            <a:off x="1180558" y="1600200"/>
            <a:ext cx="6782883" cy="4525963"/>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alpha val="84000"/>
          </a:srgbClr>
        </a:solidFill>
        <a:effectLst/>
      </p:bgPr>
    </p:bg>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609600"/>
            <a:ext cx="8229600" cy="463764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Clearly, the ACF shape is </a:t>
            </a: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damped oscillatory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type, which gives a clear indication of </a:t>
            </a:r>
            <a:r>
              <a:rPr lang="en-IN" sz="2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Stationarity</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of the residual series.</a:t>
            </a:r>
            <a:endParaRPr sz="2800" dirty="0"/>
          </a:p>
          <a:p>
            <a:pPr marL="342900" marR="0" lvl="0" indent="-342900" algn="l" rtl="0">
              <a:spcBef>
                <a:spcPts val="640"/>
              </a:spcBef>
              <a:spcAft>
                <a:spcPts val="0"/>
              </a:spcAft>
              <a:buClr>
                <a:schemeClr val="dk1"/>
              </a:buClr>
              <a:buSzPts val="320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Now, the task is to model it with appropriate stochastic processes. From the shape of the ACF which is a damped oscillatory curve, it clearly indicates that an </a:t>
            </a: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AR(2)</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process will be appropriate here. The fitted equation is as follows:</a:t>
            </a:r>
            <a:endParaRPr sz="2800" dirty="0"/>
          </a:p>
          <a:p>
            <a:pPr marL="342900" marR="0" lvl="0" indent="-342900" algn="l" rtl="0">
              <a:spcBef>
                <a:spcPts val="640"/>
              </a:spcBef>
              <a:spcAft>
                <a:spcPts val="0"/>
              </a:spcAft>
              <a:buClr>
                <a:schemeClr val="dk1"/>
              </a:buClr>
              <a:buSzPts val="320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640"/>
              </a:spcBef>
              <a:spcAft>
                <a:spcPts val="1600"/>
              </a:spcAft>
              <a:buClr>
                <a:schemeClr val="dk1"/>
              </a:buClr>
              <a:buSzPts val="32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3" name="Diagram 2"/>
          <p:cNvGraphicFramePr/>
          <p:nvPr/>
        </p:nvGraphicFramePr>
        <p:xfrm>
          <a:off x="933156" y="4698609"/>
          <a:ext cx="7226106" cy="26193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alpha val="84000"/>
          </a:srgbClr>
        </a:solidFill>
        <a:effectLst/>
      </p:bgPr>
    </p:bg>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Forecasts</a:t>
            </a:r>
            <a:endParaRPr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5" name="Shape 255"/>
          <p:cNvSpPr txBox="1">
            <a:spLocks noGrp="1"/>
          </p:cNvSpPr>
          <p:nvPr>
            <p:ph type="body" idx="1"/>
          </p:nvPr>
        </p:nvSpPr>
        <p:spPr>
          <a:xfrm>
            <a:off x="457200" y="838201"/>
            <a:ext cx="8229600" cy="388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20"/>
              <a:buFont typeface="Arial" panose="020B0604020202020204"/>
              <a:buNone/>
            </a:pPr>
            <a:r>
              <a:rPr lang="en-IN" sz="272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analysis till now provides isolation and separate estimation of the “Non-stationary” &amp; “Stationary” component of the time series data. The estimation of the “Non-stationary” part is done using the “Method of Classical Decomposition” and the analysis of the “Stationary” part is done by the fitting of AR (2) process to the residual series.</a:t>
            </a:r>
            <a:endParaRPr lang="en-IN" sz="272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45"/>
              </a:spcBef>
              <a:spcAft>
                <a:spcPts val="0"/>
              </a:spcAft>
              <a:buClr>
                <a:schemeClr val="dk1"/>
              </a:buClr>
              <a:buSzPts val="2720"/>
              <a:buFont typeface="Arial" panose="020B0604020202020204"/>
              <a:buNone/>
            </a:pPr>
            <a:r>
              <a:rPr lang="en-IN" sz="272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formula combining both provides a complete forecasting formula for the study variable Gold price. Using this the forecasts of gold price for the first 6 months of 2018 are computed as follows,</a:t>
            </a:r>
            <a:endParaRPr lang="en-IN" sz="272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45"/>
              </a:spcBef>
              <a:spcAft>
                <a:spcPts val="0"/>
              </a:spcAft>
              <a:buClr>
                <a:schemeClr val="dk1"/>
              </a:buClr>
              <a:buSzPts val="2720"/>
              <a:buFont typeface="Arial" panose="020B0604020202020204"/>
              <a:buNone/>
            </a:pPr>
            <a:endParaRPr sz="272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70180" algn="l" rtl="0">
              <a:lnSpc>
                <a:spcPct val="80000"/>
              </a:lnSpc>
              <a:spcBef>
                <a:spcPts val="545"/>
              </a:spcBef>
              <a:spcAft>
                <a:spcPts val="1600"/>
              </a:spcAft>
              <a:buClr>
                <a:schemeClr val="dk1"/>
              </a:buClr>
              <a:buSzPts val="2720"/>
              <a:buFont typeface="Arial" panose="020B0604020202020204"/>
              <a:buNone/>
            </a:pPr>
            <a:endParaRPr sz="272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56" name="Shape 256"/>
          <p:cNvGraphicFramePr/>
          <p:nvPr/>
        </p:nvGraphicFramePr>
        <p:xfrm>
          <a:off x="457202" y="4953000"/>
          <a:ext cx="8153425" cy="1559580"/>
        </p:xfrm>
        <a:graphic>
          <a:graphicData uri="http://schemas.openxmlformats.org/drawingml/2006/table">
            <a:tbl>
              <a:tblPr firstRow="1" bandRow="1">
                <a:noFill/>
                <a:tableStyleId>{7DBE8371-CF5A-45BD-AD2D-45D797635F8F}</a:tableStyleId>
              </a:tblPr>
              <a:tblGrid>
                <a:gridCol w="1295400"/>
                <a:gridCol w="1143000"/>
                <a:gridCol w="1055925"/>
                <a:gridCol w="1164775"/>
                <a:gridCol w="1164775"/>
                <a:gridCol w="1164775"/>
                <a:gridCol w="1164775"/>
              </a:tblGrid>
              <a:tr h="370850">
                <a:tc>
                  <a:txBody>
                    <a:bodyPr/>
                    <a:lstStyle/>
                    <a:p>
                      <a:pPr marL="0" marR="0" lvl="0" indent="0" algn="l" rtl="0">
                        <a:spcBef>
                          <a:spcPts val="0"/>
                        </a:spcBef>
                        <a:spcAft>
                          <a:spcPts val="0"/>
                        </a:spcAft>
                        <a:buNone/>
                      </a:pPr>
                      <a:r>
                        <a:rPr lang="en-IN" sz="1800"/>
                        <a:t>Month</a:t>
                      </a:r>
                      <a:endParaRPr sz="1800"/>
                    </a:p>
                  </a:txBody>
                  <a:tcPr marL="91450" marR="91450" marT="45725" marB="45725"/>
                </a:tc>
                <a:tc>
                  <a:txBody>
                    <a:bodyPr/>
                    <a:lstStyle/>
                    <a:p>
                      <a:pPr marL="0" marR="0" lvl="0" indent="0" algn="l" rtl="0">
                        <a:spcBef>
                          <a:spcPts val="0"/>
                        </a:spcBef>
                        <a:spcAft>
                          <a:spcPts val="0"/>
                        </a:spcAft>
                        <a:buNone/>
                      </a:pPr>
                      <a:r>
                        <a:rPr lang="en-IN" sz="1800"/>
                        <a:t>Jan</a:t>
                      </a:r>
                      <a:endParaRPr sz="1800"/>
                    </a:p>
                  </a:txBody>
                  <a:tcPr marL="91450" marR="91450" marT="45725" marB="45725"/>
                </a:tc>
                <a:tc>
                  <a:txBody>
                    <a:bodyPr/>
                    <a:lstStyle/>
                    <a:p>
                      <a:pPr marL="0" marR="0" lvl="0" indent="0" algn="l" rtl="0">
                        <a:spcBef>
                          <a:spcPts val="0"/>
                        </a:spcBef>
                        <a:spcAft>
                          <a:spcPts val="0"/>
                        </a:spcAft>
                        <a:buNone/>
                      </a:pPr>
                      <a:r>
                        <a:rPr lang="en-IN" sz="1800"/>
                        <a:t>Feb</a:t>
                      </a:r>
                      <a:endParaRPr sz="1800"/>
                    </a:p>
                  </a:txBody>
                  <a:tcPr marL="91450" marR="91450" marT="45725" marB="45725"/>
                </a:tc>
                <a:tc>
                  <a:txBody>
                    <a:bodyPr/>
                    <a:lstStyle/>
                    <a:p>
                      <a:pPr marL="0" marR="0" lvl="0" indent="0" algn="l" rtl="0">
                        <a:spcBef>
                          <a:spcPts val="0"/>
                        </a:spcBef>
                        <a:spcAft>
                          <a:spcPts val="0"/>
                        </a:spcAft>
                        <a:buNone/>
                      </a:pPr>
                      <a:r>
                        <a:rPr lang="en-IN" sz="1800"/>
                        <a:t>Mar</a:t>
                      </a:r>
                      <a:endParaRPr sz="1800"/>
                    </a:p>
                  </a:txBody>
                  <a:tcPr marL="91450" marR="91450" marT="45725" marB="45725"/>
                </a:tc>
                <a:tc>
                  <a:txBody>
                    <a:bodyPr/>
                    <a:lstStyle/>
                    <a:p>
                      <a:pPr marL="0" marR="0" lvl="0" indent="0" algn="l" rtl="0">
                        <a:spcBef>
                          <a:spcPts val="0"/>
                        </a:spcBef>
                        <a:spcAft>
                          <a:spcPts val="0"/>
                        </a:spcAft>
                        <a:buNone/>
                      </a:pPr>
                      <a:r>
                        <a:rPr lang="en-IN" sz="1800"/>
                        <a:t>Apr</a:t>
                      </a:r>
                      <a:endParaRPr sz="1800"/>
                    </a:p>
                  </a:txBody>
                  <a:tcPr marL="91450" marR="91450" marT="45725" marB="45725"/>
                </a:tc>
                <a:tc>
                  <a:txBody>
                    <a:bodyPr/>
                    <a:lstStyle/>
                    <a:p>
                      <a:pPr marL="0" marR="0" lvl="0" indent="0" algn="l" rtl="0">
                        <a:spcBef>
                          <a:spcPts val="0"/>
                        </a:spcBef>
                        <a:spcAft>
                          <a:spcPts val="0"/>
                        </a:spcAft>
                        <a:buNone/>
                      </a:pPr>
                      <a:r>
                        <a:rPr lang="en-IN" sz="1800"/>
                        <a:t>May</a:t>
                      </a:r>
                      <a:endParaRPr sz="1800"/>
                    </a:p>
                  </a:txBody>
                  <a:tcPr marL="91450" marR="91450" marT="45725" marB="45725"/>
                </a:tc>
                <a:tc>
                  <a:txBody>
                    <a:bodyPr/>
                    <a:lstStyle/>
                    <a:p>
                      <a:pPr marL="0" marR="0" lvl="0" indent="0" algn="l" rtl="0">
                        <a:spcBef>
                          <a:spcPts val="0"/>
                        </a:spcBef>
                        <a:spcAft>
                          <a:spcPts val="0"/>
                        </a:spcAft>
                        <a:buNone/>
                      </a:pPr>
                      <a:r>
                        <a:rPr lang="en-IN" sz="1800"/>
                        <a:t>June</a:t>
                      </a:r>
                      <a:endParaRPr sz="1800"/>
                    </a:p>
                  </a:txBody>
                  <a:tcPr marL="91450" marR="91450" marT="45725" marB="45725"/>
                </a:tc>
              </a:tr>
              <a:tr h="370850">
                <a:tc>
                  <a:txBody>
                    <a:bodyPr/>
                    <a:lstStyle/>
                    <a:p>
                      <a:pPr marL="0" marR="0" lvl="0" indent="0" algn="l" rtl="0">
                        <a:spcBef>
                          <a:spcPts val="0"/>
                        </a:spcBef>
                        <a:spcAft>
                          <a:spcPts val="0"/>
                        </a:spcAft>
                        <a:buNone/>
                      </a:pPr>
                      <a:r>
                        <a:rPr lang="en-IN" sz="1800"/>
                        <a:t>Predicted  price</a:t>
                      </a:r>
                      <a:endParaRPr sz="1800"/>
                    </a:p>
                  </a:txBody>
                  <a:tcPr marL="91450" marR="91450" marT="45725" marB="45725"/>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1553.89</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1592.64</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1599.21</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1605.48</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1620.39</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1626.39</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r>
              <a:tr h="370850">
                <a:tc>
                  <a:txBody>
                    <a:bodyPr/>
                    <a:lstStyle/>
                    <a:p>
                      <a:pPr marL="0" marR="0" lvl="0" indent="0" algn="l" rtl="0">
                        <a:spcBef>
                          <a:spcPts val="0"/>
                        </a:spcBef>
                        <a:spcAft>
                          <a:spcPts val="0"/>
                        </a:spcAft>
                        <a:buNone/>
                      </a:pPr>
                      <a:r>
                        <a:rPr lang="en-IN" sz="1800"/>
                        <a:t>Actual price</a:t>
                      </a:r>
                      <a:endParaRPr sz="1800"/>
                    </a:p>
                  </a:txBody>
                  <a:tcPr marL="91450" marR="91450" marT="45725" marB="45725"/>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1343</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1317</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1322</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200000"/>
                        </a:lnSpc>
                        <a:spcBef>
                          <a:spcPts val="0"/>
                        </a:spcBef>
                        <a:spcAft>
                          <a:spcPts val="0"/>
                        </a:spcAft>
                        <a:buNone/>
                      </a:pPr>
                      <a:r>
                        <a:rPr lang="en-IN" sz="1800" b="0">
                          <a:latin typeface="Calibri" panose="020F0502020204030204"/>
                          <a:ea typeface="Calibri" panose="020F0502020204030204"/>
                          <a:cs typeface="Calibri" panose="020F0502020204030204"/>
                          <a:sym typeface="Calibri" panose="020F0502020204030204"/>
                        </a:rPr>
                        <a:t>-</a:t>
                      </a:r>
                      <a:endParaRPr sz="1800" b="0">
                        <a:latin typeface="Calibri" panose="020F0502020204030204"/>
                        <a:ea typeface="Calibri" panose="020F0502020204030204"/>
                        <a:cs typeface="Calibri" panose="020F0502020204030204"/>
                        <a:sym typeface="Calibri" panose="020F0502020204030204"/>
                      </a:endParaRPr>
                    </a:p>
                  </a:txBody>
                  <a:tcPr marL="68575" marR="68575"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alpha val="81000"/>
          </a:srgbClr>
        </a:solidFill>
        <a:effectLst/>
      </p:bgPr>
    </p:bg>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293303" y="281354"/>
            <a:ext cx="5618700" cy="101445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Conclusions</a:t>
            </a:r>
            <a:endParaRPr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2" name="Shape 262"/>
          <p:cNvSpPr txBox="1">
            <a:spLocks noGrp="1"/>
          </p:cNvSpPr>
          <p:nvPr>
            <p:ph type="body" idx="4294967295"/>
          </p:nvPr>
        </p:nvSpPr>
        <p:spPr>
          <a:xfrm>
            <a:off x="168814" y="1445455"/>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panose="020B0604020202020204"/>
              <a:buNone/>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Clearly the forecasts are not satisfactory since their deviations from the actual prices are significantly high. This might have been so due to some severe drawback of the analysing techniques adopted which can be listed as follows;</a:t>
            </a:r>
            <a:endParaRPr dirty="0"/>
          </a:p>
          <a:p>
            <a:pPr marL="342900" marR="0" lvl="0" indent="-342900" algn="l" rtl="0">
              <a:lnSpc>
                <a:spcPct val="90000"/>
              </a:lnSpc>
              <a:spcBef>
                <a:spcPts val="590"/>
              </a:spcBef>
              <a:spcAft>
                <a:spcPts val="0"/>
              </a:spcAft>
              <a:buClr>
                <a:schemeClr val="dk1"/>
              </a:buClr>
              <a:buSzPts val="2960"/>
              <a:buFont typeface="Arial" panose="020B0604020202020204"/>
              <a:buChar char="•"/>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No proper justification behind the choice of model in estimating trend.</a:t>
            </a:r>
            <a:endParaRPr dirty="0"/>
          </a:p>
          <a:p>
            <a:pPr marL="342900" marR="0" lvl="0" indent="-342900" algn="l" rtl="0">
              <a:lnSpc>
                <a:spcPct val="90000"/>
              </a:lnSpc>
              <a:spcBef>
                <a:spcPts val="590"/>
              </a:spcBef>
              <a:spcAft>
                <a:spcPts val="0"/>
              </a:spcAft>
              <a:buClr>
                <a:schemeClr val="dk1"/>
              </a:buClr>
              <a:buSzPts val="2960"/>
              <a:buFont typeface="Arial" panose="020B0604020202020204"/>
              <a:buChar char="•"/>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Assumption of Multiplicative model.</a:t>
            </a:r>
            <a:endParaRPr dirty="0"/>
          </a:p>
          <a:p>
            <a:pPr marL="342900" marR="0" lvl="0" indent="-342900" algn="l" rtl="0">
              <a:lnSpc>
                <a:spcPct val="90000"/>
              </a:lnSpc>
              <a:spcBef>
                <a:spcPts val="590"/>
              </a:spcBef>
              <a:spcAft>
                <a:spcPts val="0"/>
              </a:spcAft>
              <a:buClr>
                <a:schemeClr val="dk1"/>
              </a:buClr>
              <a:buSzPts val="2960"/>
              <a:buFont typeface="Arial" panose="020B0604020202020204"/>
              <a:buChar char="•"/>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Assumptions of a 4-component non stationary model.</a:t>
            </a: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54940" algn="l" rtl="0">
              <a:lnSpc>
                <a:spcPct val="90000"/>
              </a:lnSpc>
              <a:spcBef>
                <a:spcPts val="590"/>
              </a:spcBef>
              <a:spcAft>
                <a:spcPts val="160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611">
            <a:alpha val="84000"/>
          </a:srgbClr>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Purpose of the study</a:t>
            </a:r>
            <a:endParaRPr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Shape 9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panose="020B0604020202020204"/>
              <a:buNone/>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This study emphasizes on the application of various tools &amp; methodologies of "Time series analysis" in modelling, analysing &amp; forecasting gold price.</a:t>
            </a:r>
            <a:endParaRPr dirty="0"/>
          </a:p>
          <a:p>
            <a:pPr marL="342900" marR="0" lvl="0" indent="-342900" algn="l" rtl="0">
              <a:lnSpc>
                <a:spcPct val="80000"/>
              </a:lnSpc>
              <a:spcBef>
                <a:spcPts val="590"/>
              </a:spcBef>
              <a:spcAft>
                <a:spcPts val="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90"/>
              </a:spcBef>
              <a:spcAft>
                <a:spcPts val="0"/>
              </a:spcAft>
              <a:buClr>
                <a:schemeClr val="dk1"/>
              </a:buClr>
              <a:buSzPts val="2960"/>
              <a:buFont typeface="Arial" panose="020B0604020202020204"/>
              <a:buNone/>
            </a:pPr>
            <a:endParaRPr lang="en-IN" sz="296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90"/>
              </a:spcBef>
              <a:spcAft>
                <a:spcPts val="0"/>
              </a:spcAft>
              <a:buClr>
                <a:schemeClr val="dk1"/>
              </a:buClr>
              <a:buSzPts val="2960"/>
              <a:buFont typeface="Arial" panose="020B0604020202020204"/>
              <a:buNone/>
            </a:pPr>
            <a:endParaRPr lang="en-IN" sz="2960" dirty="0" smtClean="0"/>
          </a:p>
          <a:p>
            <a:pPr marL="342900" marR="0" lvl="0" indent="-342900" algn="l" rtl="0">
              <a:lnSpc>
                <a:spcPct val="80000"/>
              </a:lnSpc>
              <a:spcBef>
                <a:spcPts val="590"/>
              </a:spcBef>
              <a:spcAft>
                <a:spcPts val="0"/>
              </a:spcAft>
              <a:buClr>
                <a:schemeClr val="dk1"/>
              </a:buClr>
              <a:buSzPts val="2960"/>
              <a:buFont typeface="Arial" panose="020B0604020202020204"/>
              <a:buNone/>
            </a:pPr>
            <a:r>
              <a:rPr lang="en-IN" sz="296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Objectives</a:t>
            </a:r>
            <a:endParaRPr dirty="0"/>
          </a:p>
          <a:p>
            <a:pPr marL="342900" marR="0" lvl="0" indent="-342900" algn="l" rtl="0">
              <a:lnSpc>
                <a:spcPct val="80000"/>
              </a:lnSpc>
              <a:spcBef>
                <a:spcPts val="590"/>
              </a:spcBef>
              <a:spcAft>
                <a:spcPts val="0"/>
              </a:spcAft>
              <a:buClr>
                <a:schemeClr val="dk1"/>
              </a:buClr>
              <a:buSzPts val="2960"/>
              <a:buNone/>
            </a:pPr>
            <a:b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4" name="Diagram 3"/>
          <p:cNvGraphicFramePr/>
          <p:nvPr/>
        </p:nvGraphicFramePr>
        <p:xfrm>
          <a:off x="2522806" y="2968282"/>
          <a:ext cx="5326966" cy="35380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alpha val="83000"/>
          </a:srgbClr>
        </a:solidFill>
        <a:effectLst/>
      </p:bgPr>
    </p:bg>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33978" y="547056"/>
            <a:ext cx="5618700" cy="104259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Future scope of this study</a:t>
            </a:r>
            <a:b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8" name="Shape 268"/>
          <p:cNvSpPr txBox="1">
            <a:spLocks noGrp="1"/>
          </p:cNvSpPr>
          <p:nvPr>
            <p:ph type="body" idx="4294967295"/>
          </p:nvPr>
        </p:nvSpPr>
        <p:spPr>
          <a:xfrm>
            <a:off x="0" y="1726053"/>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panose="020B0604020202020204"/>
              <a:buNone/>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One may use advanced forecasting techniques like ARIMA, in which a time series is transformed by suitable methods (using Lag operator, Difference operator, Log transformation etc.) into a stationary series and then various probability models are fitted. </a:t>
            </a:r>
            <a:endParaRPr dirty="0"/>
          </a:p>
          <a:p>
            <a:pPr marL="342900" marR="0" lvl="0" indent="-342900" algn="l" rtl="0">
              <a:spcBef>
                <a:spcPts val="640"/>
              </a:spcBef>
              <a:spcAft>
                <a:spcPts val="0"/>
              </a:spcAft>
              <a:buClr>
                <a:schemeClr val="dk1"/>
              </a:buClr>
              <a:buSzPts val="3200"/>
              <a:buFont typeface="Arial" panose="020B0604020202020204"/>
              <a:buNone/>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dirty="0"/>
          </a:p>
          <a:p>
            <a:pPr marL="342900" marR="0" lvl="0" indent="-139700" algn="l" rtl="0">
              <a:spcBef>
                <a:spcPts val="640"/>
              </a:spcBef>
              <a:spcAft>
                <a:spcPts val="1600"/>
              </a:spcAft>
              <a:buClr>
                <a:schemeClr val="dk1"/>
              </a:buClr>
              <a:buSzPts val="3200"/>
              <a:buFont typeface="Arial" panose="020B0604020202020204"/>
              <a:buNone/>
            </a:pP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11700" y="836425"/>
            <a:ext cx="8520600" cy="5364900"/>
          </a:xfrm>
          <a:prstGeom prst="rect">
            <a:avLst/>
          </a:prstGeom>
          <a:noFill/>
          <a:ln>
            <a:noFill/>
          </a:ln>
        </p:spPr>
        <p:txBody>
          <a:bodyPr spcFirstLastPara="1" wrap="square" lIns="91425" tIns="45700" rIns="91425" bIns="45700" anchor="ctr" anchorCtr="0">
            <a:noAutofit/>
          </a:bodyPr>
          <a:lstStyle/>
          <a:p>
            <a:pPr marL="342900" marR="0" lvl="0" indent="-342900" algn="ctr" rtl="0">
              <a:spcBef>
                <a:spcPts val="0"/>
              </a:spcBef>
              <a:spcAft>
                <a:spcPts val="1600"/>
              </a:spcAft>
              <a:buClr>
                <a:schemeClr val="dk1"/>
              </a:buClr>
              <a:buSzPts val="8000"/>
              <a:buFont typeface="Arial" panose="020B0604020202020204"/>
              <a:buNone/>
            </a:pPr>
            <a:r>
              <a:rPr lang="en-IN" sz="80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THANK YOU</a:t>
            </a:r>
            <a:endParaRPr sz="80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611">
            <a:alpha val="86000"/>
          </a:srgbClr>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Isolation of the components in a time series</a:t>
            </a:r>
            <a:endParaRPr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04" name="Shape 104"/>
          <p:cNvGrpSpPr/>
          <p:nvPr/>
        </p:nvGrpSpPr>
        <p:grpSpPr>
          <a:xfrm>
            <a:off x="333829" y="1567749"/>
            <a:ext cx="8424874" cy="4713100"/>
            <a:chOff x="4296" y="119949"/>
            <a:chExt cx="8297207" cy="4713100"/>
          </a:xfrm>
        </p:grpSpPr>
        <p:sp>
          <p:nvSpPr>
            <p:cNvPr id="105" name="Shape 105"/>
            <p:cNvSpPr/>
            <p:nvPr/>
          </p:nvSpPr>
          <p:spPr>
            <a:xfrm>
              <a:off x="6321284" y="2288334"/>
              <a:ext cx="188165" cy="2096702"/>
            </a:xfrm>
            <a:custGeom>
              <a:avLst/>
              <a:gdLst/>
              <a:ahLst/>
              <a:cxnLst/>
              <a:rect l="0" t="0" r="0" b="0"/>
              <a:pathLst>
                <a:path w="120000" h="120000" extrusionOk="0">
                  <a:moveTo>
                    <a:pt x="0" y="0"/>
                  </a:moveTo>
                  <a:lnTo>
                    <a:pt x="0" y="120000"/>
                  </a:lnTo>
                  <a:lnTo>
                    <a:pt x="120000" y="120000"/>
                  </a:lnTo>
                </a:path>
              </a:pathLst>
            </a:custGeom>
            <a:noFill/>
            <a:ln w="25400" cap="flat" cmpd="sng">
              <a:solidFill>
                <a:srgbClr val="4674AA"/>
              </a:solidFill>
              <a:prstDash val="solid"/>
              <a:round/>
              <a:headEnd type="none" w="sm" len="sm"/>
              <a:tailEnd type="none" w="sm" len="sm"/>
            </a:ln>
          </p:spPr>
        </p:sp>
        <p:sp>
          <p:nvSpPr>
            <p:cNvPr id="106" name="Shape 106"/>
            <p:cNvSpPr/>
            <p:nvPr/>
          </p:nvSpPr>
          <p:spPr>
            <a:xfrm>
              <a:off x="6133119" y="2288334"/>
              <a:ext cx="188165" cy="2096702"/>
            </a:xfrm>
            <a:custGeom>
              <a:avLst/>
              <a:gdLst/>
              <a:ahLst/>
              <a:cxnLst/>
              <a:rect l="0" t="0" r="0" b="0"/>
              <a:pathLst>
                <a:path w="120000" h="120000" extrusionOk="0">
                  <a:moveTo>
                    <a:pt x="120000" y="0"/>
                  </a:moveTo>
                  <a:lnTo>
                    <a:pt x="120000" y="120000"/>
                  </a:lnTo>
                  <a:lnTo>
                    <a:pt x="0" y="120000"/>
                  </a:lnTo>
                </a:path>
              </a:pathLst>
            </a:custGeom>
            <a:noFill/>
            <a:ln w="25400" cap="flat" cmpd="sng">
              <a:solidFill>
                <a:srgbClr val="4674AA"/>
              </a:solidFill>
              <a:prstDash val="solid"/>
              <a:round/>
              <a:headEnd type="none" w="sm" len="sm"/>
              <a:tailEnd type="none" w="sm" len="sm"/>
            </a:ln>
          </p:spPr>
        </p:sp>
        <p:sp>
          <p:nvSpPr>
            <p:cNvPr id="107" name="Shape 107"/>
            <p:cNvSpPr/>
            <p:nvPr/>
          </p:nvSpPr>
          <p:spPr>
            <a:xfrm>
              <a:off x="6321284" y="2288334"/>
              <a:ext cx="188165" cy="824344"/>
            </a:xfrm>
            <a:custGeom>
              <a:avLst/>
              <a:gdLst/>
              <a:ahLst/>
              <a:cxnLst/>
              <a:rect l="0" t="0" r="0" b="0"/>
              <a:pathLst>
                <a:path w="120000" h="120000" extrusionOk="0">
                  <a:moveTo>
                    <a:pt x="0" y="0"/>
                  </a:moveTo>
                  <a:lnTo>
                    <a:pt x="0" y="120000"/>
                  </a:lnTo>
                  <a:lnTo>
                    <a:pt x="120000" y="120000"/>
                  </a:lnTo>
                </a:path>
              </a:pathLst>
            </a:custGeom>
            <a:noFill/>
            <a:ln w="25400" cap="flat" cmpd="sng">
              <a:solidFill>
                <a:srgbClr val="4674AA"/>
              </a:solidFill>
              <a:prstDash val="solid"/>
              <a:round/>
              <a:headEnd type="none" w="sm" len="sm"/>
              <a:tailEnd type="none" w="sm" len="sm"/>
            </a:ln>
          </p:spPr>
        </p:sp>
        <p:sp>
          <p:nvSpPr>
            <p:cNvPr id="108" name="Shape 108"/>
            <p:cNvSpPr/>
            <p:nvPr/>
          </p:nvSpPr>
          <p:spPr>
            <a:xfrm>
              <a:off x="6133119" y="2288334"/>
              <a:ext cx="188165" cy="824344"/>
            </a:xfrm>
            <a:custGeom>
              <a:avLst/>
              <a:gdLst/>
              <a:ahLst/>
              <a:cxnLst/>
              <a:rect l="0" t="0" r="0" b="0"/>
              <a:pathLst>
                <a:path w="120000" h="120000" extrusionOk="0">
                  <a:moveTo>
                    <a:pt x="120000" y="0"/>
                  </a:moveTo>
                  <a:lnTo>
                    <a:pt x="120000" y="120000"/>
                  </a:lnTo>
                  <a:lnTo>
                    <a:pt x="0" y="120000"/>
                  </a:lnTo>
                </a:path>
              </a:pathLst>
            </a:custGeom>
            <a:noFill/>
            <a:ln w="25400" cap="flat" cmpd="sng">
              <a:solidFill>
                <a:srgbClr val="4674AA"/>
              </a:solidFill>
              <a:prstDash val="solid"/>
              <a:round/>
              <a:headEnd type="none" w="sm" len="sm"/>
              <a:tailEnd type="none" w="sm" len="sm"/>
            </a:ln>
          </p:spPr>
        </p:sp>
        <p:sp>
          <p:nvSpPr>
            <p:cNvPr id="109" name="Shape 109"/>
            <p:cNvSpPr/>
            <p:nvPr/>
          </p:nvSpPr>
          <p:spPr>
            <a:xfrm>
              <a:off x="4152900" y="1015976"/>
              <a:ext cx="2168384" cy="376331"/>
            </a:xfrm>
            <a:custGeom>
              <a:avLst/>
              <a:gdLst/>
              <a:ahLst/>
              <a:cxnLst/>
              <a:rect l="0" t="0" r="0" b="0"/>
              <a:pathLst>
                <a:path w="120000" h="120000" extrusionOk="0">
                  <a:moveTo>
                    <a:pt x="0" y="0"/>
                  </a:moveTo>
                  <a:lnTo>
                    <a:pt x="0" y="60000"/>
                  </a:lnTo>
                  <a:lnTo>
                    <a:pt x="120000" y="60000"/>
                  </a:lnTo>
                  <a:lnTo>
                    <a:pt x="120000" y="120000"/>
                  </a:lnTo>
                </a:path>
              </a:pathLst>
            </a:custGeom>
            <a:noFill/>
            <a:ln w="25400" cap="flat" cmpd="sng">
              <a:solidFill>
                <a:srgbClr val="3B6495"/>
              </a:solidFill>
              <a:prstDash val="solid"/>
              <a:round/>
              <a:headEnd type="none" w="sm" len="sm"/>
              <a:tailEnd type="none" w="sm" len="sm"/>
            </a:ln>
          </p:spPr>
        </p:sp>
        <p:sp>
          <p:nvSpPr>
            <p:cNvPr id="110" name="Shape 110"/>
            <p:cNvSpPr/>
            <p:nvPr/>
          </p:nvSpPr>
          <p:spPr>
            <a:xfrm>
              <a:off x="1984515" y="2288334"/>
              <a:ext cx="188165" cy="824344"/>
            </a:xfrm>
            <a:custGeom>
              <a:avLst/>
              <a:gdLst/>
              <a:ahLst/>
              <a:cxnLst/>
              <a:rect l="0" t="0" r="0" b="0"/>
              <a:pathLst>
                <a:path w="120000" h="120000" extrusionOk="0">
                  <a:moveTo>
                    <a:pt x="0" y="0"/>
                  </a:moveTo>
                  <a:lnTo>
                    <a:pt x="0" y="120000"/>
                  </a:lnTo>
                  <a:lnTo>
                    <a:pt x="120000" y="120000"/>
                  </a:lnTo>
                </a:path>
              </a:pathLst>
            </a:custGeom>
            <a:noFill/>
            <a:ln w="25400" cap="flat" cmpd="sng">
              <a:solidFill>
                <a:srgbClr val="4674AA"/>
              </a:solidFill>
              <a:prstDash val="solid"/>
              <a:round/>
              <a:headEnd type="none" w="sm" len="sm"/>
              <a:tailEnd type="none" w="sm" len="sm"/>
            </a:ln>
          </p:spPr>
        </p:sp>
        <p:sp>
          <p:nvSpPr>
            <p:cNvPr id="111" name="Shape 111"/>
            <p:cNvSpPr/>
            <p:nvPr/>
          </p:nvSpPr>
          <p:spPr>
            <a:xfrm>
              <a:off x="1796349" y="2288334"/>
              <a:ext cx="188165" cy="824344"/>
            </a:xfrm>
            <a:custGeom>
              <a:avLst/>
              <a:gdLst/>
              <a:ahLst/>
              <a:cxnLst/>
              <a:rect l="0" t="0" r="0" b="0"/>
              <a:pathLst>
                <a:path w="120000" h="120000" extrusionOk="0">
                  <a:moveTo>
                    <a:pt x="120000" y="0"/>
                  </a:moveTo>
                  <a:lnTo>
                    <a:pt x="120000" y="120000"/>
                  </a:lnTo>
                  <a:lnTo>
                    <a:pt x="0" y="120000"/>
                  </a:lnTo>
                </a:path>
              </a:pathLst>
            </a:custGeom>
            <a:noFill/>
            <a:ln w="25400" cap="flat" cmpd="sng">
              <a:solidFill>
                <a:srgbClr val="4674AA"/>
              </a:solidFill>
              <a:prstDash val="solid"/>
              <a:round/>
              <a:headEnd type="none" w="sm" len="sm"/>
              <a:tailEnd type="none" w="sm" len="sm"/>
            </a:ln>
          </p:spPr>
        </p:sp>
        <p:sp>
          <p:nvSpPr>
            <p:cNvPr id="112" name="Shape 112"/>
            <p:cNvSpPr/>
            <p:nvPr/>
          </p:nvSpPr>
          <p:spPr>
            <a:xfrm>
              <a:off x="1984515" y="1015976"/>
              <a:ext cx="2168384" cy="376331"/>
            </a:xfrm>
            <a:custGeom>
              <a:avLst/>
              <a:gdLst/>
              <a:ahLst/>
              <a:cxnLst/>
              <a:rect l="0" t="0" r="0" b="0"/>
              <a:pathLst>
                <a:path w="120000" h="120000" extrusionOk="0">
                  <a:moveTo>
                    <a:pt x="120000" y="0"/>
                  </a:moveTo>
                  <a:lnTo>
                    <a:pt x="120000" y="60000"/>
                  </a:lnTo>
                  <a:lnTo>
                    <a:pt x="0" y="60000"/>
                  </a:lnTo>
                  <a:lnTo>
                    <a:pt x="0" y="120000"/>
                  </a:lnTo>
                </a:path>
              </a:pathLst>
            </a:custGeom>
            <a:noFill/>
            <a:ln w="25400" cap="flat" cmpd="sng">
              <a:solidFill>
                <a:srgbClr val="3B6495"/>
              </a:solidFill>
              <a:prstDash val="solid"/>
              <a:round/>
              <a:headEnd type="none" w="sm" len="sm"/>
              <a:tailEnd type="none" w="sm" len="sm"/>
            </a:ln>
          </p:spPr>
        </p:sp>
        <p:sp>
          <p:nvSpPr>
            <p:cNvPr id="113" name="Shape 113"/>
            <p:cNvSpPr/>
            <p:nvPr/>
          </p:nvSpPr>
          <p:spPr>
            <a:xfrm>
              <a:off x="3256873" y="119949"/>
              <a:ext cx="1792053" cy="896026"/>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4" name="Shape 114"/>
            <p:cNvSpPr txBox="1"/>
            <p:nvPr/>
          </p:nvSpPr>
          <p:spPr>
            <a:xfrm>
              <a:off x="3256873" y="119949"/>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Time Series</a:t>
              </a:r>
              <a:endParaRPr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Shape 115"/>
            <p:cNvSpPr/>
            <p:nvPr/>
          </p:nvSpPr>
          <p:spPr>
            <a:xfrm>
              <a:off x="1088488" y="1392307"/>
              <a:ext cx="1792053" cy="896026"/>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6" name="Shape 116"/>
            <p:cNvSpPr txBox="1"/>
            <p:nvPr/>
          </p:nvSpPr>
          <p:spPr>
            <a:xfrm>
              <a:off x="1088488" y="1392307"/>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Stationary Component</a:t>
              </a:r>
              <a:endParaRPr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7" name="Shape 117"/>
            <p:cNvSpPr/>
            <p:nvPr/>
          </p:nvSpPr>
          <p:spPr>
            <a:xfrm>
              <a:off x="4296" y="2664665"/>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8" name="Shape 118"/>
            <p:cNvSpPr txBox="1"/>
            <p:nvPr/>
          </p:nvSpPr>
          <p:spPr>
            <a:xfrm>
              <a:off x="4296" y="2664665"/>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Weakly Stationary</a:t>
              </a:r>
              <a:endParaRPr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Shape 119"/>
            <p:cNvSpPr/>
            <p:nvPr/>
          </p:nvSpPr>
          <p:spPr>
            <a:xfrm>
              <a:off x="2172680" y="2664665"/>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Shape 120"/>
            <p:cNvSpPr txBox="1"/>
            <p:nvPr/>
          </p:nvSpPr>
          <p:spPr>
            <a:xfrm>
              <a:off x="2172680" y="2664665"/>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a:solidFill>
                    <a:schemeClr val="lt1"/>
                  </a:solidFill>
                  <a:latin typeface="Calibri" panose="020F0502020204030204"/>
                  <a:ea typeface="Calibri" panose="020F0502020204030204"/>
                  <a:cs typeface="Calibri" panose="020F0502020204030204"/>
                  <a:sym typeface="Calibri" panose="020F0502020204030204"/>
                </a:rPr>
                <a:t>Strongly Stationary</a:t>
              </a:r>
              <a:endParaRPr sz="2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1" name="Shape 121"/>
            <p:cNvSpPr/>
            <p:nvPr/>
          </p:nvSpPr>
          <p:spPr>
            <a:xfrm>
              <a:off x="5425257" y="1392307"/>
              <a:ext cx="1792053" cy="896026"/>
            </a:xfrm>
            <a:prstGeom prst="rect">
              <a:avLst/>
            </a:prstGeom>
            <a:solidFill>
              <a:srgbClr val="7EC23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Shape 122"/>
            <p:cNvSpPr txBox="1"/>
            <p:nvPr/>
          </p:nvSpPr>
          <p:spPr>
            <a:xfrm>
              <a:off x="5425257" y="1392307"/>
              <a:ext cx="1792053" cy="896026"/>
            </a:xfrm>
            <a:prstGeom prst="rect">
              <a:avLst/>
            </a:prstGeom>
            <a:solidFill>
              <a:schemeClr val="accent2"/>
            </a:solid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Non-Stationary Component</a:t>
              </a:r>
              <a:endParaRPr sz="2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3" name="Shape 123"/>
            <p:cNvSpPr/>
            <p:nvPr/>
          </p:nvSpPr>
          <p:spPr>
            <a:xfrm>
              <a:off x="4341065" y="2664665"/>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4" name="Shape 124"/>
            <p:cNvSpPr txBox="1"/>
            <p:nvPr/>
          </p:nvSpPr>
          <p:spPr>
            <a:xfrm>
              <a:off x="4341065" y="2664665"/>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a:solidFill>
                    <a:schemeClr val="lt1"/>
                  </a:solidFill>
                  <a:latin typeface="Calibri" panose="020F0502020204030204"/>
                  <a:ea typeface="Calibri" panose="020F0502020204030204"/>
                  <a:cs typeface="Calibri" panose="020F0502020204030204"/>
                  <a:sym typeface="Calibri" panose="020F0502020204030204"/>
                </a:rPr>
                <a:t>Trend</a:t>
              </a:r>
              <a:endParaRPr sz="2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5" name="Shape 125"/>
            <p:cNvSpPr/>
            <p:nvPr/>
          </p:nvSpPr>
          <p:spPr>
            <a:xfrm>
              <a:off x="6509450" y="2664665"/>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6" name="Shape 126"/>
            <p:cNvSpPr txBox="1"/>
            <p:nvPr/>
          </p:nvSpPr>
          <p:spPr>
            <a:xfrm>
              <a:off x="6509450" y="2664665"/>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a:solidFill>
                    <a:schemeClr val="lt1"/>
                  </a:solidFill>
                  <a:latin typeface="Calibri" panose="020F0502020204030204"/>
                  <a:ea typeface="Calibri" panose="020F0502020204030204"/>
                  <a:cs typeface="Calibri" panose="020F0502020204030204"/>
                  <a:sym typeface="Calibri" panose="020F0502020204030204"/>
                </a:rPr>
                <a:t>Seasonal component</a:t>
              </a:r>
              <a:endParaRPr sz="2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7" name="Shape 127"/>
            <p:cNvSpPr/>
            <p:nvPr/>
          </p:nvSpPr>
          <p:spPr>
            <a:xfrm>
              <a:off x="4341065" y="3937023"/>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8" name="Shape 128"/>
            <p:cNvSpPr txBox="1"/>
            <p:nvPr/>
          </p:nvSpPr>
          <p:spPr>
            <a:xfrm>
              <a:off x="4341065" y="3937023"/>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a:solidFill>
                    <a:schemeClr val="lt1"/>
                  </a:solidFill>
                  <a:latin typeface="Calibri" panose="020F0502020204030204"/>
                  <a:ea typeface="Calibri" panose="020F0502020204030204"/>
                  <a:cs typeface="Calibri" panose="020F0502020204030204"/>
                  <a:sym typeface="Calibri" panose="020F0502020204030204"/>
                </a:rPr>
                <a:t>Cyclical component</a:t>
              </a:r>
              <a:endParaRPr sz="2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9" name="Shape 129"/>
            <p:cNvSpPr/>
            <p:nvPr/>
          </p:nvSpPr>
          <p:spPr>
            <a:xfrm>
              <a:off x="6509450" y="3937023"/>
              <a:ext cx="1792053" cy="89602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0" name="Shape 130"/>
            <p:cNvSpPr txBox="1"/>
            <p:nvPr/>
          </p:nvSpPr>
          <p:spPr>
            <a:xfrm>
              <a:off x="6509450" y="3937023"/>
              <a:ext cx="1792053" cy="89602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None/>
              </a:pPr>
              <a:r>
                <a:rPr lang="en-IN" sz="2200" b="0" i="0" u="none" strike="noStrike" cap="none">
                  <a:solidFill>
                    <a:schemeClr val="lt1"/>
                  </a:solidFill>
                  <a:latin typeface="Calibri" panose="020F0502020204030204"/>
                  <a:ea typeface="Calibri" panose="020F0502020204030204"/>
                  <a:cs typeface="Calibri" panose="020F0502020204030204"/>
                  <a:sym typeface="Calibri" panose="020F0502020204030204"/>
                </a:rPr>
                <a:t>Irregular component</a:t>
              </a:r>
              <a:endParaRPr sz="2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611">
            <a:alpha val="86000"/>
          </a:srgbClr>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Stationary component of a Time series</a:t>
            </a:r>
            <a:endParaRPr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 name="Shape 136"/>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panose="020B0604020202020204"/>
              <a:buNone/>
            </a:pP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That component present in a time series whose </a:t>
            </a:r>
            <a:r>
              <a:rPr lang="en-IN"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statistical properties remains the same </a:t>
            </a:r>
            <a:r>
              <a:rPr lang="en-IN"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over time.</a:t>
            </a:r>
            <a:endParaRPr dirty="0"/>
          </a:p>
          <a:p>
            <a:pPr marL="342900" marR="0" lvl="0" indent="-342900" algn="l" rtl="0">
              <a:spcBef>
                <a:spcPts val="640"/>
              </a:spcBef>
              <a:spcAft>
                <a:spcPts val="0"/>
              </a:spcAft>
              <a:buClr>
                <a:schemeClr val="dk1"/>
              </a:buClr>
              <a:buSzPts val="3200"/>
              <a:buFont typeface="Arial" panose="020B0604020202020204"/>
              <a:buNone/>
            </a:pP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640"/>
              </a:spcBef>
              <a:spcAft>
                <a:spcPts val="1600"/>
              </a:spcAft>
              <a:buClr>
                <a:schemeClr val="dk1"/>
              </a:buClr>
              <a:buSzPts val="3200"/>
              <a:buFont typeface="Arial" panose="020B0604020202020204"/>
              <a:buNone/>
            </a:pP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37" name="Shape 137"/>
          <p:cNvCxnSpPr/>
          <p:nvPr/>
        </p:nvCxnSpPr>
        <p:spPr>
          <a:xfrm>
            <a:off x="6455245" y="3764282"/>
            <a:ext cx="522330" cy="0"/>
          </a:xfrm>
          <a:prstGeom prst="straightConnector1">
            <a:avLst/>
          </a:prstGeom>
          <a:noFill/>
          <a:ln w="9525" cap="flat" cmpd="sng">
            <a:solidFill>
              <a:schemeClr val="bg1"/>
            </a:solidFill>
            <a:prstDash val="solid"/>
            <a:round/>
            <a:headEnd type="none" w="sm" len="sm"/>
            <a:tailEnd type="stealth" w="med" len="med"/>
          </a:ln>
        </p:spPr>
      </p:cxnSp>
      <p:sp>
        <p:nvSpPr>
          <p:cNvPr id="138" name="Shape 138"/>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Shape 13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Shape 140"/>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8" name="Diagram 7"/>
          <p:cNvGraphicFramePr/>
          <p:nvPr/>
        </p:nvGraphicFramePr>
        <p:xfrm>
          <a:off x="281353" y="3235570"/>
          <a:ext cx="8496886" cy="33903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1" name="Straight Arrow Connector 10"/>
          <p:cNvCxnSpPr/>
          <p:nvPr/>
        </p:nvCxnSpPr>
        <p:spPr>
          <a:xfrm>
            <a:off x="7899062" y="3742006"/>
            <a:ext cx="654094"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611">
            <a:alpha val="86000"/>
          </a:srgbClr>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Non-stationary component of a Time series</a:t>
            </a:r>
            <a:endParaRPr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Shape 146"/>
          <p:cNvSpPr txBox="1">
            <a:spLocks noGrp="1"/>
          </p:cNvSpPr>
          <p:nvPr>
            <p:ph type="body" idx="1"/>
          </p:nvPr>
        </p:nvSpPr>
        <p:spPr>
          <a:xfrm>
            <a:off x="457200" y="1600201"/>
            <a:ext cx="8229600" cy="4800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60"/>
              <a:buFont typeface="Arial" panose="020B0604020202020204"/>
              <a:buNone/>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a:t>
            </a:r>
            <a:r>
              <a:rPr lang="en-IN" sz="296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changes in the values of a time series variable over a period of time </a:t>
            </a: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is due to the Non-stationary component present in that time series. </a:t>
            </a:r>
            <a:endParaRPr lang="en-IN" sz="296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lvl="0" indent="-342900">
              <a:lnSpc>
                <a:spcPct val="90000"/>
              </a:lnSpc>
              <a:spcBef>
                <a:spcPts val="0"/>
              </a:spcBef>
              <a:buSzPts val="2960"/>
              <a:buNone/>
            </a:pPr>
            <a:r>
              <a:rPr lang="en-IN" sz="2960" dirty="0" smtClean="0"/>
              <a:t>In the Classical approach of decomposition, the non stationary part of the time series is assumed to be composed the following components:</a:t>
            </a:r>
            <a:endParaRPr lang="en-IN" sz="2800" dirty="0" smtClean="0"/>
          </a:p>
          <a:p>
            <a:pPr marL="342900" lvl="0" indent="-342900">
              <a:lnSpc>
                <a:spcPct val="90000"/>
              </a:lnSpc>
              <a:spcBef>
                <a:spcPts val="555"/>
              </a:spcBef>
              <a:buSzPts val="2775"/>
            </a:pPr>
            <a:r>
              <a:rPr lang="en-IN" sz="2775" dirty="0" smtClean="0"/>
              <a:t>Trend (</a:t>
            </a:r>
            <a:r>
              <a:rPr lang="en-IN" sz="2775" dirty="0" err="1" smtClean="0"/>
              <a:t>T</a:t>
            </a:r>
            <a:r>
              <a:rPr lang="en-IN" sz="2775" baseline="-25000" dirty="0" err="1" smtClean="0"/>
              <a:t>t</a:t>
            </a:r>
            <a:r>
              <a:rPr lang="en-IN" sz="2775" dirty="0" smtClean="0"/>
              <a:t>)</a:t>
            </a:r>
            <a:endParaRPr lang="en-IN" sz="2800" dirty="0" smtClean="0"/>
          </a:p>
          <a:p>
            <a:pPr marL="342900" lvl="0" indent="-342900">
              <a:lnSpc>
                <a:spcPct val="90000"/>
              </a:lnSpc>
              <a:spcBef>
                <a:spcPts val="555"/>
              </a:spcBef>
              <a:buSzPts val="2775"/>
            </a:pPr>
            <a:r>
              <a:rPr lang="en-IN" sz="2775" dirty="0" smtClean="0"/>
              <a:t>Seasonal component (S</a:t>
            </a:r>
            <a:r>
              <a:rPr lang="en-IN" sz="2775" baseline="-25000" dirty="0" smtClean="0"/>
              <a:t>t</a:t>
            </a:r>
            <a:r>
              <a:rPr lang="en-IN" sz="2775" dirty="0" smtClean="0"/>
              <a:t>)</a:t>
            </a:r>
            <a:endParaRPr lang="en-IN" sz="2800" dirty="0" smtClean="0"/>
          </a:p>
          <a:p>
            <a:pPr marL="342900" lvl="0" indent="-342900">
              <a:lnSpc>
                <a:spcPct val="90000"/>
              </a:lnSpc>
              <a:spcBef>
                <a:spcPts val="555"/>
              </a:spcBef>
              <a:buSzPts val="2775"/>
            </a:pPr>
            <a:r>
              <a:rPr lang="en-IN" sz="2775" dirty="0" smtClean="0"/>
              <a:t>Cyclical component (C</a:t>
            </a:r>
            <a:r>
              <a:rPr lang="en-IN" sz="2775" baseline="-25000" dirty="0" smtClean="0"/>
              <a:t>t</a:t>
            </a:r>
            <a:r>
              <a:rPr lang="en-IN" sz="2775" dirty="0" smtClean="0"/>
              <a:t>)</a:t>
            </a:r>
            <a:endParaRPr lang="en-IN" sz="2800" dirty="0" smtClean="0"/>
          </a:p>
          <a:p>
            <a:pPr marL="342900" lvl="0" indent="-342900">
              <a:lnSpc>
                <a:spcPct val="90000"/>
              </a:lnSpc>
              <a:spcBef>
                <a:spcPts val="555"/>
              </a:spcBef>
              <a:buSzPts val="2775"/>
            </a:pPr>
            <a:r>
              <a:rPr lang="en-IN" sz="2775" dirty="0" smtClean="0"/>
              <a:t>Irregular component (I</a:t>
            </a:r>
            <a:r>
              <a:rPr lang="en-IN" sz="2775" baseline="-25000" dirty="0" smtClean="0"/>
              <a:t>t</a:t>
            </a:r>
            <a:r>
              <a:rPr lang="en-IN" sz="2775" dirty="0" smtClean="0"/>
              <a:t>)</a:t>
            </a:r>
            <a:endParaRPr lang="en-IN" sz="2800" dirty="0" smtClean="0"/>
          </a:p>
          <a:p>
            <a:pPr marL="342900" marR="0" lvl="0" indent="-342900" algn="l" rtl="0">
              <a:spcBef>
                <a:spcPts val="0"/>
              </a:spcBef>
              <a:spcAft>
                <a:spcPts val="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611">
            <a:alpha val="87000"/>
          </a:srgbClr>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Components of a Non-stationary time series</a:t>
            </a:r>
            <a:endParaRPr sz="3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 name="Shape 152"/>
          <p:cNvSpPr txBox="1">
            <a:spLocks noGrp="1"/>
          </p:cNvSpPr>
          <p:nvPr>
            <p:ph type="body" idx="1"/>
          </p:nvPr>
        </p:nvSpPr>
        <p:spPr>
          <a:xfrm>
            <a:off x="457200" y="4501662"/>
            <a:ext cx="8229600" cy="20515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panose="020B0604020202020204"/>
              <a:buNone/>
            </a:pPr>
            <a:r>
              <a:rPr lang="en-IN" sz="277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endParaRPr lang="en-IN" sz="277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90000"/>
              </a:lnSpc>
              <a:spcBef>
                <a:spcPts val="0"/>
              </a:spcBef>
              <a:spcAft>
                <a:spcPts val="0"/>
              </a:spcAft>
              <a:buClr>
                <a:schemeClr val="dk1"/>
              </a:buClr>
              <a:buSzPts val="2960"/>
              <a:buFont typeface="Arial" panose="020B0604020202020204"/>
              <a:buNone/>
            </a:pPr>
            <a:r>
              <a:rPr lang="en-IN" sz="2775" dirty="0" smtClean="0"/>
              <a:t>                               </a:t>
            </a:r>
            <a:r>
              <a:rPr lang="en-IN" sz="2775" b="0" i="0" u="none" strike="noStrike" cap="none" dirty="0" err="1" smtClean="0">
                <a:solidFill>
                  <a:schemeClr val="dk1"/>
                </a:solidFill>
                <a:latin typeface="Calibri" panose="020F0502020204030204"/>
                <a:ea typeface="Calibri" panose="020F0502020204030204"/>
                <a:cs typeface="Calibri" panose="020F0502020204030204"/>
                <a:sym typeface="Calibri" panose="020F0502020204030204"/>
              </a:rPr>
              <a:t>Y</a:t>
            </a:r>
            <a:r>
              <a:rPr lang="en-IN" sz="2775" b="0" i="0" u="none" strike="noStrike" cap="none" baseline="-25000" dirty="0" err="1" smtClean="0">
                <a:solidFill>
                  <a:schemeClr val="dk1"/>
                </a:solidFill>
                <a:latin typeface="Calibri" panose="020F0502020204030204"/>
                <a:ea typeface="Calibri" panose="020F0502020204030204"/>
                <a:cs typeface="Calibri" panose="020F0502020204030204"/>
                <a:sym typeface="Calibri" panose="020F0502020204030204"/>
              </a:rPr>
              <a:t>t</a:t>
            </a:r>
            <a:r>
              <a:rPr lang="en-IN" sz="2775" b="0" i="0" u="none" strike="noStrike" cap="none" baseline="-250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775"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775"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f </a:t>
            </a:r>
            <a:r>
              <a:rPr lang="en-IN"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2775"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T</a:t>
            </a:r>
            <a:r>
              <a:rPr lang="en-IN" sz="2775" b="0" i="0" u="none" strike="noStrike" cap="none" baseline="-25000" dirty="0" err="1">
                <a:solidFill>
                  <a:schemeClr val="dk1"/>
                </a:solidFill>
                <a:latin typeface="Calibri" panose="020F0502020204030204"/>
                <a:ea typeface="Calibri" panose="020F0502020204030204"/>
                <a:cs typeface="Calibri" panose="020F0502020204030204"/>
                <a:sym typeface="Calibri" panose="020F0502020204030204"/>
              </a:rPr>
              <a:t>t</a:t>
            </a:r>
            <a:r>
              <a:rPr lang="en-IN" sz="277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 </a:t>
            </a:r>
            <a:r>
              <a:rPr lang="en-IN"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S</a:t>
            </a:r>
            <a:r>
              <a:rPr lang="en-IN" sz="277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t</a:t>
            </a:r>
            <a:r>
              <a:rPr lang="en-IN"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 C</a:t>
            </a:r>
            <a:r>
              <a:rPr lang="en-IN" sz="277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t </a:t>
            </a:r>
            <a:r>
              <a:rPr lang="en-IN"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I</a:t>
            </a:r>
            <a:r>
              <a:rPr lang="en-IN" sz="277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t </a:t>
            </a:r>
            <a:r>
              <a:rPr lang="en-IN"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r>
              <a:rPr lang="en-IN" sz="2775"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	</a:t>
            </a:r>
            <a:endParaRPr sz="2775"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90000"/>
              </a:lnSpc>
              <a:spcBef>
                <a:spcPts val="590"/>
              </a:spcBef>
              <a:spcAft>
                <a:spcPts val="0"/>
              </a:spcAft>
              <a:buClr>
                <a:schemeClr val="dk1"/>
              </a:buClr>
              <a:buSzPts val="2960"/>
              <a:buFont typeface="Arial" panose="020B0604020202020204"/>
              <a:buNone/>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Graphical tools like time series plots are used to identify the model i.e. the functional form of </a:t>
            </a:r>
            <a:r>
              <a:rPr lang="en-IN" sz="296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f</a:t>
            </a: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54940" algn="l" rtl="0">
              <a:lnSpc>
                <a:spcPct val="90000"/>
              </a:lnSpc>
              <a:spcBef>
                <a:spcPts val="590"/>
              </a:spcBef>
              <a:spcAft>
                <a:spcPts val="160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4" name="Diagram 3"/>
          <p:cNvGraphicFramePr/>
          <p:nvPr/>
        </p:nvGraphicFramePr>
        <p:xfrm>
          <a:off x="393895" y="1041009"/>
          <a:ext cx="8468751" cy="37588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611">
            <a:alpha val="69000"/>
          </a:srgbClr>
        </a:solidFill>
        <a:effectLst/>
      </p:bgPr>
    </p:bg>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panose="020F0502020204030204"/>
              <a:buNone/>
            </a:pPr>
            <a:r>
              <a:rPr lang="en-IN" sz="3960" b="0" i="0" u="none" strike="noStrike" cap="none">
                <a:solidFill>
                  <a:schemeClr val="dk1"/>
                </a:solidFill>
                <a:latin typeface="Calibri" panose="020F0502020204030204"/>
                <a:ea typeface="Calibri" panose="020F0502020204030204"/>
                <a:cs typeface="Calibri" panose="020F0502020204030204"/>
                <a:sym typeface="Calibri" panose="020F0502020204030204"/>
              </a:rPr>
              <a:t>Time series plot of gold price</a:t>
            </a:r>
            <a:endParaRPr sz="3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8" name="Shape 158"/>
          <p:cNvPicPr preferRelativeResize="0"/>
          <p:nvPr/>
        </p:nvPicPr>
        <p:blipFill rotWithShape="1">
          <a:blip r:embed="rId1"/>
          <a:srcRect/>
          <a:stretch>
            <a:fillRect/>
          </a:stretch>
        </p:blipFill>
        <p:spPr>
          <a:xfrm>
            <a:off x="609600" y="990600"/>
            <a:ext cx="8077200" cy="525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611">
            <a:alpha val="84000"/>
          </a:srgbClr>
        </a:solidFill>
        <a:effectLst/>
      </p:bgPr>
    </p:bg>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457200" y="457200"/>
            <a:ext cx="8229600" cy="5004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Conclusions drawn;</a:t>
            </a:r>
            <a:endParaRPr sz="2800" dirty="0"/>
          </a:p>
          <a:p>
            <a:pPr marL="342900" marR="0" lvl="0" indent="-332740" algn="l" rtl="0">
              <a:lnSpc>
                <a:spcPct val="80000"/>
              </a:lnSpc>
              <a:spcBef>
                <a:spcPts val="590"/>
              </a:spcBef>
              <a:spcAft>
                <a:spcPts val="0"/>
              </a:spcAft>
              <a:buClr>
                <a:schemeClr val="dk1"/>
              </a:buClr>
              <a:buSzPts val="2800"/>
              <a:buFont typeface="Arial" panose="020B0604020202020204"/>
              <a:buChar char="•"/>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plot shows an up trend, concave upwards till 2012. The trend is reversed after attaining a peak later ward.</a:t>
            </a:r>
            <a:endParaRPr sz="2800" dirty="0"/>
          </a:p>
          <a:p>
            <a:pPr marL="342900" marR="0" lvl="0" indent="-332740" algn="l" rtl="0">
              <a:lnSpc>
                <a:spcPct val="80000"/>
              </a:lnSpc>
              <a:spcBef>
                <a:spcPts val="590"/>
              </a:spcBef>
              <a:spcAft>
                <a:spcPts val="0"/>
              </a:spcAft>
              <a:buClr>
                <a:schemeClr val="dk1"/>
              </a:buClr>
              <a:buSzPts val="2800"/>
              <a:buFont typeface="Arial" panose="020B0604020202020204"/>
              <a:buChar char="•"/>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No identifiable cyclical fluctuation is observed in the data, hence in the later analysis I have dropped the cyclical component, assuming its absence.</a:t>
            </a:r>
            <a:endParaRPr sz="2800" dirty="0"/>
          </a:p>
          <a:p>
            <a:pPr marL="342900" marR="0" lvl="0" indent="-332740" algn="l" rtl="0">
              <a:lnSpc>
                <a:spcPct val="80000"/>
              </a:lnSpc>
              <a:spcBef>
                <a:spcPts val="590"/>
              </a:spcBef>
              <a:spcAft>
                <a:spcPts val="0"/>
              </a:spcAft>
              <a:buClr>
                <a:schemeClr val="dk1"/>
              </a:buClr>
              <a:buSzPts val="2800"/>
              <a:buFont typeface="Arial" panose="020B0604020202020204"/>
              <a:buChar char="•"/>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components of time series viz. Trend, seasonal &amp; irregular seems to be interdependent as each of them is supposed to have significant effect on others. Hence a multiplicative model is considered as follows:</a:t>
            </a:r>
            <a:endParaRPr sz="2800" dirty="0"/>
          </a:p>
          <a:p>
            <a:pPr marL="342900" marR="0" lvl="0" indent="-342900" algn="l" rtl="0">
              <a:lnSpc>
                <a:spcPct val="80000"/>
              </a:lnSpc>
              <a:spcBef>
                <a:spcPts val="590"/>
              </a:spcBef>
              <a:spcAft>
                <a:spcPts val="0"/>
              </a:spcAft>
              <a:buClr>
                <a:schemeClr val="dk1"/>
              </a:buClr>
              <a:buSzPts val="2960"/>
              <a:buFont typeface="Arial" panose="020B0604020202020204"/>
              <a:buNone/>
            </a:pP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80000"/>
              </a:lnSpc>
              <a:spcBef>
                <a:spcPts val="590"/>
              </a:spcBef>
              <a:spcAft>
                <a:spcPts val="0"/>
              </a:spcAft>
              <a:buClr>
                <a:schemeClr val="dk1"/>
              </a:buClr>
              <a:buSzPts val="2960"/>
              <a:buFont typeface="Arial" panose="020B0604020202020204"/>
              <a:buNone/>
            </a:pPr>
            <a:r>
              <a:rPr lang="en-IN" sz="2800" dirty="0" smtClean="0"/>
              <a:t>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Y</a:t>
            </a:r>
            <a:r>
              <a:rPr lang="en-IN" sz="2800" b="0" i="0" u="none" strike="noStrike" cap="none" baseline="-25000" dirty="0" err="1">
                <a:solidFill>
                  <a:schemeClr val="dk1"/>
                </a:solidFill>
                <a:latin typeface="Calibri" panose="020F0502020204030204"/>
                <a:ea typeface="Calibri" panose="020F0502020204030204"/>
                <a:cs typeface="Calibri" panose="020F0502020204030204"/>
                <a:sym typeface="Calibri" panose="020F0502020204030204"/>
              </a:rPr>
              <a:t>t</a:t>
            </a:r>
            <a:r>
              <a:rPr lang="en-IN" sz="2800"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Tt</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x </a:t>
            </a:r>
            <a:r>
              <a:rPr lang="en-IN" sz="2800" b="0" i="0" u="none" strike="noStrike" cap="none" baseline="-250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a:t>
            </a:r>
            <a:r>
              <a:rPr lang="en-IN" sz="2800"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t  </a:t>
            </a:r>
            <a:r>
              <a:rPr lang="en-IN"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x </a:t>
            </a:r>
            <a: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a:t>
            </a:r>
            <a:r>
              <a:rPr lang="en-IN" sz="2800" b="0" i="0" u="none" strike="noStrike" cap="none" baseline="-25000" dirty="0">
                <a:solidFill>
                  <a:schemeClr val="dk1"/>
                </a:solidFill>
                <a:latin typeface="Calibri" panose="020F0502020204030204"/>
                <a:ea typeface="Calibri" panose="020F0502020204030204"/>
                <a:cs typeface="Calibri" panose="020F0502020204030204"/>
                <a:sym typeface="Calibri" panose="020F0502020204030204"/>
              </a:rPr>
              <a:t>t 	</a:t>
            </a: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54940" algn="l" rtl="0">
              <a:lnSpc>
                <a:spcPct val="80000"/>
              </a:lnSpc>
              <a:spcBef>
                <a:spcPts val="590"/>
              </a:spcBef>
              <a:spcAft>
                <a:spcPts val="160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Shape 164"/>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611">
            <a:alpha val="87000"/>
          </a:srgbClr>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panose="020F0502020204030204"/>
              <a:buNone/>
            </a:pPr>
            <a:r>
              <a:rPr lang="en-IN"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Estimation of the components </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Shape 1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panose="020B0604020202020204"/>
              <a:buNone/>
            </a:pPr>
            <a:r>
              <a:rPr lang="en-IN"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Steps followed:</a:t>
            </a: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90000"/>
              </a:lnSpc>
              <a:spcBef>
                <a:spcPts val="590"/>
              </a:spcBef>
              <a:spcAft>
                <a:spcPts val="1600"/>
              </a:spcAft>
              <a:buClr>
                <a:schemeClr val="dk1"/>
              </a:buClr>
              <a:buSzPts val="2960"/>
              <a:buFont typeface="Arial" panose="020B0604020202020204"/>
              <a:buNone/>
            </a:pPr>
            <a:endParaRPr sz="296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4" name="Diagram 3"/>
          <p:cNvGraphicFramePr/>
          <p:nvPr/>
        </p:nvGraphicFramePr>
        <p:xfrm>
          <a:off x="534572" y="2409874"/>
          <a:ext cx="7976382"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6109</Words>
  <Application>WPS Presentation</Application>
  <PresentationFormat>On-screen Show (4:3)</PresentationFormat>
  <Paragraphs>252</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Roboto</vt:lpstr>
      <vt:lpstr>Calibri</vt:lpstr>
      <vt:lpstr>Microsoft YaHei</vt:lpstr>
      <vt:lpstr>Arial Unicode MS</vt:lpstr>
      <vt:lpstr>Geometric</vt:lpstr>
      <vt:lpstr>Time Series analysis of gold price</vt:lpstr>
      <vt:lpstr>Purpose of the study</vt:lpstr>
      <vt:lpstr>Isolation of the components in a time series</vt:lpstr>
      <vt:lpstr>Stationary component of a Time series</vt:lpstr>
      <vt:lpstr>Non-stationary component of a Time series</vt:lpstr>
      <vt:lpstr>Components of a Non-stationary time series</vt:lpstr>
      <vt:lpstr>Time series plot of gold price</vt:lpstr>
      <vt:lpstr>PowerPoint 演示文稿</vt:lpstr>
      <vt:lpstr>Estimation of the components </vt:lpstr>
      <vt:lpstr>Estimation of the Seasonal indices</vt:lpstr>
      <vt:lpstr>Forecasting formula for Trend</vt:lpstr>
      <vt:lpstr> Trend equation</vt:lpstr>
      <vt:lpstr>Forecasting the Non-Stationary component </vt:lpstr>
      <vt:lpstr>Analysis of the Stationary component</vt:lpstr>
      <vt:lpstr>Augmented Dickey-Fuller Test for stationarity </vt:lpstr>
      <vt:lpstr>Sample autocorrelation plot of residuals</vt:lpstr>
      <vt:lpstr>PowerPoint 演示文稿</vt:lpstr>
      <vt:lpstr>Forecasts</vt:lpstr>
      <vt:lpstr>Conclusions</vt:lpstr>
      <vt:lpstr>Future scope of this study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gold price</dc:title>
  <dc:creator/>
  <cp:lastModifiedBy>ASUS</cp:lastModifiedBy>
  <cp:revision>14</cp:revision>
  <dcterms:created xsi:type="dcterms:W3CDTF">2019-04-13T17:37:09Z</dcterms:created>
  <dcterms:modified xsi:type="dcterms:W3CDTF">2019-04-13T17:40:24Z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