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27"/>
  </p:notesMasterIdLst>
  <p:handoutMasterIdLst>
    <p:handoutMasterId r:id="rId28"/>
  </p:handoutMasterIdLst>
  <p:sldIdLst>
    <p:sldId id="345" r:id="rId5"/>
    <p:sldId id="406" r:id="rId6"/>
    <p:sldId id="404" r:id="rId7"/>
    <p:sldId id="405" r:id="rId8"/>
    <p:sldId id="340" r:id="rId9"/>
    <p:sldId id="407" r:id="rId10"/>
    <p:sldId id="408" r:id="rId11"/>
    <p:sldId id="409" r:id="rId12"/>
    <p:sldId id="410" r:id="rId13"/>
    <p:sldId id="391" r:id="rId14"/>
    <p:sldId id="401" r:id="rId15"/>
    <p:sldId id="411" r:id="rId16"/>
    <p:sldId id="412" r:id="rId17"/>
    <p:sldId id="413" r:id="rId18"/>
    <p:sldId id="414" r:id="rId19"/>
    <p:sldId id="395" r:id="rId20"/>
    <p:sldId id="415" r:id="rId21"/>
    <p:sldId id="418" r:id="rId22"/>
    <p:sldId id="419" r:id="rId23"/>
    <p:sldId id="420" r:id="rId24"/>
    <p:sldId id="421" r:id="rId25"/>
    <p:sldId id="417" r:id="rId26"/>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191">
          <p15:clr>
            <a:srgbClr val="A4A3A4"/>
          </p15:clr>
        </p15:guide>
        <p15:guide id="3" orient="horz" pos="854">
          <p15:clr>
            <a:srgbClr val="A4A3A4"/>
          </p15:clr>
        </p15:guide>
        <p15:guide id="4" orient="horz" pos="821">
          <p15:clr>
            <a:srgbClr val="A4A3A4"/>
          </p15:clr>
        </p15:guide>
        <p15:guide id="5" orient="horz" pos="3049">
          <p15:clr>
            <a:srgbClr val="A4A3A4"/>
          </p15:clr>
        </p15:guide>
        <p15:guide id="6" orient="horz" pos="3151">
          <p15:clr>
            <a:srgbClr val="A4A3A4"/>
          </p15:clr>
        </p15:guide>
        <p15:guide id="7" pos="2880">
          <p15:clr>
            <a:srgbClr val="A4A3A4"/>
          </p15:clr>
        </p15:guide>
        <p15:guide id="8" pos="476">
          <p15:clr>
            <a:srgbClr val="A4A3A4"/>
          </p15:clr>
        </p15:guide>
        <p15:guide id="9" pos="5193">
          <p15:clr>
            <a:srgbClr val="A4A3A4"/>
          </p15:clr>
        </p15:guide>
        <p15:guide id="10" pos="546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UTUREAU Fabrice" initials="CF" lastIdx="2" clrIdx="0">
    <p:extLst>
      <p:ext uri="{19B8F6BF-5375-455C-9EA6-DF929625EA0E}">
        <p15:presenceInfo xmlns:p15="http://schemas.microsoft.com/office/powerpoint/2012/main" userId="S-1-5-21-1482476501-1993962763-1801674531-267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70BE"/>
    <a:srgbClr val="3C3C3C"/>
    <a:srgbClr val="A5E9F9"/>
    <a:srgbClr val="2082C8"/>
    <a:srgbClr val="E1000F"/>
    <a:srgbClr val="FFE800"/>
    <a:srgbClr val="262626"/>
    <a:srgbClr val="FF9940"/>
    <a:srgbClr val="00A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06" autoAdjust="0"/>
    <p:restoredTop sz="94490" autoAdjust="0"/>
  </p:normalViewPr>
  <p:slideViewPr>
    <p:cSldViewPr showGuides="1">
      <p:cViewPr varScale="1">
        <p:scale>
          <a:sx n="100" d="100"/>
          <a:sy n="100" d="100"/>
        </p:scale>
        <p:origin x="240" y="52"/>
      </p:cViewPr>
      <p:guideLst>
        <p:guide orient="horz" pos="1620"/>
        <p:guide orient="horz" pos="191"/>
        <p:guide orient="horz" pos="854"/>
        <p:guide orient="horz" pos="821"/>
        <p:guide orient="horz" pos="3049"/>
        <p:guide orient="horz" pos="3151"/>
        <p:guide pos="2880"/>
        <p:guide pos="476"/>
        <p:guide pos="5193"/>
        <p:guide pos="5465"/>
      </p:guideLst>
    </p:cSldViewPr>
  </p:slideViewPr>
  <p:notesTextViewPr>
    <p:cViewPr>
      <p:scale>
        <a:sx n="3" d="2"/>
        <a:sy n="3" d="2"/>
      </p:scale>
      <p:origin x="0" y="0"/>
    </p:cViewPr>
  </p:notesTextViewPr>
  <p:sorterViewPr>
    <p:cViewPr>
      <p:scale>
        <a:sx n="66" d="100"/>
        <a:sy n="66" d="100"/>
      </p:scale>
      <p:origin x="0" y="0"/>
    </p:cViewPr>
  </p:sorterViewPr>
  <p:notesViewPr>
    <p:cSldViewPr showGuides="1">
      <p:cViewPr varScale="1">
        <p:scale>
          <a:sx n="120" d="100"/>
          <a:sy n="120" d="100"/>
        </p:scale>
        <p:origin x="4104" y="12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F6C3628-2A48-4943-8648-4659D1A5CA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EF460C9-DF9F-4989-A4D9-A059B7CFE0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636196-C1AC-42F1-B592-7AC34CBEE52F}" type="datetimeFigureOut">
              <a:rPr lang="fr-FR" smtClean="0"/>
              <a:t>29/10/2024</a:t>
            </a:fld>
            <a:endParaRPr lang="fr-FR"/>
          </a:p>
        </p:txBody>
      </p:sp>
      <p:sp>
        <p:nvSpPr>
          <p:cNvPr id="4" name="Espace réservé du pied de page 3">
            <a:extLst>
              <a:ext uri="{FF2B5EF4-FFF2-40B4-BE49-F238E27FC236}">
                <a16:creationId xmlns:a16="http://schemas.microsoft.com/office/drawing/2014/main" id="{9A5AF1BB-B908-4986-B23C-39197069DB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3841F8CC-480B-4DF2-9E55-F7042905EE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69DB08-8E7B-42B6-93D7-7F21B1C03E4C}" type="slidenum">
              <a:rPr lang="fr-FR" smtClean="0"/>
              <a:t>‹N°›</a:t>
            </a:fld>
            <a:endParaRPr lang="fr-FR"/>
          </a:p>
        </p:txBody>
      </p:sp>
    </p:spTree>
    <p:extLst>
      <p:ext uri="{BB962C8B-B14F-4D97-AF65-F5344CB8AC3E}">
        <p14:creationId xmlns:p14="http://schemas.microsoft.com/office/powerpoint/2010/main" val="4028104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29/10/2024</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5</a:t>
            </a:fld>
            <a:endParaRPr lang="fr-FR" dirty="0"/>
          </a:p>
        </p:txBody>
      </p:sp>
    </p:spTree>
    <p:extLst>
      <p:ext uri="{BB962C8B-B14F-4D97-AF65-F5344CB8AC3E}">
        <p14:creationId xmlns:p14="http://schemas.microsoft.com/office/powerpoint/2010/main" val="2855768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22</a:t>
            </a:fld>
            <a:endParaRPr lang="fr-FR" dirty="0"/>
          </a:p>
        </p:txBody>
      </p:sp>
    </p:spTree>
    <p:extLst>
      <p:ext uri="{BB962C8B-B14F-4D97-AF65-F5344CB8AC3E}">
        <p14:creationId xmlns:p14="http://schemas.microsoft.com/office/powerpoint/2010/main" val="4076309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On est intéressé par la quantification de l'exposition des travailleurs à </a:t>
            </a:r>
            <a:r>
              <a:rPr lang="fr-FR" b="1" dirty="0" smtClean="0"/>
              <a:t>E. coli</a:t>
            </a:r>
            <a:r>
              <a:rPr lang="fr-FR" dirty="0" smtClean="0"/>
              <a:t> ESBL à différentes étapes de la production de poulets de chair.</a:t>
            </a:r>
          </a:p>
          <a:p>
            <a:r>
              <a:rPr lang="fr-FR" dirty="0" smtClean="0"/>
              <a:t>Pour un lot spécifique de poulets de chair caractérisé par les paramètres de production Ɵ = {</a:t>
            </a:r>
            <a:r>
              <a:rPr lang="fr-FR" dirty="0" err="1" smtClean="0"/>
              <a:t>Ɵfarm</a:t>
            </a:r>
            <a:r>
              <a:rPr lang="fr-FR" dirty="0" smtClean="0"/>
              <a:t>, </a:t>
            </a:r>
            <a:r>
              <a:rPr lang="fr-FR" dirty="0" err="1" smtClean="0"/>
              <a:t>Ɵfoodborne</a:t>
            </a:r>
            <a:r>
              <a:rPr lang="fr-FR" dirty="0" smtClean="0"/>
              <a:t>} et les pratiques d'hygiène </a:t>
            </a:r>
            <a:r>
              <a:rPr lang="fr-FR" b="1" dirty="0" smtClean="0"/>
              <a:t>H</a:t>
            </a:r>
            <a:r>
              <a:rPr lang="fr-FR" dirty="0" smtClean="0"/>
              <a:t>, on cherche à estimer le risque ou la probabilité qu'un travailleur à l'étape de production </a:t>
            </a:r>
            <a:r>
              <a:rPr lang="fr-FR" b="1" dirty="0" smtClean="0"/>
              <a:t>s</a:t>
            </a:r>
            <a:r>
              <a:rPr lang="fr-FR" dirty="0" smtClean="0"/>
              <a:t> devienne porteur de </a:t>
            </a:r>
            <a:r>
              <a:rPr lang="fr-FR" b="1" dirty="0" smtClean="0"/>
              <a:t>E. coli BLSE.</a:t>
            </a:r>
            <a:r>
              <a:rPr lang="fr-FR" dirty="0" smtClean="0"/>
              <a:t/>
            </a:r>
            <a:br>
              <a:rPr lang="fr-FR" dirty="0" smtClean="0"/>
            </a:br>
            <a:r>
              <a:rPr lang="fr-FR" dirty="0" smtClean="0"/>
              <a:t>ici vous voyez les différentes étapes en jaunes où le travailleur est exposé aux bactéries par contact avec l'oiseau, la carcasse ou les équipements. s en rouge est l'indicateur pour chaque étape.</a:t>
            </a:r>
            <a:br>
              <a:rPr lang="fr-FR" dirty="0" smtClean="0"/>
            </a:br>
            <a:r>
              <a:rPr lang="fr-FR" dirty="0" smtClean="0"/>
              <a:t>pour chaque étape, nous calculons deux choses, la concentration des bactéries sur l‘objet contaminé et la prévalence dans le lot. d'autres modules qui calculent ces sorties.</a:t>
            </a:r>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10</a:t>
            </a:fld>
            <a:endParaRPr lang="fr-FR" dirty="0"/>
          </a:p>
        </p:txBody>
      </p:sp>
    </p:spTree>
    <p:extLst>
      <p:ext uri="{BB962C8B-B14F-4D97-AF65-F5344CB8AC3E}">
        <p14:creationId xmlns:p14="http://schemas.microsoft.com/office/powerpoint/2010/main" val="724169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11</a:t>
            </a:fld>
            <a:endParaRPr lang="fr-FR" dirty="0"/>
          </a:p>
        </p:txBody>
      </p:sp>
    </p:spTree>
    <p:extLst>
      <p:ext uri="{BB962C8B-B14F-4D97-AF65-F5344CB8AC3E}">
        <p14:creationId xmlns:p14="http://schemas.microsoft.com/office/powerpoint/2010/main" val="816994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12</a:t>
            </a:fld>
            <a:endParaRPr lang="fr-FR" dirty="0"/>
          </a:p>
        </p:txBody>
      </p:sp>
    </p:spTree>
    <p:extLst>
      <p:ext uri="{BB962C8B-B14F-4D97-AF65-F5344CB8AC3E}">
        <p14:creationId xmlns:p14="http://schemas.microsoft.com/office/powerpoint/2010/main" val="2041936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13</a:t>
            </a:fld>
            <a:endParaRPr lang="fr-FR" dirty="0"/>
          </a:p>
        </p:txBody>
      </p:sp>
    </p:spTree>
    <p:extLst>
      <p:ext uri="{BB962C8B-B14F-4D97-AF65-F5344CB8AC3E}">
        <p14:creationId xmlns:p14="http://schemas.microsoft.com/office/powerpoint/2010/main" val="2962986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14</a:t>
            </a:fld>
            <a:endParaRPr lang="fr-FR" dirty="0"/>
          </a:p>
        </p:txBody>
      </p:sp>
    </p:spTree>
    <p:extLst>
      <p:ext uri="{BB962C8B-B14F-4D97-AF65-F5344CB8AC3E}">
        <p14:creationId xmlns:p14="http://schemas.microsoft.com/office/powerpoint/2010/main" val="2058744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15</a:t>
            </a:fld>
            <a:endParaRPr lang="fr-FR" dirty="0"/>
          </a:p>
        </p:txBody>
      </p:sp>
    </p:spTree>
    <p:extLst>
      <p:ext uri="{BB962C8B-B14F-4D97-AF65-F5344CB8AC3E}">
        <p14:creationId xmlns:p14="http://schemas.microsoft.com/office/powerpoint/2010/main" val="1437341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18</a:t>
            </a:fld>
            <a:endParaRPr lang="fr-FR" dirty="0"/>
          </a:p>
        </p:txBody>
      </p:sp>
    </p:spTree>
    <p:extLst>
      <p:ext uri="{BB962C8B-B14F-4D97-AF65-F5344CB8AC3E}">
        <p14:creationId xmlns:p14="http://schemas.microsoft.com/office/powerpoint/2010/main" val="1186948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21</a:t>
            </a:fld>
            <a:endParaRPr lang="fr-FR" dirty="0"/>
          </a:p>
        </p:txBody>
      </p:sp>
    </p:spTree>
    <p:extLst>
      <p:ext uri="{BB962C8B-B14F-4D97-AF65-F5344CB8AC3E}">
        <p14:creationId xmlns:p14="http://schemas.microsoft.com/office/powerpoint/2010/main" val="1309526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uverture FR">
    <p:spTree>
      <p:nvGrpSpPr>
        <p:cNvPr id="1" name=""/>
        <p:cNvGrpSpPr/>
        <p:nvPr/>
      </p:nvGrpSpPr>
      <p:grpSpPr>
        <a:xfrm>
          <a:off x="0" y="0"/>
          <a:ext cx="0" cy="0"/>
          <a:chOff x="0" y="0"/>
          <a:chExt cx="0" cy="0"/>
        </a:xfrm>
      </p:grpSpPr>
      <p:sp>
        <p:nvSpPr>
          <p:cNvPr id="2" name="ZoneTexte 1"/>
          <p:cNvSpPr txBox="1"/>
          <p:nvPr userDrawn="1"/>
        </p:nvSpPr>
        <p:spPr>
          <a:xfrm>
            <a:off x="273892" y="4544261"/>
            <a:ext cx="3427372"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smtClean="0">
                <a:solidFill>
                  <a:schemeClr val="tx2"/>
                </a:solidFill>
                <a:latin typeface="+mn-lt"/>
                <a:ea typeface="+mn-ea"/>
                <a:cs typeface="+mn-cs"/>
              </a:rPr>
              <a:t>Connaître, évaluer, protéger</a:t>
            </a: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6149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 de titre 7">
    <p:bg>
      <p:bgPr>
        <a:solidFill>
          <a:schemeClr val="bg2"/>
        </a:solidFill>
        <a:effectLst/>
      </p:bgPr>
    </p:bg>
    <p:spTree>
      <p:nvGrpSpPr>
        <p:cNvPr id="1" name=""/>
        <p:cNvGrpSpPr/>
        <p:nvPr/>
      </p:nvGrpSpPr>
      <p:grpSpPr>
        <a:xfrm>
          <a:off x="0" y="0"/>
          <a:ext cx="0" cy="0"/>
          <a:chOff x="0" y="0"/>
          <a:chExt cx="0" cy="0"/>
        </a:xfrm>
      </p:grpSpPr>
      <p:grpSp>
        <p:nvGrpSpPr>
          <p:cNvPr id="40" name="Groupe 39"/>
          <p:cNvGrpSpPr/>
          <p:nvPr userDrawn="1"/>
        </p:nvGrpSpPr>
        <p:grpSpPr>
          <a:xfrm>
            <a:off x="2555776" y="1995686"/>
            <a:ext cx="5636124" cy="1221867"/>
            <a:chOff x="4528607" y="2228471"/>
            <a:chExt cx="2978905" cy="645803"/>
          </a:xfrm>
          <a:solidFill>
            <a:srgbClr val="FF9940"/>
          </a:solidFill>
        </p:grpSpPr>
        <p:sp>
          <p:nvSpPr>
            <p:cNvPr id="4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4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50272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 de titre 8">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E80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479004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 de titre 10">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5770BE"/>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2544050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Diapo avec titre + tex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sp>
        <p:nvSpPr>
          <p:cNvPr id="28" name="Espace réservé du texte 7"/>
          <p:cNvSpPr>
            <a:spLocks noGrp="1"/>
          </p:cNvSpPr>
          <p:nvPr>
            <p:ph type="body" sz="quarter" idx="13" hasCustomPrompt="1"/>
          </p:nvPr>
        </p:nvSpPr>
        <p:spPr bwMode="gray">
          <a:xfrm>
            <a:off x="275431" y="987574"/>
            <a:ext cx="8594295"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29" name="Groupe 28">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0" name="Groupe 29">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7"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8"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1" name="Groupe 30">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2"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3"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4"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5"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6"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4"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663098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 texte + photo">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17" name="Espace réservé du texte 7"/>
          <p:cNvSpPr>
            <a:spLocks noGrp="1"/>
          </p:cNvSpPr>
          <p:nvPr>
            <p:ph type="body" sz="quarter" idx="13" hasCustomPrompt="1"/>
          </p:nvPr>
        </p:nvSpPr>
        <p:spPr bwMode="gray">
          <a:xfrm>
            <a:off x="275431" y="987574"/>
            <a:ext cx="4104548"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9"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0"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1"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2"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3" name="Groupe 32">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4"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5"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6"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7"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8"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2"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284943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po 2 photos">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275431" y="987574"/>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283729" y="3979863"/>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3"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163867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po 1 photo">
    <p:spTree>
      <p:nvGrpSpPr>
        <p:cNvPr id="1" name=""/>
        <p:cNvGrpSpPr/>
        <p:nvPr/>
      </p:nvGrpSpPr>
      <p:grpSpPr>
        <a:xfrm>
          <a:off x="0" y="0"/>
          <a:ext cx="0" cy="0"/>
          <a:chOff x="0" y="0"/>
          <a:chExt cx="0" cy="0"/>
        </a:xfrm>
      </p:grpSpPr>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326331" y="987574"/>
            <a:ext cx="847433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334629" y="3979863"/>
            <a:ext cx="8453232"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1" name="Titre 1"/>
          <p:cNvSpPr>
            <a:spLocks noGrp="1"/>
          </p:cNvSpPr>
          <p:nvPr>
            <p:ph type="title" hasCustomPrompt="1"/>
          </p:nvPr>
        </p:nvSpPr>
        <p:spPr bwMode="gray">
          <a:xfrm>
            <a:off x="326331" y="278549"/>
            <a:ext cx="81068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128851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apo couran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grpSp>
        <p:nvGrpSpPr>
          <p:cNvPr id="27" name="Groupe 26">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28" name="Groupe 27">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5"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6"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7"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38"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29" name="Groupe 28">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0"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1"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2"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3"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377070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Couverture GB">
    <p:spTree>
      <p:nvGrpSpPr>
        <p:cNvPr id="1" name=""/>
        <p:cNvGrpSpPr/>
        <p:nvPr/>
      </p:nvGrpSpPr>
      <p:grpSpPr>
        <a:xfrm>
          <a:off x="0" y="0"/>
          <a:ext cx="0" cy="0"/>
          <a:chOff x="0" y="0"/>
          <a:chExt cx="0" cy="0"/>
        </a:xfrm>
      </p:grpSpPr>
      <p:sp>
        <p:nvSpPr>
          <p:cNvPr id="26" name="ZoneTexte 25"/>
          <p:cNvSpPr txBox="1"/>
          <p:nvPr userDrawn="1"/>
        </p:nvSpPr>
        <p:spPr>
          <a:xfrm>
            <a:off x="273892" y="4544261"/>
            <a:ext cx="3722044"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err="1" smtClean="0">
                <a:solidFill>
                  <a:schemeClr val="tx2"/>
                </a:solidFill>
                <a:latin typeface="+mn-lt"/>
                <a:ea typeface="+mn-ea"/>
                <a:cs typeface="+mn-cs"/>
              </a:rPr>
              <a:t>Investigate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evaluate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protect</a:t>
            </a:r>
            <a:endParaRPr lang="fr-FR" sz="1460" b="1" kern="1200" cap="all" baseline="0" dirty="0" smtClean="0">
              <a:solidFill>
                <a:schemeClr val="tx2"/>
              </a:solidFill>
              <a:latin typeface="+mn-lt"/>
              <a:ea typeface="+mn-ea"/>
              <a:cs typeface="+mn-cs"/>
            </a:endParaRP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00724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900000"/>
            <a:ext cx="8424000" cy="720000"/>
          </a:xfrm>
        </p:spPr>
        <p:txBody>
          <a:bodyPr/>
          <a:lstStyle>
            <a:lvl1pPr>
              <a:defRPr>
                <a:solidFill>
                  <a:srgbClr val="262626"/>
                </a:solidFill>
              </a:defRPr>
            </a:lvl1pPr>
          </a:lstStyle>
          <a:p>
            <a:r>
              <a:rPr lang="fr-FR" dirty="0" smtClean="0"/>
              <a:t>Sommaire</a:t>
            </a:r>
            <a:endParaRPr lang="fr-FR" dirty="0"/>
          </a:p>
        </p:txBody>
      </p:sp>
      <p:sp>
        <p:nvSpPr>
          <p:cNvPr id="8" name="Espace réservé du texte 7"/>
          <p:cNvSpPr>
            <a:spLocks noGrp="1"/>
          </p:cNvSpPr>
          <p:nvPr>
            <p:ph type="body" sz="quarter" idx="13" hasCustomPrompt="1"/>
          </p:nvPr>
        </p:nvSpPr>
        <p:spPr bwMode="gray">
          <a:xfrm>
            <a:off x="359998" y="1891968"/>
            <a:ext cx="2520000" cy="2530800"/>
          </a:xfrm>
        </p:spPr>
        <p:txBody>
          <a:bodyPr/>
          <a:lstStyle>
            <a:lvl1pPr marL="144000" indent="-144000">
              <a:spcBef>
                <a:spcPts val="400"/>
              </a:spcBef>
              <a:spcAft>
                <a:spcPts val="800"/>
              </a:spcAft>
              <a:buFont typeface="+mj-lt"/>
              <a:buNone/>
              <a:defRPr b="1">
                <a:solidFill>
                  <a:schemeClr val="tx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1. Titre </a:t>
            </a:r>
            <a:r>
              <a:rPr lang="fr-FR" dirty="0"/>
              <a:t>de la partie</a:t>
            </a:r>
          </a:p>
          <a:p>
            <a:pPr lvl="1"/>
            <a:r>
              <a:rPr lang="fr-FR" dirty="0"/>
              <a:t>Deuxième niveau</a:t>
            </a:r>
          </a:p>
        </p:txBody>
      </p:sp>
      <p:sp>
        <p:nvSpPr>
          <p:cNvPr id="9" name="Espace réservé du texte 7"/>
          <p:cNvSpPr>
            <a:spLocks noGrp="1"/>
          </p:cNvSpPr>
          <p:nvPr>
            <p:ph type="body" sz="quarter" idx="14" hasCustomPrompt="1"/>
          </p:nvPr>
        </p:nvSpPr>
        <p:spPr bwMode="gray">
          <a:xfrm>
            <a:off x="3312000" y="1893600"/>
            <a:ext cx="2520000" cy="2530800"/>
          </a:xfrm>
        </p:spPr>
        <p:txBody>
          <a:bodyPr/>
          <a:lstStyle>
            <a:lvl1pPr marL="144000" indent="-144000">
              <a:spcBef>
                <a:spcPts val="400"/>
              </a:spcBef>
              <a:spcAft>
                <a:spcPts val="800"/>
              </a:spcAft>
              <a:buFont typeface="+mj-lt"/>
              <a:buNone/>
              <a:defRPr b="1">
                <a:solidFill>
                  <a:schemeClr val="accent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2. Titre </a:t>
            </a:r>
            <a:r>
              <a:rPr lang="fr-FR" dirty="0"/>
              <a:t>de la partie</a:t>
            </a:r>
          </a:p>
          <a:p>
            <a:pPr lvl="1"/>
            <a:r>
              <a:rPr lang="fr-FR" dirty="0"/>
              <a:t>Deuxième niveau</a:t>
            </a:r>
          </a:p>
        </p:txBody>
      </p:sp>
      <p:sp>
        <p:nvSpPr>
          <p:cNvPr id="10" name="Espace réservé du texte 7"/>
          <p:cNvSpPr>
            <a:spLocks noGrp="1"/>
          </p:cNvSpPr>
          <p:nvPr>
            <p:ph type="body" sz="quarter" idx="15" hasCustomPrompt="1"/>
          </p:nvPr>
        </p:nvSpPr>
        <p:spPr bwMode="gray">
          <a:xfrm>
            <a:off x="6263999" y="1893600"/>
            <a:ext cx="2520000" cy="2530800"/>
          </a:xfrm>
        </p:spPr>
        <p:txBody>
          <a:bodyPr/>
          <a:lstStyle>
            <a:lvl1pPr marL="144000" indent="-144000">
              <a:spcBef>
                <a:spcPts val="400"/>
              </a:spcBef>
              <a:spcAft>
                <a:spcPts val="800"/>
              </a:spcAft>
              <a:buFont typeface="+mj-lt"/>
              <a:buNone/>
              <a:defRPr b="1">
                <a:solidFill>
                  <a:srgbClr val="5770BE"/>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3. Titre </a:t>
            </a:r>
            <a:r>
              <a:rPr lang="fr-FR" dirty="0"/>
              <a:t>de la partie</a:t>
            </a:r>
          </a:p>
          <a:p>
            <a:pPr lvl="1"/>
            <a:r>
              <a:rPr lang="fr-FR" dirty="0"/>
              <a:t>Deuxième niveau</a:t>
            </a:r>
          </a:p>
        </p:txBody>
      </p:sp>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lvl1pPr>
              <a:defRPr>
                <a:solidFill>
                  <a:srgbClr val="262626"/>
                </a:solidFill>
              </a:defRPr>
            </a:lvl1p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lvl1pPr>
              <a:defRPr>
                <a:solidFill>
                  <a:srgbClr val="262626"/>
                </a:solidFill>
              </a:defRPr>
            </a:lvl1p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lvl1pPr>
              <a:defRPr>
                <a:solidFill>
                  <a:srgbClr val="262626"/>
                </a:solidFill>
              </a:defRPr>
            </a:lvl1pPr>
          </a:lstStyle>
          <a:p>
            <a:fld id="{733122C9-A0B9-462F-8757-0847AD287B63}" type="slidenum">
              <a:rPr lang="fr-FR" smtClean="0"/>
              <a:pPr/>
              <a:t>‹N°›</a:t>
            </a:fld>
            <a:endParaRPr lang="fr-FR" dirty="0"/>
          </a:p>
        </p:txBody>
      </p:sp>
      <p:grpSp>
        <p:nvGrpSpPr>
          <p:cNvPr id="42" name="Groupe 41">
            <a:extLst>
              <a:ext uri="{FF2B5EF4-FFF2-40B4-BE49-F238E27FC236}">
                <a16:creationId xmlns:a16="http://schemas.microsoft.com/office/drawing/2014/main" id="{DD31BDFD-FADC-44D8-B829-1A31B7858F66}"/>
              </a:ext>
            </a:extLst>
          </p:cNvPr>
          <p:cNvGrpSpPr/>
          <p:nvPr userDrawn="1"/>
        </p:nvGrpSpPr>
        <p:grpSpPr>
          <a:xfrm>
            <a:off x="8503443" y="178606"/>
            <a:ext cx="273845" cy="380988"/>
            <a:chOff x="2724335" y="0"/>
            <a:chExt cx="3694565" cy="5140087"/>
          </a:xfrm>
        </p:grpSpPr>
        <p:grpSp>
          <p:nvGrpSpPr>
            <p:cNvPr id="43" name="Groupe 42">
              <a:extLst>
                <a:ext uri="{FF2B5EF4-FFF2-40B4-BE49-F238E27FC236}">
                  <a16:creationId xmlns:a16="http://schemas.microsoft.com/office/drawing/2014/main" id="{68948EC5-1067-4566-82C7-B6A31FB381EE}"/>
                </a:ext>
              </a:extLst>
            </p:cNvPr>
            <p:cNvGrpSpPr/>
            <p:nvPr userDrawn="1"/>
          </p:nvGrpSpPr>
          <p:grpSpPr>
            <a:xfrm>
              <a:off x="2724335" y="4398358"/>
              <a:ext cx="3694565" cy="741729"/>
              <a:chOff x="2724335" y="4398358"/>
              <a:chExt cx="3694565" cy="741729"/>
            </a:xfrm>
          </p:grpSpPr>
          <p:sp>
            <p:nvSpPr>
              <p:cNvPr id="50" name="Forme libre : forme 49">
                <a:extLst>
                  <a:ext uri="{FF2B5EF4-FFF2-40B4-BE49-F238E27FC236}">
                    <a16:creationId xmlns:a16="http://schemas.microsoft.com/office/drawing/2014/main" id="{A9721D01-449C-4E27-8D95-CB388E166391}"/>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51" name="Forme libre : forme 50">
                <a:extLst>
                  <a:ext uri="{FF2B5EF4-FFF2-40B4-BE49-F238E27FC236}">
                    <a16:creationId xmlns:a16="http://schemas.microsoft.com/office/drawing/2014/main" id="{D4EF4E18-1600-4951-B2D3-81EA9BB0A9D0}"/>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2" name="Forme libre : forme 51">
                <a:extLst>
                  <a:ext uri="{FF2B5EF4-FFF2-40B4-BE49-F238E27FC236}">
                    <a16:creationId xmlns:a16="http://schemas.microsoft.com/office/drawing/2014/main" id="{3284962D-7A7F-4349-9250-20D40BD3FEC1}"/>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53" name="Forme libre : forme 52">
                <a:extLst>
                  <a:ext uri="{FF2B5EF4-FFF2-40B4-BE49-F238E27FC236}">
                    <a16:creationId xmlns:a16="http://schemas.microsoft.com/office/drawing/2014/main" id="{476FCF11-4108-40BC-8178-ADD787625181}"/>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4" name="Forme libre : forme 53">
                <a:extLst>
                  <a:ext uri="{FF2B5EF4-FFF2-40B4-BE49-F238E27FC236}">
                    <a16:creationId xmlns:a16="http://schemas.microsoft.com/office/drawing/2014/main" id="{D22E4527-8C28-490C-A537-25A59F3C9541}"/>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44" name="Groupe 43">
              <a:extLst>
                <a:ext uri="{FF2B5EF4-FFF2-40B4-BE49-F238E27FC236}">
                  <a16:creationId xmlns:a16="http://schemas.microsoft.com/office/drawing/2014/main" id="{7A93ACC7-0FC5-4E42-9A92-E233EF4B3BDD}"/>
                </a:ext>
              </a:extLst>
            </p:cNvPr>
            <p:cNvGrpSpPr/>
            <p:nvPr userDrawn="1"/>
          </p:nvGrpSpPr>
          <p:grpSpPr>
            <a:xfrm>
              <a:off x="2752472" y="0"/>
              <a:ext cx="3638377" cy="3631244"/>
              <a:chOff x="2752472" y="0"/>
              <a:chExt cx="3638377" cy="3631244"/>
            </a:xfrm>
          </p:grpSpPr>
          <p:sp>
            <p:nvSpPr>
              <p:cNvPr id="45" name="Forme libre : forme 44">
                <a:extLst>
                  <a:ext uri="{FF2B5EF4-FFF2-40B4-BE49-F238E27FC236}">
                    <a16:creationId xmlns:a16="http://schemas.microsoft.com/office/drawing/2014/main" id="{57603CFD-4D04-4A34-A606-ACDAC0C83EBE}"/>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46" name="Forme libre : forme 45">
                <a:extLst>
                  <a:ext uri="{FF2B5EF4-FFF2-40B4-BE49-F238E27FC236}">
                    <a16:creationId xmlns:a16="http://schemas.microsoft.com/office/drawing/2014/main" id="{43458750-899D-4394-B830-1E9A3B51E930}"/>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47" name="Forme libre : forme 46">
                <a:extLst>
                  <a:ext uri="{FF2B5EF4-FFF2-40B4-BE49-F238E27FC236}">
                    <a16:creationId xmlns:a16="http://schemas.microsoft.com/office/drawing/2014/main" id="{091F78CC-3B11-43B4-8B6D-739240B1A3D0}"/>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48" name="Forme libre : forme 47">
                <a:extLst>
                  <a:ext uri="{FF2B5EF4-FFF2-40B4-BE49-F238E27FC236}">
                    <a16:creationId xmlns:a16="http://schemas.microsoft.com/office/drawing/2014/main" id="{25815A24-B8B0-4B4D-9625-670E8EA1BFD7}"/>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9" name="Forme libre : forme 48">
                <a:extLst>
                  <a:ext uri="{FF2B5EF4-FFF2-40B4-BE49-F238E27FC236}">
                    <a16:creationId xmlns:a16="http://schemas.microsoft.com/office/drawing/2014/main" id="{CC32A3B7-91D8-4CBD-9C74-C8A91E4E80F7}"/>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1885774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 de titre 1">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chemeClr val="bg2"/>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4208625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 de titre 2">
    <p:bg>
      <p:bgPr>
        <a:solidFill>
          <a:srgbClr val="FFE800"/>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rgbClr val="262626"/>
                </a:solidFill>
              </a:defRPr>
            </a:lvl1pPr>
          </a:lstStyle>
          <a:p>
            <a:r>
              <a:rPr lang="fr-FR" dirty="0" smtClean="0"/>
              <a:t>1. Titre de partie</a:t>
            </a:r>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rgbClr val="262626"/>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7" name="Groupe 16">
            <a:extLst>
              <a:ext uri="{FF2B5EF4-FFF2-40B4-BE49-F238E27FC236}">
                <a16:creationId xmlns:a16="http://schemas.microsoft.com/office/drawing/2014/main" id="{11EC5EB1-2433-445A-90EB-40A3439D696C}"/>
              </a:ext>
            </a:extLst>
          </p:cNvPr>
          <p:cNvGrpSpPr/>
          <p:nvPr userDrawn="1"/>
        </p:nvGrpSpPr>
        <p:grpSpPr>
          <a:xfrm>
            <a:off x="4770120" y="1277220"/>
            <a:ext cx="2560320" cy="2520422"/>
            <a:chOff x="2024062" y="61912"/>
            <a:chExt cx="5097779" cy="5018340"/>
          </a:xfrm>
          <a:solidFill>
            <a:srgbClr val="FF9940"/>
          </a:solidFill>
        </p:grpSpPr>
        <p:sp>
          <p:nvSpPr>
            <p:cNvPr id="18" name="Forme libre : forme 7">
              <a:extLst>
                <a:ext uri="{FF2B5EF4-FFF2-40B4-BE49-F238E27FC236}">
                  <a16:creationId xmlns:a16="http://schemas.microsoft.com/office/drawing/2014/main" id="{980A77CA-4106-4CFD-9089-5D17008DBD8F}"/>
                </a:ext>
              </a:extLst>
            </p:cNvPr>
            <p:cNvSpPr/>
            <p:nvPr/>
          </p:nvSpPr>
          <p:spPr>
            <a:xfrm>
              <a:off x="4123409" y="3661504"/>
              <a:ext cx="726675" cy="1418748"/>
            </a:xfrm>
            <a:custGeom>
              <a:avLst/>
              <a:gdLst>
                <a:gd name="connsiteX0" fmla="*/ 5487 w 726675"/>
                <a:gd name="connsiteY0" fmla="*/ 635032 h 1418748"/>
                <a:gd name="connsiteX1" fmla="*/ 407442 w 726675"/>
                <a:gd name="connsiteY1" fmla="*/ 1418749 h 1418748"/>
                <a:gd name="connsiteX2" fmla="*/ 712242 w 726675"/>
                <a:gd name="connsiteY2" fmla="*/ 734949 h 1418748"/>
                <a:gd name="connsiteX3" fmla="*/ 617373 w 726675"/>
                <a:gd name="connsiteY3" fmla="*/ 0 h 1418748"/>
                <a:gd name="connsiteX4" fmla="*/ 5487 w 726675"/>
                <a:gd name="connsiteY4" fmla="*/ 635032 h 1418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675" h="1418748">
                  <a:moveTo>
                    <a:pt x="5487" y="635032"/>
                  </a:moveTo>
                  <a:cubicBezTo>
                    <a:pt x="-52996" y="1032129"/>
                    <a:pt x="374581" y="1391888"/>
                    <a:pt x="407442" y="1418749"/>
                  </a:cubicBezTo>
                  <a:cubicBezTo>
                    <a:pt x="565176" y="1229868"/>
                    <a:pt x="674333" y="996315"/>
                    <a:pt x="712242" y="734949"/>
                  </a:cubicBezTo>
                  <a:cubicBezTo>
                    <a:pt x="749771" y="476345"/>
                    <a:pt x="712718" y="224028"/>
                    <a:pt x="617373" y="0"/>
                  </a:cubicBezTo>
                  <a:cubicBezTo>
                    <a:pt x="586512" y="12763"/>
                    <a:pt x="64447" y="234410"/>
                    <a:pt x="5487" y="635032"/>
                  </a:cubicBezTo>
                  <a:close/>
                </a:path>
              </a:pathLst>
            </a:custGeom>
            <a:grpFill/>
            <a:ln w="9525" cap="flat">
              <a:noFill/>
              <a:prstDash val="solid"/>
              <a:miter/>
            </a:ln>
          </p:spPr>
          <p:txBody>
            <a:bodyPr rtlCol="0" anchor="ctr"/>
            <a:lstStyle/>
            <a:p>
              <a:endParaRPr lang="fr-FR"/>
            </a:p>
          </p:txBody>
        </p:sp>
        <p:sp>
          <p:nvSpPr>
            <p:cNvPr id="19" name="Forme libre : forme 10">
              <a:extLst>
                <a:ext uri="{FF2B5EF4-FFF2-40B4-BE49-F238E27FC236}">
                  <a16:creationId xmlns:a16="http://schemas.microsoft.com/office/drawing/2014/main" id="{0249ABE6-2F7B-4AA0-8FB6-54E6BF81A1B2}"/>
                </a:ext>
              </a:extLst>
            </p:cNvPr>
            <p:cNvSpPr/>
            <p:nvPr/>
          </p:nvSpPr>
          <p:spPr>
            <a:xfrm>
              <a:off x="5837681" y="2484253"/>
              <a:ext cx="1284160" cy="839943"/>
            </a:xfrm>
            <a:custGeom>
              <a:avLst/>
              <a:gdLst>
                <a:gd name="connsiteX0" fmla="*/ 414814 w 1284160"/>
                <a:gd name="connsiteY0" fmla="*/ 783012 h 839943"/>
                <a:gd name="connsiteX1" fmla="*/ 1284161 w 1284160"/>
                <a:gd name="connsiteY1" fmla="*/ 643185 h 839943"/>
                <a:gd name="connsiteX2" fmla="*/ 316992 w 1284160"/>
                <a:gd name="connsiteY2" fmla="*/ 14345 h 839943"/>
                <a:gd name="connsiteX3" fmla="*/ 0 w 1284160"/>
                <a:gd name="connsiteY3" fmla="*/ 5105 h 839943"/>
                <a:gd name="connsiteX4" fmla="*/ 414814 w 1284160"/>
                <a:gd name="connsiteY4" fmla="*/ 783012 h 839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160" h="839943">
                  <a:moveTo>
                    <a:pt x="414814" y="783012"/>
                  </a:moveTo>
                  <a:cubicBezTo>
                    <a:pt x="773430" y="960844"/>
                    <a:pt x="1246061" y="667474"/>
                    <a:pt x="1284161" y="643185"/>
                  </a:cubicBezTo>
                  <a:cubicBezTo>
                    <a:pt x="1076801" y="314096"/>
                    <a:pt x="732091" y="74447"/>
                    <a:pt x="316992" y="14345"/>
                  </a:cubicBezTo>
                  <a:cubicBezTo>
                    <a:pt x="209740" y="-1181"/>
                    <a:pt x="103537" y="-3848"/>
                    <a:pt x="0" y="5105"/>
                  </a:cubicBezTo>
                  <a:cubicBezTo>
                    <a:pt x="2572" y="39110"/>
                    <a:pt x="52292" y="603275"/>
                    <a:pt x="414814" y="783012"/>
                  </a:cubicBezTo>
                  <a:close/>
                </a:path>
              </a:pathLst>
            </a:custGeom>
            <a:grpFill/>
            <a:ln w="9525" cap="flat">
              <a:noFill/>
              <a:prstDash val="solid"/>
              <a:miter/>
            </a:ln>
          </p:spPr>
          <p:txBody>
            <a:bodyPr rtlCol="0" anchor="ctr"/>
            <a:lstStyle/>
            <a:p>
              <a:endParaRPr lang="fr-FR"/>
            </a:p>
          </p:txBody>
        </p:sp>
        <p:sp>
          <p:nvSpPr>
            <p:cNvPr id="20" name="Forme libre : forme 11">
              <a:extLst>
                <a:ext uri="{FF2B5EF4-FFF2-40B4-BE49-F238E27FC236}">
                  <a16:creationId xmlns:a16="http://schemas.microsoft.com/office/drawing/2014/main" id="{CF86E031-9A54-4E6A-8774-D463D2F85038}"/>
                </a:ext>
              </a:extLst>
            </p:cNvPr>
            <p:cNvSpPr/>
            <p:nvPr/>
          </p:nvSpPr>
          <p:spPr>
            <a:xfrm>
              <a:off x="5349048" y="61912"/>
              <a:ext cx="1045824" cy="1055342"/>
            </a:xfrm>
            <a:custGeom>
              <a:avLst/>
              <a:gdLst>
                <a:gd name="connsiteX0" fmla="*/ 868775 w 1045824"/>
                <a:gd name="connsiteY0" fmla="*/ 866585 h 1055342"/>
                <a:gd name="connsiteX1" fmla="*/ 1005269 w 1045824"/>
                <a:gd name="connsiteY1" fmla="*/ 0 h 1055342"/>
                <a:gd name="connsiteX2" fmla="*/ 0 w 1045824"/>
                <a:gd name="connsiteY2" fmla="*/ 1020604 h 1055342"/>
                <a:gd name="connsiteX3" fmla="*/ 868775 w 1045824"/>
                <a:gd name="connsiteY3" fmla="*/ 866585 h 1055342"/>
              </a:gdLst>
              <a:ahLst/>
              <a:cxnLst>
                <a:cxn ang="0">
                  <a:pos x="connsiteX0" y="connsiteY0"/>
                </a:cxn>
                <a:cxn ang="0">
                  <a:pos x="connsiteX1" y="connsiteY1"/>
                </a:cxn>
                <a:cxn ang="0">
                  <a:pos x="connsiteX2" y="connsiteY2"/>
                </a:cxn>
                <a:cxn ang="0">
                  <a:pos x="connsiteX3" y="connsiteY3"/>
                </a:cxn>
              </a:cxnLst>
              <a:rect l="l" t="t" r="r" b="b"/>
              <a:pathLst>
                <a:path w="1045824" h="1055342">
                  <a:moveTo>
                    <a:pt x="868775" y="866585"/>
                  </a:moveTo>
                  <a:cubicBezTo>
                    <a:pt x="1142714" y="586645"/>
                    <a:pt x="1021271" y="63341"/>
                    <a:pt x="1005269" y="0"/>
                  </a:cubicBezTo>
                  <a:cubicBezTo>
                    <a:pt x="516731" y="122587"/>
                    <a:pt x="119444" y="509111"/>
                    <a:pt x="0" y="1020604"/>
                  </a:cubicBezTo>
                  <a:cubicBezTo>
                    <a:pt x="24765" y="1026605"/>
                    <a:pt x="583406" y="1158145"/>
                    <a:pt x="868775" y="866585"/>
                  </a:cubicBezTo>
                  <a:close/>
                </a:path>
              </a:pathLst>
            </a:custGeom>
            <a:grpFill/>
            <a:ln w="9525" cap="flat">
              <a:noFill/>
              <a:prstDash val="solid"/>
              <a:miter/>
            </a:ln>
          </p:spPr>
          <p:txBody>
            <a:bodyPr rtlCol="0" anchor="ctr"/>
            <a:lstStyle/>
            <a:p>
              <a:endParaRPr lang="fr-FR"/>
            </a:p>
          </p:txBody>
        </p:sp>
        <p:sp>
          <p:nvSpPr>
            <p:cNvPr id="21" name="Forme libre : forme 12">
              <a:extLst>
                <a:ext uri="{FF2B5EF4-FFF2-40B4-BE49-F238E27FC236}">
                  <a16:creationId xmlns:a16="http://schemas.microsoft.com/office/drawing/2014/main" id="{C59B5725-5F9C-4F97-A8F1-326A63828549}"/>
                </a:ext>
              </a:extLst>
            </p:cNvPr>
            <p:cNvSpPr/>
            <p:nvPr/>
          </p:nvSpPr>
          <p:spPr>
            <a:xfrm>
              <a:off x="2839938" y="68103"/>
              <a:ext cx="853528" cy="1267015"/>
            </a:xfrm>
            <a:custGeom>
              <a:avLst/>
              <a:gdLst>
                <a:gd name="connsiteX0" fmla="*/ 790800 w 853528"/>
                <a:gd name="connsiteY0" fmla="*/ 397955 h 1267015"/>
                <a:gd name="connsiteX1" fmla="*/ 2702 w 853528"/>
                <a:gd name="connsiteY1" fmla="*/ 0 h 1267015"/>
                <a:gd name="connsiteX2" fmla="*/ 671738 w 853528"/>
                <a:gd name="connsiteY2" fmla="*/ 1267016 h 1267015"/>
                <a:gd name="connsiteX3" fmla="*/ 790800 w 853528"/>
                <a:gd name="connsiteY3" fmla="*/ 397955 h 1267015"/>
              </a:gdLst>
              <a:ahLst/>
              <a:cxnLst>
                <a:cxn ang="0">
                  <a:pos x="connsiteX0" y="connsiteY0"/>
                </a:cxn>
                <a:cxn ang="0">
                  <a:pos x="connsiteX1" y="connsiteY1"/>
                </a:cxn>
                <a:cxn ang="0">
                  <a:pos x="connsiteX2" y="connsiteY2"/>
                </a:cxn>
                <a:cxn ang="0">
                  <a:pos x="connsiteX3" y="connsiteY3"/>
                </a:cxn>
              </a:cxnLst>
              <a:rect l="l" t="t" r="r" b="b"/>
              <a:pathLst>
                <a:path w="853528" h="1267015">
                  <a:moveTo>
                    <a:pt x="790800" y="397955"/>
                  </a:moveTo>
                  <a:cubicBezTo>
                    <a:pt x="599824" y="33052"/>
                    <a:pt x="17846" y="762"/>
                    <a:pt x="2702" y="0"/>
                  </a:cubicBezTo>
                  <a:cubicBezTo>
                    <a:pt x="-30160" y="524637"/>
                    <a:pt x="239303" y="1009078"/>
                    <a:pt x="671738" y="1267016"/>
                  </a:cubicBezTo>
                  <a:cubicBezTo>
                    <a:pt x="705456" y="1210723"/>
                    <a:pt x="972347" y="744855"/>
                    <a:pt x="790800" y="397955"/>
                  </a:cubicBezTo>
                  <a:close/>
                </a:path>
              </a:pathLst>
            </a:custGeom>
            <a:grpFill/>
            <a:ln w="9525" cap="flat">
              <a:noFill/>
              <a:prstDash val="solid"/>
              <a:miter/>
            </a:ln>
          </p:spPr>
          <p:txBody>
            <a:bodyPr rtlCol="0" anchor="ctr"/>
            <a:lstStyle/>
            <a:p>
              <a:endParaRPr lang="fr-FR"/>
            </a:p>
          </p:txBody>
        </p:sp>
        <p:sp>
          <p:nvSpPr>
            <p:cNvPr id="22" name="Forme libre : forme 14">
              <a:extLst>
                <a:ext uri="{FF2B5EF4-FFF2-40B4-BE49-F238E27FC236}">
                  <a16:creationId xmlns:a16="http://schemas.microsoft.com/office/drawing/2014/main" id="{FABA9E58-4B46-4EE4-97E2-26E72D584C53}"/>
                </a:ext>
              </a:extLst>
            </p:cNvPr>
            <p:cNvSpPr/>
            <p:nvPr/>
          </p:nvSpPr>
          <p:spPr>
            <a:xfrm>
              <a:off x="2024062" y="2446286"/>
              <a:ext cx="1410176" cy="729358"/>
            </a:xfrm>
            <a:custGeom>
              <a:avLst/>
              <a:gdLst>
                <a:gd name="connsiteX0" fmla="*/ 622173 w 1410176"/>
                <a:gd name="connsiteY0" fmla="*/ 7258 h 729358"/>
                <a:gd name="connsiteX1" fmla="*/ 0 w 1410176"/>
                <a:gd name="connsiteY1" fmla="*/ 634194 h 729358"/>
                <a:gd name="connsiteX2" fmla="*/ 10001 w 1410176"/>
                <a:gd name="connsiteY2" fmla="*/ 638480 h 729358"/>
                <a:gd name="connsiteX3" fmla="*/ 304705 w 1410176"/>
                <a:gd name="connsiteY3" fmla="*/ 714966 h 729358"/>
                <a:gd name="connsiteX4" fmla="*/ 1410176 w 1410176"/>
                <a:gd name="connsiteY4" fmla="*/ 387020 h 729358"/>
                <a:gd name="connsiteX5" fmla="*/ 622173 w 1410176"/>
                <a:gd name="connsiteY5" fmla="*/ 7258 h 729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0176" h="729358">
                  <a:moveTo>
                    <a:pt x="622173" y="7258"/>
                  </a:moveTo>
                  <a:cubicBezTo>
                    <a:pt x="210693" y="76981"/>
                    <a:pt x="0" y="634194"/>
                    <a:pt x="0" y="634194"/>
                  </a:cubicBezTo>
                  <a:cubicBezTo>
                    <a:pt x="3334" y="635718"/>
                    <a:pt x="6668" y="637051"/>
                    <a:pt x="10001" y="638480"/>
                  </a:cubicBezTo>
                  <a:cubicBezTo>
                    <a:pt x="103251" y="674103"/>
                    <a:pt x="201740" y="700106"/>
                    <a:pt x="304705" y="714966"/>
                  </a:cubicBezTo>
                  <a:cubicBezTo>
                    <a:pt x="719614" y="775068"/>
                    <a:pt x="1117949" y="643338"/>
                    <a:pt x="1410176" y="387020"/>
                  </a:cubicBezTo>
                  <a:cubicBezTo>
                    <a:pt x="1359884" y="329870"/>
                    <a:pt x="1003459" y="-57417"/>
                    <a:pt x="622173" y="7258"/>
                  </a:cubicBezTo>
                  <a:close/>
                </a:path>
              </a:pathLst>
            </a:custGeom>
            <a:grpFill/>
            <a:ln w="9525" cap="flat">
              <a:noFill/>
              <a:prstDash val="solid"/>
              <a:miter/>
            </a:ln>
          </p:spPr>
          <p:txBody>
            <a:bodyPr rtlCol="0" anchor="ctr"/>
            <a:lstStyle/>
            <a:p>
              <a:endParaRPr lang="fr-FR"/>
            </a:p>
          </p:txBody>
        </p:sp>
      </p:grpSp>
      <p:sp>
        <p:nvSpPr>
          <p:cNvPr id="23"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a:xfrm>
            <a:off x="6339566" y="4659675"/>
            <a:ext cx="1350000" cy="211929"/>
          </a:xfrm>
        </p:spPr>
        <p:txBody>
          <a:bodyPr/>
          <a:lstStyle>
            <a:lvl1pPr>
              <a:defRPr>
                <a:solidFill>
                  <a:srgbClr val="262626"/>
                </a:solidFill>
              </a:defRPr>
            </a:lvl1pPr>
          </a:lstStyle>
          <a:p>
            <a:fld id="{733122C9-A0B9-462F-8757-0847AD287B63}" type="slidenum">
              <a:rPr lang="fr-FR" smtClean="0"/>
              <a:pPr/>
              <a:t>‹N°›</a:t>
            </a:fld>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rgbClr val="262626"/>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rgbClr val="262626"/>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07380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 de titre 3">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FFE800"/>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21074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 de titre 4">
    <p:bg>
      <p:bgPr>
        <a:solidFill>
          <a:schemeClr val="bg2"/>
        </a:solidFill>
        <a:effectLst/>
      </p:bgPr>
    </p:bg>
    <p:spTree>
      <p:nvGrpSpPr>
        <p:cNvPr id="1" name=""/>
        <p:cNvGrpSpPr/>
        <p:nvPr/>
      </p:nvGrpSpPr>
      <p:grpSpPr>
        <a:xfrm>
          <a:off x="0" y="0"/>
          <a:ext cx="0" cy="0"/>
          <a:chOff x="0" y="0"/>
          <a:chExt cx="0" cy="0"/>
        </a:xfrm>
      </p:grpSpPr>
      <p:grpSp>
        <p:nvGrpSpPr>
          <p:cNvPr id="20" name="Groupe 19"/>
          <p:cNvGrpSpPr/>
          <p:nvPr userDrawn="1"/>
        </p:nvGrpSpPr>
        <p:grpSpPr>
          <a:xfrm>
            <a:off x="2555776" y="1995686"/>
            <a:ext cx="5636124" cy="1221867"/>
            <a:chOff x="4528607" y="2228471"/>
            <a:chExt cx="2978905" cy="645803"/>
          </a:xfrm>
          <a:solidFill>
            <a:srgbClr val="00AC8C"/>
          </a:solidFill>
        </p:grpSpPr>
        <p:sp>
          <p:nvSpPr>
            <p:cNvPr id="2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2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844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 de titre 5">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994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33895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 de titre 6">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00AC8C"/>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67139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9999" y="900000"/>
            <a:ext cx="8424000" cy="720000"/>
          </a:xfrm>
          <a:prstGeom prst="rect">
            <a:avLst/>
          </a:prstGeom>
        </p:spPr>
        <p:txBody>
          <a:bodyPr vert="horz" lIns="0" tIns="0" rIns="0" bIns="0" rtlCol="0" anchor="t" anchorCtr="0">
            <a:noAutofit/>
          </a:bodyPr>
          <a:lstStyle/>
          <a:p>
            <a:r>
              <a:rPr lang="fr-FR" noProof="0" dirty="0" smtClean="0"/>
              <a:t>1. Titre de partie</a:t>
            </a:r>
            <a:endParaRPr lang="fr-FR" noProof="0" dirty="0"/>
          </a:p>
        </p:txBody>
      </p:sp>
      <p:sp>
        <p:nvSpPr>
          <p:cNvPr id="3" name="Espace réservé du texte 2"/>
          <p:cNvSpPr>
            <a:spLocks noGrp="1"/>
          </p:cNvSpPr>
          <p:nvPr>
            <p:ph type="body" idx="1"/>
          </p:nvPr>
        </p:nvSpPr>
        <p:spPr bwMode="gray">
          <a:xfrm>
            <a:off x="359999" y="1836000"/>
            <a:ext cx="8424000" cy="2574000"/>
          </a:xfrm>
          <a:prstGeom prst="rect">
            <a:avLst/>
          </a:prstGeom>
        </p:spPr>
        <p:txBody>
          <a:bodyPr vert="horz" lIns="0" tIns="0" rIns="0" bIns="0" rtlCol="0" anchor="t" anchorCtr="0">
            <a:noAutofit/>
          </a:body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49" name="Espace réservé du numéro de diapositive 7">
            <a:extLst>
              <a:ext uri="{FF2B5EF4-FFF2-40B4-BE49-F238E27FC236}">
                <a16:creationId xmlns:a16="http://schemas.microsoft.com/office/drawing/2014/main" id="{61BB31C8-B8DD-4E0E-A877-46E83C261020}"/>
              </a:ext>
            </a:extLst>
          </p:cNvPr>
          <p:cNvSpPr>
            <a:spLocks noGrp="1"/>
          </p:cNvSpPr>
          <p:nvPr>
            <p:ph type="sldNum" sz="quarter" idx="4"/>
          </p:nvPr>
        </p:nvSpPr>
        <p:spPr bwMode="gray">
          <a:xfrm>
            <a:off x="6339566" y="4659675"/>
            <a:ext cx="1350000" cy="211929"/>
          </a:xfrm>
          <a:prstGeom prst="rect">
            <a:avLst/>
          </a:prstGeom>
        </p:spPr>
        <p:txBody>
          <a:bodyPr anchor="t">
            <a:spAutoFit/>
          </a:bodyPr>
          <a:lstStyle>
            <a:lvl1pPr algn="r">
              <a:defRPr sz="750" b="0">
                <a:solidFill>
                  <a:schemeClr val="tx1"/>
                </a:solidFill>
              </a:defRPr>
            </a:lvl1pPr>
          </a:lstStyle>
          <a:p>
            <a:fld id="{733122C9-A0B9-462F-8757-0847AD287B63}" type="slidenum">
              <a:rPr lang="fr-FR" smtClean="0"/>
              <a:pPr/>
              <a:t>‹N°›</a:t>
            </a:fld>
            <a:endParaRPr lang="fr-FR" dirty="0"/>
          </a:p>
        </p:txBody>
      </p:sp>
      <p:sp>
        <p:nvSpPr>
          <p:cNvPr id="52" name="Espace réservé du pied de page 4">
            <a:extLst>
              <a:ext uri="{FF2B5EF4-FFF2-40B4-BE49-F238E27FC236}">
                <a16:creationId xmlns:a16="http://schemas.microsoft.com/office/drawing/2014/main" id="{0D938FD0-499A-4C4D-8BFF-68F0058C35F5}"/>
              </a:ext>
            </a:extLst>
          </p:cNvPr>
          <p:cNvSpPr>
            <a:spLocks noGrp="1"/>
          </p:cNvSpPr>
          <p:nvPr>
            <p:ph type="ftr" sz="quarter" idx="3"/>
          </p:nvPr>
        </p:nvSpPr>
        <p:spPr>
          <a:xfrm>
            <a:off x="275431" y="4659982"/>
            <a:ext cx="3086100" cy="211622"/>
          </a:xfrm>
          <a:prstGeom prst="rect">
            <a:avLst/>
          </a:prstGeom>
        </p:spPr>
        <p:txBody>
          <a:bodyPr vert="horz" lIns="91440" tIns="45720" rIns="91440" bIns="45720" rtlCol="0" anchor="b"/>
          <a:lstStyle>
            <a:lvl1pPr algn="l">
              <a:defRPr sz="770" b="1" cap="none" spc="-10" baseline="0">
                <a:solidFill>
                  <a:schemeClr val="tx1"/>
                </a:solidFill>
              </a:defRPr>
            </a:lvl1pPr>
          </a:lstStyle>
          <a:p>
            <a:r>
              <a:rPr lang="fr-FR" dirty="0" smtClean="0"/>
              <a:t>Titre de la présentation sur une seule ligne</a:t>
            </a:r>
            <a:endParaRPr lang="fr-FR" dirty="0"/>
          </a:p>
        </p:txBody>
      </p:sp>
      <p:sp>
        <p:nvSpPr>
          <p:cNvPr id="22" name="Espace réservé de la date 1">
            <a:extLst>
              <a:ext uri="{FF2B5EF4-FFF2-40B4-BE49-F238E27FC236}">
                <a16:creationId xmlns:a16="http://schemas.microsoft.com/office/drawing/2014/main" id="{432F5AB4-B213-42ED-9F78-9A5A430019A5}"/>
              </a:ext>
            </a:extLst>
          </p:cNvPr>
          <p:cNvSpPr>
            <a:spLocks noGrp="1"/>
          </p:cNvSpPr>
          <p:nvPr>
            <p:ph type="dt" sz="half" idx="2"/>
          </p:nvPr>
        </p:nvSpPr>
        <p:spPr bwMode="gray">
          <a:xfrm>
            <a:off x="7699725" y="4659675"/>
            <a:ext cx="1170000" cy="211929"/>
          </a:xfrm>
          <a:prstGeom prst="rect">
            <a:avLst/>
          </a:prstGeom>
        </p:spPr>
        <p:txBody>
          <a:bodyPr anchor="t">
            <a:noAutofit/>
          </a:bodyPr>
          <a:lstStyle>
            <a:lvl1pPr>
              <a:defRPr sz="750" b="1"/>
            </a:lvl1pPr>
          </a:lstStyle>
          <a:p>
            <a:pPr algn="r"/>
            <a:r>
              <a:rPr lang="fr-FR" cap="all" dirty="0" smtClean="0"/>
              <a:t>XX/XX/2021</a:t>
            </a:r>
            <a:endParaRPr lang="fr-FR" cap="all" dirty="0"/>
          </a:p>
        </p:txBody>
      </p:sp>
    </p:spTree>
  </p:cSld>
  <p:clrMap bg1="lt1" tx1="dk1" bg2="lt2" tx2="dk2" accent1="accent1" accent2="accent2" accent3="accent3" accent4="accent4" accent5="accent5" accent6="accent6" hlink="hlink" folHlink="folHlink"/>
  <p:sldLayoutIdLst>
    <p:sldLayoutId id="2147483813" r:id="rId1"/>
    <p:sldLayoutId id="2147483837" r:id="rId2"/>
    <p:sldLayoutId id="2147483815" r:id="rId3"/>
    <p:sldLayoutId id="2147483826" r:id="rId4"/>
    <p:sldLayoutId id="2147483825" r:id="rId5"/>
    <p:sldLayoutId id="2147483827" r:id="rId6"/>
    <p:sldLayoutId id="2147483828" r:id="rId7"/>
    <p:sldLayoutId id="2147483834" r:id="rId8"/>
    <p:sldLayoutId id="2147483835" r:id="rId9"/>
    <p:sldLayoutId id="2147483830" r:id="rId10"/>
    <p:sldLayoutId id="2147483831" r:id="rId11"/>
    <p:sldLayoutId id="2147483836" r:id="rId12"/>
    <p:sldLayoutId id="2147483838" r:id="rId13"/>
    <p:sldLayoutId id="2147483839" r:id="rId14"/>
    <p:sldLayoutId id="2147483840" r:id="rId15"/>
    <p:sldLayoutId id="2147483841" r:id="rId16"/>
    <p:sldLayoutId id="2147483829" r:id="rId17"/>
  </p:sldLayoutIdLst>
  <p:hf hdr="0"/>
  <p:txStyles>
    <p:titleStyle>
      <a:lvl1pPr algn="l" defTabSz="914400" rtl="0" eaLnBrk="1" latinLnBrk="0" hangingPunct="1">
        <a:lnSpc>
          <a:spcPct val="90000"/>
        </a:lnSpc>
        <a:spcBef>
          <a:spcPct val="0"/>
        </a:spcBef>
        <a:buNone/>
        <a:defRPr sz="2550" b="1" kern="12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png"/><Relationship Id="rId11" Type="http://schemas.openxmlformats.org/officeDocument/2006/relationships/image" Target="../media/image12.png"/><Relationship Id="rId5" Type="http://schemas.openxmlformats.org/officeDocument/2006/relationships/image" Target="../media/image5.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323528" y="2211710"/>
            <a:ext cx="8424000" cy="2077200"/>
          </a:xfrm>
        </p:spPr>
        <p:txBody>
          <a:bodyPr/>
          <a:lstStyle/>
          <a:p>
            <a:r>
              <a:rPr lang="fr-FR" sz="3200" dirty="0" err="1" smtClean="0"/>
              <a:t>Foodborne</a:t>
            </a:r>
            <a:r>
              <a:rPr lang="fr-FR" sz="3200" dirty="0" smtClean="0"/>
              <a:t> &amp; </a:t>
            </a:r>
            <a:r>
              <a:rPr lang="fr-FR" sz="3200" dirty="0" err="1" smtClean="0"/>
              <a:t>Occupational</a:t>
            </a:r>
            <a:r>
              <a:rPr lang="fr-FR" sz="3200" dirty="0" smtClean="0"/>
              <a:t> module</a:t>
            </a:r>
          </a:p>
          <a:p>
            <a:endParaRPr lang="fr-FR" sz="1400" dirty="0" smtClean="0"/>
          </a:p>
          <a:p>
            <a:r>
              <a:rPr lang="fr-FR" sz="2000" b="0" dirty="0" smtClean="0"/>
              <a:t>WP 3 - ANSES</a:t>
            </a:r>
            <a:endParaRPr lang="fr-FR" sz="3200" dirty="0"/>
          </a:p>
          <a:p>
            <a:endParaRPr lang="fr-FR" sz="3200" dirty="0"/>
          </a:p>
        </p:txBody>
      </p:sp>
      <p:sp>
        <p:nvSpPr>
          <p:cNvPr id="5" name="Espace réservé du numéro de diapositive 4"/>
          <p:cNvSpPr>
            <a:spLocks noGrp="1"/>
          </p:cNvSpPr>
          <p:nvPr>
            <p:ph type="sldNum" sz="quarter" idx="17"/>
          </p:nvPr>
        </p:nvSpPr>
        <p:spPr/>
        <p:txBody>
          <a:bodyPr/>
          <a:lstStyle/>
          <a:p>
            <a:fld id="{733122C9-A0B9-462F-8757-0847AD287B63}" type="slidenum">
              <a:rPr lang="fr-FR" smtClean="0"/>
              <a:pPr/>
              <a:t>1</a:t>
            </a:fld>
            <a:endParaRPr lang="fr-FR" dirty="0"/>
          </a:p>
        </p:txBody>
      </p:sp>
      <p:sp>
        <p:nvSpPr>
          <p:cNvPr id="2" name="ZoneTexte 1"/>
          <p:cNvSpPr txBox="1"/>
          <p:nvPr/>
        </p:nvSpPr>
        <p:spPr>
          <a:xfrm>
            <a:off x="251520" y="3363838"/>
            <a:ext cx="5220112" cy="646331"/>
          </a:xfrm>
          <a:prstGeom prst="rect">
            <a:avLst/>
          </a:prstGeom>
          <a:noFill/>
        </p:spPr>
        <p:txBody>
          <a:bodyPr wrap="square" rtlCol="0">
            <a:spAutoFit/>
          </a:bodyPr>
          <a:lstStyle/>
          <a:p>
            <a:r>
              <a:rPr lang="fr-FR" dirty="0" smtClean="0"/>
              <a:t>Subhasish BASAK</a:t>
            </a:r>
          </a:p>
          <a:p>
            <a:r>
              <a:rPr lang="fr-FR" dirty="0"/>
              <a:t>Lucie </a:t>
            </a:r>
            <a:r>
              <a:rPr lang="fr-FR" dirty="0" smtClean="0"/>
              <a:t>COLLINEAU</a:t>
            </a: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97684"/>
            <a:ext cx="2028825" cy="1828800"/>
          </a:xfrm>
          <a:prstGeom prst="rect">
            <a:avLst/>
          </a:prstGeom>
        </p:spPr>
      </p:pic>
      <p:pic>
        <p:nvPicPr>
          <p:cNvPr id="7" name="Grafik 1"/>
          <p:cNvPicPr>
            <a:picLocks noChangeAspect="1"/>
          </p:cNvPicPr>
          <p:nvPr/>
        </p:nvPicPr>
        <p:blipFill>
          <a:blip r:embed="rId3"/>
          <a:stretch/>
        </p:blipFill>
        <p:spPr bwMode="auto">
          <a:xfrm>
            <a:off x="6352589" y="267494"/>
            <a:ext cx="1361163" cy="1658990"/>
          </a:xfrm>
          <a:prstGeom prst="rect">
            <a:avLst/>
          </a:prstGeom>
        </p:spPr>
      </p:pic>
    </p:spTree>
    <p:extLst>
      <p:ext uri="{BB962C8B-B14F-4D97-AF65-F5344CB8AC3E}">
        <p14:creationId xmlns:p14="http://schemas.microsoft.com/office/powerpoint/2010/main" val="3811992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10</a:t>
            </a:fld>
            <a:endParaRPr lang="fr-FR" dirty="0"/>
          </a:p>
        </p:txBody>
      </p:sp>
      <p:sp>
        <p:nvSpPr>
          <p:cNvPr id="17" name="Titre 5"/>
          <p:cNvSpPr txBox="1">
            <a:spLocks/>
          </p:cNvSpPr>
          <p:nvPr/>
        </p:nvSpPr>
        <p:spPr bwMode="gray">
          <a:xfrm>
            <a:off x="347460" y="826984"/>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Quantity of interest : </a:t>
            </a:r>
            <a:r>
              <a:rPr lang="fr-FR" sz="1200" b="0" dirty="0" smtClean="0"/>
              <a:t>For a particular broiler flock characterized by production parameters</a:t>
            </a:r>
            <a:r>
              <a:rPr lang="fr-FR" sz="1200" b="0" dirty="0" smtClean="0">
                <a:latin typeface="Calibri" panose="020F0502020204030204" pitchFamily="34" charset="0"/>
                <a:cs typeface="Calibri" panose="020F0502020204030204" pitchFamily="34" charset="0"/>
              </a:rPr>
              <a:t> </a:t>
            </a:r>
            <a:r>
              <a:rPr lang="fr-FR" sz="1200" b="0" dirty="0" smtClean="0">
                <a:solidFill>
                  <a:srgbClr val="2082C8"/>
                </a:solidFill>
                <a:latin typeface="Calibri" panose="020F0502020204030204" pitchFamily="34" charset="0"/>
                <a:cs typeface="Calibri" panose="020F0502020204030204" pitchFamily="34" charset="0"/>
              </a:rPr>
              <a:t>Ɵ = {Ɵ</a:t>
            </a:r>
            <a:r>
              <a:rPr lang="fr-FR" sz="900" b="0" dirty="0" smtClean="0">
                <a:solidFill>
                  <a:srgbClr val="2082C8"/>
                </a:solidFill>
                <a:latin typeface="Calibri" panose="020F0502020204030204" pitchFamily="34" charset="0"/>
                <a:cs typeface="Calibri" panose="020F0502020204030204" pitchFamily="34" charset="0"/>
              </a:rPr>
              <a:t>farm</a:t>
            </a:r>
            <a:r>
              <a:rPr lang="fr-FR" sz="1200" b="0" dirty="0" smtClean="0">
                <a:solidFill>
                  <a:srgbClr val="2082C8"/>
                </a:solidFill>
                <a:latin typeface="Calibri" panose="020F0502020204030204" pitchFamily="34" charset="0"/>
                <a:cs typeface="Calibri" panose="020F0502020204030204" pitchFamily="34" charset="0"/>
              </a:rPr>
              <a:t>, Ɵ</a:t>
            </a:r>
            <a:r>
              <a:rPr lang="fr-FR" sz="900" b="0" dirty="0" smtClean="0">
                <a:solidFill>
                  <a:srgbClr val="2082C8"/>
                </a:solidFill>
                <a:latin typeface="Calibri" panose="020F0502020204030204" pitchFamily="34" charset="0"/>
                <a:cs typeface="Calibri" panose="020F0502020204030204" pitchFamily="34" charset="0"/>
              </a:rPr>
              <a:t>foodborne</a:t>
            </a:r>
            <a:r>
              <a:rPr lang="fr-FR" sz="1200" b="0" dirty="0" smtClean="0">
                <a:solidFill>
                  <a:srgbClr val="2082C8"/>
                </a:solidFill>
                <a:latin typeface="Calibri" panose="020F0502020204030204" pitchFamily="34" charset="0"/>
                <a:cs typeface="Calibri" panose="020F0502020204030204" pitchFamily="34" charset="0"/>
              </a:rPr>
              <a:t>}</a:t>
            </a:r>
            <a:r>
              <a:rPr lang="fr-FR" sz="1200" b="0" dirty="0" smtClean="0"/>
              <a:t>, we want to estimate the risk of getting ESBL </a:t>
            </a:r>
            <a:r>
              <a:rPr lang="fr-FR" sz="1200" b="0" i="1" dirty="0" smtClean="0"/>
              <a:t>E. coli </a:t>
            </a:r>
            <a:r>
              <a:rPr lang="fr-FR" sz="1200" b="0" dirty="0" smtClean="0"/>
              <a:t>carriership for a </a:t>
            </a:r>
            <a:r>
              <a:rPr lang="fr-FR" sz="1200" b="0" dirty="0" err="1" smtClean="0"/>
              <a:t>worker</a:t>
            </a:r>
            <a:r>
              <a:rPr lang="fr-FR" sz="1200" b="0" dirty="0" smtClean="0"/>
              <a:t> </a:t>
            </a:r>
            <a:r>
              <a:rPr lang="fr-FR" sz="1200" b="0" dirty="0" err="1" smtClean="0"/>
              <a:t>working</a:t>
            </a:r>
            <a:r>
              <a:rPr lang="fr-FR" sz="1200" b="0" dirty="0" smtClean="0"/>
              <a:t> at </a:t>
            </a:r>
            <a:r>
              <a:rPr lang="fr-FR" sz="1200" b="0" dirty="0" err="1" smtClean="0"/>
              <a:t>processing</a:t>
            </a:r>
            <a:r>
              <a:rPr lang="fr-FR" sz="1200" b="0" dirty="0" smtClean="0"/>
              <a:t> stage </a:t>
            </a:r>
            <a:r>
              <a:rPr lang="fr-FR" sz="1200" i="1" dirty="0" smtClean="0">
                <a:solidFill>
                  <a:srgbClr val="FF0000"/>
                </a:solidFill>
              </a:rPr>
              <a:t>s</a:t>
            </a:r>
            <a:r>
              <a:rPr lang="fr-FR" sz="1200" b="0" dirty="0" smtClean="0"/>
              <a:t> </a:t>
            </a:r>
            <a:r>
              <a:rPr lang="fr-FR" sz="1200" b="0" dirty="0" err="1" smtClean="0"/>
              <a:t>given</a:t>
            </a:r>
            <a:r>
              <a:rPr lang="fr-FR" sz="1200" b="0" dirty="0" smtClean="0"/>
              <a:t> the hygiene practice parameters </a:t>
            </a:r>
            <a:r>
              <a:rPr lang="fr-FR" sz="1200" b="0" i="1" dirty="0">
                <a:solidFill>
                  <a:srgbClr val="00B050"/>
                </a:solidFill>
              </a:rPr>
              <a:t>H</a:t>
            </a:r>
            <a:r>
              <a:rPr lang="fr-FR" sz="1200" b="0" i="1" dirty="0" smtClean="0"/>
              <a:t>.</a:t>
            </a:r>
            <a:r>
              <a:rPr lang="fr-FR" sz="1200" b="0" dirty="0" smtClean="0"/>
              <a:t>   </a:t>
            </a:r>
            <a:endParaRPr lang="fr-FR" sz="1200" i="1" dirty="0"/>
          </a:p>
        </p:txBody>
      </p:sp>
      <p:grpSp>
        <p:nvGrpSpPr>
          <p:cNvPr id="7" name="Groupe 6"/>
          <p:cNvGrpSpPr/>
          <p:nvPr/>
        </p:nvGrpSpPr>
        <p:grpSpPr>
          <a:xfrm>
            <a:off x="377541" y="4009069"/>
            <a:ext cx="8354149" cy="447088"/>
            <a:chOff x="379268" y="3923626"/>
            <a:chExt cx="8354149" cy="447088"/>
          </a:xfrm>
        </p:grpSpPr>
        <p:grpSp>
          <p:nvGrpSpPr>
            <p:cNvPr id="72" name="Groupe 71"/>
            <p:cNvGrpSpPr/>
            <p:nvPr/>
          </p:nvGrpSpPr>
          <p:grpSpPr>
            <a:xfrm>
              <a:off x="379268" y="3923626"/>
              <a:ext cx="1543632" cy="434704"/>
              <a:chOff x="297303" y="1755125"/>
              <a:chExt cx="1543632" cy="434704"/>
            </a:xfrm>
          </p:grpSpPr>
          <p:sp>
            <p:nvSpPr>
              <p:cNvPr id="73" name="Rectangle 72"/>
              <p:cNvSpPr/>
              <p:nvPr/>
            </p:nvSpPr>
            <p:spPr>
              <a:xfrm>
                <a:off x="297303" y="1757781"/>
                <a:ext cx="72643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Thinning</a:t>
                </a:r>
                <a:endParaRPr lang="fr-FR" sz="1100" dirty="0">
                  <a:solidFill>
                    <a:schemeClr val="tx1"/>
                  </a:solidFill>
                </a:endParaRPr>
              </a:p>
            </p:txBody>
          </p:sp>
          <p:sp>
            <p:nvSpPr>
              <p:cNvPr id="74" name="Rectangle 73"/>
              <p:cNvSpPr/>
              <p:nvPr/>
            </p:nvSpPr>
            <p:spPr>
              <a:xfrm>
                <a:off x="1145054" y="1755125"/>
                <a:ext cx="695881"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Clearing</a:t>
                </a:r>
                <a:endParaRPr lang="fr-FR" sz="1100" dirty="0">
                  <a:solidFill>
                    <a:schemeClr val="tx1"/>
                  </a:solidFill>
                </a:endParaRPr>
              </a:p>
            </p:txBody>
          </p:sp>
        </p:grpSp>
        <p:grpSp>
          <p:nvGrpSpPr>
            <p:cNvPr id="43" name="Groupe 42"/>
            <p:cNvGrpSpPr/>
            <p:nvPr/>
          </p:nvGrpSpPr>
          <p:grpSpPr>
            <a:xfrm>
              <a:off x="2308130" y="3930707"/>
              <a:ext cx="3312922" cy="440007"/>
              <a:chOff x="2331044" y="1757614"/>
              <a:chExt cx="3312922" cy="440007"/>
            </a:xfrm>
          </p:grpSpPr>
          <p:sp>
            <p:nvSpPr>
              <p:cNvPr id="49" name="Rectangle 48"/>
              <p:cNvSpPr/>
              <p:nvPr/>
            </p:nvSpPr>
            <p:spPr>
              <a:xfrm>
                <a:off x="4090921" y="1765573"/>
                <a:ext cx="696440"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51" name="Rectangle 50"/>
              <p:cNvSpPr/>
              <p:nvPr/>
            </p:nvSpPr>
            <p:spPr>
              <a:xfrm>
                <a:off x="2331044" y="1757614"/>
                <a:ext cx="747972"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err="1" smtClean="0">
                    <a:solidFill>
                      <a:schemeClr val="tx1"/>
                    </a:solidFill>
                  </a:rPr>
                  <a:t>Cleaning</a:t>
                </a:r>
                <a:endParaRPr lang="fr-FR" sz="1100" dirty="0">
                  <a:solidFill>
                    <a:schemeClr val="tx1"/>
                  </a:solidFill>
                </a:endParaRPr>
              </a:p>
            </p:txBody>
          </p:sp>
          <p:sp>
            <p:nvSpPr>
              <p:cNvPr id="53" name="Rectangle 52"/>
              <p:cNvSpPr/>
              <p:nvPr/>
            </p:nvSpPr>
            <p:spPr>
              <a:xfrm>
                <a:off x="4905751" y="1765573"/>
                <a:ext cx="738215"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bleeding</a:t>
                </a:r>
                <a:endParaRPr lang="fr-FR" sz="1000" dirty="0">
                  <a:solidFill>
                    <a:schemeClr val="tx1"/>
                  </a:solidFill>
                </a:endParaRPr>
              </a:p>
            </p:txBody>
          </p:sp>
          <p:sp>
            <p:nvSpPr>
              <p:cNvPr id="54" name="Rectangle 53"/>
              <p:cNvSpPr/>
              <p:nvPr/>
            </p:nvSpPr>
            <p:spPr>
              <a:xfrm>
                <a:off x="3208077" y="1765573"/>
                <a:ext cx="749861"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err="1" smtClean="0">
                    <a:solidFill>
                      <a:schemeClr val="tx1"/>
                    </a:solidFill>
                  </a:rPr>
                  <a:t>Unloading</a:t>
                </a:r>
                <a:endParaRPr lang="fr-FR" sz="900" dirty="0">
                  <a:solidFill>
                    <a:schemeClr val="tx1"/>
                  </a:solidFill>
                </a:endParaRPr>
              </a:p>
            </p:txBody>
          </p:sp>
        </p:grpSp>
        <p:sp>
          <p:nvSpPr>
            <p:cNvPr id="38" name="Rectangle 37"/>
            <p:cNvSpPr/>
            <p:nvPr/>
          </p:nvSpPr>
          <p:spPr>
            <a:xfrm>
              <a:off x="5982991" y="3934002"/>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df</a:t>
              </a:r>
              <a:endParaRPr lang="fr-FR" sz="1000" dirty="0">
                <a:solidFill>
                  <a:schemeClr val="tx1"/>
                </a:solidFill>
              </a:endParaRPr>
            </a:p>
          </p:txBody>
        </p:sp>
        <p:sp>
          <p:nvSpPr>
            <p:cNvPr id="40" name="Rectangle 39"/>
            <p:cNvSpPr/>
            <p:nvPr/>
          </p:nvSpPr>
          <p:spPr>
            <a:xfrm>
              <a:off x="7941329" y="3928141"/>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41" name="Rectangle 40"/>
            <p:cNvSpPr/>
            <p:nvPr/>
          </p:nvSpPr>
          <p:spPr>
            <a:xfrm>
              <a:off x="7123874" y="3932870"/>
              <a:ext cx="69640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ev</a:t>
              </a:r>
              <a:endParaRPr lang="fr-FR" sz="1000" dirty="0">
                <a:solidFill>
                  <a:schemeClr val="tx1"/>
                </a:solidFill>
              </a:endParaRPr>
            </a:p>
          </p:txBody>
        </p:sp>
      </p:grpSp>
      <p:grpSp>
        <p:nvGrpSpPr>
          <p:cNvPr id="5" name="Groupe 4"/>
          <p:cNvGrpSpPr/>
          <p:nvPr/>
        </p:nvGrpSpPr>
        <p:grpSpPr>
          <a:xfrm>
            <a:off x="475625" y="3617314"/>
            <a:ext cx="8157982" cy="300409"/>
            <a:chOff x="487082" y="3500875"/>
            <a:chExt cx="8157982" cy="300409"/>
          </a:xfrm>
        </p:grpSpPr>
        <p:sp>
          <p:nvSpPr>
            <p:cNvPr id="70" name="ZoneTexte 69"/>
            <p:cNvSpPr txBox="1"/>
            <p:nvPr/>
          </p:nvSpPr>
          <p:spPr>
            <a:xfrm>
              <a:off x="487082" y="352200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71" name="ZoneTexte 70"/>
            <p:cNvSpPr txBox="1"/>
            <p:nvPr/>
          </p:nvSpPr>
          <p:spPr>
            <a:xfrm>
              <a:off x="1319911" y="351976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grpSp>
          <p:nvGrpSpPr>
            <p:cNvPr id="44" name="Groupe 43"/>
            <p:cNvGrpSpPr/>
            <p:nvPr/>
          </p:nvGrpSpPr>
          <p:grpSpPr>
            <a:xfrm>
              <a:off x="2432387" y="3535071"/>
              <a:ext cx="3071584" cy="266213"/>
              <a:chOff x="2468036" y="1344780"/>
              <a:chExt cx="3071584" cy="266213"/>
            </a:xfrm>
          </p:grpSpPr>
          <p:sp>
            <p:nvSpPr>
              <p:cNvPr id="45" name="ZoneTexte 44"/>
              <p:cNvSpPr txBox="1"/>
              <p:nvPr/>
            </p:nvSpPr>
            <p:spPr>
              <a:xfrm>
                <a:off x="5035565" y="134478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46" name="ZoneTexte 45"/>
              <p:cNvSpPr txBox="1"/>
              <p:nvPr/>
            </p:nvSpPr>
            <p:spPr>
              <a:xfrm>
                <a:off x="2468036" y="134938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sp>
            <p:nvSpPr>
              <p:cNvPr id="47" name="ZoneTexte 46"/>
              <p:cNvSpPr txBox="1"/>
              <p:nvPr/>
            </p:nvSpPr>
            <p:spPr>
              <a:xfrm>
                <a:off x="3339555" y="134478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p>
            </p:txBody>
          </p:sp>
          <p:sp>
            <p:nvSpPr>
              <p:cNvPr id="48" name="ZoneTexte 47"/>
              <p:cNvSpPr txBox="1"/>
              <p:nvPr/>
            </p:nvSpPr>
            <p:spPr>
              <a:xfrm>
                <a:off x="4194550" y="1345894"/>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grpSp>
        <p:sp>
          <p:nvSpPr>
            <p:cNvPr id="37" name="ZoneTexte 36"/>
            <p:cNvSpPr txBox="1"/>
            <p:nvPr/>
          </p:nvSpPr>
          <p:spPr>
            <a:xfrm>
              <a:off x="6127007" y="3510184"/>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7</a:t>
              </a:r>
            </a:p>
          </p:txBody>
        </p:sp>
        <p:sp>
          <p:nvSpPr>
            <p:cNvPr id="39" name="ZoneTexte 38"/>
            <p:cNvSpPr txBox="1"/>
            <p:nvPr/>
          </p:nvSpPr>
          <p:spPr>
            <a:xfrm>
              <a:off x="8095113" y="3500875"/>
              <a:ext cx="549951"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050" b="1" dirty="0">
                  <a:solidFill>
                    <a:schemeClr val="bg1"/>
                  </a:solidFill>
                </a:rPr>
                <a:t>9</a:t>
              </a:r>
            </a:p>
          </p:txBody>
        </p:sp>
        <p:sp>
          <p:nvSpPr>
            <p:cNvPr id="42" name="ZoneTexte 41"/>
            <p:cNvSpPr txBox="1"/>
            <p:nvPr/>
          </p:nvSpPr>
          <p:spPr>
            <a:xfrm>
              <a:off x="7220050" y="3510414"/>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8</a:t>
              </a:r>
            </a:p>
          </p:txBody>
        </p:sp>
      </p:grpSp>
      <p:sp>
        <p:nvSpPr>
          <p:cNvPr id="52"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5431" y="4659982"/>
            <a:ext cx="3086100" cy="211622"/>
          </a:xfrm>
        </p:spPr>
        <p:txBody>
          <a:bodyPr/>
          <a:lstStyle/>
          <a:p>
            <a:pPr algn="l"/>
            <a:r>
              <a:rPr lang="fr-FR" dirty="0" smtClean="0"/>
              <a:t>Réunion ENVIRE Paris 2024</a:t>
            </a:r>
            <a:endParaRPr lang="fr-FR" dirty="0"/>
          </a:p>
        </p:txBody>
      </p:sp>
      <p:grpSp>
        <p:nvGrpSpPr>
          <p:cNvPr id="3" name="Groupe 2"/>
          <p:cNvGrpSpPr/>
          <p:nvPr/>
        </p:nvGrpSpPr>
        <p:grpSpPr>
          <a:xfrm>
            <a:off x="3556208" y="1552494"/>
            <a:ext cx="5169649" cy="1723174"/>
            <a:chOff x="3641200" y="998704"/>
            <a:chExt cx="5169649" cy="1723174"/>
          </a:xfrm>
        </p:grpSpPr>
        <p:pic>
          <p:nvPicPr>
            <p:cNvPr id="55" name="Imag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32265" y="1645201"/>
              <a:ext cx="212366" cy="241767"/>
            </a:xfrm>
            <a:prstGeom prst="rect">
              <a:avLst/>
            </a:prstGeom>
          </p:spPr>
        </p:pic>
        <p:pic>
          <p:nvPicPr>
            <p:cNvPr id="56" name="Image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57624" y="1885853"/>
              <a:ext cx="210372" cy="239498"/>
            </a:xfrm>
            <a:prstGeom prst="rect">
              <a:avLst/>
            </a:prstGeom>
          </p:spPr>
        </p:pic>
        <p:pic>
          <p:nvPicPr>
            <p:cNvPr id="57" name="Image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95491" y="1628200"/>
              <a:ext cx="212366" cy="241767"/>
            </a:xfrm>
            <a:prstGeom prst="rect">
              <a:avLst/>
            </a:prstGeom>
          </p:spPr>
        </p:pic>
        <p:pic>
          <p:nvPicPr>
            <p:cNvPr id="58" name="Image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0082" y="1883036"/>
              <a:ext cx="212366" cy="241767"/>
            </a:xfrm>
            <a:prstGeom prst="rect">
              <a:avLst/>
            </a:prstGeom>
          </p:spPr>
        </p:pic>
        <p:grpSp>
          <p:nvGrpSpPr>
            <p:cNvPr id="59" name="Groupe 58"/>
            <p:cNvGrpSpPr/>
            <p:nvPr/>
          </p:nvGrpSpPr>
          <p:grpSpPr>
            <a:xfrm>
              <a:off x="3733977" y="1503747"/>
              <a:ext cx="549404" cy="309339"/>
              <a:chOff x="12488059" y="17162514"/>
              <a:chExt cx="1818173" cy="899220"/>
            </a:xfrm>
          </p:grpSpPr>
          <p:pic>
            <p:nvPicPr>
              <p:cNvPr id="60" name="Image 5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633454" y="17233176"/>
                <a:ext cx="801193" cy="783980"/>
              </a:xfrm>
              <a:prstGeom prst="rect">
                <a:avLst/>
              </a:prstGeom>
            </p:spPr>
          </p:pic>
          <p:pic>
            <p:nvPicPr>
              <p:cNvPr id="61" name="Imag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392380" y="17241673"/>
                <a:ext cx="801193" cy="783980"/>
              </a:xfrm>
              <a:prstGeom prst="rect">
                <a:avLst/>
              </a:prstGeom>
            </p:spPr>
          </p:pic>
          <p:sp>
            <p:nvSpPr>
              <p:cNvPr id="62" name="Rectangle 61"/>
              <p:cNvSpPr/>
              <p:nvPr/>
            </p:nvSpPr>
            <p:spPr>
              <a:xfrm>
                <a:off x="12488059" y="17162514"/>
                <a:ext cx="1818173" cy="89922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grpSp>
        <p:grpSp>
          <p:nvGrpSpPr>
            <p:cNvPr id="63" name="Groupe 62"/>
            <p:cNvGrpSpPr/>
            <p:nvPr/>
          </p:nvGrpSpPr>
          <p:grpSpPr>
            <a:xfrm>
              <a:off x="3731073" y="2020861"/>
              <a:ext cx="549404" cy="309339"/>
              <a:chOff x="12488059" y="18218934"/>
              <a:chExt cx="1818173" cy="899220"/>
            </a:xfrm>
          </p:grpSpPr>
          <p:pic>
            <p:nvPicPr>
              <p:cNvPr id="64" name="Image 6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76924" y="18278859"/>
                <a:ext cx="857723" cy="839295"/>
              </a:xfrm>
              <a:prstGeom prst="rect">
                <a:avLst/>
              </a:prstGeom>
            </p:spPr>
          </p:pic>
          <p:pic>
            <p:nvPicPr>
              <p:cNvPr id="65" name="Image 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387274" y="18298377"/>
                <a:ext cx="801193" cy="783980"/>
              </a:xfrm>
              <a:prstGeom prst="rect">
                <a:avLst/>
              </a:prstGeom>
            </p:spPr>
          </p:pic>
          <p:sp>
            <p:nvSpPr>
              <p:cNvPr id="66" name="Rectangle 65"/>
              <p:cNvSpPr/>
              <p:nvPr/>
            </p:nvSpPr>
            <p:spPr>
              <a:xfrm>
                <a:off x="12488059" y="18218934"/>
                <a:ext cx="1818173" cy="89922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grpSp>
        <p:sp>
          <p:nvSpPr>
            <p:cNvPr id="67" name="ZoneTexte 66"/>
            <p:cNvSpPr txBox="1"/>
            <p:nvPr/>
          </p:nvSpPr>
          <p:spPr>
            <a:xfrm>
              <a:off x="3860455" y="1807387"/>
              <a:ext cx="354319" cy="215444"/>
            </a:xfrm>
            <a:prstGeom prst="rect">
              <a:avLst/>
            </a:prstGeom>
            <a:noFill/>
          </p:spPr>
          <p:txBody>
            <a:bodyPr wrap="square" rtlCol="0">
              <a:spAutoFit/>
            </a:bodyPr>
            <a:lstStyle/>
            <a:p>
              <a:r>
                <a:rPr lang="fr-FR" sz="800" b="1" dirty="0" smtClean="0"/>
                <a:t>OR</a:t>
              </a:r>
              <a:endParaRPr lang="fr-FR" sz="800" dirty="0"/>
            </a:p>
          </p:txBody>
        </p:sp>
        <p:sp>
          <p:nvSpPr>
            <p:cNvPr id="68" name="Plus 67"/>
            <p:cNvSpPr/>
            <p:nvPr/>
          </p:nvSpPr>
          <p:spPr>
            <a:xfrm>
              <a:off x="4235863" y="2085516"/>
              <a:ext cx="161101" cy="181245"/>
            </a:xfrm>
            <a:prstGeom prst="mathPlus">
              <a:avLst>
                <a:gd name="adj1" fmla="val 1948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69" name="Moins 68"/>
            <p:cNvSpPr/>
            <p:nvPr/>
          </p:nvSpPr>
          <p:spPr>
            <a:xfrm>
              <a:off x="4277993" y="1598320"/>
              <a:ext cx="122123" cy="139952"/>
            </a:xfrm>
            <a:prstGeom prst="mathMinus">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76" name="ZoneTexte 75"/>
            <p:cNvSpPr txBox="1"/>
            <p:nvPr/>
          </p:nvSpPr>
          <p:spPr>
            <a:xfrm>
              <a:off x="5875682" y="1132250"/>
              <a:ext cx="740815" cy="215444"/>
            </a:xfrm>
            <a:prstGeom prst="rect">
              <a:avLst/>
            </a:prstGeom>
            <a:noFill/>
          </p:spPr>
          <p:txBody>
            <a:bodyPr wrap="square" rtlCol="0">
              <a:spAutoFit/>
            </a:bodyPr>
            <a:lstStyle/>
            <a:p>
              <a:r>
                <a:rPr lang="fr-FR" sz="800" i="1" u="sng" dirty="0" smtClean="0"/>
                <a:t>Production</a:t>
              </a:r>
              <a:endParaRPr lang="fr-FR" sz="800" i="1" u="sng" dirty="0"/>
            </a:p>
          </p:txBody>
        </p:sp>
        <p:sp>
          <p:nvSpPr>
            <p:cNvPr id="77" name="ZoneTexte 76"/>
            <p:cNvSpPr txBox="1"/>
            <p:nvPr/>
          </p:nvSpPr>
          <p:spPr>
            <a:xfrm>
              <a:off x="3847758" y="1132818"/>
              <a:ext cx="481113" cy="215444"/>
            </a:xfrm>
            <a:prstGeom prst="rect">
              <a:avLst/>
            </a:prstGeom>
            <a:noFill/>
          </p:spPr>
          <p:txBody>
            <a:bodyPr wrap="square" rtlCol="0">
              <a:spAutoFit/>
            </a:bodyPr>
            <a:lstStyle/>
            <a:p>
              <a:r>
                <a:rPr lang="fr-FR" sz="800" i="1" u="sng" dirty="0" smtClean="0"/>
                <a:t>Input</a:t>
              </a:r>
              <a:endParaRPr lang="fr-FR" sz="800" i="1" u="sng" dirty="0"/>
            </a:p>
          </p:txBody>
        </p:sp>
        <p:sp>
          <p:nvSpPr>
            <p:cNvPr id="78" name="ZoneTexte 77"/>
            <p:cNvSpPr txBox="1"/>
            <p:nvPr/>
          </p:nvSpPr>
          <p:spPr>
            <a:xfrm>
              <a:off x="8229314" y="1132818"/>
              <a:ext cx="581535" cy="215444"/>
            </a:xfrm>
            <a:prstGeom prst="rect">
              <a:avLst/>
            </a:prstGeom>
            <a:noFill/>
          </p:spPr>
          <p:txBody>
            <a:bodyPr wrap="square" rtlCol="0">
              <a:spAutoFit/>
            </a:bodyPr>
            <a:lstStyle/>
            <a:p>
              <a:r>
                <a:rPr lang="fr-FR" sz="800" i="1" u="sng" dirty="0" smtClean="0"/>
                <a:t>Output</a:t>
              </a:r>
              <a:endParaRPr lang="fr-FR" sz="800" i="1" u="sng" dirty="0"/>
            </a:p>
          </p:txBody>
        </p:sp>
        <p:sp>
          <p:nvSpPr>
            <p:cNvPr id="79" name="Rectangle à coins arrondis 78"/>
            <p:cNvSpPr/>
            <p:nvPr/>
          </p:nvSpPr>
          <p:spPr>
            <a:xfrm>
              <a:off x="3641200" y="998704"/>
              <a:ext cx="5149479" cy="1723174"/>
            </a:xfrm>
            <a:prstGeom prst="roundRect">
              <a:avLst>
                <a:gd name="adj" fmla="val 4135"/>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pic>
          <p:nvPicPr>
            <p:cNvPr id="80" name="Image 7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04106" y="2051859"/>
              <a:ext cx="184237" cy="210360"/>
            </a:xfrm>
            <a:prstGeom prst="rect">
              <a:avLst/>
            </a:prstGeom>
          </p:spPr>
        </p:pic>
        <p:grpSp>
          <p:nvGrpSpPr>
            <p:cNvPr id="81" name="Groupe 80"/>
            <p:cNvGrpSpPr/>
            <p:nvPr/>
          </p:nvGrpSpPr>
          <p:grpSpPr>
            <a:xfrm>
              <a:off x="4402591" y="1524195"/>
              <a:ext cx="3999021" cy="562603"/>
              <a:chOff x="13440149" y="18460174"/>
              <a:chExt cx="13234194" cy="1635438"/>
            </a:xfrm>
          </p:grpSpPr>
          <p:sp>
            <p:nvSpPr>
              <p:cNvPr id="82" name="ZoneTexte 81"/>
              <p:cNvSpPr txBox="1"/>
              <p:nvPr/>
            </p:nvSpPr>
            <p:spPr>
              <a:xfrm>
                <a:off x="13440149" y="18501844"/>
                <a:ext cx="3230632" cy="585432"/>
              </a:xfrm>
              <a:prstGeom prst="rect">
                <a:avLst/>
              </a:prstGeom>
              <a:noFill/>
            </p:spPr>
            <p:txBody>
              <a:bodyPr wrap="square" rtlCol="0">
                <a:spAutoFit/>
              </a:bodyPr>
              <a:lstStyle/>
              <a:p>
                <a:r>
                  <a:rPr lang="fr-FR" sz="800" b="1" dirty="0" err="1" smtClean="0"/>
                  <a:t>Scalding</a:t>
                </a:r>
                <a:endParaRPr lang="fr-FR" sz="800" dirty="0"/>
              </a:p>
            </p:txBody>
          </p:sp>
          <p:sp>
            <p:nvSpPr>
              <p:cNvPr id="83" name="ZoneTexte 82"/>
              <p:cNvSpPr txBox="1"/>
              <p:nvPr/>
            </p:nvSpPr>
            <p:spPr>
              <a:xfrm>
                <a:off x="19760545" y="18512885"/>
                <a:ext cx="3230632" cy="585432"/>
              </a:xfrm>
              <a:prstGeom prst="rect">
                <a:avLst/>
              </a:prstGeom>
              <a:noFill/>
            </p:spPr>
            <p:txBody>
              <a:bodyPr wrap="square" rtlCol="0">
                <a:spAutoFit/>
              </a:bodyPr>
              <a:lstStyle/>
              <a:p>
                <a:r>
                  <a:rPr lang="fr-FR" sz="800" b="1" dirty="0" err="1" smtClean="0"/>
                  <a:t>Chilling</a:t>
                </a:r>
                <a:endParaRPr lang="fr-FR" sz="800" dirty="0"/>
              </a:p>
            </p:txBody>
          </p:sp>
          <p:sp>
            <p:nvSpPr>
              <p:cNvPr id="84" name="ZoneTexte 83"/>
              <p:cNvSpPr txBox="1"/>
              <p:nvPr/>
            </p:nvSpPr>
            <p:spPr>
              <a:xfrm>
                <a:off x="16293784" y="18460174"/>
                <a:ext cx="3230632" cy="585432"/>
              </a:xfrm>
              <a:prstGeom prst="rect">
                <a:avLst/>
              </a:prstGeom>
              <a:noFill/>
            </p:spPr>
            <p:txBody>
              <a:bodyPr wrap="square" rtlCol="0">
                <a:spAutoFit/>
              </a:bodyPr>
              <a:lstStyle/>
              <a:p>
                <a:r>
                  <a:rPr lang="fr-FR" sz="800" b="1" dirty="0" err="1" smtClean="0"/>
                  <a:t>Evisceration</a:t>
                </a:r>
                <a:endParaRPr lang="fr-FR" sz="800" dirty="0"/>
              </a:p>
            </p:txBody>
          </p:sp>
          <p:sp>
            <p:nvSpPr>
              <p:cNvPr id="85" name="ZoneTexte 84"/>
              <p:cNvSpPr txBox="1"/>
              <p:nvPr/>
            </p:nvSpPr>
            <p:spPr>
              <a:xfrm>
                <a:off x="18618108" y="19510180"/>
                <a:ext cx="3230632" cy="585432"/>
              </a:xfrm>
              <a:prstGeom prst="rect">
                <a:avLst/>
              </a:prstGeom>
              <a:noFill/>
            </p:spPr>
            <p:txBody>
              <a:bodyPr wrap="square" rtlCol="0">
                <a:spAutoFit/>
              </a:bodyPr>
              <a:lstStyle/>
              <a:p>
                <a:r>
                  <a:rPr lang="fr-FR" sz="800" b="1" dirty="0" err="1" smtClean="0"/>
                  <a:t>Washing</a:t>
                </a:r>
                <a:endParaRPr lang="fr-FR" sz="800" dirty="0"/>
              </a:p>
            </p:txBody>
          </p:sp>
          <p:sp>
            <p:nvSpPr>
              <p:cNvPr id="86" name="ZoneTexte 85"/>
              <p:cNvSpPr txBox="1"/>
              <p:nvPr/>
            </p:nvSpPr>
            <p:spPr>
              <a:xfrm>
                <a:off x="14145475" y="19446510"/>
                <a:ext cx="3230632" cy="585432"/>
              </a:xfrm>
              <a:prstGeom prst="rect">
                <a:avLst/>
              </a:prstGeom>
              <a:noFill/>
            </p:spPr>
            <p:txBody>
              <a:bodyPr wrap="square" rtlCol="0">
                <a:spAutoFit/>
              </a:bodyPr>
              <a:lstStyle/>
              <a:p>
                <a:r>
                  <a:rPr lang="fr-FR" sz="800" b="1" dirty="0" err="1" smtClean="0"/>
                  <a:t>Defeathering</a:t>
                </a:r>
                <a:endParaRPr lang="fr-FR" sz="800" dirty="0"/>
              </a:p>
            </p:txBody>
          </p:sp>
          <p:sp>
            <p:nvSpPr>
              <p:cNvPr id="87" name="ZoneTexte 86"/>
              <p:cNvSpPr txBox="1"/>
              <p:nvPr/>
            </p:nvSpPr>
            <p:spPr>
              <a:xfrm>
                <a:off x="20897414" y="19506454"/>
                <a:ext cx="3230632" cy="585432"/>
              </a:xfrm>
              <a:prstGeom prst="rect">
                <a:avLst/>
              </a:prstGeom>
              <a:noFill/>
            </p:spPr>
            <p:txBody>
              <a:bodyPr wrap="square" rtlCol="0">
                <a:spAutoFit/>
              </a:bodyPr>
              <a:lstStyle/>
              <a:p>
                <a:r>
                  <a:rPr lang="fr-FR" sz="800" b="1" dirty="0" err="1" smtClean="0"/>
                  <a:t>Portioning</a:t>
                </a:r>
                <a:endParaRPr lang="fr-FR" sz="800" dirty="0"/>
              </a:p>
            </p:txBody>
          </p:sp>
          <p:sp>
            <p:nvSpPr>
              <p:cNvPr id="88" name="ZoneTexte 87"/>
              <p:cNvSpPr txBox="1"/>
              <p:nvPr/>
            </p:nvSpPr>
            <p:spPr>
              <a:xfrm>
                <a:off x="21974201" y="18527539"/>
                <a:ext cx="3230632" cy="585432"/>
              </a:xfrm>
              <a:prstGeom prst="rect">
                <a:avLst/>
              </a:prstGeom>
              <a:noFill/>
            </p:spPr>
            <p:txBody>
              <a:bodyPr wrap="square" rtlCol="0">
                <a:spAutoFit/>
              </a:bodyPr>
              <a:lstStyle/>
              <a:p>
                <a:r>
                  <a:rPr lang="fr-FR" sz="800" b="1" dirty="0" smtClean="0"/>
                  <a:t>Post-</a:t>
                </a:r>
                <a:r>
                  <a:rPr lang="fr-FR" sz="800" b="1" dirty="0" err="1" smtClean="0"/>
                  <a:t>processing</a:t>
                </a:r>
                <a:endParaRPr lang="fr-FR" sz="800" dirty="0"/>
              </a:p>
            </p:txBody>
          </p:sp>
          <p:sp>
            <p:nvSpPr>
              <p:cNvPr id="89" name="ZoneTexte 88"/>
              <p:cNvSpPr txBox="1"/>
              <p:nvPr/>
            </p:nvSpPr>
            <p:spPr>
              <a:xfrm>
                <a:off x="23443711" y="19510180"/>
                <a:ext cx="3230632" cy="585432"/>
              </a:xfrm>
              <a:prstGeom prst="rect">
                <a:avLst/>
              </a:prstGeom>
              <a:noFill/>
            </p:spPr>
            <p:txBody>
              <a:bodyPr wrap="square" rtlCol="0">
                <a:spAutoFit/>
              </a:bodyPr>
              <a:lstStyle/>
              <a:p>
                <a:r>
                  <a:rPr lang="fr-FR" sz="800" b="1" dirty="0" smtClean="0"/>
                  <a:t>Home cooking</a:t>
                </a:r>
                <a:endParaRPr lang="fr-FR" sz="800" dirty="0"/>
              </a:p>
            </p:txBody>
          </p:sp>
        </p:grpSp>
        <p:sp>
          <p:nvSpPr>
            <p:cNvPr id="90" name="Flèche courbée vers le bas 89"/>
            <p:cNvSpPr/>
            <p:nvPr/>
          </p:nvSpPr>
          <p:spPr>
            <a:xfrm rot="10800000">
              <a:off x="4794579" y="2071929"/>
              <a:ext cx="277841" cy="163846"/>
            </a:xfrm>
            <a:prstGeom prst="curvedDown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solidFill>
                  <a:schemeClr val="tx1"/>
                </a:solidFill>
              </a:endParaRPr>
            </a:p>
          </p:txBody>
        </p:sp>
        <p:sp>
          <p:nvSpPr>
            <p:cNvPr id="91" name="Flèche courbée vers le bas 90"/>
            <p:cNvSpPr/>
            <p:nvPr/>
          </p:nvSpPr>
          <p:spPr>
            <a:xfrm rot="10800000">
              <a:off x="5408353" y="1727067"/>
              <a:ext cx="277841" cy="175127"/>
            </a:xfrm>
            <a:prstGeom prst="curvedDown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solidFill>
                  <a:schemeClr val="tx1"/>
                </a:solidFill>
              </a:endParaRPr>
            </a:p>
          </p:txBody>
        </p:sp>
        <p:sp>
          <p:nvSpPr>
            <p:cNvPr id="92" name="Rectangle à coins arrondis 91"/>
            <p:cNvSpPr/>
            <p:nvPr/>
          </p:nvSpPr>
          <p:spPr>
            <a:xfrm>
              <a:off x="4404905" y="1472992"/>
              <a:ext cx="3891989" cy="87103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pic>
          <p:nvPicPr>
            <p:cNvPr id="93" name="Image 9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18639" y="1706926"/>
              <a:ext cx="184237" cy="210360"/>
            </a:xfrm>
            <a:prstGeom prst="rect">
              <a:avLst/>
            </a:prstGeom>
          </p:spPr>
        </p:pic>
      </p:grpSp>
      <p:sp>
        <p:nvSpPr>
          <p:cNvPr id="95" name="Titre 2"/>
          <p:cNvSpPr>
            <a:spLocks noGrp="1"/>
          </p:cNvSpPr>
          <p:nvPr>
            <p:ph type="title"/>
          </p:nvPr>
        </p:nvSpPr>
        <p:spPr>
          <a:xfrm>
            <a:off x="268173" y="249017"/>
            <a:ext cx="8157703" cy="636937"/>
          </a:xfrm>
        </p:spPr>
        <p:txBody>
          <a:bodyPr/>
          <a:lstStyle/>
          <a:p>
            <a:r>
              <a:rPr lang="fr-FR" sz="2800" dirty="0" err="1" smtClean="0"/>
              <a:t>Occupational</a:t>
            </a:r>
            <a:r>
              <a:rPr lang="fr-FR" sz="2800" dirty="0" smtClean="0"/>
              <a:t> module</a:t>
            </a:r>
            <a:endParaRPr lang="fr-FR" sz="2800" dirty="0"/>
          </a:p>
        </p:txBody>
      </p:sp>
      <p:grpSp>
        <p:nvGrpSpPr>
          <p:cNvPr id="11" name="Groupe 10"/>
          <p:cNvGrpSpPr/>
          <p:nvPr/>
        </p:nvGrpSpPr>
        <p:grpSpPr>
          <a:xfrm>
            <a:off x="382665" y="1545011"/>
            <a:ext cx="2817693" cy="1723175"/>
            <a:chOff x="307705" y="987574"/>
            <a:chExt cx="2776879" cy="1723174"/>
          </a:xfrm>
        </p:grpSpPr>
        <p:sp>
          <p:nvSpPr>
            <p:cNvPr id="96" name="ZoneTexte 95"/>
            <p:cNvSpPr txBox="1"/>
            <p:nvPr/>
          </p:nvSpPr>
          <p:spPr>
            <a:xfrm>
              <a:off x="723476" y="1884346"/>
              <a:ext cx="976211" cy="201393"/>
            </a:xfrm>
            <a:prstGeom prst="rect">
              <a:avLst/>
            </a:prstGeom>
            <a:noFill/>
          </p:spPr>
          <p:txBody>
            <a:bodyPr wrap="square" rtlCol="0">
              <a:spAutoFit/>
            </a:bodyPr>
            <a:lstStyle/>
            <a:p>
              <a:pPr algn="ctr"/>
              <a:r>
                <a:rPr lang="fr-FR" sz="800" b="1" dirty="0" err="1" smtClean="0"/>
                <a:t>Excretion</a:t>
              </a:r>
              <a:endParaRPr lang="fr-FR" sz="800" b="1" dirty="0" smtClean="0"/>
            </a:p>
          </p:txBody>
        </p:sp>
        <p:sp>
          <p:nvSpPr>
            <p:cNvPr id="97" name="Rectangle à coins arrondis 96"/>
            <p:cNvSpPr/>
            <p:nvPr/>
          </p:nvSpPr>
          <p:spPr>
            <a:xfrm>
              <a:off x="307705" y="987574"/>
              <a:ext cx="2776879" cy="1723174"/>
            </a:xfrm>
            <a:prstGeom prst="roundRect">
              <a:avLst>
                <a:gd name="adj" fmla="val 4135"/>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pic>
          <p:nvPicPr>
            <p:cNvPr id="98" name="Image 9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62630" y="1489339"/>
              <a:ext cx="242099" cy="269695"/>
            </a:xfrm>
            <a:prstGeom prst="rect">
              <a:avLst/>
            </a:prstGeom>
          </p:spPr>
        </p:pic>
        <p:pic>
          <p:nvPicPr>
            <p:cNvPr id="99" name="Image 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61201" y="1150235"/>
              <a:ext cx="242099" cy="269695"/>
            </a:xfrm>
            <a:prstGeom prst="rect">
              <a:avLst/>
            </a:prstGeom>
          </p:spPr>
        </p:pic>
        <p:pic>
          <p:nvPicPr>
            <p:cNvPr id="100" name="Image 9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49113" y="1150235"/>
              <a:ext cx="242099" cy="269695"/>
            </a:xfrm>
            <a:prstGeom prst="rect">
              <a:avLst/>
            </a:prstGeom>
          </p:spPr>
        </p:pic>
        <p:pic>
          <p:nvPicPr>
            <p:cNvPr id="101" name="Image 10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54583" y="1481379"/>
              <a:ext cx="259181" cy="288724"/>
            </a:xfrm>
            <a:prstGeom prst="rect">
              <a:avLst/>
            </a:prstGeom>
          </p:spPr>
        </p:pic>
        <p:pic>
          <p:nvPicPr>
            <p:cNvPr id="102" name="Image 10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79405" y="1494815"/>
              <a:ext cx="242099" cy="269695"/>
            </a:xfrm>
            <a:prstGeom prst="rect">
              <a:avLst/>
            </a:prstGeom>
          </p:spPr>
        </p:pic>
        <p:pic>
          <p:nvPicPr>
            <p:cNvPr id="103" name="Image 10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45121" y="1150235"/>
              <a:ext cx="259181" cy="288724"/>
            </a:xfrm>
            <a:prstGeom prst="rect">
              <a:avLst/>
            </a:prstGeom>
          </p:spPr>
        </p:pic>
        <p:pic>
          <p:nvPicPr>
            <p:cNvPr id="104" name="Image 10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67696" y="1161710"/>
              <a:ext cx="259181" cy="288724"/>
            </a:xfrm>
            <a:prstGeom prst="rect">
              <a:avLst/>
            </a:prstGeom>
          </p:spPr>
        </p:pic>
        <p:pic>
          <p:nvPicPr>
            <p:cNvPr id="105" name="Image 10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55139" y="1481466"/>
              <a:ext cx="259181" cy="288724"/>
            </a:xfrm>
            <a:prstGeom prst="rect">
              <a:avLst/>
            </a:prstGeom>
          </p:spPr>
        </p:pic>
        <p:pic>
          <p:nvPicPr>
            <p:cNvPr id="107" name="Imag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63257" y="2299702"/>
              <a:ext cx="219960" cy="251148"/>
            </a:xfrm>
            <a:prstGeom prst="rect">
              <a:avLst/>
            </a:prstGeom>
          </p:spPr>
        </p:pic>
        <p:sp>
          <p:nvSpPr>
            <p:cNvPr id="108" name="Double flèche horizontale 107"/>
            <p:cNvSpPr/>
            <p:nvPr/>
          </p:nvSpPr>
          <p:spPr>
            <a:xfrm rot="5400000" flipV="1">
              <a:off x="1467558" y="1979104"/>
              <a:ext cx="361175" cy="129855"/>
            </a:xfrm>
            <a:prstGeom prst="leftRigh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109" name="Flèche droite 108"/>
            <p:cNvSpPr/>
            <p:nvPr/>
          </p:nvSpPr>
          <p:spPr>
            <a:xfrm>
              <a:off x="1987857" y="1420054"/>
              <a:ext cx="433962" cy="130541"/>
            </a:xfrm>
            <a:prstGeom prst="righ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110" name="ZoneTexte 109"/>
            <p:cNvSpPr txBox="1"/>
            <p:nvPr/>
          </p:nvSpPr>
          <p:spPr>
            <a:xfrm>
              <a:off x="1648144" y="1889822"/>
              <a:ext cx="976211" cy="201393"/>
            </a:xfrm>
            <a:prstGeom prst="rect">
              <a:avLst/>
            </a:prstGeom>
            <a:noFill/>
          </p:spPr>
          <p:txBody>
            <a:bodyPr wrap="square" rtlCol="0">
              <a:spAutoFit/>
            </a:bodyPr>
            <a:lstStyle/>
            <a:p>
              <a:pPr algn="ctr"/>
              <a:r>
                <a:rPr lang="fr-FR" sz="800" b="1" dirty="0" smtClean="0"/>
                <a:t>Transmission</a:t>
              </a:r>
            </a:p>
          </p:txBody>
        </p:sp>
        <p:sp>
          <p:nvSpPr>
            <p:cNvPr id="111" name="ZoneTexte 110"/>
            <p:cNvSpPr txBox="1"/>
            <p:nvPr/>
          </p:nvSpPr>
          <p:spPr>
            <a:xfrm>
              <a:off x="1837797" y="1165763"/>
              <a:ext cx="703826" cy="201393"/>
            </a:xfrm>
            <a:prstGeom prst="rect">
              <a:avLst/>
            </a:prstGeom>
            <a:noFill/>
          </p:spPr>
          <p:txBody>
            <a:bodyPr wrap="square" rtlCol="0">
              <a:spAutoFit/>
            </a:bodyPr>
            <a:lstStyle/>
            <a:p>
              <a:pPr algn="ctr"/>
              <a:r>
                <a:rPr lang="fr-FR" sz="800" b="1" dirty="0" smtClean="0"/>
                <a:t>SI model</a:t>
              </a:r>
            </a:p>
          </p:txBody>
        </p:sp>
        <p:pic>
          <p:nvPicPr>
            <p:cNvPr id="114" name="Image 1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6383" y="1441478"/>
              <a:ext cx="194562" cy="173154"/>
            </a:xfrm>
            <a:prstGeom prst="rect">
              <a:avLst/>
            </a:prstGeom>
          </p:spPr>
        </p:pic>
        <p:pic>
          <p:nvPicPr>
            <p:cNvPr id="115" name="Image 11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0682" y="1142586"/>
              <a:ext cx="238021" cy="262507"/>
            </a:xfrm>
            <a:prstGeom prst="rect">
              <a:avLst/>
            </a:prstGeom>
          </p:spPr>
        </p:pic>
        <p:sp>
          <p:nvSpPr>
            <p:cNvPr id="116" name="Flèche droite 115"/>
            <p:cNvSpPr/>
            <p:nvPr/>
          </p:nvSpPr>
          <p:spPr>
            <a:xfrm>
              <a:off x="781540" y="1424869"/>
              <a:ext cx="461976" cy="125726"/>
            </a:xfrm>
            <a:prstGeom prst="righ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117" name="ZoneTexte 116"/>
            <p:cNvSpPr txBox="1"/>
            <p:nvPr/>
          </p:nvSpPr>
          <p:spPr>
            <a:xfrm>
              <a:off x="634699" y="1176885"/>
              <a:ext cx="703826" cy="201393"/>
            </a:xfrm>
            <a:prstGeom prst="rect">
              <a:avLst/>
            </a:prstGeom>
            <a:noFill/>
          </p:spPr>
          <p:txBody>
            <a:bodyPr wrap="square" rtlCol="0">
              <a:spAutoFit/>
            </a:bodyPr>
            <a:lstStyle/>
            <a:p>
              <a:pPr algn="ctr"/>
              <a:r>
                <a:rPr lang="fr-FR" sz="800" b="1" dirty="0" err="1"/>
                <a:t>T</a:t>
              </a:r>
              <a:r>
                <a:rPr lang="fr-FR" sz="800" b="1" dirty="0" err="1" smtClean="0"/>
                <a:t>hinning</a:t>
              </a:r>
              <a:endParaRPr lang="fr-FR" sz="800" b="1" dirty="0" smtClean="0"/>
            </a:p>
          </p:txBody>
        </p:sp>
        <p:pic>
          <p:nvPicPr>
            <p:cNvPr id="118" name="Image 11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23411" y="1630462"/>
              <a:ext cx="196039" cy="223835"/>
            </a:xfrm>
            <a:prstGeom prst="rect">
              <a:avLst/>
            </a:prstGeom>
          </p:spPr>
        </p:pic>
      </p:grpSp>
      <p:pic>
        <p:nvPicPr>
          <p:cNvPr id="2" name="Image 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76924" y="2748068"/>
            <a:ext cx="457721" cy="457721"/>
          </a:xfrm>
          <a:prstGeom prst="rect">
            <a:avLst/>
          </a:prstGeom>
        </p:spPr>
      </p:pic>
    </p:spTree>
    <p:extLst>
      <p:ext uri="{BB962C8B-B14F-4D97-AF65-F5344CB8AC3E}">
        <p14:creationId xmlns:p14="http://schemas.microsoft.com/office/powerpoint/2010/main" val="2184895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11</a:t>
            </a:fld>
            <a:endParaRPr lang="fr-FR" dirty="0"/>
          </a:p>
        </p:txBody>
      </p:sp>
      <p:sp>
        <p:nvSpPr>
          <p:cNvPr id="17" name="Titre 5"/>
          <p:cNvSpPr txBox="1">
            <a:spLocks/>
          </p:cNvSpPr>
          <p:nvPr/>
        </p:nvSpPr>
        <p:spPr bwMode="gray">
          <a:xfrm>
            <a:off x="275431" y="855656"/>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err="1" smtClean="0"/>
              <a:t>Either</a:t>
            </a:r>
            <a:r>
              <a:rPr lang="fr-FR" sz="1200" b="0" dirty="0" smtClean="0"/>
              <a:t> </a:t>
            </a:r>
            <a:r>
              <a:rPr lang="fr-FR" sz="1200" dirty="0" smtClean="0">
                <a:solidFill>
                  <a:srgbClr val="FF0000"/>
                </a:solidFill>
              </a:rPr>
              <a:t>(1)</a:t>
            </a:r>
            <a:r>
              <a:rPr lang="fr-FR" sz="1200" b="0" dirty="0" smtClean="0"/>
              <a:t> direct contact of </a:t>
            </a:r>
            <a:r>
              <a:rPr lang="fr-FR" sz="1200" b="0" dirty="0" err="1" smtClean="0"/>
              <a:t>contaminated</a:t>
            </a:r>
            <a:r>
              <a:rPr lang="fr-FR" sz="1200" b="0" dirty="0" smtClean="0"/>
              <a:t> </a:t>
            </a:r>
            <a:r>
              <a:rPr lang="fr-FR" sz="1200" b="0" dirty="0" err="1" smtClean="0"/>
              <a:t>elements</a:t>
            </a:r>
            <a:r>
              <a:rPr lang="fr-FR" sz="1200" b="0" dirty="0" smtClean="0"/>
              <a:t> or </a:t>
            </a:r>
            <a:r>
              <a:rPr lang="fr-FR" sz="1200" dirty="0" smtClean="0">
                <a:solidFill>
                  <a:srgbClr val="FF0000"/>
                </a:solidFill>
              </a:rPr>
              <a:t>(2)</a:t>
            </a:r>
            <a:r>
              <a:rPr lang="fr-FR" sz="1200" b="0" dirty="0" smtClean="0"/>
              <a:t> </a:t>
            </a:r>
            <a:r>
              <a:rPr lang="fr-FR" sz="1200" b="0" dirty="0" err="1" smtClean="0"/>
              <a:t>through</a:t>
            </a:r>
            <a:r>
              <a:rPr lang="fr-FR" sz="1200" b="0" dirty="0" smtClean="0"/>
              <a:t> inhalation of air </a:t>
            </a:r>
            <a:r>
              <a:rPr lang="fr-FR" sz="1200" b="0" dirty="0" err="1" smtClean="0"/>
              <a:t>particles</a:t>
            </a:r>
            <a:endParaRPr lang="fr-FR" sz="1200" b="0" i="1" dirty="0"/>
          </a:p>
        </p:txBody>
      </p:sp>
      <p:sp>
        <p:nvSpPr>
          <p:cNvPr id="38" name="Rectangle 37"/>
          <p:cNvSpPr/>
          <p:nvPr/>
        </p:nvSpPr>
        <p:spPr>
          <a:xfrm>
            <a:off x="309289" y="2427018"/>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50" name="Rectangle 49"/>
          <p:cNvSpPr/>
          <p:nvPr/>
        </p:nvSpPr>
        <p:spPr>
          <a:xfrm>
            <a:off x="1126585" y="2431382"/>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3" name="Rectangle 2"/>
          <p:cNvSpPr/>
          <p:nvPr/>
        </p:nvSpPr>
        <p:spPr>
          <a:xfrm>
            <a:off x="2261824" y="2418737"/>
            <a:ext cx="652372"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a:solidFill>
                  <a:schemeClr val="tx1"/>
                </a:solidFill>
              </a:rPr>
              <a:t>Airborne</a:t>
            </a:r>
            <a:endParaRPr lang="fr-FR" sz="800" dirty="0">
              <a:solidFill>
                <a:schemeClr val="tx1"/>
              </a:solidFill>
            </a:endParaRPr>
          </a:p>
        </p:txBody>
      </p:sp>
      <p:sp>
        <p:nvSpPr>
          <p:cNvPr id="68" name="Rectangle 67"/>
          <p:cNvSpPr/>
          <p:nvPr/>
        </p:nvSpPr>
        <p:spPr>
          <a:xfrm>
            <a:off x="3109493" y="2421600"/>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69" name="Rectangle 68"/>
          <p:cNvSpPr/>
          <p:nvPr/>
        </p:nvSpPr>
        <p:spPr>
          <a:xfrm>
            <a:off x="3973901" y="2408758"/>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70" name="Rectangle 69"/>
          <p:cNvSpPr/>
          <p:nvPr/>
        </p:nvSpPr>
        <p:spPr>
          <a:xfrm>
            <a:off x="4852999" y="3155979"/>
            <a:ext cx="652372"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a:solidFill>
                  <a:schemeClr val="tx1"/>
                </a:solidFill>
              </a:rPr>
              <a:t>Airborne</a:t>
            </a:r>
            <a:endParaRPr lang="fr-FR" sz="800" dirty="0">
              <a:solidFill>
                <a:schemeClr val="tx1"/>
              </a:solidFill>
            </a:endParaRPr>
          </a:p>
        </p:txBody>
      </p:sp>
      <p:sp>
        <p:nvSpPr>
          <p:cNvPr id="71" name="Plus 70"/>
          <p:cNvSpPr/>
          <p:nvPr/>
        </p:nvSpPr>
        <p:spPr>
          <a:xfrm>
            <a:off x="5081347" y="2936572"/>
            <a:ext cx="188988" cy="154844"/>
          </a:xfrm>
          <a:prstGeom prst="mathPlus">
            <a:avLst>
              <a:gd name="adj1" fmla="val 10742"/>
            </a:avLst>
          </a:prstGeom>
          <a:solidFill>
            <a:schemeClr val="tx1"/>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Rectangle 71"/>
          <p:cNvSpPr/>
          <p:nvPr/>
        </p:nvSpPr>
        <p:spPr>
          <a:xfrm>
            <a:off x="4824737" y="2405587"/>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73" name="Rectangle 72"/>
          <p:cNvSpPr/>
          <p:nvPr/>
        </p:nvSpPr>
        <p:spPr>
          <a:xfrm>
            <a:off x="5933823" y="2402035"/>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grpSp>
        <p:nvGrpSpPr>
          <p:cNvPr id="18" name="Groupe 17"/>
          <p:cNvGrpSpPr/>
          <p:nvPr/>
        </p:nvGrpSpPr>
        <p:grpSpPr>
          <a:xfrm>
            <a:off x="285162" y="1342923"/>
            <a:ext cx="8354149" cy="870818"/>
            <a:chOff x="285162" y="1342923"/>
            <a:chExt cx="8354149" cy="870818"/>
          </a:xfrm>
        </p:grpSpPr>
        <p:grpSp>
          <p:nvGrpSpPr>
            <p:cNvPr id="10" name="Groupe 9"/>
            <p:cNvGrpSpPr/>
            <p:nvPr/>
          </p:nvGrpSpPr>
          <p:grpSpPr>
            <a:xfrm>
              <a:off x="285162" y="1362790"/>
              <a:ext cx="1543632" cy="838567"/>
              <a:chOff x="101150" y="1351262"/>
              <a:chExt cx="1543632" cy="838567"/>
            </a:xfrm>
          </p:grpSpPr>
          <p:sp>
            <p:nvSpPr>
              <p:cNvPr id="57" name="ZoneTexte 56"/>
              <p:cNvSpPr txBox="1"/>
              <p:nvPr/>
            </p:nvSpPr>
            <p:spPr>
              <a:xfrm>
                <a:off x="208964" y="1353505"/>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58" name="ZoneTexte 57"/>
              <p:cNvSpPr txBox="1"/>
              <p:nvPr/>
            </p:nvSpPr>
            <p:spPr>
              <a:xfrm>
                <a:off x="1041793" y="1351262"/>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grpSp>
            <p:nvGrpSpPr>
              <p:cNvPr id="9" name="Groupe 8"/>
              <p:cNvGrpSpPr/>
              <p:nvPr/>
            </p:nvGrpSpPr>
            <p:grpSpPr>
              <a:xfrm>
                <a:off x="101150" y="1755125"/>
                <a:ext cx="1543632" cy="434704"/>
                <a:chOff x="297303" y="1755125"/>
                <a:chExt cx="1543632" cy="434704"/>
              </a:xfrm>
            </p:grpSpPr>
            <p:sp>
              <p:nvSpPr>
                <p:cNvPr id="49" name="Rectangle 48"/>
                <p:cNvSpPr/>
                <p:nvPr/>
              </p:nvSpPr>
              <p:spPr>
                <a:xfrm>
                  <a:off x="297303" y="1757781"/>
                  <a:ext cx="72643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Thinning</a:t>
                  </a:r>
                  <a:endParaRPr lang="fr-FR" sz="1100" dirty="0">
                    <a:solidFill>
                      <a:schemeClr val="tx1"/>
                    </a:solidFill>
                  </a:endParaRPr>
                </a:p>
              </p:txBody>
            </p:sp>
            <p:sp>
              <p:nvSpPr>
                <p:cNvPr id="56" name="Rectangle 55"/>
                <p:cNvSpPr/>
                <p:nvPr/>
              </p:nvSpPr>
              <p:spPr>
                <a:xfrm>
                  <a:off x="1145054" y="1755125"/>
                  <a:ext cx="695881"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Clearing</a:t>
                  </a:r>
                  <a:endParaRPr lang="fr-FR" sz="1100" dirty="0">
                    <a:solidFill>
                      <a:schemeClr val="tx1"/>
                    </a:solidFill>
                  </a:endParaRPr>
                </a:p>
              </p:txBody>
            </p:sp>
          </p:grpSp>
        </p:grpSp>
        <p:grpSp>
          <p:nvGrpSpPr>
            <p:cNvPr id="12" name="Groupe 11"/>
            <p:cNvGrpSpPr/>
            <p:nvPr/>
          </p:nvGrpSpPr>
          <p:grpSpPr>
            <a:xfrm>
              <a:off x="2214024" y="1378098"/>
              <a:ext cx="3312922" cy="835643"/>
              <a:chOff x="2134367" y="1356213"/>
              <a:chExt cx="3312922" cy="835643"/>
            </a:xfrm>
          </p:grpSpPr>
          <p:grpSp>
            <p:nvGrpSpPr>
              <p:cNvPr id="5" name="Groupe 4"/>
              <p:cNvGrpSpPr/>
              <p:nvPr/>
            </p:nvGrpSpPr>
            <p:grpSpPr>
              <a:xfrm>
                <a:off x="2134367" y="1751849"/>
                <a:ext cx="3312922" cy="440007"/>
                <a:chOff x="2331044" y="1757614"/>
                <a:chExt cx="3312922" cy="440007"/>
              </a:xfrm>
            </p:grpSpPr>
            <p:sp>
              <p:nvSpPr>
                <p:cNvPr id="54" name="Rectangle 53"/>
                <p:cNvSpPr/>
                <p:nvPr/>
              </p:nvSpPr>
              <p:spPr>
                <a:xfrm>
                  <a:off x="4090921" y="1765573"/>
                  <a:ext cx="696440"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55" name="Rectangle 54"/>
                <p:cNvSpPr/>
                <p:nvPr/>
              </p:nvSpPr>
              <p:spPr>
                <a:xfrm>
                  <a:off x="2331044" y="1757614"/>
                  <a:ext cx="747972"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err="1" smtClean="0">
                      <a:solidFill>
                        <a:schemeClr val="tx1"/>
                      </a:solidFill>
                    </a:rPr>
                    <a:t>Cleaning</a:t>
                  </a:r>
                  <a:endParaRPr lang="fr-FR" sz="1100" dirty="0">
                    <a:solidFill>
                      <a:schemeClr val="tx1"/>
                    </a:solidFill>
                  </a:endParaRPr>
                </a:p>
              </p:txBody>
            </p:sp>
            <p:sp>
              <p:nvSpPr>
                <p:cNvPr id="36" name="Rectangle 35"/>
                <p:cNvSpPr/>
                <p:nvPr/>
              </p:nvSpPr>
              <p:spPr>
                <a:xfrm>
                  <a:off x="4905751" y="1765573"/>
                  <a:ext cx="738215"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bleeding</a:t>
                  </a:r>
                  <a:endParaRPr lang="fr-FR" sz="1000" dirty="0">
                    <a:solidFill>
                      <a:schemeClr val="tx1"/>
                    </a:solidFill>
                  </a:endParaRPr>
                </a:p>
              </p:txBody>
            </p:sp>
            <p:sp>
              <p:nvSpPr>
                <p:cNvPr id="37" name="Rectangle 36"/>
                <p:cNvSpPr/>
                <p:nvPr/>
              </p:nvSpPr>
              <p:spPr>
                <a:xfrm>
                  <a:off x="3208077" y="1765573"/>
                  <a:ext cx="749861"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err="1" smtClean="0">
                      <a:solidFill>
                        <a:schemeClr val="tx1"/>
                      </a:solidFill>
                    </a:rPr>
                    <a:t>Unloading</a:t>
                  </a:r>
                  <a:endParaRPr lang="fr-FR" sz="900" dirty="0">
                    <a:solidFill>
                      <a:schemeClr val="tx1"/>
                    </a:solidFill>
                  </a:endParaRPr>
                </a:p>
              </p:txBody>
            </p:sp>
          </p:grpSp>
          <p:grpSp>
            <p:nvGrpSpPr>
              <p:cNvPr id="11" name="Groupe 10"/>
              <p:cNvGrpSpPr/>
              <p:nvPr/>
            </p:nvGrpSpPr>
            <p:grpSpPr>
              <a:xfrm>
                <a:off x="2258624" y="1356213"/>
                <a:ext cx="3071584" cy="266213"/>
                <a:chOff x="2468036" y="1344780"/>
                <a:chExt cx="3071584" cy="266213"/>
              </a:xfrm>
            </p:grpSpPr>
            <p:sp>
              <p:nvSpPr>
                <p:cNvPr id="61" name="ZoneTexte 60"/>
                <p:cNvSpPr txBox="1"/>
                <p:nvPr/>
              </p:nvSpPr>
              <p:spPr>
                <a:xfrm>
                  <a:off x="5035565" y="134478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62" name="ZoneTexte 61"/>
                <p:cNvSpPr txBox="1"/>
                <p:nvPr/>
              </p:nvSpPr>
              <p:spPr>
                <a:xfrm>
                  <a:off x="2468036" y="134938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sp>
              <p:nvSpPr>
                <p:cNvPr id="52" name="ZoneTexte 51"/>
                <p:cNvSpPr txBox="1"/>
                <p:nvPr/>
              </p:nvSpPr>
              <p:spPr>
                <a:xfrm>
                  <a:off x="3339555" y="134478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p>
              </p:txBody>
            </p:sp>
            <p:sp>
              <p:nvSpPr>
                <p:cNvPr id="63" name="ZoneTexte 62"/>
                <p:cNvSpPr txBox="1"/>
                <p:nvPr/>
              </p:nvSpPr>
              <p:spPr>
                <a:xfrm>
                  <a:off x="4194550" y="1345894"/>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grpSp>
        </p:grpSp>
        <p:sp>
          <p:nvSpPr>
            <p:cNvPr id="60" name="ZoneTexte 59"/>
            <p:cNvSpPr txBox="1"/>
            <p:nvPr/>
          </p:nvSpPr>
          <p:spPr>
            <a:xfrm>
              <a:off x="6032901" y="135321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7</a:t>
              </a:r>
            </a:p>
          </p:txBody>
        </p:sp>
        <p:sp>
          <p:nvSpPr>
            <p:cNvPr id="64" name="Rectangle 63"/>
            <p:cNvSpPr/>
            <p:nvPr/>
          </p:nvSpPr>
          <p:spPr>
            <a:xfrm>
              <a:off x="5888885" y="1777029"/>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df</a:t>
              </a:r>
              <a:endParaRPr lang="fr-FR" sz="1000" dirty="0">
                <a:solidFill>
                  <a:schemeClr val="tx1"/>
                </a:solidFill>
              </a:endParaRPr>
            </a:p>
          </p:txBody>
        </p:sp>
        <p:sp>
          <p:nvSpPr>
            <p:cNvPr id="59" name="ZoneTexte 58"/>
            <p:cNvSpPr txBox="1"/>
            <p:nvPr/>
          </p:nvSpPr>
          <p:spPr>
            <a:xfrm>
              <a:off x="7986006" y="1342923"/>
              <a:ext cx="549951"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9</a:t>
              </a:r>
            </a:p>
          </p:txBody>
        </p:sp>
        <p:sp>
          <p:nvSpPr>
            <p:cNvPr id="51" name="Rectangle 50"/>
            <p:cNvSpPr/>
            <p:nvPr/>
          </p:nvSpPr>
          <p:spPr>
            <a:xfrm>
              <a:off x="7847223" y="177116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65" name="Rectangle 64"/>
            <p:cNvSpPr/>
            <p:nvPr/>
          </p:nvSpPr>
          <p:spPr>
            <a:xfrm>
              <a:off x="7029768" y="1775897"/>
              <a:ext cx="69640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ev</a:t>
              </a:r>
              <a:endParaRPr lang="fr-FR" sz="1000" dirty="0">
                <a:solidFill>
                  <a:schemeClr val="tx1"/>
                </a:solidFill>
              </a:endParaRPr>
            </a:p>
          </p:txBody>
        </p:sp>
        <p:sp>
          <p:nvSpPr>
            <p:cNvPr id="67" name="ZoneTexte 66"/>
            <p:cNvSpPr txBox="1"/>
            <p:nvPr/>
          </p:nvSpPr>
          <p:spPr>
            <a:xfrm>
              <a:off x="7125944" y="135344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8</a:t>
              </a:r>
            </a:p>
          </p:txBody>
        </p:sp>
      </p:grpSp>
      <p:sp>
        <p:nvSpPr>
          <p:cNvPr id="74" name="Rectangle 73"/>
          <p:cNvSpPr/>
          <p:nvPr/>
        </p:nvSpPr>
        <p:spPr>
          <a:xfrm>
            <a:off x="7042909" y="2398807"/>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75" name="Rectangle 74"/>
          <p:cNvSpPr/>
          <p:nvPr/>
        </p:nvSpPr>
        <p:spPr>
          <a:xfrm>
            <a:off x="7909878" y="2394920"/>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53" name="Titre 2"/>
          <p:cNvSpPr>
            <a:spLocks noGrp="1"/>
          </p:cNvSpPr>
          <p:nvPr>
            <p:ph type="title"/>
          </p:nvPr>
        </p:nvSpPr>
        <p:spPr>
          <a:xfrm>
            <a:off x="268173" y="249017"/>
            <a:ext cx="8157703" cy="636937"/>
          </a:xfrm>
        </p:spPr>
        <p:txBody>
          <a:bodyPr/>
          <a:lstStyle/>
          <a:p>
            <a:r>
              <a:rPr lang="fr-FR" sz="2800" dirty="0" smtClean="0"/>
              <a:t>Contamination </a:t>
            </a:r>
            <a:r>
              <a:rPr lang="fr-FR" sz="2800" dirty="0" err="1" smtClean="0"/>
              <a:t>pathways</a:t>
            </a:r>
            <a:endParaRPr lang="fr-FR" sz="2800" dirty="0"/>
          </a:p>
        </p:txBody>
      </p:sp>
      <p:sp>
        <p:nvSpPr>
          <p:cNvPr id="66"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5431" y="4659982"/>
            <a:ext cx="3086100" cy="211622"/>
          </a:xfrm>
        </p:spPr>
        <p:txBody>
          <a:bodyPr/>
          <a:lstStyle/>
          <a:p>
            <a:pPr algn="l"/>
            <a:r>
              <a:rPr lang="fr-FR" dirty="0" smtClean="0"/>
              <a:t>Réunion ENVIRE Paris 2024</a:t>
            </a:r>
            <a:endParaRPr lang="fr-FR" dirty="0"/>
          </a:p>
        </p:txBody>
      </p:sp>
      <p:sp>
        <p:nvSpPr>
          <p:cNvPr id="6" name="Multiplication 5"/>
          <p:cNvSpPr/>
          <p:nvPr/>
        </p:nvSpPr>
        <p:spPr>
          <a:xfrm>
            <a:off x="1964070" y="2065009"/>
            <a:ext cx="1224136" cy="1224136"/>
          </a:xfrm>
          <a:prstGeom prst="mathMultiply">
            <a:avLst>
              <a:gd name="adj1" fmla="val 9810"/>
            </a:avLst>
          </a:prstGeom>
          <a:solidFill>
            <a:srgbClr val="FF000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Multiplication 79"/>
          <p:cNvSpPr/>
          <p:nvPr/>
        </p:nvSpPr>
        <p:spPr>
          <a:xfrm>
            <a:off x="4544927" y="2759935"/>
            <a:ext cx="1224136" cy="1224136"/>
          </a:xfrm>
          <a:prstGeom prst="mathMultiply">
            <a:avLst>
              <a:gd name="adj1" fmla="val 9810"/>
            </a:avLst>
          </a:prstGeom>
          <a:solidFill>
            <a:srgbClr val="FF000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832713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8" grpId="0" animBg="1"/>
      <p:bldP spid="50" grpId="0" animBg="1"/>
      <p:bldP spid="3" grpId="0" animBg="1"/>
      <p:bldP spid="68" grpId="0" animBg="1"/>
      <p:bldP spid="69" grpId="0" animBg="1"/>
      <p:bldP spid="70" grpId="0" animBg="1"/>
      <p:bldP spid="71" grpId="0" animBg="1"/>
      <p:bldP spid="72" grpId="0" animBg="1"/>
      <p:bldP spid="73" grpId="0" animBg="1"/>
      <p:bldP spid="74" grpId="0" animBg="1"/>
      <p:bldP spid="75" grpId="0" animBg="1"/>
      <p:bldP spid="6" grpId="0" animBg="1"/>
      <p:bldP spid="8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12</a:t>
            </a:fld>
            <a:endParaRPr lang="fr-FR" dirty="0"/>
          </a:p>
        </p:txBody>
      </p:sp>
      <p:sp>
        <p:nvSpPr>
          <p:cNvPr id="6" name="Titre 5"/>
          <p:cNvSpPr>
            <a:spLocks noGrp="1"/>
          </p:cNvSpPr>
          <p:nvPr>
            <p:ph type="title"/>
          </p:nvPr>
        </p:nvSpPr>
        <p:spPr>
          <a:xfrm>
            <a:off x="275431" y="262220"/>
            <a:ext cx="8157703" cy="636937"/>
          </a:xfrm>
        </p:spPr>
        <p:txBody>
          <a:bodyPr/>
          <a:lstStyle/>
          <a:p>
            <a:r>
              <a:rPr lang="fr-FR" sz="2800" dirty="0" err="1" smtClean="0"/>
              <a:t>Exposure</a:t>
            </a:r>
            <a:r>
              <a:rPr lang="fr-FR" sz="2800" dirty="0" smtClean="0"/>
              <a:t> </a:t>
            </a:r>
            <a:r>
              <a:rPr lang="fr-FR" sz="2800" dirty="0" err="1" smtClean="0"/>
              <a:t>assessment</a:t>
            </a:r>
            <a:endParaRPr lang="fr-FR" sz="2800" dirty="0"/>
          </a:p>
        </p:txBody>
      </p:sp>
      <p:sp>
        <p:nvSpPr>
          <p:cNvPr id="17" name="Titre 5"/>
          <p:cNvSpPr txBox="1">
            <a:spLocks/>
          </p:cNvSpPr>
          <p:nvPr/>
        </p:nvSpPr>
        <p:spPr bwMode="gray">
          <a:xfrm>
            <a:off x="272185" y="861699"/>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solidFill>
                  <a:srgbClr val="FF0000"/>
                </a:solidFill>
              </a:rPr>
              <a:t>Direct Contacts </a:t>
            </a:r>
            <a:r>
              <a:rPr lang="fr-FR" sz="1200" b="0" dirty="0" smtClean="0"/>
              <a:t>of </a:t>
            </a:r>
            <a:r>
              <a:rPr lang="fr-FR" sz="1200" b="0" dirty="0" err="1" smtClean="0"/>
              <a:t>worker</a:t>
            </a:r>
            <a:r>
              <a:rPr lang="fr-FR" sz="1200" b="0" dirty="0" smtClean="0"/>
              <a:t> hands </a:t>
            </a:r>
            <a:r>
              <a:rPr lang="fr-FR" sz="1200" b="0" dirty="0" err="1" smtClean="0"/>
              <a:t>with</a:t>
            </a:r>
            <a:r>
              <a:rPr lang="fr-FR" sz="1200" b="0" dirty="0" smtClean="0"/>
              <a:t> the </a:t>
            </a:r>
            <a:r>
              <a:rPr lang="fr-FR" sz="1200" b="0" dirty="0" err="1" smtClean="0"/>
              <a:t>contaminated</a:t>
            </a:r>
            <a:r>
              <a:rPr lang="fr-FR" sz="1200" b="0" dirty="0" smtClean="0"/>
              <a:t> </a:t>
            </a:r>
            <a:r>
              <a:rPr lang="fr-FR" sz="1200" b="0" dirty="0" err="1" smtClean="0"/>
              <a:t>broilers</a:t>
            </a:r>
            <a:r>
              <a:rPr lang="fr-FR" sz="1200" b="0" dirty="0" smtClean="0"/>
              <a:t>/carcasses/surfaces </a:t>
            </a:r>
            <a:endParaRPr lang="fr-FR" sz="1200" b="0" dirty="0"/>
          </a:p>
        </p:txBody>
      </p:sp>
      <p:sp>
        <p:nvSpPr>
          <p:cNvPr id="38" name="Rectangle 37"/>
          <p:cNvSpPr/>
          <p:nvPr/>
        </p:nvSpPr>
        <p:spPr>
          <a:xfrm>
            <a:off x="309289" y="2427018"/>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Broilers</a:t>
            </a:r>
            <a:endParaRPr lang="fr-FR" sz="1000" dirty="0">
              <a:solidFill>
                <a:schemeClr val="tx1"/>
              </a:solidFill>
            </a:endParaRPr>
          </a:p>
        </p:txBody>
      </p:sp>
      <p:sp>
        <p:nvSpPr>
          <p:cNvPr id="50" name="Rectangle 49"/>
          <p:cNvSpPr/>
          <p:nvPr/>
        </p:nvSpPr>
        <p:spPr>
          <a:xfrm>
            <a:off x="1126585" y="2431382"/>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a:solidFill>
                  <a:schemeClr val="tx1"/>
                </a:solidFill>
              </a:rPr>
              <a:t>Broilers</a:t>
            </a:r>
            <a:endParaRPr lang="fr-FR" sz="1000" dirty="0">
              <a:solidFill>
                <a:schemeClr val="tx1"/>
              </a:solidFill>
            </a:endParaRPr>
          </a:p>
        </p:txBody>
      </p:sp>
      <p:sp>
        <p:nvSpPr>
          <p:cNvPr id="68" name="Rectangle 67"/>
          <p:cNvSpPr/>
          <p:nvPr/>
        </p:nvSpPr>
        <p:spPr>
          <a:xfrm>
            <a:off x="2497669" y="2429094"/>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Crates</a:t>
            </a:r>
            <a:endParaRPr lang="fr-FR" sz="1000" dirty="0">
              <a:solidFill>
                <a:schemeClr val="tx1"/>
              </a:solidFill>
            </a:endParaRPr>
          </a:p>
        </p:txBody>
      </p:sp>
      <p:sp>
        <p:nvSpPr>
          <p:cNvPr id="69" name="Rectangle 68"/>
          <p:cNvSpPr/>
          <p:nvPr/>
        </p:nvSpPr>
        <p:spPr>
          <a:xfrm>
            <a:off x="3362077" y="2416252"/>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a:solidFill>
                  <a:schemeClr val="tx1"/>
                </a:solidFill>
              </a:rPr>
              <a:t>Broilers</a:t>
            </a:r>
            <a:endParaRPr lang="fr-FR" sz="1000" dirty="0">
              <a:solidFill>
                <a:schemeClr val="tx1"/>
              </a:solidFill>
            </a:endParaRPr>
          </a:p>
        </p:txBody>
      </p:sp>
      <p:sp>
        <p:nvSpPr>
          <p:cNvPr id="72" name="Rectangle 71"/>
          <p:cNvSpPr/>
          <p:nvPr/>
        </p:nvSpPr>
        <p:spPr>
          <a:xfrm>
            <a:off x="4212913" y="2413081"/>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Carcass</a:t>
            </a:r>
            <a:endParaRPr lang="fr-FR" sz="1000" dirty="0">
              <a:solidFill>
                <a:schemeClr val="tx1"/>
              </a:solidFill>
            </a:endParaRPr>
          </a:p>
        </p:txBody>
      </p:sp>
      <p:sp>
        <p:nvSpPr>
          <p:cNvPr id="73" name="Rectangle 72"/>
          <p:cNvSpPr/>
          <p:nvPr/>
        </p:nvSpPr>
        <p:spPr>
          <a:xfrm>
            <a:off x="5634977" y="2394920"/>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Carcass</a:t>
            </a:r>
            <a:endParaRPr lang="fr-FR" sz="1000" dirty="0">
              <a:solidFill>
                <a:schemeClr val="tx1"/>
              </a:solidFill>
            </a:endParaRPr>
          </a:p>
        </p:txBody>
      </p:sp>
      <p:grpSp>
        <p:nvGrpSpPr>
          <p:cNvPr id="18" name="Groupe 17"/>
          <p:cNvGrpSpPr/>
          <p:nvPr/>
        </p:nvGrpSpPr>
        <p:grpSpPr>
          <a:xfrm>
            <a:off x="285162" y="1334041"/>
            <a:ext cx="8354149" cy="873904"/>
            <a:chOff x="285162" y="1334041"/>
            <a:chExt cx="8354149" cy="873904"/>
          </a:xfrm>
        </p:grpSpPr>
        <p:grpSp>
          <p:nvGrpSpPr>
            <p:cNvPr id="10" name="Groupe 9"/>
            <p:cNvGrpSpPr/>
            <p:nvPr/>
          </p:nvGrpSpPr>
          <p:grpSpPr>
            <a:xfrm>
              <a:off x="285162" y="1362790"/>
              <a:ext cx="1543632" cy="838567"/>
              <a:chOff x="101150" y="1351262"/>
              <a:chExt cx="1543632" cy="838567"/>
            </a:xfrm>
          </p:grpSpPr>
          <p:sp>
            <p:nvSpPr>
              <p:cNvPr id="57" name="ZoneTexte 56"/>
              <p:cNvSpPr txBox="1"/>
              <p:nvPr/>
            </p:nvSpPr>
            <p:spPr>
              <a:xfrm>
                <a:off x="208964" y="1353505"/>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58" name="ZoneTexte 57"/>
              <p:cNvSpPr txBox="1"/>
              <p:nvPr/>
            </p:nvSpPr>
            <p:spPr>
              <a:xfrm>
                <a:off x="1041793" y="1351262"/>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grpSp>
            <p:nvGrpSpPr>
              <p:cNvPr id="9" name="Groupe 8"/>
              <p:cNvGrpSpPr/>
              <p:nvPr/>
            </p:nvGrpSpPr>
            <p:grpSpPr>
              <a:xfrm>
                <a:off x="101150" y="1755125"/>
                <a:ext cx="1543632" cy="434704"/>
                <a:chOff x="297303" y="1755125"/>
                <a:chExt cx="1543632" cy="434704"/>
              </a:xfrm>
            </p:grpSpPr>
            <p:sp>
              <p:nvSpPr>
                <p:cNvPr id="49" name="Rectangle 48"/>
                <p:cNvSpPr/>
                <p:nvPr/>
              </p:nvSpPr>
              <p:spPr>
                <a:xfrm>
                  <a:off x="297303" y="1757781"/>
                  <a:ext cx="72643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Thinning</a:t>
                  </a:r>
                  <a:endParaRPr lang="fr-FR" sz="1100" dirty="0">
                    <a:solidFill>
                      <a:schemeClr val="tx1"/>
                    </a:solidFill>
                  </a:endParaRPr>
                </a:p>
              </p:txBody>
            </p:sp>
            <p:sp>
              <p:nvSpPr>
                <p:cNvPr id="56" name="Rectangle 55"/>
                <p:cNvSpPr/>
                <p:nvPr/>
              </p:nvSpPr>
              <p:spPr>
                <a:xfrm>
                  <a:off x="1145054" y="1755125"/>
                  <a:ext cx="695881"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Clearing</a:t>
                  </a:r>
                  <a:endParaRPr lang="fr-FR" sz="1100" dirty="0">
                    <a:solidFill>
                      <a:schemeClr val="tx1"/>
                    </a:solidFill>
                  </a:endParaRPr>
                </a:p>
              </p:txBody>
            </p:sp>
          </p:grpSp>
        </p:grpSp>
        <p:grpSp>
          <p:nvGrpSpPr>
            <p:cNvPr id="12" name="Groupe 11"/>
            <p:cNvGrpSpPr/>
            <p:nvPr/>
          </p:nvGrpSpPr>
          <p:grpSpPr>
            <a:xfrm>
              <a:off x="2479233" y="1361557"/>
              <a:ext cx="2435889" cy="835643"/>
              <a:chOff x="2399576" y="1339672"/>
              <a:chExt cx="2435889" cy="835643"/>
            </a:xfrm>
          </p:grpSpPr>
          <p:grpSp>
            <p:nvGrpSpPr>
              <p:cNvPr id="5" name="Groupe 4"/>
              <p:cNvGrpSpPr/>
              <p:nvPr/>
            </p:nvGrpSpPr>
            <p:grpSpPr>
              <a:xfrm>
                <a:off x="2399576" y="1743267"/>
                <a:ext cx="2435889" cy="432048"/>
                <a:chOff x="2596253" y="1749032"/>
                <a:chExt cx="2435889" cy="432048"/>
              </a:xfrm>
            </p:grpSpPr>
            <p:sp>
              <p:nvSpPr>
                <p:cNvPr id="54" name="Rectangle 53"/>
                <p:cNvSpPr/>
                <p:nvPr/>
              </p:nvSpPr>
              <p:spPr>
                <a:xfrm>
                  <a:off x="3479097" y="1749032"/>
                  <a:ext cx="696440"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36" name="Rectangle 35"/>
                <p:cNvSpPr/>
                <p:nvPr/>
              </p:nvSpPr>
              <p:spPr>
                <a:xfrm>
                  <a:off x="4293927" y="1749032"/>
                  <a:ext cx="738215"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bleeding</a:t>
                  </a:r>
                  <a:endParaRPr lang="fr-FR" sz="1000" dirty="0">
                    <a:solidFill>
                      <a:schemeClr val="tx1"/>
                    </a:solidFill>
                  </a:endParaRPr>
                </a:p>
              </p:txBody>
            </p:sp>
            <p:sp>
              <p:nvSpPr>
                <p:cNvPr id="37" name="Rectangle 36"/>
                <p:cNvSpPr/>
                <p:nvPr/>
              </p:nvSpPr>
              <p:spPr>
                <a:xfrm>
                  <a:off x="2596253" y="1749032"/>
                  <a:ext cx="749861"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err="1" smtClean="0">
                      <a:solidFill>
                        <a:schemeClr val="tx1"/>
                      </a:solidFill>
                    </a:rPr>
                    <a:t>Unloading</a:t>
                  </a:r>
                  <a:endParaRPr lang="fr-FR" sz="900" dirty="0">
                    <a:solidFill>
                      <a:schemeClr val="tx1"/>
                    </a:solidFill>
                  </a:endParaRPr>
                </a:p>
              </p:txBody>
            </p:sp>
          </p:grpSp>
          <p:grpSp>
            <p:nvGrpSpPr>
              <p:cNvPr id="11" name="Groupe 10"/>
              <p:cNvGrpSpPr/>
              <p:nvPr/>
            </p:nvGrpSpPr>
            <p:grpSpPr>
              <a:xfrm>
                <a:off x="2518319" y="1339672"/>
                <a:ext cx="2200065" cy="262724"/>
                <a:chOff x="2727731" y="1328239"/>
                <a:chExt cx="2200065" cy="262724"/>
              </a:xfrm>
            </p:grpSpPr>
            <p:sp>
              <p:nvSpPr>
                <p:cNvPr id="61" name="ZoneTexte 60"/>
                <p:cNvSpPr txBox="1"/>
                <p:nvPr/>
              </p:nvSpPr>
              <p:spPr>
                <a:xfrm>
                  <a:off x="4423741" y="1328239"/>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sp>
              <p:nvSpPr>
                <p:cNvPr id="52" name="ZoneTexte 51"/>
                <p:cNvSpPr txBox="1"/>
                <p:nvPr/>
              </p:nvSpPr>
              <p:spPr>
                <a:xfrm>
                  <a:off x="2727731" y="1328239"/>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sp>
              <p:nvSpPr>
                <p:cNvPr id="63" name="ZoneTexte 62"/>
                <p:cNvSpPr txBox="1"/>
                <p:nvPr/>
              </p:nvSpPr>
              <p:spPr>
                <a:xfrm>
                  <a:off x="3582726" y="132935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p>
              </p:txBody>
            </p:sp>
          </p:grpSp>
        </p:grpSp>
        <p:sp>
          <p:nvSpPr>
            <p:cNvPr id="60" name="ZoneTexte 59"/>
            <p:cNvSpPr txBox="1"/>
            <p:nvPr/>
          </p:nvSpPr>
          <p:spPr>
            <a:xfrm>
              <a:off x="5720417" y="133404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64" name="Rectangle 63"/>
            <p:cNvSpPr/>
            <p:nvPr/>
          </p:nvSpPr>
          <p:spPr>
            <a:xfrm>
              <a:off x="5576401" y="1757859"/>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df</a:t>
              </a:r>
              <a:endParaRPr lang="fr-FR" sz="1000" dirty="0">
                <a:solidFill>
                  <a:schemeClr val="tx1"/>
                </a:solidFill>
              </a:endParaRPr>
            </a:p>
          </p:txBody>
        </p:sp>
        <p:sp>
          <p:nvSpPr>
            <p:cNvPr id="59" name="ZoneTexte 58"/>
            <p:cNvSpPr txBox="1"/>
            <p:nvPr/>
          </p:nvSpPr>
          <p:spPr>
            <a:xfrm>
              <a:off x="7986006" y="1342923"/>
              <a:ext cx="549951"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8</a:t>
              </a:r>
            </a:p>
          </p:txBody>
        </p:sp>
        <p:sp>
          <p:nvSpPr>
            <p:cNvPr id="51" name="Rectangle 50"/>
            <p:cNvSpPr/>
            <p:nvPr/>
          </p:nvSpPr>
          <p:spPr>
            <a:xfrm>
              <a:off x="7847223" y="177116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65" name="Rectangle 64"/>
            <p:cNvSpPr/>
            <p:nvPr/>
          </p:nvSpPr>
          <p:spPr>
            <a:xfrm>
              <a:off x="7029768" y="1775897"/>
              <a:ext cx="69640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ev</a:t>
              </a:r>
              <a:endParaRPr lang="fr-FR" sz="1000" dirty="0">
                <a:solidFill>
                  <a:schemeClr val="tx1"/>
                </a:solidFill>
              </a:endParaRPr>
            </a:p>
          </p:txBody>
        </p:sp>
        <p:sp>
          <p:nvSpPr>
            <p:cNvPr id="67" name="ZoneTexte 66"/>
            <p:cNvSpPr txBox="1"/>
            <p:nvPr/>
          </p:nvSpPr>
          <p:spPr>
            <a:xfrm>
              <a:off x="7125944" y="135344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7</a:t>
              </a:r>
            </a:p>
          </p:txBody>
        </p:sp>
      </p:grpSp>
      <p:sp>
        <p:nvSpPr>
          <p:cNvPr id="74" name="Rectangle 73"/>
          <p:cNvSpPr/>
          <p:nvPr/>
        </p:nvSpPr>
        <p:spPr>
          <a:xfrm>
            <a:off x="7042909" y="2398807"/>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Carcass</a:t>
            </a:r>
            <a:endParaRPr lang="fr-FR" sz="1000" dirty="0">
              <a:solidFill>
                <a:schemeClr val="tx1"/>
              </a:solidFill>
            </a:endParaRPr>
          </a:p>
        </p:txBody>
      </p:sp>
      <p:sp>
        <p:nvSpPr>
          <p:cNvPr id="75" name="Rectangle 74"/>
          <p:cNvSpPr/>
          <p:nvPr/>
        </p:nvSpPr>
        <p:spPr>
          <a:xfrm>
            <a:off x="7909878" y="2394920"/>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Carcass</a:t>
            </a:r>
            <a:endParaRPr lang="fr-FR" sz="1000" dirty="0">
              <a:solidFill>
                <a:schemeClr val="tx1"/>
              </a:solidFill>
            </a:endParaRPr>
          </a:p>
        </p:txBody>
      </p:sp>
      <p:sp>
        <p:nvSpPr>
          <p:cNvPr id="66"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5431" y="4659982"/>
            <a:ext cx="3086100" cy="211622"/>
          </a:xfrm>
        </p:spPr>
        <p:txBody>
          <a:bodyPr/>
          <a:lstStyle/>
          <a:p>
            <a:pPr algn="l"/>
            <a:r>
              <a:rPr lang="fr-FR" dirty="0" smtClean="0"/>
              <a:t>Réunion ENVIRE Paris 2024</a:t>
            </a:r>
            <a:endParaRPr lang="fr-FR" dirty="0"/>
          </a:p>
        </p:txBody>
      </p:sp>
      <p:sp>
        <p:nvSpPr>
          <p:cNvPr id="16" name="ZoneTexte 15"/>
          <p:cNvSpPr txBox="1"/>
          <p:nvPr/>
        </p:nvSpPr>
        <p:spPr>
          <a:xfrm>
            <a:off x="3774526" y="4035308"/>
            <a:ext cx="3603750" cy="815608"/>
          </a:xfrm>
          <a:prstGeom prst="rect">
            <a:avLst/>
          </a:prstGeom>
          <a:noFill/>
        </p:spPr>
        <p:txBody>
          <a:bodyPr wrap="square" rtlCol="0">
            <a:spAutoFit/>
          </a:bodyPr>
          <a:lstStyle/>
          <a:p>
            <a:pPr algn="ctr"/>
            <a:r>
              <a:rPr lang="fr-FR" sz="1100" dirty="0"/>
              <a:t>For n &lt;</a:t>
            </a:r>
            <a:r>
              <a:rPr lang="fr-FR" sz="1100" dirty="0">
                <a:solidFill>
                  <a:srgbClr val="0070C0"/>
                </a:solidFill>
              </a:rPr>
              <a:t> </a:t>
            </a:r>
            <a:r>
              <a:rPr lang="fr-FR" sz="1100" dirty="0" smtClean="0">
                <a:solidFill>
                  <a:srgbClr val="FF0000"/>
                </a:solidFill>
              </a:rPr>
              <a:t>n_contact_max </a:t>
            </a:r>
            <a:r>
              <a:rPr lang="fr-FR" sz="1100" dirty="0">
                <a:solidFill>
                  <a:srgbClr val="0070C0"/>
                </a:solidFill>
              </a:rPr>
              <a:t>King et al. (2020</a:t>
            </a:r>
            <a:r>
              <a:rPr lang="fr-FR" sz="1100" dirty="0" smtClean="0">
                <a:solidFill>
                  <a:srgbClr val="0070C0"/>
                </a:solidFill>
              </a:rPr>
              <a:t>)</a:t>
            </a:r>
            <a:r>
              <a:rPr lang="fr-FR" sz="1100" dirty="0">
                <a:solidFill>
                  <a:srgbClr val="FF0000"/>
                </a:solidFill>
              </a:rPr>
              <a:t/>
            </a:r>
            <a:br>
              <a:rPr lang="fr-FR" sz="1100" dirty="0">
                <a:solidFill>
                  <a:srgbClr val="FF0000"/>
                </a:solidFill>
              </a:rPr>
            </a:br>
            <a:endParaRPr lang="fr-FR" sz="1100" dirty="0"/>
          </a:p>
          <a:p>
            <a:pPr algn="ctr"/>
            <a:r>
              <a:rPr lang="fr-FR" sz="1400" dirty="0" smtClean="0">
                <a:solidFill>
                  <a:schemeClr val="bg2">
                    <a:lumMod val="75000"/>
                  </a:schemeClr>
                </a:solidFill>
              </a:rPr>
              <a:t>C</a:t>
            </a:r>
            <a:r>
              <a:rPr lang="fr-FR" sz="1000" dirty="0" smtClean="0">
                <a:solidFill>
                  <a:schemeClr val="bg2">
                    <a:lumMod val="75000"/>
                  </a:schemeClr>
                </a:solidFill>
              </a:rPr>
              <a:t>hand,n</a:t>
            </a:r>
            <a:r>
              <a:rPr lang="fr-FR" sz="1400" dirty="0" smtClean="0"/>
              <a:t> </a:t>
            </a:r>
            <a:r>
              <a:rPr lang="fr-FR" sz="1400" dirty="0"/>
              <a:t>= </a:t>
            </a:r>
            <a:r>
              <a:rPr lang="fr-FR" sz="1400" dirty="0">
                <a:solidFill>
                  <a:schemeClr val="bg2">
                    <a:lumMod val="75000"/>
                  </a:schemeClr>
                </a:solidFill>
              </a:rPr>
              <a:t>C</a:t>
            </a:r>
            <a:r>
              <a:rPr lang="fr-FR" sz="1000" dirty="0">
                <a:solidFill>
                  <a:schemeClr val="bg2">
                    <a:lumMod val="75000"/>
                  </a:schemeClr>
                </a:solidFill>
              </a:rPr>
              <a:t>hand,n-1</a:t>
            </a:r>
            <a:r>
              <a:rPr lang="fr-FR" sz="1000" dirty="0"/>
              <a:t> + </a:t>
            </a:r>
            <a:r>
              <a:rPr lang="fr-FR" sz="1400" dirty="0">
                <a:solidFill>
                  <a:srgbClr val="FF0000"/>
                </a:solidFill>
              </a:rPr>
              <a:t>t</a:t>
            </a:r>
            <a:r>
              <a:rPr lang="fr-FR" sz="1400" dirty="0"/>
              <a:t> * [C</a:t>
            </a:r>
            <a:r>
              <a:rPr lang="fr-FR" sz="1000" dirty="0"/>
              <a:t>surface  </a:t>
            </a:r>
            <a:r>
              <a:rPr lang="fr-FR" sz="1400" dirty="0"/>
              <a:t>- </a:t>
            </a:r>
            <a:r>
              <a:rPr lang="fr-FR" sz="1400" dirty="0">
                <a:solidFill>
                  <a:schemeClr val="bg2">
                    <a:lumMod val="75000"/>
                  </a:schemeClr>
                </a:solidFill>
              </a:rPr>
              <a:t>C</a:t>
            </a:r>
            <a:r>
              <a:rPr lang="fr-FR" sz="1000" dirty="0">
                <a:solidFill>
                  <a:schemeClr val="bg2">
                    <a:lumMod val="75000"/>
                  </a:schemeClr>
                </a:solidFill>
              </a:rPr>
              <a:t>hand,n-1</a:t>
            </a:r>
            <a:r>
              <a:rPr lang="fr-FR" sz="1400" dirty="0"/>
              <a:t>] </a:t>
            </a:r>
          </a:p>
          <a:p>
            <a:endParaRPr lang="fr-FR" sz="1100" dirty="0"/>
          </a:p>
        </p:txBody>
      </p:sp>
      <p:sp>
        <p:nvSpPr>
          <p:cNvPr id="53" name="Rectangle à coins arrondis 52"/>
          <p:cNvSpPr/>
          <p:nvPr/>
        </p:nvSpPr>
        <p:spPr>
          <a:xfrm>
            <a:off x="4336889" y="3138500"/>
            <a:ext cx="2358394" cy="833526"/>
          </a:xfrm>
          <a:prstGeom prst="roundRect">
            <a:avLst>
              <a:gd name="adj" fmla="val 5198"/>
            </a:avLst>
          </a:prstGeom>
          <a:solidFill>
            <a:schemeClr val="accent1">
              <a:lumMod val="40000"/>
              <a:lumOff val="6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fr-FR" sz="850" b="1" dirty="0" smtClean="0">
                <a:solidFill>
                  <a:schemeClr val="tx1"/>
                </a:solidFill>
              </a:rPr>
              <a:t>Affecting variables</a:t>
            </a:r>
          </a:p>
          <a:p>
            <a:pPr marL="171450" indent="-171450">
              <a:buFont typeface="Arial" panose="020B0604020202020204" pitchFamily="34" charset="0"/>
              <a:buChar char="•"/>
            </a:pPr>
            <a:r>
              <a:rPr lang="fr-FR" sz="900" b="1" dirty="0" smtClean="0">
                <a:solidFill>
                  <a:srgbClr val="FF0000"/>
                </a:solidFill>
              </a:rPr>
              <a:t>t</a:t>
            </a:r>
            <a:r>
              <a:rPr lang="fr-FR" sz="900" dirty="0" smtClean="0">
                <a:solidFill>
                  <a:srgbClr val="0070C0"/>
                </a:solidFill>
              </a:rPr>
              <a:t> </a:t>
            </a:r>
            <a:r>
              <a:rPr lang="fr-FR" sz="900" dirty="0">
                <a:solidFill>
                  <a:schemeClr val="tx1"/>
                </a:solidFill>
              </a:rPr>
              <a:t>: transmission rate form </a:t>
            </a:r>
            <a:r>
              <a:rPr lang="fr-FR" sz="900" dirty="0" smtClean="0">
                <a:solidFill>
                  <a:schemeClr val="tx1"/>
                </a:solidFill>
              </a:rPr>
              <a:t>literature</a:t>
            </a:r>
          </a:p>
          <a:p>
            <a:pPr marL="171450" indent="-171450">
              <a:buFont typeface="Arial" panose="020B0604020202020204" pitchFamily="34" charset="0"/>
              <a:buChar char="•"/>
            </a:pPr>
            <a:r>
              <a:rPr lang="fr-FR" sz="900" b="1" dirty="0">
                <a:solidFill>
                  <a:srgbClr val="FF0000"/>
                </a:solidFill>
              </a:rPr>
              <a:t>n</a:t>
            </a:r>
            <a:r>
              <a:rPr lang="fr-FR" sz="900" b="1" dirty="0" smtClean="0">
                <a:solidFill>
                  <a:srgbClr val="FF0000"/>
                </a:solidFill>
              </a:rPr>
              <a:t>_contact</a:t>
            </a:r>
            <a:r>
              <a:rPr lang="fr-FR" sz="900" dirty="0" smtClean="0">
                <a:solidFill>
                  <a:schemeClr val="tx1"/>
                </a:solidFill>
              </a:rPr>
              <a:t> : number of contact</a:t>
            </a:r>
            <a:r>
              <a:rPr lang="fr-FR" sz="850" dirty="0" smtClean="0">
                <a:solidFill>
                  <a:schemeClr val="tx1"/>
                </a:solidFill>
              </a:rPr>
              <a:t/>
            </a:r>
            <a:br>
              <a:rPr lang="fr-FR" sz="850" dirty="0" smtClean="0">
                <a:solidFill>
                  <a:schemeClr val="tx1"/>
                </a:solidFill>
              </a:rPr>
            </a:br>
            <a:endParaRPr lang="fr-FR" sz="850" dirty="0" smtClean="0">
              <a:solidFill>
                <a:schemeClr val="tx1"/>
              </a:solidFill>
            </a:endParaRPr>
          </a:p>
          <a:p>
            <a:r>
              <a:rPr lang="fr-FR" sz="850" dirty="0" smtClean="0">
                <a:solidFill>
                  <a:schemeClr val="bg2">
                    <a:lumMod val="75000"/>
                  </a:schemeClr>
                </a:solidFill>
              </a:rPr>
              <a:t>For each stage </a:t>
            </a:r>
            <a:r>
              <a:rPr lang="fr-FR" sz="850" b="1" i="1" dirty="0" smtClean="0">
                <a:solidFill>
                  <a:srgbClr val="FF0000"/>
                </a:solidFill>
              </a:rPr>
              <a:t>s</a:t>
            </a:r>
            <a:endParaRPr lang="fr-FR" sz="850" b="1" i="1" dirty="0">
              <a:solidFill>
                <a:srgbClr val="FF0000"/>
              </a:solidFill>
            </a:endParaRPr>
          </a:p>
        </p:txBody>
      </p:sp>
      <p:grpSp>
        <p:nvGrpSpPr>
          <p:cNvPr id="15" name="Groupe 14"/>
          <p:cNvGrpSpPr/>
          <p:nvPr/>
        </p:nvGrpSpPr>
        <p:grpSpPr>
          <a:xfrm>
            <a:off x="866112" y="3551894"/>
            <a:ext cx="2901512" cy="432048"/>
            <a:chOff x="2182337" y="3417222"/>
            <a:chExt cx="2901512" cy="432048"/>
          </a:xfrm>
        </p:grpSpPr>
        <p:sp>
          <p:nvSpPr>
            <p:cNvPr id="81" name="Rectangle à coins arrondis 80"/>
            <p:cNvSpPr/>
            <p:nvPr/>
          </p:nvSpPr>
          <p:spPr>
            <a:xfrm>
              <a:off x="4266193" y="3435846"/>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t>Worker</a:t>
              </a:r>
              <a:r>
                <a:rPr lang="fr-FR" sz="1100" dirty="0" smtClean="0"/>
                <a:t> hands</a:t>
              </a:r>
              <a:endParaRPr lang="fr-FR" sz="1100" dirty="0"/>
            </a:p>
          </p:txBody>
        </p:sp>
        <p:sp>
          <p:nvSpPr>
            <p:cNvPr id="82" name="Rectangle 81"/>
            <p:cNvSpPr/>
            <p:nvPr/>
          </p:nvSpPr>
          <p:spPr>
            <a:xfrm>
              <a:off x="2182337" y="3417222"/>
              <a:ext cx="1112074"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Contaminated</a:t>
              </a:r>
              <a:r>
                <a:rPr lang="fr-FR" sz="1000" dirty="0" smtClean="0">
                  <a:solidFill>
                    <a:schemeClr val="tx1"/>
                  </a:solidFill>
                </a:rPr>
                <a:t> surfaces</a:t>
              </a:r>
              <a:endParaRPr lang="fr-FR" sz="1000" dirty="0">
                <a:solidFill>
                  <a:schemeClr val="tx1"/>
                </a:solidFill>
              </a:endParaRPr>
            </a:p>
          </p:txBody>
        </p:sp>
        <p:cxnSp>
          <p:nvCxnSpPr>
            <p:cNvPr id="14" name="Connecteur droit avec flèche 13"/>
            <p:cNvCxnSpPr>
              <a:stCxn id="82" idx="3"/>
              <a:endCxn id="81" idx="1"/>
            </p:cNvCxnSpPr>
            <p:nvPr/>
          </p:nvCxnSpPr>
          <p:spPr>
            <a:xfrm>
              <a:off x="3294411" y="3633246"/>
              <a:ext cx="971782" cy="364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5" name="ZoneTexte 84"/>
          <p:cNvSpPr txBox="1"/>
          <p:nvPr/>
        </p:nvSpPr>
        <p:spPr>
          <a:xfrm>
            <a:off x="2291815" y="3410884"/>
            <a:ext cx="599844" cy="369332"/>
          </a:xfrm>
          <a:prstGeom prst="rect">
            <a:avLst/>
          </a:prstGeom>
          <a:noFill/>
        </p:spPr>
        <p:txBody>
          <a:bodyPr wrap="square" rtlCol="0">
            <a:spAutoFit/>
          </a:bodyPr>
          <a:lstStyle/>
          <a:p>
            <a:r>
              <a:rPr lang="fr-FR" b="1" dirty="0" smtClean="0">
                <a:solidFill>
                  <a:srgbClr val="FF0000"/>
                </a:solidFill>
              </a:rPr>
              <a:t>t</a:t>
            </a:r>
            <a:endParaRPr lang="fr-FR" b="1" dirty="0">
              <a:solidFill>
                <a:srgbClr val="FF0000"/>
              </a:solidFill>
            </a:endParaRPr>
          </a:p>
        </p:txBody>
      </p:sp>
      <p:sp>
        <p:nvSpPr>
          <p:cNvPr id="8" name="Rectangle 7"/>
          <p:cNvSpPr/>
          <p:nvPr/>
        </p:nvSpPr>
        <p:spPr>
          <a:xfrm>
            <a:off x="1993787" y="3818761"/>
            <a:ext cx="940579" cy="276999"/>
          </a:xfrm>
          <a:prstGeom prst="rect">
            <a:avLst/>
          </a:prstGeom>
        </p:spPr>
        <p:txBody>
          <a:bodyPr wrap="none">
            <a:spAutoFit/>
          </a:bodyPr>
          <a:lstStyle/>
          <a:p>
            <a:r>
              <a:rPr lang="fr-FR" sz="1200" b="1" dirty="0">
                <a:solidFill>
                  <a:srgbClr val="FF0000"/>
                </a:solidFill>
              </a:rPr>
              <a:t>n_contact</a:t>
            </a:r>
            <a:endParaRPr lang="fr-FR" sz="1050" b="1" dirty="0"/>
          </a:p>
        </p:txBody>
      </p:sp>
    </p:spTree>
    <p:extLst>
      <p:ext uri="{BB962C8B-B14F-4D97-AF65-F5344CB8AC3E}">
        <p14:creationId xmlns:p14="http://schemas.microsoft.com/office/powerpoint/2010/main" val="40864861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3" grpId="0" animBg="1"/>
      <p:bldP spid="85"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13</a:t>
            </a:fld>
            <a:endParaRPr lang="fr-FR" dirty="0"/>
          </a:p>
        </p:txBody>
      </p:sp>
      <p:sp>
        <p:nvSpPr>
          <p:cNvPr id="6" name="Titre 5"/>
          <p:cNvSpPr>
            <a:spLocks noGrp="1"/>
          </p:cNvSpPr>
          <p:nvPr>
            <p:ph type="title"/>
          </p:nvPr>
        </p:nvSpPr>
        <p:spPr>
          <a:xfrm>
            <a:off x="275431" y="262220"/>
            <a:ext cx="8157703" cy="636937"/>
          </a:xfrm>
        </p:spPr>
        <p:txBody>
          <a:bodyPr/>
          <a:lstStyle/>
          <a:p>
            <a:r>
              <a:rPr lang="fr-FR" sz="2800" dirty="0" err="1" smtClean="0"/>
              <a:t>Simulated</a:t>
            </a:r>
            <a:r>
              <a:rPr lang="fr-FR" sz="2800" dirty="0" smtClean="0"/>
              <a:t> </a:t>
            </a:r>
            <a:r>
              <a:rPr lang="fr-FR" sz="2800" dirty="0" err="1" smtClean="0"/>
              <a:t>number</a:t>
            </a:r>
            <a:r>
              <a:rPr lang="fr-FR" sz="2800" dirty="0" smtClean="0"/>
              <a:t> </a:t>
            </a:r>
            <a:r>
              <a:rPr lang="fr-FR" sz="2800" dirty="0"/>
              <a:t>of </a:t>
            </a:r>
            <a:r>
              <a:rPr lang="fr-FR" sz="2800" dirty="0" smtClean="0"/>
              <a:t>contacts</a:t>
            </a:r>
            <a:endParaRPr lang="fr-FR" sz="2800" dirty="0"/>
          </a:p>
        </p:txBody>
      </p:sp>
      <p:sp>
        <p:nvSpPr>
          <p:cNvPr id="66"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5431" y="4659982"/>
            <a:ext cx="3086100" cy="211622"/>
          </a:xfrm>
        </p:spPr>
        <p:txBody>
          <a:bodyPr/>
          <a:lstStyle/>
          <a:p>
            <a:pPr algn="l"/>
            <a:r>
              <a:rPr lang="fr-FR" dirty="0" smtClean="0"/>
              <a:t>Réunion ENVIRE Paris 2024</a:t>
            </a:r>
            <a:endParaRPr lang="fr-FR" dirty="0"/>
          </a:p>
        </p:txBody>
      </p:sp>
      <p:grpSp>
        <p:nvGrpSpPr>
          <p:cNvPr id="14" name="Groupe 13"/>
          <p:cNvGrpSpPr/>
          <p:nvPr/>
        </p:nvGrpSpPr>
        <p:grpSpPr>
          <a:xfrm>
            <a:off x="275431" y="987574"/>
            <a:ext cx="6036446" cy="3240360"/>
            <a:chOff x="263746" y="771550"/>
            <a:chExt cx="6036446" cy="3240360"/>
          </a:xfrm>
        </p:grpSpPr>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746" y="807554"/>
              <a:ext cx="5968291" cy="3168352"/>
            </a:xfrm>
            <a:prstGeom prst="rect">
              <a:avLst/>
            </a:prstGeom>
          </p:spPr>
        </p:pic>
        <p:sp>
          <p:nvSpPr>
            <p:cNvPr id="8" name="Rectangle 7"/>
            <p:cNvSpPr/>
            <p:nvPr/>
          </p:nvSpPr>
          <p:spPr>
            <a:xfrm>
              <a:off x="275431" y="771550"/>
              <a:ext cx="6024761" cy="3240360"/>
            </a:xfrm>
            <a:prstGeom prst="rect">
              <a:avLst/>
            </a:prstGeom>
            <a:noFill/>
            <a:ln w="9525">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80" name="Rectangle à coins arrondis 79"/>
          <p:cNvSpPr/>
          <p:nvPr/>
        </p:nvSpPr>
        <p:spPr>
          <a:xfrm>
            <a:off x="6444208" y="2067694"/>
            <a:ext cx="2448272" cy="904240"/>
          </a:xfrm>
          <a:prstGeom prst="roundRect">
            <a:avLst>
              <a:gd name="adj" fmla="val 5198"/>
            </a:avLst>
          </a:prstGeom>
          <a:solidFill>
            <a:schemeClr val="accent1">
              <a:lumMod val="40000"/>
              <a:lumOff val="6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fr-FR" sz="850" b="1" dirty="0" err="1" smtClean="0">
                <a:solidFill>
                  <a:schemeClr val="tx1"/>
                </a:solidFill>
              </a:rPr>
              <a:t>Affecting</a:t>
            </a:r>
            <a:r>
              <a:rPr lang="fr-FR" sz="850" b="1" dirty="0" smtClean="0">
                <a:solidFill>
                  <a:schemeClr val="tx1"/>
                </a:solidFill>
              </a:rPr>
              <a:t> </a:t>
            </a:r>
            <a:r>
              <a:rPr lang="fr-FR" sz="850" b="1" dirty="0" err="1" smtClean="0">
                <a:solidFill>
                  <a:schemeClr val="tx1"/>
                </a:solidFill>
              </a:rPr>
              <a:t>factors</a:t>
            </a:r>
            <a:endParaRPr lang="fr-FR" sz="850" b="1" dirty="0" smtClean="0">
              <a:solidFill>
                <a:schemeClr val="tx1"/>
              </a:solidFill>
            </a:endParaRPr>
          </a:p>
          <a:p>
            <a:pPr marL="171450" indent="-171450">
              <a:lnSpc>
                <a:spcPct val="150000"/>
              </a:lnSpc>
              <a:buFont typeface="Arial" panose="020B0604020202020204" pitchFamily="34" charset="0"/>
              <a:buChar char="•"/>
            </a:pPr>
            <a:r>
              <a:rPr lang="fr-FR" sz="850" dirty="0" err="1" smtClean="0">
                <a:solidFill>
                  <a:schemeClr val="tx1"/>
                </a:solidFill>
              </a:rPr>
              <a:t>Number</a:t>
            </a:r>
            <a:r>
              <a:rPr lang="fr-FR" sz="850" dirty="0" smtClean="0">
                <a:solidFill>
                  <a:schemeClr val="tx1"/>
                </a:solidFill>
              </a:rPr>
              <a:t> of </a:t>
            </a:r>
            <a:r>
              <a:rPr lang="fr-FR" sz="850" dirty="0" err="1" smtClean="0">
                <a:solidFill>
                  <a:schemeClr val="tx1"/>
                </a:solidFill>
              </a:rPr>
              <a:t>workers</a:t>
            </a:r>
            <a:endParaRPr lang="fr-FR" sz="850" dirty="0" smtClean="0">
              <a:solidFill>
                <a:srgbClr val="FF0000"/>
              </a:solidFill>
            </a:endParaRPr>
          </a:p>
          <a:p>
            <a:pPr marL="171450" indent="-171450">
              <a:buFont typeface="Arial" panose="020B0604020202020204" pitchFamily="34" charset="0"/>
              <a:buChar char="•"/>
            </a:pPr>
            <a:r>
              <a:rPr lang="fr-FR" sz="850" dirty="0" err="1" smtClean="0">
                <a:solidFill>
                  <a:schemeClr val="tx1"/>
                </a:solidFill>
              </a:rPr>
              <a:t>Number</a:t>
            </a:r>
            <a:r>
              <a:rPr lang="fr-FR" sz="850" dirty="0" smtClean="0">
                <a:solidFill>
                  <a:schemeClr val="tx1"/>
                </a:solidFill>
              </a:rPr>
              <a:t> of </a:t>
            </a:r>
            <a:r>
              <a:rPr lang="fr-FR" sz="850" dirty="0" err="1" smtClean="0">
                <a:solidFill>
                  <a:schemeClr val="tx1"/>
                </a:solidFill>
              </a:rPr>
              <a:t>broilers</a:t>
            </a:r>
            <a:r>
              <a:rPr lang="fr-FR" sz="850" dirty="0" smtClean="0">
                <a:solidFill>
                  <a:schemeClr val="tx1"/>
                </a:solidFill>
              </a:rPr>
              <a:t> per </a:t>
            </a:r>
            <a:r>
              <a:rPr lang="fr-FR" sz="850" dirty="0" err="1" smtClean="0">
                <a:solidFill>
                  <a:schemeClr val="tx1"/>
                </a:solidFill>
              </a:rPr>
              <a:t>flock</a:t>
            </a:r>
            <a:r>
              <a:rPr lang="fr-FR" sz="850" dirty="0" smtClean="0">
                <a:solidFill>
                  <a:schemeClr val="tx1"/>
                </a:solidFill>
              </a:rPr>
              <a:t/>
            </a:r>
            <a:br>
              <a:rPr lang="fr-FR" sz="850" dirty="0" smtClean="0">
                <a:solidFill>
                  <a:schemeClr val="tx1"/>
                </a:solidFill>
              </a:rPr>
            </a:br>
            <a:endParaRPr lang="fr-FR" sz="850" dirty="0">
              <a:solidFill>
                <a:schemeClr val="tx1"/>
              </a:solidFill>
            </a:endParaRPr>
          </a:p>
          <a:p>
            <a:r>
              <a:rPr lang="fr-FR" sz="850" dirty="0" err="1" smtClean="0">
                <a:solidFill>
                  <a:schemeClr val="bg2">
                    <a:lumMod val="75000"/>
                  </a:schemeClr>
                </a:solidFill>
              </a:rPr>
              <a:t>Number</a:t>
            </a:r>
            <a:r>
              <a:rPr lang="fr-FR" sz="850" dirty="0" smtClean="0">
                <a:solidFill>
                  <a:schemeClr val="bg2">
                    <a:lumMod val="75000"/>
                  </a:schemeClr>
                </a:solidFill>
              </a:rPr>
              <a:t> of contacts per </a:t>
            </a:r>
            <a:r>
              <a:rPr lang="fr-FR" sz="850" dirty="0" err="1" smtClean="0">
                <a:solidFill>
                  <a:schemeClr val="bg2">
                    <a:lumMod val="75000"/>
                  </a:schemeClr>
                </a:solidFill>
              </a:rPr>
              <a:t>worker</a:t>
            </a:r>
            <a:r>
              <a:rPr lang="fr-FR" sz="850" dirty="0" smtClean="0">
                <a:solidFill>
                  <a:schemeClr val="bg2">
                    <a:lumMod val="75000"/>
                  </a:schemeClr>
                </a:solidFill>
              </a:rPr>
              <a:t> at stage </a:t>
            </a:r>
            <a:r>
              <a:rPr lang="fr-FR" sz="850" b="1" i="1" dirty="0" smtClean="0">
                <a:solidFill>
                  <a:srgbClr val="FF0000"/>
                </a:solidFill>
              </a:rPr>
              <a:t>s</a:t>
            </a:r>
            <a:endParaRPr lang="fr-FR" sz="850" b="1" i="1" dirty="0">
              <a:solidFill>
                <a:srgbClr val="FF0000"/>
              </a:solidFill>
            </a:endParaRPr>
          </a:p>
        </p:txBody>
      </p:sp>
    </p:spTree>
    <p:extLst>
      <p:ext uri="{BB962C8B-B14F-4D97-AF65-F5344CB8AC3E}">
        <p14:creationId xmlns:p14="http://schemas.microsoft.com/office/powerpoint/2010/main" val="10286312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14</a:t>
            </a:fld>
            <a:endParaRPr lang="fr-FR" dirty="0"/>
          </a:p>
        </p:txBody>
      </p:sp>
      <p:sp>
        <p:nvSpPr>
          <p:cNvPr id="6" name="Titre 5"/>
          <p:cNvSpPr>
            <a:spLocks noGrp="1"/>
          </p:cNvSpPr>
          <p:nvPr>
            <p:ph type="title"/>
          </p:nvPr>
        </p:nvSpPr>
        <p:spPr>
          <a:xfrm>
            <a:off x="275431" y="262220"/>
            <a:ext cx="8157703" cy="636937"/>
          </a:xfrm>
        </p:spPr>
        <p:txBody>
          <a:bodyPr/>
          <a:lstStyle/>
          <a:p>
            <a:r>
              <a:rPr lang="fr-FR" sz="2800" dirty="0" smtClean="0"/>
              <a:t>ESBL </a:t>
            </a:r>
            <a:r>
              <a:rPr lang="fr-FR" sz="2800" i="1" dirty="0" smtClean="0"/>
              <a:t>E. coli c</a:t>
            </a:r>
            <a:r>
              <a:rPr lang="fr-FR" sz="2800" dirty="0" smtClean="0"/>
              <a:t>oncentration </a:t>
            </a:r>
            <a:r>
              <a:rPr lang="fr-FR" sz="2800" dirty="0"/>
              <a:t>on </a:t>
            </a:r>
            <a:r>
              <a:rPr lang="fr-FR" sz="2800" dirty="0" err="1" smtClean="0"/>
              <a:t>workers</a:t>
            </a:r>
            <a:r>
              <a:rPr lang="fr-FR" sz="2800" dirty="0" smtClean="0"/>
              <a:t>’ </a:t>
            </a:r>
            <a:r>
              <a:rPr lang="fr-FR" sz="2800" dirty="0"/>
              <a:t>hand</a:t>
            </a:r>
          </a:p>
        </p:txBody>
      </p:sp>
      <p:sp>
        <p:nvSpPr>
          <p:cNvPr id="66"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5431" y="4659982"/>
            <a:ext cx="3086100" cy="211622"/>
          </a:xfrm>
        </p:spPr>
        <p:txBody>
          <a:bodyPr/>
          <a:lstStyle/>
          <a:p>
            <a:pPr algn="l"/>
            <a:r>
              <a:rPr lang="fr-FR" dirty="0" smtClean="0"/>
              <a:t>Réunion ENVIRE Paris 2024</a:t>
            </a:r>
            <a:endParaRPr lang="fr-FR" dirty="0"/>
          </a:p>
        </p:txBody>
      </p:sp>
      <p:grpSp>
        <p:nvGrpSpPr>
          <p:cNvPr id="15" name="Groupe 14"/>
          <p:cNvGrpSpPr/>
          <p:nvPr/>
        </p:nvGrpSpPr>
        <p:grpSpPr>
          <a:xfrm>
            <a:off x="323528" y="699542"/>
            <a:ext cx="6142786" cy="3810980"/>
            <a:chOff x="1115616" y="778611"/>
            <a:chExt cx="6142786" cy="3810980"/>
          </a:xfrm>
        </p:grpSpPr>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275" y="797291"/>
              <a:ext cx="2688798" cy="1839475"/>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9565" y="2664425"/>
              <a:ext cx="2782930" cy="1903873"/>
            </a:xfrm>
            <a:prstGeom prst="rect">
              <a:avLst/>
            </a:prstGeom>
          </p:spPr>
        </p:pic>
        <p:sp>
          <p:nvSpPr>
            <p:cNvPr id="9" name="Rectangle 8"/>
            <p:cNvSpPr/>
            <p:nvPr/>
          </p:nvSpPr>
          <p:spPr>
            <a:xfrm>
              <a:off x="1115616" y="884279"/>
              <a:ext cx="2904119" cy="179982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1115616" y="2778773"/>
              <a:ext cx="2904119" cy="179982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4" name="Groupe 13"/>
            <p:cNvGrpSpPr/>
            <p:nvPr/>
          </p:nvGrpSpPr>
          <p:grpSpPr>
            <a:xfrm>
              <a:off x="4354282" y="778611"/>
              <a:ext cx="2904120" cy="3810980"/>
              <a:chOff x="4980248" y="771550"/>
              <a:chExt cx="2904120" cy="3810980"/>
            </a:xfrm>
          </p:grpSpPr>
          <p:pic>
            <p:nvPicPr>
              <p:cNvPr id="2" name="Imag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0440" y="771550"/>
                <a:ext cx="2782930" cy="1903873"/>
              </a:xfrm>
              <a:prstGeom prst="rect">
                <a:avLst/>
              </a:prstGeom>
            </p:spPr>
          </p:pic>
          <p:pic>
            <p:nvPicPr>
              <p:cNvPr id="3" name="Imag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40440" y="2670403"/>
                <a:ext cx="2782930" cy="1903873"/>
              </a:xfrm>
              <a:prstGeom prst="rect">
                <a:avLst/>
              </a:prstGeom>
            </p:spPr>
          </p:pic>
          <p:sp>
            <p:nvSpPr>
              <p:cNvPr id="12" name="Rectangle 11"/>
              <p:cNvSpPr/>
              <p:nvPr/>
            </p:nvSpPr>
            <p:spPr>
              <a:xfrm>
                <a:off x="4980249" y="884279"/>
                <a:ext cx="2904119" cy="179982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4980248" y="2782708"/>
                <a:ext cx="2904119" cy="179982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sp>
        <p:nvSpPr>
          <p:cNvPr id="17" name="Rectangle à coins arrondis 16"/>
          <p:cNvSpPr/>
          <p:nvPr/>
        </p:nvSpPr>
        <p:spPr>
          <a:xfrm>
            <a:off x="6574602" y="2146274"/>
            <a:ext cx="2317878" cy="1001539"/>
          </a:xfrm>
          <a:prstGeom prst="roundRect">
            <a:avLst>
              <a:gd name="adj" fmla="val 5198"/>
            </a:avLst>
          </a:prstGeom>
          <a:solidFill>
            <a:schemeClr val="accent1">
              <a:lumMod val="40000"/>
              <a:lumOff val="6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fr-FR" sz="850" b="1" dirty="0" smtClean="0">
                <a:solidFill>
                  <a:schemeClr val="tx1"/>
                </a:solidFill>
              </a:rPr>
              <a:t>Multiple contacts for single </a:t>
            </a:r>
            <a:r>
              <a:rPr lang="fr-FR" sz="850" b="1" dirty="0" err="1" smtClean="0">
                <a:solidFill>
                  <a:schemeClr val="tx1"/>
                </a:solidFill>
              </a:rPr>
              <a:t>worker</a:t>
            </a:r>
            <a:r>
              <a:rPr lang="fr-FR" sz="850" b="1" dirty="0" smtClean="0">
                <a:solidFill>
                  <a:schemeClr val="tx1"/>
                </a:solidFill>
              </a:rPr>
              <a:t/>
            </a:r>
            <a:br>
              <a:rPr lang="fr-FR" sz="850" b="1" dirty="0" smtClean="0">
                <a:solidFill>
                  <a:schemeClr val="tx1"/>
                </a:solidFill>
              </a:rPr>
            </a:br>
            <a:r>
              <a:rPr lang="fr-FR" sz="850" dirty="0" smtClean="0">
                <a:solidFill>
                  <a:schemeClr val="bg2">
                    <a:lumMod val="75000"/>
                  </a:schemeClr>
                </a:solidFill>
              </a:rPr>
              <a:t>For </a:t>
            </a:r>
            <a:r>
              <a:rPr lang="fr-FR" sz="850" dirty="0" err="1" smtClean="0">
                <a:solidFill>
                  <a:schemeClr val="bg2">
                    <a:lumMod val="75000"/>
                  </a:schemeClr>
                </a:solidFill>
              </a:rPr>
              <a:t>different</a:t>
            </a:r>
            <a:r>
              <a:rPr lang="fr-FR" sz="850" dirty="0" smtClean="0">
                <a:solidFill>
                  <a:schemeClr val="bg2">
                    <a:lumMod val="75000"/>
                  </a:schemeClr>
                </a:solidFill>
              </a:rPr>
              <a:t> stages:</a:t>
            </a:r>
            <a:endParaRPr lang="fr-FR" sz="850" b="1" dirty="0" smtClean="0">
              <a:solidFill>
                <a:schemeClr val="tx1"/>
              </a:solidFill>
            </a:endParaRPr>
          </a:p>
          <a:p>
            <a:pPr marL="171450" indent="-171450">
              <a:lnSpc>
                <a:spcPct val="150000"/>
              </a:lnSpc>
              <a:buFont typeface="Arial" panose="020B0604020202020204" pitchFamily="34" charset="0"/>
              <a:buChar char="•"/>
            </a:pPr>
            <a:r>
              <a:rPr lang="fr-FR" sz="850" dirty="0" err="1" smtClean="0">
                <a:solidFill>
                  <a:schemeClr val="tx1"/>
                </a:solidFill>
              </a:rPr>
              <a:t>Different</a:t>
            </a:r>
            <a:r>
              <a:rPr lang="fr-FR" sz="850" dirty="0" smtClean="0">
                <a:solidFill>
                  <a:schemeClr val="tx1"/>
                </a:solidFill>
              </a:rPr>
              <a:t> </a:t>
            </a:r>
            <a:r>
              <a:rPr lang="fr-FR" sz="850" dirty="0" err="1" smtClean="0">
                <a:solidFill>
                  <a:schemeClr val="tx1"/>
                </a:solidFill>
              </a:rPr>
              <a:t>transfer</a:t>
            </a:r>
            <a:r>
              <a:rPr lang="fr-FR" sz="850" dirty="0" smtClean="0">
                <a:solidFill>
                  <a:schemeClr val="tx1"/>
                </a:solidFill>
              </a:rPr>
              <a:t> rates</a:t>
            </a:r>
            <a:endParaRPr lang="fr-FR" sz="850" dirty="0" smtClean="0">
              <a:solidFill>
                <a:srgbClr val="FF0000"/>
              </a:solidFill>
            </a:endParaRPr>
          </a:p>
          <a:p>
            <a:pPr marL="171450" indent="-171450">
              <a:buFont typeface="Arial" panose="020B0604020202020204" pitchFamily="34" charset="0"/>
              <a:buChar char="•"/>
            </a:pPr>
            <a:r>
              <a:rPr lang="fr-FR" sz="850" dirty="0" err="1" smtClean="0">
                <a:solidFill>
                  <a:schemeClr val="tx1"/>
                </a:solidFill>
              </a:rPr>
              <a:t>Different</a:t>
            </a:r>
            <a:r>
              <a:rPr lang="fr-FR" sz="850" dirty="0" smtClean="0">
                <a:solidFill>
                  <a:schemeClr val="tx1"/>
                </a:solidFill>
              </a:rPr>
              <a:t> initial concentrations</a:t>
            </a:r>
          </a:p>
          <a:p>
            <a:pPr marL="171450" indent="-171450">
              <a:buFont typeface="Arial" panose="020B0604020202020204" pitchFamily="34" charset="0"/>
              <a:buChar char="•"/>
            </a:pPr>
            <a:r>
              <a:rPr lang="fr-FR" sz="850" dirty="0" err="1" smtClean="0">
                <a:solidFill>
                  <a:schemeClr val="tx1"/>
                </a:solidFill>
              </a:rPr>
              <a:t>Different</a:t>
            </a:r>
            <a:r>
              <a:rPr lang="fr-FR" sz="850" dirty="0" smtClean="0">
                <a:solidFill>
                  <a:schemeClr val="tx1"/>
                </a:solidFill>
              </a:rPr>
              <a:t> </a:t>
            </a:r>
            <a:r>
              <a:rPr lang="fr-FR" sz="850" dirty="0" err="1" smtClean="0">
                <a:solidFill>
                  <a:schemeClr val="tx1"/>
                </a:solidFill>
              </a:rPr>
              <a:t>number</a:t>
            </a:r>
            <a:r>
              <a:rPr lang="fr-FR" sz="850" dirty="0" smtClean="0">
                <a:solidFill>
                  <a:schemeClr val="tx1"/>
                </a:solidFill>
              </a:rPr>
              <a:t> of contacts</a:t>
            </a:r>
            <a:br>
              <a:rPr lang="fr-FR" sz="850" dirty="0" smtClean="0">
                <a:solidFill>
                  <a:schemeClr val="tx1"/>
                </a:solidFill>
              </a:rPr>
            </a:br>
            <a:endParaRPr lang="fr-FR" sz="850" dirty="0">
              <a:solidFill>
                <a:schemeClr val="tx1"/>
              </a:solidFill>
            </a:endParaRPr>
          </a:p>
        </p:txBody>
      </p:sp>
    </p:spTree>
    <p:extLst>
      <p:ext uri="{BB962C8B-B14F-4D97-AF65-F5344CB8AC3E}">
        <p14:creationId xmlns:p14="http://schemas.microsoft.com/office/powerpoint/2010/main" val="34455162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15</a:t>
            </a:fld>
            <a:endParaRPr lang="fr-FR" dirty="0"/>
          </a:p>
        </p:txBody>
      </p:sp>
      <p:sp>
        <p:nvSpPr>
          <p:cNvPr id="6" name="Titre 5"/>
          <p:cNvSpPr>
            <a:spLocks noGrp="1"/>
          </p:cNvSpPr>
          <p:nvPr>
            <p:ph type="title"/>
          </p:nvPr>
        </p:nvSpPr>
        <p:spPr>
          <a:xfrm>
            <a:off x="275431" y="262220"/>
            <a:ext cx="8157703" cy="636937"/>
          </a:xfrm>
        </p:spPr>
        <p:txBody>
          <a:bodyPr/>
          <a:lstStyle/>
          <a:p>
            <a:r>
              <a:rPr lang="fr-FR" sz="2800" dirty="0" smtClean="0"/>
              <a:t>ESBL </a:t>
            </a:r>
            <a:r>
              <a:rPr lang="fr-FR" sz="2800" i="1" dirty="0" smtClean="0"/>
              <a:t>E. coli c</a:t>
            </a:r>
            <a:r>
              <a:rPr lang="fr-FR" sz="2800" dirty="0" smtClean="0"/>
              <a:t>oncentration on </a:t>
            </a:r>
            <a:r>
              <a:rPr lang="fr-FR" sz="2800" dirty="0" err="1" smtClean="0"/>
              <a:t>workers</a:t>
            </a:r>
            <a:r>
              <a:rPr lang="fr-FR" sz="2800" dirty="0" smtClean="0"/>
              <a:t>’ hand</a:t>
            </a:r>
            <a:endParaRPr lang="fr-FR" sz="2800" dirty="0"/>
          </a:p>
        </p:txBody>
      </p:sp>
      <p:sp>
        <p:nvSpPr>
          <p:cNvPr id="66"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5431" y="4659982"/>
            <a:ext cx="3086100" cy="211622"/>
          </a:xfrm>
        </p:spPr>
        <p:txBody>
          <a:bodyPr/>
          <a:lstStyle/>
          <a:p>
            <a:pPr algn="l"/>
            <a:r>
              <a:rPr lang="fr-FR" dirty="0" smtClean="0"/>
              <a:t>Réunion ENVIRE Paris 2024</a:t>
            </a:r>
            <a:endParaRPr lang="fr-FR" dirty="0"/>
          </a:p>
        </p:txBody>
      </p:sp>
      <p:grpSp>
        <p:nvGrpSpPr>
          <p:cNvPr id="18" name="Groupe 17"/>
          <p:cNvGrpSpPr/>
          <p:nvPr/>
        </p:nvGrpSpPr>
        <p:grpSpPr>
          <a:xfrm>
            <a:off x="323528" y="771550"/>
            <a:ext cx="6156479" cy="3738284"/>
            <a:chOff x="1115616" y="840311"/>
            <a:chExt cx="6156479" cy="3738284"/>
          </a:xfrm>
        </p:grpSpPr>
        <p:pic>
          <p:nvPicPr>
            <p:cNvPr id="14" name="Imag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2405" y="845317"/>
              <a:ext cx="2855899" cy="1805184"/>
            </a:xfrm>
            <a:prstGeom prst="rect">
              <a:avLst/>
            </a:prstGeom>
          </p:spPr>
        </p:pic>
        <p:pic>
          <p:nvPicPr>
            <p:cNvPr id="16" name="Imag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2406" y="2712913"/>
              <a:ext cx="2855899" cy="1805184"/>
            </a:xfrm>
            <a:prstGeom prst="rect">
              <a:avLst/>
            </a:prstGeom>
          </p:spPr>
        </p:pic>
        <p:sp>
          <p:nvSpPr>
            <p:cNvPr id="9" name="Rectangle 8"/>
            <p:cNvSpPr/>
            <p:nvPr/>
          </p:nvSpPr>
          <p:spPr>
            <a:xfrm>
              <a:off x="1115616" y="884279"/>
              <a:ext cx="2904119" cy="179982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1115616" y="2778773"/>
              <a:ext cx="2904119" cy="179982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7" name="Groupe 16"/>
            <p:cNvGrpSpPr/>
            <p:nvPr/>
          </p:nvGrpSpPr>
          <p:grpSpPr>
            <a:xfrm>
              <a:off x="4351612" y="840311"/>
              <a:ext cx="2920483" cy="3738284"/>
              <a:chOff x="4980248" y="844246"/>
              <a:chExt cx="2920483" cy="3738284"/>
            </a:xfrm>
          </p:grpSpPr>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1604" y="2741012"/>
                <a:ext cx="2855899" cy="1805184"/>
              </a:xfrm>
              <a:prstGeom prst="rect">
                <a:avLst/>
              </a:prstGeom>
            </p:spPr>
          </p:pic>
          <p:pic>
            <p:nvPicPr>
              <p:cNvPr id="15" name="Imag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44832" y="844246"/>
                <a:ext cx="2855899" cy="1805184"/>
              </a:xfrm>
              <a:prstGeom prst="rect">
                <a:avLst/>
              </a:prstGeom>
            </p:spPr>
          </p:pic>
          <p:sp>
            <p:nvSpPr>
              <p:cNvPr id="12" name="Rectangle 11"/>
              <p:cNvSpPr/>
              <p:nvPr/>
            </p:nvSpPr>
            <p:spPr>
              <a:xfrm>
                <a:off x="4980249" y="884279"/>
                <a:ext cx="2904119" cy="179982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4980248" y="2782708"/>
                <a:ext cx="2904119" cy="179982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sp>
        <p:nvSpPr>
          <p:cNvPr id="20" name="Rectangle à coins arrondis 19"/>
          <p:cNvSpPr/>
          <p:nvPr/>
        </p:nvSpPr>
        <p:spPr>
          <a:xfrm>
            <a:off x="6574602" y="2146275"/>
            <a:ext cx="2317878" cy="904240"/>
          </a:xfrm>
          <a:prstGeom prst="roundRect">
            <a:avLst>
              <a:gd name="adj" fmla="val 5198"/>
            </a:avLst>
          </a:prstGeom>
          <a:solidFill>
            <a:schemeClr val="accent1">
              <a:lumMod val="40000"/>
              <a:lumOff val="6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fr-FR" sz="850" b="1" dirty="0" smtClean="0">
                <a:solidFill>
                  <a:schemeClr val="tx1"/>
                </a:solidFill>
              </a:rPr>
              <a:t>Multiple contacts for single </a:t>
            </a:r>
            <a:r>
              <a:rPr lang="fr-FR" sz="850" b="1" dirty="0" err="1" smtClean="0">
                <a:solidFill>
                  <a:schemeClr val="tx1"/>
                </a:solidFill>
              </a:rPr>
              <a:t>worker</a:t>
            </a:r>
            <a:endParaRPr lang="fr-FR" sz="850" b="1" dirty="0" smtClean="0">
              <a:solidFill>
                <a:schemeClr val="tx1"/>
              </a:solidFill>
            </a:endParaRPr>
          </a:p>
          <a:p>
            <a:pPr marL="171450" indent="-171450">
              <a:lnSpc>
                <a:spcPct val="150000"/>
              </a:lnSpc>
              <a:buFont typeface="Arial" panose="020B0604020202020204" pitchFamily="34" charset="0"/>
              <a:buChar char="•"/>
            </a:pPr>
            <a:r>
              <a:rPr lang="fr-FR" sz="850" dirty="0" err="1" smtClean="0">
                <a:solidFill>
                  <a:schemeClr val="tx1"/>
                </a:solidFill>
              </a:rPr>
              <a:t>Equilibrium</a:t>
            </a:r>
            <a:r>
              <a:rPr lang="fr-FR" sz="850" dirty="0" smtClean="0">
                <a:solidFill>
                  <a:schemeClr val="tx1"/>
                </a:solidFill>
              </a:rPr>
              <a:t> </a:t>
            </a:r>
            <a:r>
              <a:rPr lang="fr-FR" sz="850" dirty="0" err="1" smtClean="0">
                <a:solidFill>
                  <a:schemeClr val="tx1"/>
                </a:solidFill>
              </a:rPr>
              <a:t>conc</a:t>
            </a:r>
            <a:r>
              <a:rPr lang="fr-FR" sz="850" dirty="0" smtClean="0">
                <a:solidFill>
                  <a:schemeClr val="tx1"/>
                </a:solidFill>
              </a:rPr>
              <a:t>. on hands</a:t>
            </a:r>
            <a:endParaRPr lang="fr-FR" sz="850" dirty="0" smtClean="0">
              <a:solidFill>
                <a:srgbClr val="FF0000"/>
              </a:solidFill>
            </a:endParaRPr>
          </a:p>
          <a:p>
            <a:pPr marL="171450" indent="-171450">
              <a:buFont typeface="Arial" panose="020B0604020202020204" pitchFamily="34" charset="0"/>
              <a:buChar char="•"/>
            </a:pPr>
            <a:r>
              <a:rPr lang="fr-FR" sz="850" dirty="0" smtClean="0">
                <a:solidFill>
                  <a:schemeClr val="tx1"/>
                </a:solidFill>
              </a:rPr>
              <a:t>Hands </a:t>
            </a:r>
            <a:r>
              <a:rPr lang="fr-FR" sz="850" dirty="0" err="1" smtClean="0">
                <a:solidFill>
                  <a:schemeClr val="tx1"/>
                </a:solidFill>
              </a:rPr>
              <a:t>become</a:t>
            </a:r>
            <a:r>
              <a:rPr lang="fr-FR" sz="850" dirty="0" smtClean="0">
                <a:solidFill>
                  <a:schemeClr val="tx1"/>
                </a:solidFill>
              </a:rPr>
              <a:t> </a:t>
            </a:r>
            <a:r>
              <a:rPr lang="fr-FR" sz="850" dirty="0" err="1" smtClean="0">
                <a:solidFill>
                  <a:schemeClr val="tx1"/>
                </a:solidFill>
              </a:rPr>
              <a:t>saturated</a:t>
            </a:r>
            <a:r>
              <a:rPr lang="fr-FR" sz="850" dirty="0">
                <a:solidFill>
                  <a:schemeClr val="tx1"/>
                </a:solidFill>
              </a:rPr>
              <a:t> </a:t>
            </a:r>
            <a:r>
              <a:rPr lang="fr-FR" sz="850" dirty="0" smtClean="0">
                <a:solidFill>
                  <a:schemeClr val="tx1"/>
                </a:solidFill>
              </a:rPr>
              <a:t/>
            </a:r>
            <a:br>
              <a:rPr lang="fr-FR" sz="850" dirty="0" smtClean="0">
                <a:solidFill>
                  <a:schemeClr val="tx1"/>
                </a:solidFill>
              </a:rPr>
            </a:br>
            <a:endParaRPr lang="fr-FR" sz="850" dirty="0">
              <a:solidFill>
                <a:schemeClr val="tx1"/>
              </a:solidFill>
            </a:endParaRPr>
          </a:p>
          <a:p>
            <a:r>
              <a:rPr lang="fr-FR" sz="850" dirty="0" smtClean="0">
                <a:solidFill>
                  <a:schemeClr val="bg2">
                    <a:lumMod val="75000"/>
                  </a:schemeClr>
                </a:solidFill>
              </a:rPr>
              <a:t>Final </a:t>
            </a:r>
            <a:r>
              <a:rPr lang="fr-FR" sz="850" dirty="0" err="1" smtClean="0">
                <a:solidFill>
                  <a:schemeClr val="bg2">
                    <a:lumMod val="75000"/>
                  </a:schemeClr>
                </a:solidFill>
              </a:rPr>
              <a:t>conc</a:t>
            </a:r>
            <a:r>
              <a:rPr lang="fr-FR" sz="850" dirty="0" smtClean="0">
                <a:solidFill>
                  <a:schemeClr val="bg2">
                    <a:lumMod val="75000"/>
                  </a:schemeClr>
                </a:solidFill>
              </a:rPr>
              <a:t>. on hands </a:t>
            </a:r>
            <a:r>
              <a:rPr lang="fr-FR" sz="850" dirty="0" smtClean="0">
                <a:solidFill>
                  <a:schemeClr val="accent3"/>
                </a:solidFill>
              </a:rPr>
              <a:t>C</a:t>
            </a:r>
            <a:r>
              <a:rPr lang="fr-FR" sz="600" dirty="0" smtClean="0">
                <a:solidFill>
                  <a:schemeClr val="accent3"/>
                </a:solidFill>
              </a:rPr>
              <a:t>hand</a:t>
            </a:r>
            <a:r>
              <a:rPr lang="fr-FR" sz="850" dirty="0" smtClean="0">
                <a:solidFill>
                  <a:schemeClr val="bg2">
                    <a:lumMod val="75000"/>
                  </a:schemeClr>
                </a:solidFill>
              </a:rPr>
              <a:t> are </a:t>
            </a:r>
            <a:r>
              <a:rPr lang="fr-FR" sz="850" dirty="0" err="1" smtClean="0">
                <a:solidFill>
                  <a:schemeClr val="bg2">
                    <a:lumMod val="75000"/>
                  </a:schemeClr>
                </a:solidFill>
              </a:rPr>
              <a:t>simulated</a:t>
            </a:r>
            <a:endParaRPr lang="fr-FR" sz="850" b="1" i="1" dirty="0">
              <a:solidFill>
                <a:srgbClr val="FF0000"/>
              </a:solidFill>
            </a:endParaRPr>
          </a:p>
        </p:txBody>
      </p:sp>
    </p:spTree>
    <p:extLst>
      <p:ext uri="{BB962C8B-B14F-4D97-AF65-F5344CB8AC3E}">
        <p14:creationId xmlns:p14="http://schemas.microsoft.com/office/powerpoint/2010/main" val="19636942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16</a:t>
            </a:fld>
            <a:endParaRPr lang="fr-FR" dirty="0"/>
          </a:p>
        </p:txBody>
      </p:sp>
      <p:sp>
        <p:nvSpPr>
          <p:cNvPr id="6" name="Titre 5"/>
          <p:cNvSpPr>
            <a:spLocks noGrp="1"/>
          </p:cNvSpPr>
          <p:nvPr>
            <p:ph type="title"/>
          </p:nvPr>
        </p:nvSpPr>
        <p:spPr>
          <a:xfrm>
            <a:off x="275431" y="262220"/>
            <a:ext cx="8157703" cy="636937"/>
          </a:xfrm>
        </p:spPr>
        <p:txBody>
          <a:bodyPr/>
          <a:lstStyle/>
          <a:p>
            <a:r>
              <a:rPr lang="fr-FR" sz="2800" dirty="0"/>
              <a:t>H</a:t>
            </a:r>
            <a:r>
              <a:rPr lang="fr-FR" sz="2800" dirty="0" smtClean="0"/>
              <a:t>ygiene and </a:t>
            </a:r>
            <a:r>
              <a:rPr lang="fr-FR" sz="2800" dirty="0" err="1" smtClean="0"/>
              <a:t>biosecurity</a:t>
            </a:r>
            <a:endParaRPr lang="fr-FR" sz="2800" dirty="0"/>
          </a:p>
        </p:txBody>
      </p:sp>
      <p:sp>
        <p:nvSpPr>
          <p:cNvPr id="17" name="Titre 5"/>
          <p:cNvSpPr txBox="1">
            <a:spLocks/>
          </p:cNvSpPr>
          <p:nvPr/>
        </p:nvSpPr>
        <p:spPr bwMode="gray">
          <a:xfrm>
            <a:off x="323528" y="2565021"/>
            <a:ext cx="8157703" cy="600719"/>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pPr marL="171450" indent="-171450">
              <a:buFont typeface="Arial" panose="020B0604020202020204" pitchFamily="34" charset="0"/>
              <a:buChar char="•"/>
            </a:pPr>
            <a:endParaRPr lang="fr-FR" sz="1200" b="0" dirty="0" smtClean="0">
              <a:solidFill>
                <a:srgbClr val="2082C8"/>
              </a:solidFill>
            </a:endParaRPr>
          </a:p>
          <a:p>
            <a:pPr>
              <a:lnSpc>
                <a:spcPct val="150000"/>
              </a:lnSpc>
            </a:pPr>
            <a:r>
              <a:rPr lang="fr-FR" sz="1200" dirty="0" err="1" smtClean="0"/>
              <a:t>Compute</a:t>
            </a:r>
            <a:r>
              <a:rPr lang="fr-FR" sz="1200" dirty="0" smtClean="0"/>
              <a:t> </a:t>
            </a:r>
            <a:r>
              <a:rPr lang="fr-FR" sz="1200" dirty="0" err="1"/>
              <a:t>average</a:t>
            </a:r>
            <a:r>
              <a:rPr lang="fr-FR" sz="1200" dirty="0"/>
              <a:t> </a:t>
            </a:r>
            <a:r>
              <a:rPr lang="fr-FR" sz="1200" dirty="0" err="1" smtClean="0"/>
              <a:t>concentraion</a:t>
            </a:r>
            <a:r>
              <a:rPr lang="fr-FR" sz="1200" dirty="0" smtClean="0"/>
              <a:t> </a:t>
            </a:r>
            <a:r>
              <a:rPr lang="fr-FR" sz="1200" dirty="0" err="1" smtClean="0">
                <a:solidFill>
                  <a:schemeClr val="accent5">
                    <a:lumMod val="75000"/>
                  </a:schemeClr>
                </a:solidFill>
              </a:rPr>
              <a:t>C_lips_</a:t>
            </a:r>
            <a:r>
              <a:rPr lang="fr-FR" sz="1200" i="1" dirty="0" err="1" smtClean="0">
                <a:solidFill>
                  <a:srgbClr val="FF0000"/>
                </a:solidFill>
              </a:rPr>
              <a:t>s</a:t>
            </a:r>
            <a:r>
              <a:rPr lang="fr-FR" sz="1200" dirty="0" err="1" smtClean="0">
                <a:solidFill>
                  <a:schemeClr val="accent5">
                    <a:lumMod val="75000"/>
                  </a:schemeClr>
                </a:solidFill>
              </a:rPr>
              <a:t>_bar</a:t>
            </a:r>
            <a:r>
              <a:rPr lang="fr-FR" sz="1200" dirty="0" smtClean="0"/>
              <a:t> for stage </a:t>
            </a:r>
            <a:r>
              <a:rPr lang="fr-FR" sz="1200" i="1" dirty="0" smtClean="0">
                <a:solidFill>
                  <a:srgbClr val="FF0000"/>
                </a:solidFill>
              </a:rPr>
              <a:t>s</a:t>
            </a:r>
            <a:r>
              <a:rPr lang="fr-FR" sz="1200" i="1" dirty="0" smtClean="0"/>
              <a:t> </a:t>
            </a:r>
            <a:r>
              <a:rPr lang="fr-FR" sz="1200" dirty="0" err="1" smtClean="0"/>
              <a:t>worker’s</a:t>
            </a:r>
            <a:r>
              <a:rPr lang="fr-FR" sz="1200" dirty="0" smtClean="0"/>
              <a:t> </a:t>
            </a:r>
            <a:r>
              <a:rPr lang="fr-FR" sz="1200" dirty="0" err="1" smtClean="0"/>
              <a:t>lips</a:t>
            </a:r>
            <a:r>
              <a:rPr lang="fr-FR" sz="1200" dirty="0"/>
              <a:t> </a:t>
            </a:r>
            <a:r>
              <a:rPr lang="fr-FR" sz="1200" dirty="0" err="1" smtClean="0">
                <a:solidFill>
                  <a:srgbClr val="FF0000"/>
                </a:solidFill>
              </a:rPr>
              <a:t>conditional</a:t>
            </a:r>
            <a:r>
              <a:rPr lang="fr-FR" sz="1200" dirty="0" smtClean="0">
                <a:solidFill>
                  <a:srgbClr val="FF0000"/>
                </a:solidFill>
              </a:rPr>
              <a:t> on </a:t>
            </a:r>
            <a:r>
              <a:rPr lang="fr-FR" sz="1200" dirty="0" err="1" smtClean="0">
                <a:solidFill>
                  <a:srgbClr val="2082C8"/>
                </a:solidFill>
              </a:rPr>
              <a:t>E_touch</a:t>
            </a:r>
            <a:r>
              <a:rPr lang="fr-FR" sz="1200" dirty="0" smtClean="0"/>
              <a:t>: </a:t>
            </a:r>
            <a:r>
              <a:rPr lang="fr-FR" sz="1200" dirty="0"/>
              <a:t/>
            </a:r>
            <a:br>
              <a:rPr lang="fr-FR" sz="1200" dirty="0"/>
            </a:br>
            <a:r>
              <a:rPr lang="fr-FR" sz="1200" dirty="0" smtClean="0"/>
              <a:t/>
            </a:r>
            <a:br>
              <a:rPr lang="fr-FR" sz="1200" dirty="0" smtClean="0"/>
            </a:br>
            <a:r>
              <a:rPr lang="fr-FR" sz="1200" dirty="0" smtClean="0"/>
              <a:t>      </a:t>
            </a:r>
            <a:endParaRPr lang="fr-FR" sz="1200" b="0" dirty="0">
              <a:solidFill>
                <a:srgbClr val="FF0000"/>
              </a:solidFill>
            </a:endParaRPr>
          </a:p>
          <a:p>
            <a:endParaRPr lang="fr-FR" sz="1200" b="0" dirty="0" smtClean="0">
              <a:solidFill>
                <a:srgbClr val="FF0000"/>
              </a:solidFill>
            </a:endParaRPr>
          </a:p>
          <a:p>
            <a:pPr marL="171450" indent="-171450">
              <a:buFont typeface="Arial" panose="020B0604020202020204" pitchFamily="34" charset="0"/>
              <a:buChar char="•"/>
            </a:pPr>
            <a:endParaRPr lang="fr-FR" sz="1200" dirty="0"/>
          </a:p>
          <a:p>
            <a:endParaRPr lang="fr-FR" sz="1200" i="1" dirty="0"/>
          </a:p>
        </p:txBody>
      </p:sp>
      <p:sp>
        <p:nvSpPr>
          <p:cNvPr id="32"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5431" y="4659982"/>
            <a:ext cx="3086100" cy="211622"/>
          </a:xfrm>
        </p:spPr>
        <p:txBody>
          <a:bodyPr/>
          <a:lstStyle/>
          <a:p>
            <a:pPr algn="l"/>
            <a:r>
              <a:rPr lang="fr-FR" dirty="0" smtClean="0"/>
              <a:t>Réunion ENVIRE Paris 2024</a:t>
            </a:r>
            <a:endParaRPr lang="fr-FR" dirty="0"/>
          </a:p>
        </p:txBody>
      </p:sp>
      <p:cxnSp>
        <p:nvCxnSpPr>
          <p:cNvPr id="131" name="Connecteur droit avec flèche 130"/>
          <p:cNvCxnSpPr>
            <a:stCxn id="130" idx="3"/>
            <a:endCxn id="102" idx="1"/>
          </p:cNvCxnSpPr>
          <p:nvPr/>
        </p:nvCxnSpPr>
        <p:spPr>
          <a:xfrm flipV="1">
            <a:off x="4801502" y="1701995"/>
            <a:ext cx="420087" cy="7"/>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130" name="Rectangle à coins arrondis 129"/>
          <p:cNvSpPr/>
          <p:nvPr/>
        </p:nvSpPr>
        <p:spPr>
          <a:xfrm>
            <a:off x="4071865" y="1435229"/>
            <a:ext cx="729637" cy="533545"/>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Wash</a:t>
            </a:r>
            <a:endParaRPr lang="fr-FR" sz="1100" dirty="0"/>
          </a:p>
        </p:txBody>
      </p:sp>
      <p:sp>
        <p:nvSpPr>
          <p:cNvPr id="104" name="Rectangle à coins arrondis 103"/>
          <p:cNvSpPr/>
          <p:nvPr/>
        </p:nvSpPr>
        <p:spPr>
          <a:xfrm>
            <a:off x="1768139" y="1445482"/>
            <a:ext cx="729635" cy="533546"/>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Gloves</a:t>
            </a:r>
            <a:endParaRPr lang="fr-FR" sz="1100" dirty="0"/>
          </a:p>
        </p:txBody>
      </p:sp>
      <p:sp>
        <p:nvSpPr>
          <p:cNvPr id="105" name="Rectangle à coins arrondis 104"/>
          <p:cNvSpPr/>
          <p:nvPr/>
        </p:nvSpPr>
        <p:spPr>
          <a:xfrm>
            <a:off x="2922139" y="1439862"/>
            <a:ext cx="729636" cy="533546"/>
          </a:xfrm>
          <a:prstGeom prst="round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H</a:t>
            </a:r>
            <a:r>
              <a:rPr lang="fr-FR" sz="1100" dirty="0" smtClean="0"/>
              <a:t>ands</a:t>
            </a:r>
            <a:endParaRPr lang="fr-FR" sz="1100" dirty="0"/>
          </a:p>
        </p:txBody>
      </p:sp>
      <p:cxnSp>
        <p:nvCxnSpPr>
          <p:cNvPr id="106" name="Connecteur droit avec flèche 105"/>
          <p:cNvCxnSpPr>
            <a:stCxn id="104" idx="3"/>
            <a:endCxn id="105" idx="1"/>
          </p:cNvCxnSpPr>
          <p:nvPr/>
        </p:nvCxnSpPr>
        <p:spPr>
          <a:xfrm flipV="1">
            <a:off x="2497773" y="1706635"/>
            <a:ext cx="424365" cy="5620"/>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à coins arrondis 101"/>
          <p:cNvSpPr/>
          <p:nvPr/>
        </p:nvSpPr>
        <p:spPr>
          <a:xfrm>
            <a:off x="5221589" y="1435221"/>
            <a:ext cx="729635" cy="533547"/>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M</a:t>
            </a:r>
            <a:r>
              <a:rPr lang="fr-FR" sz="1100" dirty="0" smtClean="0"/>
              <a:t>ask</a:t>
            </a:r>
            <a:endParaRPr lang="fr-FR" sz="1100" dirty="0"/>
          </a:p>
        </p:txBody>
      </p:sp>
      <p:cxnSp>
        <p:nvCxnSpPr>
          <p:cNvPr id="103" name="Connecteur droit avec flèche 102"/>
          <p:cNvCxnSpPr>
            <a:stCxn id="105" idx="3"/>
            <a:endCxn id="130" idx="1"/>
          </p:cNvCxnSpPr>
          <p:nvPr/>
        </p:nvCxnSpPr>
        <p:spPr>
          <a:xfrm flipV="1">
            <a:off x="3651775" y="1702002"/>
            <a:ext cx="420090" cy="4633"/>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99" name="Rectangle à coins arrondis 98"/>
          <p:cNvSpPr/>
          <p:nvPr/>
        </p:nvSpPr>
        <p:spPr>
          <a:xfrm>
            <a:off x="6371311" y="1435222"/>
            <a:ext cx="729635" cy="533547"/>
          </a:xfrm>
          <a:prstGeom prst="round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Lips</a:t>
            </a:r>
            <a:endParaRPr lang="fr-FR" sz="1100" dirty="0"/>
          </a:p>
        </p:txBody>
      </p:sp>
      <p:cxnSp>
        <p:nvCxnSpPr>
          <p:cNvPr id="100" name="Connecteur droit avec flèche 99"/>
          <p:cNvCxnSpPr>
            <a:stCxn id="102" idx="3"/>
            <a:endCxn id="99" idx="1"/>
          </p:cNvCxnSpPr>
          <p:nvPr/>
        </p:nvCxnSpPr>
        <p:spPr>
          <a:xfrm>
            <a:off x="5951224" y="1701995"/>
            <a:ext cx="420087" cy="1"/>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1800745" y="2060585"/>
            <a:ext cx="720367" cy="425237"/>
          </a:xfrm>
          <a:prstGeom prst="rect">
            <a:avLst/>
          </a:prstGeom>
        </p:spPr>
        <p:txBody>
          <a:bodyPr wrap="square">
            <a:spAutoFit/>
          </a:bodyPr>
          <a:lstStyle/>
          <a:p>
            <a:r>
              <a:rPr lang="fr-FR" sz="1100" dirty="0" smtClean="0">
                <a:solidFill>
                  <a:srgbClr val="2082C8"/>
                </a:solidFill>
              </a:rPr>
              <a:t>E_glove</a:t>
            </a:r>
            <a:endParaRPr lang="fr-FR" sz="1100" dirty="0">
              <a:solidFill>
                <a:srgbClr val="2082C8"/>
              </a:solidFill>
            </a:endParaRPr>
          </a:p>
        </p:txBody>
      </p:sp>
      <p:sp>
        <p:nvSpPr>
          <p:cNvPr id="70" name="Rectangle 69"/>
          <p:cNvSpPr/>
          <p:nvPr/>
        </p:nvSpPr>
        <p:spPr>
          <a:xfrm>
            <a:off x="2364758" y="1143423"/>
            <a:ext cx="696142" cy="425237"/>
          </a:xfrm>
          <a:prstGeom prst="rect">
            <a:avLst/>
          </a:prstGeom>
        </p:spPr>
        <p:txBody>
          <a:bodyPr wrap="none">
            <a:spAutoFit/>
          </a:bodyPr>
          <a:lstStyle/>
          <a:p>
            <a:r>
              <a:rPr lang="fr-FR" sz="1100" dirty="0">
                <a:solidFill>
                  <a:srgbClr val="FF0000"/>
                </a:solidFill>
              </a:rPr>
              <a:t>q_glove</a:t>
            </a:r>
            <a:endParaRPr lang="fr-FR" sz="1100" dirty="0"/>
          </a:p>
        </p:txBody>
      </p:sp>
      <p:sp>
        <p:nvSpPr>
          <p:cNvPr id="72" name="Rectangle 71"/>
          <p:cNvSpPr/>
          <p:nvPr/>
        </p:nvSpPr>
        <p:spPr>
          <a:xfrm>
            <a:off x="4104180" y="2060284"/>
            <a:ext cx="665008" cy="425236"/>
          </a:xfrm>
          <a:prstGeom prst="rect">
            <a:avLst/>
          </a:prstGeom>
        </p:spPr>
        <p:txBody>
          <a:bodyPr wrap="none">
            <a:spAutoFit/>
          </a:bodyPr>
          <a:lstStyle/>
          <a:p>
            <a:r>
              <a:rPr lang="fr-FR" sz="1100" dirty="0" smtClean="0">
                <a:solidFill>
                  <a:srgbClr val="2082C8"/>
                </a:solidFill>
              </a:rPr>
              <a:t>E_wash</a:t>
            </a:r>
            <a:endParaRPr lang="fr-FR" sz="1100" dirty="0">
              <a:solidFill>
                <a:srgbClr val="2082C8"/>
              </a:solidFill>
            </a:endParaRPr>
          </a:p>
        </p:txBody>
      </p:sp>
      <p:sp>
        <p:nvSpPr>
          <p:cNvPr id="73" name="Rectangle 72"/>
          <p:cNvSpPr/>
          <p:nvPr/>
        </p:nvSpPr>
        <p:spPr>
          <a:xfrm>
            <a:off x="4662742" y="1143423"/>
            <a:ext cx="677463" cy="425237"/>
          </a:xfrm>
          <a:prstGeom prst="rect">
            <a:avLst/>
          </a:prstGeom>
        </p:spPr>
        <p:txBody>
          <a:bodyPr wrap="none">
            <a:spAutoFit/>
          </a:bodyPr>
          <a:lstStyle/>
          <a:p>
            <a:r>
              <a:rPr lang="fr-FR" sz="1100" dirty="0" smtClean="0">
                <a:solidFill>
                  <a:srgbClr val="FF0000"/>
                </a:solidFill>
              </a:rPr>
              <a:t>q_wash</a:t>
            </a:r>
            <a:endParaRPr lang="fr-FR" sz="1100" dirty="0"/>
          </a:p>
        </p:txBody>
      </p:sp>
      <p:sp>
        <p:nvSpPr>
          <p:cNvPr id="149" name="Rectangle 148"/>
          <p:cNvSpPr/>
          <p:nvPr/>
        </p:nvSpPr>
        <p:spPr>
          <a:xfrm>
            <a:off x="5791008" y="1130785"/>
            <a:ext cx="685245" cy="425237"/>
          </a:xfrm>
          <a:prstGeom prst="rect">
            <a:avLst/>
          </a:prstGeom>
        </p:spPr>
        <p:txBody>
          <a:bodyPr wrap="none">
            <a:spAutoFit/>
          </a:bodyPr>
          <a:lstStyle/>
          <a:p>
            <a:r>
              <a:rPr lang="fr-FR" sz="1100" dirty="0" smtClean="0">
                <a:solidFill>
                  <a:srgbClr val="FF0000"/>
                </a:solidFill>
              </a:rPr>
              <a:t>q_mask</a:t>
            </a:r>
            <a:endParaRPr lang="fr-FR" sz="1100" dirty="0"/>
          </a:p>
        </p:txBody>
      </p:sp>
      <p:sp>
        <p:nvSpPr>
          <p:cNvPr id="150" name="Rectangle 149"/>
          <p:cNvSpPr/>
          <p:nvPr/>
        </p:nvSpPr>
        <p:spPr>
          <a:xfrm>
            <a:off x="5250010" y="2060586"/>
            <a:ext cx="672793" cy="425236"/>
          </a:xfrm>
          <a:prstGeom prst="rect">
            <a:avLst/>
          </a:prstGeom>
        </p:spPr>
        <p:txBody>
          <a:bodyPr wrap="none">
            <a:spAutoFit/>
          </a:bodyPr>
          <a:lstStyle/>
          <a:p>
            <a:r>
              <a:rPr lang="fr-FR" sz="1100" dirty="0" smtClean="0">
                <a:solidFill>
                  <a:srgbClr val="2082C8"/>
                </a:solidFill>
              </a:rPr>
              <a:t>E_mask</a:t>
            </a:r>
            <a:endParaRPr lang="fr-FR" sz="1100" dirty="0">
              <a:solidFill>
                <a:srgbClr val="2082C8"/>
              </a:solidFill>
            </a:endParaRPr>
          </a:p>
        </p:txBody>
      </p:sp>
      <p:sp>
        <p:nvSpPr>
          <p:cNvPr id="11" name="Rectangle 10"/>
          <p:cNvSpPr/>
          <p:nvPr/>
        </p:nvSpPr>
        <p:spPr>
          <a:xfrm>
            <a:off x="7240482" y="1515477"/>
            <a:ext cx="1075934" cy="261610"/>
          </a:xfrm>
          <a:prstGeom prst="rect">
            <a:avLst/>
          </a:prstGeom>
        </p:spPr>
        <p:txBody>
          <a:bodyPr wrap="square">
            <a:spAutoFit/>
          </a:bodyPr>
          <a:lstStyle/>
          <a:p>
            <a:r>
              <a:rPr lang="fr-FR" sz="1100" dirty="0" err="1" smtClean="0">
                <a:solidFill>
                  <a:schemeClr val="accent5">
                    <a:lumMod val="75000"/>
                  </a:schemeClr>
                </a:solidFill>
              </a:rPr>
              <a:t>C_lips_</a:t>
            </a:r>
            <a:r>
              <a:rPr lang="fr-FR" sz="1100" b="1" i="1" dirty="0" err="1" smtClean="0">
                <a:solidFill>
                  <a:srgbClr val="FF0000"/>
                </a:solidFill>
              </a:rPr>
              <a:t>s</a:t>
            </a:r>
            <a:endParaRPr lang="fr-FR" sz="1000" dirty="0">
              <a:solidFill>
                <a:schemeClr val="accent5">
                  <a:lumMod val="75000"/>
                </a:schemeClr>
              </a:solidFill>
            </a:endParaRPr>
          </a:p>
        </p:txBody>
      </p:sp>
      <p:sp>
        <p:nvSpPr>
          <p:cNvPr id="12" name="Rectangle 11"/>
          <p:cNvSpPr/>
          <p:nvPr/>
        </p:nvSpPr>
        <p:spPr>
          <a:xfrm>
            <a:off x="757175" y="1528643"/>
            <a:ext cx="856325" cy="261610"/>
          </a:xfrm>
          <a:prstGeom prst="rect">
            <a:avLst/>
          </a:prstGeom>
        </p:spPr>
        <p:txBody>
          <a:bodyPr wrap="none">
            <a:spAutoFit/>
          </a:bodyPr>
          <a:lstStyle/>
          <a:p>
            <a:r>
              <a:rPr lang="fr-FR" sz="1100" dirty="0" err="1" smtClean="0">
                <a:solidFill>
                  <a:schemeClr val="accent5">
                    <a:lumMod val="75000"/>
                  </a:schemeClr>
                </a:solidFill>
              </a:rPr>
              <a:t>C_hand_</a:t>
            </a:r>
            <a:r>
              <a:rPr lang="fr-FR" sz="1100" b="1" i="1" dirty="0" err="1" smtClean="0">
                <a:solidFill>
                  <a:srgbClr val="FF0000"/>
                </a:solidFill>
              </a:rPr>
              <a:t>s</a:t>
            </a:r>
            <a:endParaRPr lang="fr-FR" sz="1100" b="1" i="1" dirty="0">
              <a:solidFill>
                <a:srgbClr val="FF0000"/>
              </a:solidFill>
            </a:endParaRPr>
          </a:p>
        </p:txBody>
      </p:sp>
      <p:sp>
        <p:nvSpPr>
          <p:cNvPr id="39" name="Rectangle 38"/>
          <p:cNvSpPr/>
          <p:nvPr/>
        </p:nvSpPr>
        <p:spPr>
          <a:xfrm>
            <a:off x="695825" y="978356"/>
            <a:ext cx="7344816" cy="146373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ZoneTexte 40"/>
          <p:cNvSpPr txBox="1"/>
          <p:nvPr/>
        </p:nvSpPr>
        <p:spPr>
          <a:xfrm>
            <a:off x="239729" y="3062595"/>
            <a:ext cx="8257009" cy="923330"/>
          </a:xfrm>
          <a:prstGeom prst="rect">
            <a:avLst/>
          </a:prstGeom>
          <a:noFill/>
        </p:spPr>
        <p:txBody>
          <a:bodyPr wrap="square" rtlCol="0">
            <a:spAutoFit/>
          </a:bodyPr>
          <a:lstStyle/>
          <a:p>
            <a:pPr>
              <a:lnSpc>
                <a:spcPct val="150000"/>
              </a:lnSpc>
            </a:pPr>
            <a:r>
              <a:rPr lang="fr-FR" sz="1200" b="1" dirty="0" err="1">
                <a:solidFill>
                  <a:schemeClr val="accent5">
                    <a:lumMod val="75000"/>
                  </a:schemeClr>
                </a:solidFill>
              </a:rPr>
              <a:t>C_lips_</a:t>
            </a:r>
            <a:r>
              <a:rPr lang="fr-FR" sz="1200" b="1" i="1" dirty="0" err="1">
                <a:solidFill>
                  <a:srgbClr val="FF0000"/>
                </a:solidFill>
              </a:rPr>
              <a:t>s</a:t>
            </a:r>
            <a:r>
              <a:rPr lang="fr-FR" sz="1200" b="1" dirty="0" err="1">
                <a:solidFill>
                  <a:schemeClr val="accent5">
                    <a:lumMod val="75000"/>
                  </a:schemeClr>
                </a:solidFill>
              </a:rPr>
              <a:t>_bar</a:t>
            </a:r>
            <a:r>
              <a:rPr lang="fr-FR" sz="1200" b="1" dirty="0">
                <a:solidFill>
                  <a:srgbClr val="00B050"/>
                </a:solidFill>
              </a:rPr>
              <a:t> </a:t>
            </a:r>
          </a:p>
          <a:p>
            <a:pPr>
              <a:lnSpc>
                <a:spcPct val="150000"/>
              </a:lnSpc>
            </a:pPr>
            <a:r>
              <a:rPr lang="fr-FR" sz="1200" b="1" dirty="0">
                <a:solidFill>
                  <a:srgbClr val="00B050"/>
                </a:solidFill>
              </a:rPr>
              <a:t>    </a:t>
            </a:r>
            <a:r>
              <a:rPr lang="fr-FR" sz="1200" b="1" dirty="0"/>
              <a:t>=</a:t>
            </a:r>
            <a:r>
              <a:rPr lang="fr-FR" sz="1200" b="1" dirty="0">
                <a:solidFill>
                  <a:srgbClr val="00B050"/>
                </a:solidFill>
              </a:rPr>
              <a:t> </a:t>
            </a:r>
            <a:r>
              <a:rPr lang="fr-FR" sz="1600" b="1" dirty="0"/>
              <a:t>E</a:t>
            </a:r>
            <a:r>
              <a:rPr lang="fr-FR" sz="1200" b="1" dirty="0"/>
              <a:t>[</a:t>
            </a:r>
            <a:r>
              <a:rPr lang="fr-FR" sz="1200" b="1" dirty="0" err="1">
                <a:solidFill>
                  <a:schemeClr val="accent5">
                    <a:lumMod val="75000"/>
                  </a:schemeClr>
                </a:solidFill>
              </a:rPr>
              <a:t>C_lips_</a:t>
            </a:r>
            <a:r>
              <a:rPr lang="fr-FR" sz="1200" b="1" i="1" dirty="0" err="1">
                <a:solidFill>
                  <a:srgbClr val="FF0000"/>
                </a:solidFill>
              </a:rPr>
              <a:t>s</a:t>
            </a:r>
            <a:r>
              <a:rPr lang="fr-FR" sz="1200" b="1" dirty="0"/>
              <a:t> | 1_{</a:t>
            </a:r>
            <a:r>
              <a:rPr lang="fr-FR" sz="1200" b="1" dirty="0" err="1">
                <a:solidFill>
                  <a:srgbClr val="2082C8"/>
                </a:solidFill>
              </a:rPr>
              <a:t>E_touch</a:t>
            </a:r>
            <a:r>
              <a:rPr lang="fr-FR" sz="1200" b="1" dirty="0"/>
              <a:t>} = 1, </a:t>
            </a:r>
            <a:r>
              <a:rPr lang="fr-FR" sz="1200" b="1" dirty="0" err="1">
                <a:solidFill>
                  <a:schemeClr val="accent5">
                    <a:lumMod val="75000"/>
                  </a:schemeClr>
                </a:solidFill>
              </a:rPr>
              <a:t>c_hand_</a:t>
            </a:r>
            <a:r>
              <a:rPr lang="fr-FR" sz="1200" b="1" i="1" dirty="0" err="1">
                <a:solidFill>
                  <a:srgbClr val="FF0000"/>
                </a:solidFill>
              </a:rPr>
              <a:t>s</a:t>
            </a:r>
            <a:r>
              <a:rPr lang="fr-FR" sz="1200" b="1" dirty="0"/>
              <a:t>] </a:t>
            </a:r>
          </a:p>
          <a:p>
            <a:endParaRPr lang="fr-FR" sz="1200" b="1" dirty="0"/>
          </a:p>
        </p:txBody>
      </p:sp>
      <p:sp>
        <p:nvSpPr>
          <p:cNvPr id="42" name="ZoneTexte 41"/>
          <p:cNvSpPr txBox="1"/>
          <p:nvPr/>
        </p:nvSpPr>
        <p:spPr>
          <a:xfrm>
            <a:off x="371487" y="3791817"/>
            <a:ext cx="8257009" cy="338554"/>
          </a:xfrm>
          <a:prstGeom prst="rect">
            <a:avLst/>
          </a:prstGeom>
          <a:noFill/>
        </p:spPr>
        <p:txBody>
          <a:bodyPr wrap="square" rtlCol="0">
            <a:spAutoFit/>
          </a:bodyPr>
          <a:lstStyle/>
          <a:p>
            <a:r>
              <a:rPr lang="fr-FR" sz="1200" b="1" dirty="0"/>
              <a:t> = </a:t>
            </a:r>
            <a:r>
              <a:rPr lang="fr-FR" sz="1600" b="1" i="1" dirty="0"/>
              <a:t>f</a:t>
            </a:r>
            <a:r>
              <a:rPr lang="fr-FR" sz="1200" b="1" dirty="0"/>
              <a:t>(</a:t>
            </a:r>
            <a:r>
              <a:rPr lang="fr-FR" sz="1200" b="1" dirty="0" err="1">
                <a:solidFill>
                  <a:srgbClr val="FF0000"/>
                </a:solidFill>
              </a:rPr>
              <a:t>q_mask</a:t>
            </a:r>
            <a:r>
              <a:rPr lang="fr-FR" sz="1200" b="1" dirty="0"/>
              <a:t>,</a:t>
            </a:r>
            <a:r>
              <a:rPr lang="fr-FR" sz="1200" b="1" dirty="0">
                <a:solidFill>
                  <a:srgbClr val="FF0000"/>
                </a:solidFill>
              </a:rPr>
              <a:t> </a:t>
            </a:r>
            <a:r>
              <a:rPr lang="fr-FR" sz="1200" b="1" dirty="0" err="1">
                <a:solidFill>
                  <a:srgbClr val="FF0000"/>
                </a:solidFill>
              </a:rPr>
              <a:t>q_glove</a:t>
            </a:r>
            <a:r>
              <a:rPr lang="fr-FR" sz="1200" b="1" dirty="0"/>
              <a:t>,</a:t>
            </a:r>
            <a:r>
              <a:rPr lang="fr-FR" sz="1200" b="1" dirty="0">
                <a:solidFill>
                  <a:srgbClr val="FF0000"/>
                </a:solidFill>
              </a:rPr>
              <a:t> </a:t>
            </a:r>
            <a:r>
              <a:rPr lang="fr-FR" sz="1200" b="1" dirty="0" err="1">
                <a:solidFill>
                  <a:srgbClr val="FF0000"/>
                </a:solidFill>
              </a:rPr>
              <a:t>q_wash</a:t>
            </a:r>
            <a:r>
              <a:rPr lang="fr-FR" sz="1200" b="1" dirty="0"/>
              <a:t>,</a:t>
            </a:r>
            <a:r>
              <a:rPr lang="fr-FR" sz="1200" b="1" dirty="0">
                <a:solidFill>
                  <a:srgbClr val="FF0000"/>
                </a:solidFill>
              </a:rPr>
              <a:t> </a:t>
            </a:r>
            <a:r>
              <a:rPr lang="fr-FR" sz="1200" b="1" dirty="0" err="1">
                <a:solidFill>
                  <a:srgbClr val="FF0000"/>
                </a:solidFill>
              </a:rPr>
              <a:t>q_lips</a:t>
            </a:r>
            <a:r>
              <a:rPr lang="fr-FR" sz="1200" b="1" dirty="0"/>
              <a:t>, P[</a:t>
            </a:r>
            <a:r>
              <a:rPr lang="fr-FR" sz="1200" b="1" dirty="0" err="1">
                <a:solidFill>
                  <a:srgbClr val="2082C8"/>
                </a:solidFill>
              </a:rPr>
              <a:t>E_mask</a:t>
            </a:r>
            <a:r>
              <a:rPr lang="fr-FR" sz="1200" b="1" dirty="0"/>
              <a:t>], P[</a:t>
            </a:r>
            <a:r>
              <a:rPr lang="fr-FR" sz="1200" b="1" dirty="0" err="1">
                <a:solidFill>
                  <a:srgbClr val="2082C8"/>
                </a:solidFill>
              </a:rPr>
              <a:t>E_glove</a:t>
            </a:r>
            <a:r>
              <a:rPr lang="fr-FR" sz="1200" b="1" dirty="0"/>
              <a:t>],</a:t>
            </a:r>
            <a:r>
              <a:rPr lang="fr-FR" sz="1200" b="1" dirty="0">
                <a:solidFill>
                  <a:srgbClr val="2082C8"/>
                </a:solidFill>
              </a:rPr>
              <a:t> </a:t>
            </a:r>
            <a:r>
              <a:rPr lang="fr-FR" sz="1200" b="1" dirty="0"/>
              <a:t>P[</a:t>
            </a:r>
            <a:r>
              <a:rPr lang="fr-FR" sz="1200" b="1" dirty="0" err="1">
                <a:solidFill>
                  <a:srgbClr val="2082C8"/>
                </a:solidFill>
              </a:rPr>
              <a:t>E_handwash</a:t>
            </a:r>
            <a:r>
              <a:rPr lang="fr-FR" sz="1200" b="1" dirty="0"/>
              <a:t>], </a:t>
            </a:r>
            <a:r>
              <a:rPr lang="fr-FR" sz="1200" b="1" dirty="0" err="1">
                <a:solidFill>
                  <a:schemeClr val="bg2">
                    <a:lumMod val="75000"/>
                  </a:schemeClr>
                </a:solidFill>
              </a:rPr>
              <a:t>c_hand_</a:t>
            </a:r>
            <a:r>
              <a:rPr lang="fr-FR" sz="1200" b="1" i="1" dirty="0" err="1">
                <a:solidFill>
                  <a:srgbClr val="FF0000"/>
                </a:solidFill>
              </a:rPr>
              <a:t>s</a:t>
            </a:r>
            <a:r>
              <a:rPr lang="fr-FR" sz="1200" b="1" dirty="0"/>
              <a:t>)</a:t>
            </a:r>
            <a:endParaRPr lang="fr-FR" sz="1200" dirty="0"/>
          </a:p>
        </p:txBody>
      </p:sp>
    </p:spTree>
    <p:extLst>
      <p:ext uri="{BB962C8B-B14F-4D97-AF65-F5344CB8AC3E}">
        <p14:creationId xmlns:p14="http://schemas.microsoft.com/office/powerpoint/2010/main" val="40231337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04" grpId="0" animBg="1"/>
      <p:bldP spid="105" grpId="0" animBg="1"/>
      <p:bldP spid="102" grpId="0" animBg="1"/>
      <p:bldP spid="99" grpId="0" animBg="1"/>
      <p:bldP spid="69" grpId="0"/>
      <p:bldP spid="70" grpId="0"/>
      <p:bldP spid="72" grpId="0"/>
      <p:bldP spid="73" grpId="0"/>
      <p:bldP spid="149" grpId="0"/>
      <p:bldP spid="150" grpId="0"/>
      <p:bldP spid="11" grpId="0"/>
      <p:bldP spid="12" grpId="0"/>
      <p:bldP spid="39" grpId="0" animBg="1"/>
      <p:bldP spid="41" grpId="0"/>
      <p:bldP spid="4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17</a:t>
            </a:fld>
            <a:endParaRPr lang="fr-FR" dirty="0"/>
          </a:p>
        </p:txBody>
      </p:sp>
      <p:sp>
        <p:nvSpPr>
          <p:cNvPr id="6" name="Titre 5"/>
          <p:cNvSpPr>
            <a:spLocks noGrp="1"/>
          </p:cNvSpPr>
          <p:nvPr>
            <p:ph type="title"/>
          </p:nvPr>
        </p:nvSpPr>
        <p:spPr>
          <a:xfrm>
            <a:off x="275431" y="262220"/>
            <a:ext cx="8157703" cy="636937"/>
          </a:xfrm>
        </p:spPr>
        <p:txBody>
          <a:bodyPr/>
          <a:lstStyle/>
          <a:p>
            <a:r>
              <a:rPr lang="fr-FR" sz="2800" dirty="0" err="1" smtClean="0"/>
              <a:t>Simulated</a:t>
            </a:r>
            <a:r>
              <a:rPr lang="fr-FR" sz="2800" dirty="0" smtClean="0"/>
              <a:t> </a:t>
            </a:r>
            <a:r>
              <a:rPr lang="fr-FR" sz="2800" dirty="0" err="1" smtClean="0"/>
              <a:t>exposure</a:t>
            </a:r>
            <a:r>
              <a:rPr lang="fr-FR" sz="2800" dirty="0" smtClean="0"/>
              <a:t> on </a:t>
            </a:r>
            <a:r>
              <a:rPr lang="fr-FR" sz="2800" dirty="0" err="1" smtClean="0"/>
              <a:t>workers</a:t>
            </a:r>
            <a:r>
              <a:rPr lang="fr-FR" sz="2800" dirty="0" smtClean="0"/>
              <a:t>’ </a:t>
            </a:r>
            <a:r>
              <a:rPr lang="fr-FR" sz="2800" dirty="0" err="1" smtClean="0"/>
              <a:t>lips</a:t>
            </a:r>
            <a:endParaRPr lang="fr-FR" sz="2800" dirty="0"/>
          </a:p>
        </p:txBody>
      </p:sp>
      <p:grpSp>
        <p:nvGrpSpPr>
          <p:cNvPr id="7" name="Groupe 6"/>
          <p:cNvGrpSpPr/>
          <p:nvPr/>
        </p:nvGrpSpPr>
        <p:grpSpPr>
          <a:xfrm>
            <a:off x="275431" y="899157"/>
            <a:ext cx="6240785" cy="3456384"/>
            <a:chOff x="275431" y="843558"/>
            <a:chExt cx="6407497" cy="3401511"/>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31" y="843558"/>
              <a:ext cx="6407497" cy="3401511"/>
            </a:xfrm>
            <a:prstGeom prst="rect">
              <a:avLst/>
            </a:prstGeom>
          </p:spPr>
        </p:pic>
        <p:sp>
          <p:nvSpPr>
            <p:cNvPr id="5" name="Rectangle 4"/>
            <p:cNvSpPr/>
            <p:nvPr/>
          </p:nvSpPr>
          <p:spPr>
            <a:xfrm>
              <a:off x="275431" y="843558"/>
              <a:ext cx="6384801" cy="338437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4"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5431" y="4659982"/>
            <a:ext cx="3086100" cy="211622"/>
          </a:xfrm>
        </p:spPr>
        <p:txBody>
          <a:bodyPr/>
          <a:lstStyle/>
          <a:p>
            <a:pPr algn="l"/>
            <a:r>
              <a:rPr lang="fr-FR" dirty="0" smtClean="0"/>
              <a:t>Réunion ENVIRE Paris 2024</a:t>
            </a:r>
            <a:endParaRPr lang="fr-FR" dirty="0"/>
          </a:p>
        </p:txBody>
      </p:sp>
      <p:sp>
        <p:nvSpPr>
          <p:cNvPr id="35" name="Rectangle à coins arrondis 34"/>
          <p:cNvSpPr/>
          <p:nvPr/>
        </p:nvSpPr>
        <p:spPr>
          <a:xfrm>
            <a:off x="6588224" y="2787774"/>
            <a:ext cx="2317878" cy="1001539"/>
          </a:xfrm>
          <a:prstGeom prst="roundRect">
            <a:avLst>
              <a:gd name="adj" fmla="val 5198"/>
            </a:avLst>
          </a:prstGeom>
          <a:solidFill>
            <a:schemeClr val="accent1">
              <a:lumMod val="40000"/>
              <a:lumOff val="6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fr-FR" sz="850" b="1" dirty="0" smtClean="0">
                <a:solidFill>
                  <a:schemeClr val="bg2">
                    <a:lumMod val="75000"/>
                  </a:schemeClr>
                </a:solidFill>
              </a:rPr>
              <a:t>For </a:t>
            </a:r>
            <a:r>
              <a:rPr lang="fr-FR" sz="850" b="1" dirty="0" err="1" smtClean="0">
                <a:solidFill>
                  <a:schemeClr val="bg2">
                    <a:lumMod val="75000"/>
                  </a:schemeClr>
                </a:solidFill>
              </a:rPr>
              <a:t>different</a:t>
            </a:r>
            <a:r>
              <a:rPr lang="fr-FR" sz="850" b="1" dirty="0" smtClean="0">
                <a:solidFill>
                  <a:schemeClr val="bg2">
                    <a:lumMod val="75000"/>
                  </a:schemeClr>
                </a:solidFill>
              </a:rPr>
              <a:t> stages:</a:t>
            </a:r>
            <a:endParaRPr lang="fr-FR" sz="850" b="1" dirty="0" smtClean="0">
              <a:solidFill>
                <a:schemeClr val="tx1"/>
              </a:solidFill>
            </a:endParaRPr>
          </a:p>
          <a:p>
            <a:pPr marL="171450" indent="-171450">
              <a:lnSpc>
                <a:spcPct val="150000"/>
              </a:lnSpc>
              <a:buFont typeface="Arial" panose="020B0604020202020204" pitchFamily="34" charset="0"/>
              <a:buChar char="•"/>
            </a:pPr>
            <a:r>
              <a:rPr lang="fr-FR" sz="850" dirty="0" err="1" smtClean="0">
                <a:solidFill>
                  <a:schemeClr val="tx1"/>
                </a:solidFill>
              </a:rPr>
              <a:t>Number</a:t>
            </a:r>
            <a:r>
              <a:rPr lang="fr-FR" sz="850" dirty="0" smtClean="0">
                <a:solidFill>
                  <a:schemeClr val="tx1"/>
                </a:solidFill>
              </a:rPr>
              <a:t> of contacts have no </a:t>
            </a:r>
            <a:r>
              <a:rPr lang="fr-FR" sz="850" dirty="0" err="1" smtClean="0">
                <a:solidFill>
                  <a:schemeClr val="tx1"/>
                </a:solidFill>
              </a:rPr>
              <a:t>effect</a:t>
            </a:r>
            <a:endParaRPr lang="fr-FR" sz="850" dirty="0" smtClean="0">
              <a:solidFill>
                <a:srgbClr val="FF0000"/>
              </a:solidFill>
            </a:endParaRPr>
          </a:p>
          <a:p>
            <a:pPr marL="171450" indent="-171450">
              <a:buFont typeface="Arial" panose="020B0604020202020204" pitchFamily="34" charset="0"/>
              <a:buChar char="•"/>
            </a:pPr>
            <a:r>
              <a:rPr lang="fr-FR" sz="850" dirty="0" err="1" smtClean="0">
                <a:solidFill>
                  <a:schemeClr val="tx1"/>
                </a:solidFill>
              </a:rPr>
              <a:t>Exposure</a:t>
            </a:r>
            <a:r>
              <a:rPr lang="fr-FR" sz="850" dirty="0" smtClean="0">
                <a:solidFill>
                  <a:schemeClr val="tx1"/>
                </a:solidFill>
              </a:rPr>
              <a:t> </a:t>
            </a:r>
            <a:r>
              <a:rPr lang="fr-FR" sz="850" dirty="0" err="1" smtClean="0">
                <a:solidFill>
                  <a:schemeClr val="tx1"/>
                </a:solidFill>
              </a:rPr>
              <a:t>is</a:t>
            </a:r>
            <a:r>
              <a:rPr lang="fr-FR" sz="850" dirty="0" smtClean="0">
                <a:solidFill>
                  <a:schemeClr val="tx1"/>
                </a:solidFill>
              </a:rPr>
              <a:t> non </a:t>
            </a:r>
            <a:r>
              <a:rPr lang="fr-FR" sz="850" dirty="0" err="1" smtClean="0">
                <a:solidFill>
                  <a:schemeClr val="tx1"/>
                </a:solidFill>
              </a:rPr>
              <a:t>significant</a:t>
            </a:r>
            <a:endParaRPr lang="fr-FR" sz="850" dirty="0" smtClean="0">
              <a:solidFill>
                <a:schemeClr val="tx1"/>
              </a:solidFill>
            </a:endParaRPr>
          </a:p>
          <a:p>
            <a:pPr marL="171450" indent="-171450">
              <a:buFont typeface="Arial" panose="020B0604020202020204" pitchFamily="34" charset="0"/>
              <a:buChar char="•"/>
            </a:pPr>
            <a:r>
              <a:rPr lang="fr-FR" sz="850" dirty="0" smtClean="0">
                <a:solidFill>
                  <a:schemeClr val="tx1"/>
                </a:solidFill>
              </a:rPr>
              <a:t>Heavy tailed distributions </a:t>
            </a:r>
          </a:p>
          <a:p>
            <a:pPr marL="171450" indent="-171450">
              <a:buFont typeface="Arial" panose="020B0604020202020204" pitchFamily="34" charset="0"/>
              <a:buChar char="•"/>
            </a:pPr>
            <a:r>
              <a:rPr lang="fr-FR" sz="850" dirty="0" smtClean="0">
                <a:solidFill>
                  <a:schemeClr val="tx1"/>
                </a:solidFill>
              </a:rPr>
              <a:t>Comparable with experimental data</a:t>
            </a:r>
            <a:br>
              <a:rPr lang="fr-FR" sz="850" dirty="0" smtClean="0">
                <a:solidFill>
                  <a:schemeClr val="tx1"/>
                </a:solidFill>
              </a:rPr>
            </a:br>
            <a:endParaRPr lang="fr-FR" sz="850" dirty="0">
              <a:solidFill>
                <a:schemeClr val="tx1"/>
              </a:solidFill>
            </a:endParaRPr>
          </a:p>
        </p:txBody>
      </p:sp>
      <p:grpSp>
        <p:nvGrpSpPr>
          <p:cNvPr id="9" name="Groupe 8"/>
          <p:cNvGrpSpPr/>
          <p:nvPr/>
        </p:nvGrpSpPr>
        <p:grpSpPr>
          <a:xfrm>
            <a:off x="6548690" y="1199515"/>
            <a:ext cx="2389886" cy="1296451"/>
            <a:chOff x="6548690" y="1199515"/>
            <a:chExt cx="2389886" cy="1296451"/>
          </a:xfrm>
        </p:grpSpPr>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117" y="1215429"/>
              <a:ext cx="2366091" cy="1256073"/>
            </a:xfrm>
            <a:prstGeom prst="rect">
              <a:avLst/>
            </a:prstGeom>
          </p:spPr>
        </p:pic>
        <p:sp>
          <p:nvSpPr>
            <p:cNvPr id="8" name="Rectangle 7"/>
            <p:cNvSpPr/>
            <p:nvPr/>
          </p:nvSpPr>
          <p:spPr>
            <a:xfrm>
              <a:off x="6548690" y="1199515"/>
              <a:ext cx="2389886" cy="129645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5020274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9"/>
          </p:nvPr>
        </p:nvSpPr>
        <p:spPr/>
        <p:txBody>
          <a:bodyPr/>
          <a:lstStyle/>
          <a:p>
            <a:fld id="{733122C9-A0B9-462F-8757-0847AD287B63}" type="slidenum">
              <a:rPr lang="fr-FR" smtClean="0"/>
              <a:pPr/>
              <a:t>18</a:t>
            </a:fld>
            <a:endParaRPr lang="fr-FR" dirty="0"/>
          </a:p>
        </p:txBody>
      </p:sp>
      <p:sp>
        <p:nvSpPr>
          <p:cNvPr id="3" name="Titre 2"/>
          <p:cNvSpPr>
            <a:spLocks noGrp="1"/>
          </p:cNvSpPr>
          <p:nvPr>
            <p:ph type="title"/>
          </p:nvPr>
        </p:nvSpPr>
        <p:spPr/>
        <p:txBody>
          <a:bodyPr/>
          <a:lstStyle/>
          <a:p>
            <a:r>
              <a:rPr lang="fr-FR" dirty="0" smtClean="0"/>
              <a:t>Résumé</a:t>
            </a:r>
            <a:endParaRPr lang="fr-FR" dirty="0"/>
          </a:p>
        </p:txBody>
      </p:sp>
      <p:sp>
        <p:nvSpPr>
          <p:cNvPr id="5" name="Espace réservé du pied de page 4"/>
          <p:cNvSpPr>
            <a:spLocks noGrp="1"/>
          </p:cNvSpPr>
          <p:nvPr>
            <p:ph type="ftr" sz="quarter" idx="18"/>
          </p:nvPr>
        </p:nvSpPr>
        <p:spPr/>
        <p:txBody>
          <a:bodyPr/>
          <a:lstStyle/>
          <a:p>
            <a:r>
              <a:rPr lang="fr-FR" smtClean="0"/>
              <a:t>Titre de la présentation sur une seule ligne</a:t>
            </a:r>
            <a:endParaRPr lang="fr-FR" dirty="0"/>
          </a:p>
        </p:txBody>
      </p:sp>
    </p:spTree>
    <p:extLst>
      <p:ext uri="{BB962C8B-B14F-4D97-AF65-F5344CB8AC3E}">
        <p14:creationId xmlns:p14="http://schemas.microsoft.com/office/powerpoint/2010/main" val="8437078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60000" y="339502"/>
            <a:ext cx="8424000" cy="720000"/>
          </a:xfrm>
        </p:spPr>
        <p:txBody>
          <a:bodyPr/>
          <a:lstStyle/>
          <a:p>
            <a:r>
              <a:rPr lang="fr-FR" sz="2800" dirty="0" smtClean="0"/>
              <a:t>Workflow – WP3</a:t>
            </a:r>
            <a:endParaRPr lang="fr-FR" sz="2800" dirty="0"/>
          </a:p>
        </p:txBody>
      </p:sp>
      <p:sp>
        <p:nvSpPr>
          <p:cNvPr id="3" name="Espace réservé du texte 2"/>
          <p:cNvSpPr>
            <a:spLocks noGrp="1"/>
          </p:cNvSpPr>
          <p:nvPr>
            <p:ph type="body" sz="quarter" idx="13"/>
          </p:nvPr>
        </p:nvSpPr>
        <p:spPr>
          <a:xfrm>
            <a:off x="359997" y="1203598"/>
            <a:ext cx="3001533" cy="3219170"/>
          </a:xfrm>
        </p:spPr>
        <p:txBody>
          <a:bodyPr/>
          <a:lstStyle/>
          <a:p>
            <a:r>
              <a:rPr lang="fr-FR" sz="1400" dirty="0" smtClean="0"/>
              <a:t>Foodborne module</a:t>
            </a:r>
          </a:p>
          <a:p>
            <a:pPr marL="285750" indent="-285750">
              <a:buFont typeface="Arial" panose="020B0604020202020204" pitchFamily="34" charset="0"/>
              <a:buChar char="•"/>
            </a:pPr>
            <a:r>
              <a:rPr lang="fr-FR" sz="1400" b="0" dirty="0" smtClean="0">
                <a:solidFill>
                  <a:schemeClr val="tx1"/>
                </a:solidFill>
              </a:rPr>
              <a:t>Farm-to-Fork QMRA</a:t>
            </a:r>
          </a:p>
          <a:p>
            <a:pPr marL="285750" indent="-285750">
              <a:buFont typeface="Arial" panose="020B0604020202020204" pitchFamily="34" charset="0"/>
              <a:buChar char="•"/>
            </a:pPr>
            <a:r>
              <a:rPr lang="fr-FR" sz="1400" b="0" dirty="0" smtClean="0">
                <a:solidFill>
                  <a:schemeClr val="tx1"/>
                </a:solidFill>
              </a:rPr>
              <a:t>Based on existing model</a:t>
            </a:r>
          </a:p>
          <a:p>
            <a:pPr marL="285750" indent="-285750">
              <a:buFont typeface="Arial" panose="020B0604020202020204" pitchFamily="34" charset="0"/>
              <a:buChar char="•"/>
            </a:pPr>
            <a:endParaRPr lang="fr-FR" sz="1400" b="0" dirty="0" smtClean="0">
              <a:solidFill>
                <a:schemeClr val="tx1"/>
              </a:solidFill>
            </a:endParaRPr>
          </a:p>
          <a:p>
            <a:pPr marL="285750" indent="-285750">
              <a:buFont typeface="Arial" panose="020B0604020202020204" pitchFamily="34" charset="0"/>
              <a:buChar char="•"/>
            </a:pPr>
            <a:r>
              <a:rPr lang="fr-FR" sz="1400" b="0" dirty="0" smtClean="0">
                <a:solidFill>
                  <a:schemeClr val="tx1"/>
                </a:solidFill>
              </a:rPr>
              <a:t>Implementation</a:t>
            </a:r>
          </a:p>
          <a:p>
            <a:pPr marL="285750" indent="-285750">
              <a:buFont typeface="Arial" panose="020B0604020202020204" pitchFamily="34" charset="0"/>
              <a:buChar char="•"/>
            </a:pPr>
            <a:r>
              <a:rPr lang="fr-FR" sz="1400" b="0" dirty="0" smtClean="0">
                <a:solidFill>
                  <a:schemeClr val="tx1"/>
                </a:solidFill>
              </a:rPr>
              <a:t>Model validation</a:t>
            </a:r>
          </a:p>
          <a:p>
            <a:pPr marL="465750" lvl="1" indent="-285750">
              <a:buFont typeface="Arial" panose="020B0604020202020204" pitchFamily="34" charset="0"/>
              <a:buChar char="•"/>
            </a:pPr>
            <a:r>
              <a:rPr lang="fr-FR" sz="1200" dirty="0">
                <a:solidFill>
                  <a:srgbClr val="5770BE"/>
                </a:solidFill>
              </a:rPr>
              <a:t>Faverjon et al. (2022)</a:t>
            </a:r>
          </a:p>
          <a:p>
            <a:pPr marL="465750" lvl="1" indent="-285750">
              <a:buFont typeface="Arial" panose="020B0604020202020204" pitchFamily="34" charset="0"/>
              <a:buChar char="•"/>
            </a:pPr>
            <a:r>
              <a:rPr lang="fr-FR" sz="1200" dirty="0">
                <a:solidFill>
                  <a:srgbClr val="5770BE"/>
                </a:solidFill>
              </a:rPr>
              <a:t>Collineau et al. (2020)</a:t>
            </a:r>
          </a:p>
          <a:p>
            <a:pPr marL="465750" lvl="1" indent="-285750">
              <a:buFont typeface="Arial" panose="020B0604020202020204" pitchFamily="34" charset="0"/>
              <a:buChar char="•"/>
            </a:pPr>
            <a:endParaRPr lang="fr-FR" sz="1300" b="0" dirty="0" smtClean="0">
              <a:solidFill>
                <a:schemeClr val="tx1"/>
              </a:solidFill>
            </a:endParaRPr>
          </a:p>
          <a:p>
            <a:pPr marL="465750" lvl="1" indent="-285750">
              <a:buFont typeface="Arial" panose="020B0604020202020204" pitchFamily="34" charset="0"/>
              <a:buChar char="•"/>
            </a:pPr>
            <a:endParaRPr lang="fr-FR" sz="1300" b="0" dirty="0" smtClean="0">
              <a:solidFill>
                <a:schemeClr val="tx1"/>
              </a:solidFill>
            </a:endParaRPr>
          </a:p>
          <a:p>
            <a:pPr marL="285750" indent="-285750">
              <a:buFont typeface="Arial" panose="020B0604020202020204" pitchFamily="34" charset="0"/>
              <a:buChar char="•"/>
            </a:pPr>
            <a:endParaRPr lang="fr-FR" sz="1400" dirty="0"/>
          </a:p>
        </p:txBody>
      </p:sp>
      <p:sp>
        <p:nvSpPr>
          <p:cNvPr id="4" name="Espace réservé du texte 3"/>
          <p:cNvSpPr>
            <a:spLocks noGrp="1"/>
          </p:cNvSpPr>
          <p:nvPr>
            <p:ph type="body" sz="quarter" idx="14"/>
          </p:nvPr>
        </p:nvSpPr>
        <p:spPr>
          <a:xfrm>
            <a:off x="3312000" y="1201966"/>
            <a:ext cx="2520000" cy="3220802"/>
          </a:xfrm>
        </p:spPr>
        <p:txBody>
          <a:bodyPr/>
          <a:lstStyle/>
          <a:p>
            <a:r>
              <a:rPr lang="fr-FR" sz="1400" dirty="0" smtClean="0"/>
              <a:t>Occupational module</a:t>
            </a:r>
          </a:p>
          <a:p>
            <a:pPr marL="285750" indent="-285750">
              <a:buFont typeface="Arial" panose="020B0604020202020204" pitchFamily="34" charset="0"/>
              <a:buChar char="•"/>
            </a:pPr>
            <a:r>
              <a:rPr lang="fr-FR" sz="1400" b="0" dirty="0" smtClean="0">
                <a:solidFill>
                  <a:schemeClr val="tx1"/>
                </a:solidFill>
              </a:rPr>
              <a:t>Exposure assessment</a:t>
            </a:r>
          </a:p>
          <a:p>
            <a:pPr marL="285750" indent="-285750">
              <a:buFont typeface="Arial" panose="020B0604020202020204" pitchFamily="34" charset="0"/>
              <a:buChar char="•"/>
            </a:pPr>
            <a:r>
              <a:rPr lang="fr-FR" sz="1400" b="0" dirty="0" smtClean="0">
                <a:solidFill>
                  <a:schemeClr val="tx1"/>
                </a:solidFill>
              </a:rPr>
              <a:t>New model proposed</a:t>
            </a:r>
            <a:endParaRPr lang="fr-FR" sz="1400" b="0" dirty="0">
              <a:solidFill>
                <a:schemeClr val="tx1"/>
              </a:solidFill>
            </a:endParaRPr>
          </a:p>
          <a:p>
            <a:pPr marL="285750" indent="-285750">
              <a:buFont typeface="Arial" panose="020B0604020202020204" pitchFamily="34" charset="0"/>
              <a:buChar char="•"/>
            </a:pPr>
            <a:endParaRPr lang="fr-FR" sz="1400" b="0" dirty="0" smtClean="0">
              <a:solidFill>
                <a:schemeClr val="tx1"/>
              </a:solidFill>
            </a:endParaRPr>
          </a:p>
          <a:p>
            <a:pPr marL="285750" indent="-285750">
              <a:buFont typeface="Arial" panose="020B0604020202020204" pitchFamily="34" charset="0"/>
              <a:buChar char="•"/>
            </a:pPr>
            <a:r>
              <a:rPr lang="fr-FR" sz="1400" b="0" dirty="0" smtClean="0">
                <a:solidFill>
                  <a:schemeClr val="tx1"/>
                </a:solidFill>
              </a:rPr>
              <a:t>Implementation</a:t>
            </a:r>
          </a:p>
          <a:p>
            <a:pPr marL="285750" indent="-285750">
              <a:buFont typeface="Arial" panose="020B0604020202020204" pitchFamily="34" charset="0"/>
              <a:buChar char="•"/>
            </a:pPr>
            <a:r>
              <a:rPr lang="fr-FR" sz="1400" b="0" dirty="0" smtClean="0">
                <a:solidFill>
                  <a:schemeClr val="tx1"/>
                </a:solidFill>
              </a:rPr>
              <a:t>Model validation </a:t>
            </a:r>
          </a:p>
          <a:p>
            <a:pPr marL="465750" lvl="1" indent="-285750">
              <a:buFont typeface="Arial" panose="020B0604020202020204" pitchFamily="34" charset="0"/>
              <a:buChar char="•"/>
            </a:pPr>
            <a:r>
              <a:rPr lang="en-US" sz="1200" dirty="0">
                <a:solidFill>
                  <a:srgbClr val="5770BE"/>
                </a:solidFill>
              </a:rPr>
              <a:t>Wadepohl et al. (2020</a:t>
            </a:r>
            <a:r>
              <a:rPr lang="en-US" sz="1200" dirty="0" smtClean="0">
                <a:solidFill>
                  <a:srgbClr val="5770BE"/>
                </a:solidFill>
              </a:rPr>
              <a:t>)</a:t>
            </a:r>
          </a:p>
          <a:p>
            <a:pPr marL="465750" lvl="1" indent="-285750">
              <a:buFont typeface="Arial" panose="020B0604020202020204" pitchFamily="34" charset="0"/>
              <a:buChar char="•"/>
            </a:pPr>
            <a:r>
              <a:rPr lang="en-US" sz="1200" dirty="0">
                <a:solidFill>
                  <a:srgbClr val="5770BE"/>
                </a:solidFill>
              </a:rPr>
              <a:t>Price et al. (2007) </a:t>
            </a:r>
            <a:r>
              <a:rPr lang="en-US" sz="1200" dirty="0" smtClean="0">
                <a:solidFill>
                  <a:srgbClr val="5770BE"/>
                </a:solidFill>
              </a:rPr>
              <a:t> </a:t>
            </a:r>
            <a:endParaRPr lang="fr-FR" sz="1200" b="0" dirty="0">
              <a:solidFill>
                <a:srgbClr val="5770BE"/>
              </a:solidFill>
            </a:endParaRPr>
          </a:p>
        </p:txBody>
      </p:sp>
      <p:sp>
        <p:nvSpPr>
          <p:cNvPr id="8" name="Espace réservé du numéro de diapositive 7"/>
          <p:cNvSpPr>
            <a:spLocks noGrp="1"/>
          </p:cNvSpPr>
          <p:nvPr>
            <p:ph type="sldNum" sz="quarter" idx="18"/>
          </p:nvPr>
        </p:nvSpPr>
        <p:spPr/>
        <p:txBody>
          <a:bodyPr/>
          <a:lstStyle/>
          <a:p>
            <a:fld id="{733122C9-A0B9-462F-8757-0847AD287B63}" type="slidenum">
              <a:rPr lang="fr-FR" smtClean="0"/>
              <a:pPr/>
              <a:t>19</a:t>
            </a:fld>
            <a:endParaRPr lang="fr-FR" dirty="0"/>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2834" y="2652122"/>
            <a:ext cx="207466" cy="207466"/>
          </a:xfrm>
          <a:prstGeom prst="rect">
            <a:avLst/>
          </a:prstGeom>
        </p:spPr>
      </p:pic>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5731" y="2652122"/>
            <a:ext cx="207466" cy="207466"/>
          </a:xfrm>
          <a:prstGeom prst="rect">
            <a:avLst/>
          </a:prstGeom>
        </p:spPr>
      </p:pic>
      <p:sp>
        <p:nvSpPr>
          <p:cNvPr id="16"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5431" y="4659982"/>
            <a:ext cx="3086100" cy="211622"/>
          </a:xfrm>
        </p:spPr>
        <p:txBody>
          <a:bodyPr/>
          <a:lstStyle/>
          <a:p>
            <a:pPr algn="l"/>
            <a:r>
              <a:rPr lang="fr-FR" dirty="0" smtClean="0"/>
              <a:t>Réunion ENVIRE Paris 2024</a:t>
            </a:r>
            <a:endParaRPr lang="fr-FR" dirty="0"/>
          </a:p>
        </p:txBody>
      </p:sp>
      <p:sp>
        <p:nvSpPr>
          <p:cNvPr id="22" name="ZoneTexte 21"/>
          <p:cNvSpPr txBox="1"/>
          <p:nvPr/>
        </p:nvSpPr>
        <p:spPr>
          <a:xfrm>
            <a:off x="6084168" y="1636459"/>
            <a:ext cx="2592288" cy="2031325"/>
          </a:xfrm>
          <a:prstGeom prst="rect">
            <a:avLst/>
          </a:prstGeom>
          <a:noFill/>
          <a:ln w="6350">
            <a:solidFill>
              <a:schemeClr val="tx1"/>
            </a:solidFill>
          </a:ln>
        </p:spPr>
        <p:txBody>
          <a:bodyPr wrap="square" rtlCol="0">
            <a:spAutoFit/>
          </a:bodyPr>
          <a:lstStyle/>
          <a:p>
            <a:r>
              <a:rPr lang="fr-FR" sz="1400" dirty="0"/>
              <a:t>WIP – WP1 data integration</a:t>
            </a:r>
          </a:p>
          <a:p>
            <a:endParaRPr lang="fr-FR" sz="1400" dirty="0" smtClean="0"/>
          </a:p>
          <a:p>
            <a:pPr marL="285750" indent="-285750">
              <a:buFont typeface="Arial" panose="020B0604020202020204" pitchFamily="34" charset="0"/>
              <a:buChar char="•"/>
            </a:pPr>
            <a:r>
              <a:rPr lang="fr-FR" sz="1400" dirty="0" smtClean="0"/>
              <a:t>Poland</a:t>
            </a:r>
            <a:endParaRPr lang="fr-FR" sz="1400" dirty="0"/>
          </a:p>
          <a:p>
            <a:pPr marL="285750" indent="-285750">
              <a:buFont typeface="Arial" panose="020B0604020202020204" pitchFamily="34" charset="0"/>
              <a:buChar char="•"/>
            </a:pPr>
            <a:r>
              <a:rPr lang="fr-FR" sz="1400" dirty="0"/>
              <a:t>Tunisia</a:t>
            </a:r>
          </a:p>
          <a:p>
            <a:pPr marL="285750" indent="-285750">
              <a:buFont typeface="Arial" panose="020B0604020202020204" pitchFamily="34" charset="0"/>
              <a:buChar char="•"/>
            </a:pPr>
            <a:r>
              <a:rPr lang="fr-FR" sz="1400" dirty="0"/>
              <a:t>Germany ATB</a:t>
            </a:r>
          </a:p>
          <a:p>
            <a:pPr marL="285750" indent="-285750">
              <a:buFont typeface="Arial" panose="020B0604020202020204" pitchFamily="34" charset="0"/>
              <a:buChar char="•"/>
            </a:pPr>
            <a:r>
              <a:rPr lang="fr-FR" sz="1400" dirty="0"/>
              <a:t>Germany FUB</a:t>
            </a:r>
          </a:p>
          <a:p>
            <a:pPr marL="285750" indent="-285750">
              <a:buFont typeface="Arial" panose="020B0604020202020204" pitchFamily="34" charset="0"/>
              <a:buChar char="•"/>
            </a:pPr>
            <a:r>
              <a:rPr lang="fr-FR" sz="1400" dirty="0"/>
              <a:t>Lithuania</a:t>
            </a:r>
          </a:p>
          <a:p>
            <a:pPr marL="285750" indent="-285750">
              <a:buFont typeface="Arial" panose="020B0604020202020204" pitchFamily="34" charset="0"/>
              <a:buChar char="•"/>
            </a:pPr>
            <a:r>
              <a:rPr lang="fr-FR" sz="1400" dirty="0"/>
              <a:t>Anses Ploufragan</a:t>
            </a:r>
          </a:p>
          <a:p>
            <a:endParaRPr lang="fr-FR" sz="1400" dirty="0"/>
          </a:p>
        </p:txBody>
      </p:sp>
      <p:pic>
        <p:nvPicPr>
          <p:cNvPr id="23" name="Imag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0392" y="2548389"/>
            <a:ext cx="207466" cy="207466"/>
          </a:xfrm>
          <a:prstGeom prst="rect">
            <a:avLst/>
          </a:prstGeom>
        </p:spPr>
      </p:pic>
    </p:spTree>
    <p:extLst>
      <p:ext uri="{BB962C8B-B14F-4D97-AF65-F5344CB8AC3E}">
        <p14:creationId xmlns:p14="http://schemas.microsoft.com/office/powerpoint/2010/main" val="8149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5" end="5"/>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9"/>
          </p:nvPr>
        </p:nvSpPr>
        <p:spPr/>
        <p:txBody>
          <a:bodyPr/>
          <a:lstStyle/>
          <a:p>
            <a:fld id="{733122C9-A0B9-462F-8757-0847AD287B63}" type="slidenum">
              <a:rPr lang="fr-FR" smtClean="0"/>
              <a:pPr/>
              <a:t>2</a:t>
            </a:fld>
            <a:endParaRPr lang="fr-FR" dirty="0"/>
          </a:p>
        </p:txBody>
      </p:sp>
      <p:sp>
        <p:nvSpPr>
          <p:cNvPr id="3" name="Titre 2"/>
          <p:cNvSpPr>
            <a:spLocks noGrp="1"/>
          </p:cNvSpPr>
          <p:nvPr>
            <p:ph type="title"/>
          </p:nvPr>
        </p:nvSpPr>
        <p:spPr/>
        <p:txBody>
          <a:bodyPr/>
          <a:lstStyle/>
          <a:p>
            <a:r>
              <a:rPr lang="fr-FR" sz="3600" dirty="0"/>
              <a:t>RECAP - WP 3</a:t>
            </a:r>
            <a:endParaRPr lang="fr-FR" dirty="0"/>
          </a:p>
        </p:txBody>
      </p:sp>
      <p:sp>
        <p:nvSpPr>
          <p:cNvPr id="6"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5431" y="4659982"/>
            <a:ext cx="3086100" cy="211622"/>
          </a:xfrm>
        </p:spPr>
        <p:txBody>
          <a:bodyPr/>
          <a:lstStyle/>
          <a:p>
            <a:pPr algn="l"/>
            <a:r>
              <a:rPr lang="fr-FR" dirty="0" smtClean="0"/>
              <a:t>Réunion ENVIRE Paris 2024</a:t>
            </a:r>
            <a:endParaRPr lang="fr-FR" dirty="0"/>
          </a:p>
        </p:txBody>
      </p:sp>
    </p:spTree>
    <p:extLst>
      <p:ext uri="{BB962C8B-B14F-4D97-AF65-F5344CB8AC3E}">
        <p14:creationId xmlns:p14="http://schemas.microsoft.com/office/powerpoint/2010/main" val="29880130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9998" y="267494"/>
            <a:ext cx="8424000" cy="720000"/>
          </a:xfrm>
        </p:spPr>
        <p:txBody>
          <a:bodyPr/>
          <a:lstStyle/>
          <a:p>
            <a:r>
              <a:rPr lang="fr-FR" sz="2800" dirty="0"/>
              <a:t>WIP – WP1 data integration</a:t>
            </a:r>
            <a:br>
              <a:rPr lang="fr-FR" sz="2800" dirty="0"/>
            </a:br>
            <a:endParaRPr lang="fr-FR" dirty="0"/>
          </a:p>
        </p:txBody>
      </p:sp>
      <p:sp>
        <p:nvSpPr>
          <p:cNvPr id="5" name="Espace réservé du texte 4"/>
          <p:cNvSpPr>
            <a:spLocks noGrp="1"/>
          </p:cNvSpPr>
          <p:nvPr>
            <p:ph type="body" sz="quarter" idx="15"/>
          </p:nvPr>
        </p:nvSpPr>
        <p:spPr>
          <a:xfrm>
            <a:off x="107504" y="1203598"/>
            <a:ext cx="8784976" cy="2530800"/>
          </a:xfrm>
        </p:spPr>
        <p:txBody>
          <a:bodyPr/>
          <a:lstStyle/>
          <a:p>
            <a:pPr marL="285750" indent="-285750">
              <a:buFont typeface="Arial" panose="020B0604020202020204" pitchFamily="34" charset="0"/>
              <a:buChar char="•"/>
            </a:pPr>
            <a:r>
              <a:rPr lang="fr-FR" sz="1400" dirty="0" smtClean="0">
                <a:solidFill>
                  <a:schemeClr val="tx1"/>
                </a:solidFill>
              </a:rPr>
              <a:t>Poland – </a:t>
            </a:r>
            <a:r>
              <a:rPr lang="fr-FR" sz="1400" b="0" dirty="0" smtClean="0">
                <a:solidFill>
                  <a:schemeClr val="tx1"/>
                </a:solidFill>
              </a:rPr>
              <a:t>Intervention with Phages – Estimate log reduction – </a:t>
            </a:r>
            <a:r>
              <a:rPr lang="fr-FR" sz="1400" dirty="0" smtClean="0">
                <a:solidFill>
                  <a:srgbClr val="00B050"/>
                </a:solidFill>
              </a:rPr>
              <a:t>farm module</a:t>
            </a:r>
            <a:endParaRPr lang="fr-FR" sz="1400" dirty="0">
              <a:solidFill>
                <a:srgbClr val="00B050"/>
              </a:solidFill>
            </a:endParaRPr>
          </a:p>
          <a:p>
            <a:pPr marL="285750" indent="-285750">
              <a:buFont typeface="Arial" panose="020B0604020202020204" pitchFamily="34" charset="0"/>
              <a:buChar char="•"/>
            </a:pPr>
            <a:r>
              <a:rPr lang="fr-FR" sz="1400" dirty="0" smtClean="0">
                <a:solidFill>
                  <a:schemeClr val="tx1"/>
                </a:solidFill>
              </a:rPr>
              <a:t>Tunisia </a:t>
            </a:r>
            <a:r>
              <a:rPr lang="fr-FR" sz="1400" b="0" dirty="0" smtClean="0">
                <a:solidFill>
                  <a:schemeClr val="tx1"/>
                </a:solidFill>
              </a:rPr>
              <a:t>– Interverntion with Phytotherapy </a:t>
            </a:r>
            <a:r>
              <a:rPr lang="fr-FR" sz="1400" b="0" dirty="0">
                <a:solidFill>
                  <a:schemeClr val="tx1"/>
                </a:solidFill>
              </a:rPr>
              <a:t>– Estimate log reduction – </a:t>
            </a:r>
            <a:r>
              <a:rPr lang="fr-FR" sz="1400" dirty="0">
                <a:solidFill>
                  <a:srgbClr val="00B050"/>
                </a:solidFill>
              </a:rPr>
              <a:t>farm </a:t>
            </a:r>
            <a:r>
              <a:rPr lang="fr-FR" sz="1400" dirty="0" smtClean="0">
                <a:solidFill>
                  <a:srgbClr val="00B050"/>
                </a:solidFill>
              </a:rPr>
              <a:t>module</a:t>
            </a:r>
            <a:endParaRPr lang="fr-FR" sz="1400" dirty="0">
              <a:solidFill>
                <a:srgbClr val="00B050"/>
              </a:solidFill>
            </a:endParaRPr>
          </a:p>
          <a:p>
            <a:pPr marL="285750" indent="-285750">
              <a:buFont typeface="Arial" panose="020B0604020202020204" pitchFamily="34" charset="0"/>
              <a:buChar char="•"/>
            </a:pPr>
            <a:r>
              <a:rPr lang="fr-FR" sz="1400" dirty="0">
                <a:solidFill>
                  <a:schemeClr val="tx1"/>
                </a:solidFill>
              </a:rPr>
              <a:t>Germany </a:t>
            </a:r>
            <a:r>
              <a:rPr lang="fr-FR" sz="1400" dirty="0" smtClean="0">
                <a:solidFill>
                  <a:schemeClr val="tx1"/>
                </a:solidFill>
              </a:rPr>
              <a:t>ATB </a:t>
            </a:r>
            <a:r>
              <a:rPr lang="fr-FR" sz="1400" b="0" dirty="0" smtClean="0">
                <a:solidFill>
                  <a:schemeClr val="tx1"/>
                </a:solidFill>
              </a:rPr>
              <a:t>- </a:t>
            </a:r>
            <a:r>
              <a:rPr lang="en-US" sz="1400" b="0" dirty="0">
                <a:solidFill>
                  <a:schemeClr val="tx1"/>
                </a:solidFill>
              </a:rPr>
              <a:t>A</a:t>
            </a:r>
            <a:r>
              <a:rPr lang="en-US" sz="1400" b="0" dirty="0" smtClean="0">
                <a:solidFill>
                  <a:schemeClr val="tx1"/>
                </a:solidFill>
              </a:rPr>
              <a:t>naerobic </a:t>
            </a:r>
            <a:r>
              <a:rPr lang="en-US" sz="1400" b="0" dirty="0">
                <a:solidFill>
                  <a:schemeClr val="tx1"/>
                </a:solidFill>
              </a:rPr>
              <a:t>digestion </a:t>
            </a:r>
            <a:r>
              <a:rPr lang="en-US" sz="1400" b="0" dirty="0" smtClean="0">
                <a:solidFill>
                  <a:schemeClr val="tx1"/>
                </a:solidFill>
              </a:rPr>
              <a:t>of manure - </a:t>
            </a:r>
            <a:r>
              <a:rPr lang="fr-FR" sz="1400" b="0" dirty="0">
                <a:solidFill>
                  <a:schemeClr val="tx1"/>
                </a:solidFill>
              </a:rPr>
              <a:t>Estimate log reduction – </a:t>
            </a:r>
            <a:r>
              <a:rPr lang="fr-FR" sz="1400" dirty="0" smtClean="0">
                <a:solidFill>
                  <a:srgbClr val="FF0000"/>
                </a:solidFill>
              </a:rPr>
              <a:t>environmental module</a:t>
            </a:r>
            <a:endParaRPr lang="fr-FR" sz="1400" dirty="0">
              <a:solidFill>
                <a:srgbClr val="FF0000"/>
              </a:solidFill>
            </a:endParaRPr>
          </a:p>
          <a:p>
            <a:pPr marL="285750" indent="-285750">
              <a:buFont typeface="Arial" panose="020B0604020202020204" pitchFamily="34" charset="0"/>
              <a:buChar char="•"/>
            </a:pPr>
            <a:r>
              <a:rPr lang="fr-FR" sz="1400" dirty="0">
                <a:solidFill>
                  <a:schemeClr val="tx1"/>
                </a:solidFill>
              </a:rPr>
              <a:t>Germany </a:t>
            </a:r>
            <a:r>
              <a:rPr lang="fr-FR" sz="1400" dirty="0" smtClean="0">
                <a:solidFill>
                  <a:schemeClr val="tx1"/>
                </a:solidFill>
              </a:rPr>
              <a:t>FUB </a:t>
            </a:r>
            <a:r>
              <a:rPr lang="fr-FR" sz="1400" b="0" dirty="0" smtClean="0">
                <a:solidFill>
                  <a:schemeClr val="tx1"/>
                </a:solidFill>
              </a:rPr>
              <a:t>– To discuss</a:t>
            </a:r>
            <a:endParaRPr lang="fr-FR" sz="1400" dirty="0">
              <a:solidFill>
                <a:schemeClr val="tx1"/>
              </a:solidFill>
            </a:endParaRPr>
          </a:p>
          <a:p>
            <a:pPr marL="285750" indent="-285750">
              <a:buFont typeface="Arial" panose="020B0604020202020204" pitchFamily="34" charset="0"/>
              <a:buChar char="•"/>
            </a:pPr>
            <a:r>
              <a:rPr lang="fr-FR" sz="1400" dirty="0" smtClean="0">
                <a:solidFill>
                  <a:schemeClr val="tx1"/>
                </a:solidFill>
              </a:rPr>
              <a:t>Lithuania </a:t>
            </a:r>
            <a:r>
              <a:rPr lang="fr-FR" sz="1400" b="0" dirty="0" smtClean="0">
                <a:solidFill>
                  <a:schemeClr val="tx1"/>
                </a:solidFill>
              </a:rPr>
              <a:t>- </a:t>
            </a:r>
            <a:r>
              <a:rPr lang="fr-FR" sz="1400" b="0" dirty="0">
                <a:solidFill>
                  <a:schemeClr val="tx1"/>
                </a:solidFill>
              </a:rPr>
              <a:t>To </a:t>
            </a:r>
            <a:r>
              <a:rPr lang="fr-FR" sz="1400" b="0" dirty="0" smtClean="0">
                <a:solidFill>
                  <a:schemeClr val="tx1"/>
                </a:solidFill>
              </a:rPr>
              <a:t>discuss</a:t>
            </a:r>
            <a:endParaRPr lang="fr-FR" sz="1400" dirty="0">
              <a:solidFill>
                <a:schemeClr val="tx1"/>
              </a:solidFill>
            </a:endParaRPr>
          </a:p>
          <a:p>
            <a:pPr marL="285750" indent="-285750">
              <a:buFont typeface="Arial" panose="020B0604020202020204" pitchFamily="34" charset="0"/>
              <a:buChar char="•"/>
            </a:pPr>
            <a:r>
              <a:rPr lang="fr-FR" sz="1400" dirty="0" smtClean="0">
                <a:solidFill>
                  <a:schemeClr val="tx1"/>
                </a:solidFill>
              </a:rPr>
              <a:t>France Anses Ploufragan </a:t>
            </a:r>
            <a:r>
              <a:rPr lang="fr-FR" sz="1400" b="0" dirty="0" smtClean="0">
                <a:solidFill>
                  <a:schemeClr val="tx1"/>
                </a:solidFill>
              </a:rPr>
              <a:t>– Manure composting </a:t>
            </a:r>
            <a:r>
              <a:rPr lang="en-US" sz="1400" b="0" dirty="0">
                <a:solidFill>
                  <a:schemeClr val="tx1"/>
                </a:solidFill>
              </a:rPr>
              <a:t>- </a:t>
            </a:r>
            <a:r>
              <a:rPr lang="fr-FR" sz="1400" b="0" dirty="0">
                <a:solidFill>
                  <a:schemeClr val="tx1"/>
                </a:solidFill>
              </a:rPr>
              <a:t>Estimate log reduction – </a:t>
            </a:r>
            <a:r>
              <a:rPr lang="fr-FR" sz="1400" dirty="0">
                <a:solidFill>
                  <a:srgbClr val="FF0000"/>
                </a:solidFill>
              </a:rPr>
              <a:t>environmental module</a:t>
            </a:r>
          </a:p>
          <a:p>
            <a:endParaRPr lang="fr-FR" sz="1100" dirty="0"/>
          </a:p>
        </p:txBody>
      </p:sp>
      <p:sp>
        <p:nvSpPr>
          <p:cNvPr id="8" name="Espace réservé du numéro de diapositive 7"/>
          <p:cNvSpPr>
            <a:spLocks noGrp="1"/>
          </p:cNvSpPr>
          <p:nvPr>
            <p:ph type="sldNum" sz="quarter" idx="18"/>
          </p:nvPr>
        </p:nvSpPr>
        <p:spPr/>
        <p:txBody>
          <a:bodyPr/>
          <a:lstStyle/>
          <a:p>
            <a:fld id="{733122C9-A0B9-462F-8757-0847AD287B63}" type="slidenum">
              <a:rPr lang="fr-FR" smtClean="0"/>
              <a:pPr/>
              <a:t>20</a:t>
            </a:fld>
            <a:endParaRPr lang="fr-FR" dirty="0"/>
          </a:p>
        </p:txBody>
      </p:sp>
      <p:sp>
        <p:nvSpPr>
          <p:cNvPr id="9"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5431" y="4659982"/>
            <a:ext cx="3086100" cy="211622"/>
          </a:xfrm>
        </p:spPr>
        <p:txBody>
          <a:bodyPr/>
          <a:lstStyle/>
          <a:p>
            <a:pPr algn="l"/>
            <a:r>
              <a:rPr lang="fr-FR" dirty="0" smtClean="0"/>
              <a:t>Réunion ENVIRE Paris 2024</a:t>
            </a:r>
            <a:endParaRPr lang="fr-FR" dirty="0"/>
          </a:p>
        </p:txBody>
      </p:sp>
    </p:spTree>
    <p:extLst>
      <p:ext uri="{BB962C8B-B14F-4D97-AF65-F5344CB8AC3E}">
        <p14:creationId xmlns:p14="http://schemas.microsoft.com/office/powerpoint/2010/main" val="9935110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8"/>
          </p:nvPr>
        </p:nvSpPr>
        <p:spPr/>
        <p:txBody>
          <a:bodyPr/>
          <a:lstStyle/>
          <a:p>
            <a:fld id="{733122C9-A0B9-462F-8757-0847AD287B63}" type="slidenum">
              <a:rPr lang="fr-FR" smtClean="0"/>
              <a:pPr/>
              <a:t>21</a:t>
            </a:fld>
            <a:endParaRPr lang="fr-FR" dirty="0"/>
          </a:p>
        </p:txBody>
      </p:sp>
      <p:sp>
        <p:nvSpPr>
          <p:cNvPr id="9" name="Titre 1"/>
          <p:cNvSpPr txBox="1">
            <a:spLocks/>
          </p:cNvSpPr>
          <p:nvPr/>
        </p:nvSpPr>
        <p:spPr bwMode="gray">
          <a:xfrm>
            <a:off x="359998" y="267494"/>
            <a:ext cx="8424000" cy="7200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550" b="1" kern="1200" baseline="0">
                <a:solidFill>
                  <a:srgbClr val="262626"/>
                </a:solidFill>
                <a:latin typeface="+mj-lt"/>
                <a:ea typeface="+mj-ea"/>
                <a:cs typeface="+mj-cs"/>
              </a:defRPr>
            </a:lvl1pPr>
          </a:lstStyle>
          <a:p>
            <a:r>
              <a:rPr lang="fr-FR" sz="2800" dirty="0" smtClean="0"/>
              <a:t>Scientific communications</a:t>
            </a:r>
            <a:endParaRPr lang="fr-FR" dirty="0"/>
          </a:p>
        </p:txBody>
      </p:sp>
      <p:sp>
        <p:nvSpPr>
          <p:cNvPr id="10"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5431" y="4659982"/>
            <a:ext cx="3086100" cy="211622"/>
          </a:xfrm>
        </p:spPr>
        <p:txBody>
          <a:bodyPr/>
          <a:lstStyle/>
          <a:p>
            <a:pPr algn="l"/>
            <a:r>
              <a:rPr lang="fr-FR" dirty="0" smtClean="0"/>
              <a:t>Réunion ENVIRE Paris 2024</a:t>
            </a:r>
            <a:endParaRPr lang="fr-FR" dirty="0"/>
          </a:p>
        </p:txBody>
      </p:sp>
      <p:sp>
        <p:nvSpPr>
          <p:cNvPr id="11" name="ZoneTexte 10"/>
          <p:cNvSpPr txBox="1"/>
          <p:nvPr/>
        </p:nvSpPr>
        <p:spPr>
          <a:xfrm>
            <a:off x="251520" y="1059582"/>
            <a:ext cx="8640960" cy="3693319"/>
          </a:xfrm>
          <a:prstGeom prst="rect">
            <a:avLst/>
          </a:prstGeom>
          <a:noFill/>
        </p:spPr>
        <p:txBody>
          <a:bodyPr wrap="square" rtlCol="0">
            <a:spAutoFit/>
          </a:bodyPr>
          <a:lstStyle/>
          <a:p>
            <a:pPr marL="285750" indent="-285750">
              <a:buFont typeface="Arial" panose="020B0604020202020204" pitchFamily="34" charset="0"/>
              <a:buChar char="•"/>
            </a:pPr>
            <a:r>
              <a:rPr lang="fr-FR" b="1" dirty="0" smtClean="0"/>
              <a:t>12 March </a:t>
            </a:r>
            <a:r>
              <a:rPr lang="fr-FR" dirty="0" smtClean="0"/>
              <a:t>– Discussion with </a:t>
            </a:r>
            <a:r>
              <a:rPr lang="fr-FR" b="1" dirty="0" smtClean="0">
                <a:solidFill>
                  <a:srgbClr val="FF0000"/>
                </a:solidFill>
              </a:rPr>
              <a:t>FIA </a:t>
            </a:r>
          </a:p>
          <a:p>
            <a:pPr marL="285750" indent="-285750">
              <a:buFont typeface="Arial" panose="020B0604020202020204" pitchFamily="34" charset="0"/>
              <a:buChar char="•"/>
            </a:pPr>
            <a:r>
              <a:rPr lang="fr-FR" b="1" dirty="0" smtClean="0"/>
              <a:t>16 May </a:t>
            </a:r>
            <a:r>
              <a:rPr lang="fr-FR" dirty="0" smtClean="0"/>
              <a:t>– Presentation at </a:t>
            </a:r>
            <a:r>
              <a:rPr lang="fr-FR" b="1" dirty="0" smtClean="0">
                <a:solidFill>
                  <a:srgbClr val="FF0000"/>
                </a:solidFill>
              </a:rPr>
              <a:t>ModStatSAP</a:t>
            </a:r>
            <a:r>
              <a:rPr lang="fr-FR" dirty="0" smtClean="0"/>
              <a:t> – Paris, France</a:t>
            </a:r>
          </a:p>
          <a:p>
            <a:pPr marL="285750" indent="-285750">
              <a:buFont typeface="Arial" panose="020B0604020202020204" pitchFamily="34" charset="0"/>
              <a:buChar char="•"/>
            </a:pPr>
            <a:r>
              <a:rPr lang="fr-FR" b="1" dirty="0" smtClean="0"/>
              <a:t>13 June </a:t>
            </a:r>
            <a:r>
              <a:rPr lang="fr-FR" dirty="0" smtClean="0"/>
              <a:t>– Presentation on FSKX automation at </a:t>
            </a:r>
            <a:r>
              <a:rPr lang="fr-FR" b="1" dirty="0" smtClean="0">
                <a:solidFill>
                  <a:srgbClr val="FF0000"/>
                </a:solidFill>
              </a:rPr>
              <a:t>BfR</a:t>
            </a:r>
            <a:r>
              <a:rPr lang="fr-FR" dirty="0" smtClean="0"/>
              <a:t>, Berlin, Germany </a:t>
            </a:r>
          </a:p>
          <a:p>
            <a:pPr marL="285750" indent="-285750">
              <a:buFont typeface="Arial" panose="020B0604020202020204" pitchFamily="34" charset="0"/>
              <a:buChar char="•"/>
            </a:pPr>
            <a:r>
              <a:rPr lang="fr-FR" b="1" dirty="0" smtClean="0"/>
              <a:t>24 August </a:t>
            </a:r>
            <a:r>
              <a:rPr lang="fr-FR" dirty="0" smtClean="0"/>
              <a:t>–Poster presentation at </a:t>
            </a:r>
            <a:r>
              <a:rPr lang="fr-FR" b="1" dirty="0" smtClean="0">
                <a:solidFill>
                  <a:srgbClr val="FF0000"/>
                </a:solidFill>
              </a:rPr>
              <a:t>ModAH</a:t>
            </a:r>
            <a:r>
              <a:rPr lang="fr-FR" dirty="0" smtClean="0"/>
              <a:t> – Nantes, France</a:t>
            </a:r>
          </a:p>
          <a:p>
            <a:pPr marL="285750" indent="-285750">
              <a:buFont typeface="Arial" panose="020B0604020202020204" pitchFamily="34" charset="0"/>
              <a:buChar char="•"/>
            </a:pPr>
            <a:r>
              <a:rPr lang="fr-FR" b="1" dirty="0" smtClean="0"/>
              <a:t>12 November </a:t>
            </a:r>
            <a:r>
              <a:rPr lang="fr-FR" dirty="0" smtClean="0"/>
              <a:t>-</a:t>
            </a:r>
            <a:r>
              <a:rPr lang="fr-FR" dirty="0"/>
              <a:t> Poster presentation at</a:t>
            </a:r>
            <a:r>
              <a:rPr lang="fr-FR" dirty="0" smtClean="0"/>
              <a:t> </a:t>
            </a:r>
            <a:r>
              <a:rPr lang="fr-FR" b="1" dirty="0" smtClean="0">
                <a:solidFill>
                  <a:srgbClr val="FF0000"/>
                </a:solidFill>
              </a:rPr>
              <a:t>EcoToxicoMic – </a:t>
            </a:r>
            <a:r>
              <a:rPr lang="fr-FR" dirty="0" smtClean="0"/>
              <a:t>Gotenberg, Sweden</a:t>
            </a:r>
          </a:p>
          <a:p>
            <a:pPr marL="285750" indent="-285750">
              <a:buFont typeface="Arial" panose="020B0604020202020204" pitchFamily="34" charset="0"/>
              <a:buChar char="•"/>
            </a:pPr>
            <a:endParaRPr lang="fr-FR" b="1" dirty="0">
              <a:solidFill>
                <a:srgbClr val="FF0000"/>
              </a:solidFill>
            </a:endParaRPr>
          </a:p>
          <a:p>
            <a:r>
              <a:rPr lang="fr-FR" b="1" dirty="0" smtClean="0">
                <a:solidFill>
                  <a:schemeClr val="bg2"/>
                </a:solidFill>
              </a:rPr>
              <a:t>Misc.</a:t>
            </a:r>
          </a:p>
          <a:p>
            <a:pPr marL="285750" indent="-285750">
              <a:buFont typeface="Arial" panose="020B0604020202020204" pitchFamily="34" charset="0"/>
              <a:buChar char="•"/>
            </a:pPr>
            <a:r>
              <a:rPr lang="fr-FR" b="1" dirty="0" smtClean="0"/>
              <a:t>June</a:t>
            </a:r>
            <a:r>
              <a:rPr lang="fr-FR" dirty="0" smtClean="0"/>
              <a:t> and </a:t>
            </a:r>
            <a:r>
              <a:rPr lang="fr-FR" b="1" dirty="0" smtClean="0"/>
              <a:t>November</a:t>
            </a:r>
            <a:r>
              <a:rPr lang="fr-FR" dirty="0" smtClean="0"/>
              <a:t> -</a:t>
            </a:r>
            <a:r>
              <a:rPr lang="fr-FR" b="1" dirty="0" smtClean="0">
                <a:solidFill>
                  <a:srgbClr val="FF0000"/>
                </a:solidFill>
              </a:rPr>
              <a:t> Short study visit – </a:t>
            </a:r>
            <a:r>
              <a:rPr lang="fr-FR" dirty="0" smtClean="0"/>
              <a:t>Berlin, Germany</a:t>
            </a:r>
          </a:p>
          <a:p>
            <a:pPr marL="285750" indent="-285750">
              <a:buFont typeface="Arial" panose="020B0604020202020204" pitchFamily="34" charset="0"/>
              <a:buChar char="•"/>
            </a:pPr>
            <a:r>
              <a:rPr lang="fr-FR" b="1" dirty="0" smtClean="0"/>
              <a:t>16 </a:t>
            </a:r>
            <a:r>
              <a:rPr lang="fr-FR" b="1" dirty="0"/>
              <a:t>October </a:t>
            </a:r>
            <a:r>
              <a:rPr lang="fr-FR" dirty="0"/>
              <a:t>– Visit poultry abattoire – Ardèche, France</a:t>
            </a:r>
          </a:p>
          <a:p>
            <a:pPr marL="285750" indent="-285750">
              <a:buFont typeface="Arial" panose="020B0604020202020204" pitchFamily="34" charset="0"/>
              <a:buChar char="•"/>
            </a:pPr>
            <a:endParaRPr lang="fr-FR" b="1" dirty="0" smtClean="0">
              <a:solidFill>
                <a:srgbClr val="FF0000"/>
              </a:solidFill>
            </a:endParaRPr>
          </a:p>
          <a:p>
            <a:pPr marL="285750" indent="-285750">
              <a:buFont typeface="Arial" panose="020B0604020202020204" pitchFamily="34" charset="0"/>
              <a:buChar char="•"/>
            </a:pPr>
            <a:endParaRPr lang="fr-FR" b="1" dirty="0">
              <a:solidFill>
                <a:srgbClr val="FF0000"/>
              </a:solidFill>
            </a:endParaRPr>
          </a:p>
          <a:p>
            <a:pPr marL="285750" indent="-285750">
              <a:buFont typeface="Arial" panose="020B0604020202020204" pitchFamily="34" charset="0"/>
              <a:buChar char="•"/>
            </a:pPr>
            <a:endParaRPr lang="fr-FR" b="1" dirty="0" smtClean="0">
              <a:solidFill>
                <a:srgbClr val="FF0000"/>
              </a:solidFill>
            </a:endParaRP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2670874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9"/>
          </p:nvPr>
        </p:nvSpPr>
        <p:spPr/>
        <p:txBody>
          <a:bodyPr/>
          <a:lstStyle/>
          <a:p>
            <a:fld id="{733122C9-A0B9-462F-8757-0847AD287B63}" type="slidenum">
              <a:rPr lang="fr-FR" smtClean="0"/>
              <a:pPr/>
              <a:t>22</a:t>
            </a:fld>
            <a:endParaRPr lang="fr-FR" dirty="0"/>
          </a:p>
        </p:txBody>
      </p:sp>
      <p:sp>
        <p:nvSpPr>
          <p:cNvPr id="3" name="Titre 2"/>
          <p:cNvSpPr>
            <a:spLocks noGrp="1"/>
          </p:cNvSpPr>
          <p:nvPr>
            <p:ph type="title"/>
          </p:nvPr>
        </p:nvSpPr>
        <p:spPr/>
        <p:txBody>
          <a:bodyPr/>
          <a:lstStyle/>
          <a:p>
            <a:r>
              <a:rPr lang="fr-FR" dirty="0" smtClean="0"/>
              <a:t>Thank you !</a:t>
            </a:r>
            <a:br>
              <a:rPr lang="fr-FR" dirty="0" smtClean="0"/>
            </a:br>
            <a:r>
              <a:rPr lang="fr-FR" dirty="0" smtClean="0"/>
              <a:t/>
            </a:r>
            <a:br>
              <a:rPr lang="fr-FR" dirty="0" smtClean="0"/>
            </a:br>
            <a:r>
              <a:rPr lang="fr-FR" dirty="0" smtClean="0"/>
              <a:t>Questions ?</a:t>
            </a:r>
            <a:endParaRPr lang="fr-FR" dirty="0"/>
          </a:p>
        </p:txBody>
      </p:sp>
      <p:sp>
        <p:nvSpPr>
          <p:cNvPr id="6"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5431" y="4659982"/>
            <a:ext cx="3086100" cy="211622"/>
          </a:xfrm>
        </p:spPr>
        <p:txBody>
          <a:bodyPr/>
          <a:lstStyle/>
          <a:p>
            <a:pPr algn="l"/>
            <a:r>
              <a:rPr lang="fr-FR" dirty="0" smtClean="0"/>
              <a:t>Réunion ENVIRE Paris 2024</a:t>
            </a:r>
            <a:endParaRPr lang="fr-FR" dirty="0"/>
          </a:p>
        </p:txBody>
      </p:sp>
    </p:spTree>
    <p:extLst>
      <p:ext uri="{BB962C8B-B14F-4D97-AF65-F5344CB8AC3E}">
        <p14:creationId xmlns:p14="http://schemas.microsoft.com/office/powerpoint/2010/main" val="34469719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3</a:t>
            </a:fld>
            <a:endParaRPr lang="fr-FR" dirty="0"/>
          </a:p>
        </p:txBody>
      </p:sp>
      <p:sp>
        <p:nvSpPr>
          <p:cNvPr id="47" name="Titre 2"/>
          <p:cNvSpPr>
            <a:spLocks noGrp="1"/>
          </p:cNvSpPr>
          <p:nvPr>
            <p:ph type="title"/>
          </p:nvPr>
        </p:nvSpPr>
        <p:spPr>
          <a:xfrm>
            <a:off x="268173" y="249017"/>
            <a:ext cx="8157703" cy="636937"/>
          </a:xfrm>
        </p:spPr>
        <p:txBody>
          <a:bodyPr/>
          <a:lstStyle/>
          <a:p>
            <a:r>
              <a:rPr lang="fr-FR" sz="2800" dirty="0" smtClean="0"/>
              <a:t>QMRA model</a:t>
            </a:r>
            <a:endParaRPr lang="fr-FR" sz="2800" dirty="0"/>
          </a:p>
        </p:txBody>
      </p:sp>
      <p:sp>
        <p:nvSpPr>
          <p:cNvPr id="48" name="Rectangle 47"/>
          <p:cNvSpPr/>
          <p:nvPr/>
        </p:nvSpPr>
        <p:spPr>
          <a:xfrm>
            <a:off x="1676547" y="3621440"/>
            <a:ext cx="5694424" cy="779041"/>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alibri" panose="020F0502020204030204"/>
            </a:endParaRPr>
          </a:p>
        </p:txBody>
      </p:sp>
      <p:sp>
        <p:nvSpPr>
          <p:cNvPr id="49" name="Rectangle 48"/>
          <p:cNvSpPr/>
          <p:nvPr/>
        </p:nvSpPr>
        <p:spPr>
          <a:xfrm>
            <a:off x="1676547" y="2642176"/>
            <a:ext cx="5694424" cy="87032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alibri" panose="020F0502020204030204"/>
            </a:endParaRPr>
          </a:p>
        </p:txBody>
      </p:sp>
      <p:sp>
        <p:nvSpPr>
          <p:cNvPr id="51" name="ZoneTexte 50"/>
          <p:cNvSpPr txBox="1"/>
          <p:nvPr/>
        </p:nvSpPr>
        <p:spPr>
          <a:xfrm>
            <a:off x="408264" y="2784952"/>
            <a:ext cx="832757" cy="584775"/>
          </a:xfrm>
          <a:prstGeom prst="rect">
            <a:avLst/>
          </a:prstGeom>
          <a:solidFill>
            <a:schemeClr val="accent6">
              <a:lumMod val="60000"/>
              <a:lumOff val="40000"/>
            </a:schemeClr>
          </a:solidFill>
          <a:ln>
            <a:solidFill>
              <a:srgbClr val="262626"/>
            </a:solidFill>
          </a:ln>
        </p:spPr>
        <p:txBody>
          <a:bodyPr wrap="square" rtlCol="0">
            <a:spAutoFit/>
          </a:bodyPr>
          <a:lstStyle/>
          <a:p>
            <a:pPr algn="ctr" defTabSz="685800"/>
            <a:r>
              <a:rPr lang="fr-FR" sz="1600" dirty="0" smtClean="0">
                <a:solidFill>
                  <a:schemeClr val="accent3"/>
                </a:solidFill>
                <a:latin typeface="Calibri" panose="020F0502020204030204"/>
              </a:rPr>
              <a:t> Farm module</a:t>
            </a:r>
            <a:endParaRPr lang="fr-FR" sz="1600" dirty="0">
              <a:solidFill>
                <a:schemeClr val="accent3"/>
              </a:solidFill>
              <a:latin typeface="Calibri" panose="020F0502020204030204"/>
            </a:endParaRPr>
          </a:p>
        </p:txBody>
      </p:sp>
      <p:cxnSp>
        <p:nvCxnSpPr>
          <p:cNvPr id="55" name="Connecteur en angle 54"/>
          <p:cNvCxnSpPr>
            <a:stCxn id="51" idx="2"/>
            <a:endCxn id="48" idx="1"/>
          </p:cNvCxnSpPr>
          <p:nvPr/>
        </p:nvCxnSpPr>
        <p:spPr>
          <a:xfrm rot="16200000" flipH="1">
            <a:off x="929978" y="3264392"/>
            <a:ext cx="641234" cy="851904"/>
          </a:xfrm>
          <a:prstGeom prst="bentConnector2">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rot="16200000">
            <a:off x="6266877" y="2607692"/>
            <a:ext cx="3277800" cy="307777"/>
          </a:xfrm>
          <a:prstGeom prst="rect">
            <a:avLst/>
          </a:prstGeom>
          <a:solidFill>
            <a:schemeClr val="bg1">
              <a:lumMod val="85000"/>
            </a:schemeClr>
          </a:solidFill>
          <a:ln>
            <a:solidFill>
              <a:schemeClr val="tx1"/>
            </a:solidFill>
          </a:ln>
        </p:spPr>
        <p:txBody>
          <a:bodyPr wrap="square" rtlCol="0">
            <a:spAutoFit/>
          </a:bodyPr>
          <a:lstStyle/>
          <a:p>
            <a:pPr algn="ctr" defTabSz="685800"/>
            <a:r>
              <a:rPr lang="fr-FR" sz="1400" dirty="0">
                <a:solidFill>
                  <a:prstClr val="black"/>
                </a:solidFill>
                <a:latin typeface="Calibri" panose="020F0502020204030204"/>
              </a:rPr>
              <a:t>Human </a:t>
            </a:r>
            <a:r>
              <a:rPr lang="fr-FR" sz="1400" dirty="0" smtClean="0">
                <a:solidFill>
                  <a:prstClr val="black"/>
                </a:solidFill>
                <a:latin typeface="Calibri" panose="020F0502020204030204"/>
              </a:rPr>
              <a:t>exposure to ESBL </a:t>
            </a:r>
            <a:r>
              <a:rPr lang="fr-FR" sz="1400" i="1" dirty="0" smtClean="0">
                <a:solidFill>
                  <a:prstClr val="black"/>
                </a:solidFill>
                <a:latin typeface="Calibri" panose="020F0502020204030204"/>
              </a:rPr>
              <a:t>E. coli</a:t>
            </a:r>
            <a:endParaRPr lang="fr-FR" sz="1400" dirty="0">
              <a:solidFill>
                <a:prstClr val="black"/>
              </a:solidFill>
              <a:latin typeface="Calibri" panose="020F0502020204030204"/>
            </a:endParaRPr>
          </a:p>
        </p:txBody>
      </p:sp>
      <p:sp>
        <p:nvSpPr>
          <p:cNvPr id="58" name="ZoneTexte 57"/>
          <p:cNvSpPr txBox="1"/>
          <p:nvPr/>
        </p:nvSpPr>
        <p:spPr>
          <a:xfrm>
            <a:off x="6051602" y="3803211"/>
            <a:ext cx="1197883" cy="415498"/>
          </a:xfrm>
          <a:prstGeom prst="rect">
            <a:avLst/>
          </a:prstGeom>
          <a:solidFill>
            <a:schemeClr val="accent3">
              <a:lumMod val="40000"/>
              <a:lumOff val="60000"/>
            </a:schemeClr>
          </a:solidFill>
          <a:ln>
            <a:solidFill>
              <a:schemeClr val="tx1">
                <a:lumMod val="85000"/>
                <a:lumOff val="15000"/>
              </a:schemeClr>
            </a:solidFill>
          </a:ln>
        </p:spPr>
        <p:txBody>
          <a:bodyPr wrap="square" rtlCol="0">
            <a:spAutoFit/>
          </a:bodyPr>
          <a:lstStyle/>
          <a:p>
            <a:pPr algn="ctr" defTabSz="685800"/>
            <a:r>
              <a:rPr lang="fr-FR" sz="1050" dirty="0">
                <a:latin typeface="Calibri" panose="020F0502020204030204"/>
              </a:rPr>
              <a:t>Occupational exposure</a:t>
            </a:r>
          </a:p>
        </p:txBody>
      </p:sp>
      <p:sp>
        <p:nvSpPr>
          <p:cNvPr id="62" name="ZoneTexte 61"/>
          <p:cNvSpPr txBox="1"/>
          <p:nvPr/>
        </p:nvSpPr>
        <p:spPr>
          <a:xfrm>
            <a:off x="355524" y="3421394"/>
            <a:ext cx="938239" cy="253916"/>
          </a:xfrm>
          <a:prstGeom prst="rect">
            <a:avLst/>
          </a:prstGeom>
          <a:solidFill>
            <a:schemeClr val="accent4">
              <a:lumMod val="60000"/>
              <a:lumOff val="40000"/>
            </a:schemeClr>
          </a:solidFill>
        </p:spPr>
        <p:txBody>
          <a:bodyPr wrap="square" rtlCol="0">
            <a:spAutoFit/>
          </a:bodyPr>
          <a:lstStyle/>
          <a:p>
            <a:pPr defTabSz="685800"/>
            <a:r>
              <a:rPr lang="fr-FR" sz="1050" dirty="0" smtClean="0">
                <a:solidFill>
                  <a:prstClr val="black"/>
                </a:solidFill>
                <a:latin typeface="Calibri" panose="020F0502020204030204"/>
              </a:rPr>
              <a:t>Interventions</a:t>
            </a:r>
            <a:endParaRPr lang="fr-FR" sz="1050" dirty="0">
              <a:solidFill>
                <a:prstClr val="black"/>
              </a:solidFill>
              <a:latin typeface="Calibri" panose="020F0502020204030204"/>
            </a:endParaRPr>
          </a:p>
        </p:txBody>
      </p:sp>
      <p:sp>
        <p:nvSpPr>
          <p:cNvPr id="66" name="ZoneTexte 65"/>
          <p:cNvSpPr txBox="1"/>
          <p:nvPr/>
        </p:nvSpPr>
        <p:spPr>
          <a:xfrm>
            <a:off x="2012212" y="3059209"/>
            <a:ext cx="832757" cy="253916"/>
          </a:xfrm>
          <a:prstGeom prst="rect">
            <a:avLst/>
          </a:prstGeom>
          <a:solidFill>
            <a:schemeClr val="bg1"/>
          </a:solidFill>
          <a:ln>
            <a:solidFill>
              <a:schemeClr val="tx1"/>
            </a:solidFill>
          </a:ln>
        </p:spPr>
        <p:txBody>
          <a:bodyPr wrap="square" rtlCol="0">
            <a:spAutoFit/>
          </a:bodyPr>
          <a:lstStyle/>
          <a:p>
            <a:pPr algn="ctr" defTabSz="685800"/>
            <a:r>
              <a:rPr lang="fr-FR" sz="1050" dirty="0">
                <a:solidFill>
                  <a:prstClr val="black"/>
                </a:solidFill>
                <a:latin typeface="Calibri" panose="020F0502020204030204"/>
              </a:rPr>
              <a:t>Slaughter</a:t>
            </a:r>
          </a:p>
        </p:txBody>
      </p:sp>
      <p:sp>
        <p:nvSpPr>
          <p:cNvPr id="67" name="ZoneTexte 66"/>
          <p:cNvSpPr txBox="1"/>
          <p:nvPr/>
        </p:nvSpPr>
        <p:spPr>
          <a:xfrm>
            <a:off x="3182136" y="3063148"/>
            <a:ext cx="1166632" cy="253916"/>
          </a:xfrm>
          <a:prstGeom prst="rect">
            <a:avLst/>
          </a:prstGeom>
          <a:solidFill>
            <a:schemeClr val="bg1"/>
          </a:solidFill>
          <a:ln>
            <a:solidFill>
              <a:schemeClr val="tx1"/>
            </a:solidFill>
          </a:ln>
        </p:spPr>
        <p:txBody>
          <a:bodyPr wrap="square" rtlCol="0">
            <a:spAutoFit/>
          </a:bodyPr>
          <a:lstStyle/>
          <a:p>
            <a:pPr algn="ctr" defTabSz="685800"/>
            <a:r>
              <a:rPr lang="fr-FR" sz="1050" dirty="0" smtClean="0">
                <a:solidFill>
                  <a:prstClr val="black"/>
                </a:solidFill>
                <a:latin typeface="Calibri" panose="020F0502020204030204"/>
              </a:rPr>
              <a:t>Processing</a:t>
            </a:r>
            <a:endParaRPr lang="fr-FR" sz="1050" dirty="0">
              <a:solidFill>
                <a:prstClr val="black"/>
              </a:solidFill>
              <a:latin typeface="Calibri" panose="020F0502020204030204"/>
            </a:endParaRPr>
          </a:p>
        </p:txBody>
      </p:sp>
      <p:sp>
        <p:nvSpPr>
          <p:cNvPr id="68" name="ZoneTexte 67"/>
          <p:cNvSpPr txBox="1"/>
          <p:nvPr/>
        </p:nvSpPr>
        <p:spPr>
          <a:xfrm>
            <a:off x="4656387" y="2986625"/>
            <a:ext cx="1061387" cy="415498"/>
          </a:xfrm>
          <a:prstGeom prst="rect">
            <a:avLst/>
          </a:prstGeom>
          <a:solidFill>
            <a:schemeClr val="bg1"/>
          </a:solidFill>
          <a:ln>
            <a:solidFill>
              <a:srgbClr val="262626"/>
            </a:solidFill>
          </a:ln>
        </p:spPr>
        <p:txBody>
          <a:bodyPr wrap="square" rtlCol="0">
            <a:spAutoFit/>
          </a:bodyPr>
          <a:lstStyle/>
          <a:p>
            <a:pPr algn="ctr" defTabSz="685800"/>
            <a:r>
              <a:rPr lang="fr-FR" sz="1050" dirty="0">
                <a:solidFill>
                  <a:prstClr val="black"/>
                </a:solidFill>
                <a:latin typeface="Calibri" panose="020F0502020204030204"/>
              </a:rPr>
              <a:t>Home preparation</a:t>
            </a:r>
          </a:p>
        </p:txBody>
      </p:sp>
      <p:sp>
        <p:nvSpPr>
          <p:cNvPr id="69" name="ZoneTexte 68"/>
          <p:cNvSpPr txBox="1"/>
          <p:nvPr/>
        </p:nvSpPr>
        <p:spPr>
          <a:xfrm>
            <a:off x="6035859" y="2969020"/>
            <a:ext cx="1216420" cy="415498"/>
          </a:xfrm>
          <a:prstGeom prst="rect">
            <a:avLst/>
          </a:prstGeom>
          <a:solidFill>
            <a:schemeClr val="accent3">
              <a:lumMod val="40000"/>
              <a:lumOff val="60000"/>
            </a:schemeClr>
          </a:solidFill>
          <a:ln>
            <a:solidFill>
              <a:schemeClr val="tx1"/>
            </a:solidFill>
          </a:ln>
        </p:spPr>
        <p:txBody>
          <a:bodyPr wrap="square" rtlCol="0">
            <a:spAutoFit/>
          </a:bodyPr>
          <a:lstStyle/>
          <a:p>
            <a:pPr algn="ctr" defTabSz="685800"/>
            <a:r>
              <a:rPr lang="fr-FR" sz="1050" dirty="0">
                <a:latin typeface="Calibri" panose="020F0502020204030204"/>
              </a:rPr>
              <a:t>Chicken meat consumption</a:t>
            </a:r>
          </a:p>
        </p:txBody>
      </p:sp>
      <p:cxnSp>
        <p:nvCxnSpPr>
          <p:cNvPr id="71" name="Connecteur droit avec flèche 70"/>
          <p:cNvCxnSpPr>
            <a:stCxn id="51" idx="3"/>
            <a:endCxn id="49" idx="1"/>
          </p:cNvCxnSpPr>
          <p:nvPr/>
        </p:nvCxnSpPr>
        <p:spPr>
          <a:xfrm>
            <a:off x="1241021" y="3077340"/>
            <a:ext cx="435526" cy="1"/>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eur droit avec flèche 71"/>
          <p:cNvCxnSpPr>
            <a:stCxn id="67" idx="3"/>
            <a:endCxn id="68" idx="1"/>
          </p:cNvCxnSpPr>
          <p:nvPr/>
        </p:nvCxnSpPr>
        <p:spPr>
          <a:xfrm>
            <a:off x="4348768" y="3190106"/>
            <a:ext cx="307619" cy="4268"/>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eur droit avec flèche 72"/>
          <p:cNvCxnSpPr>
            <a:endCxn id="69" idx="1"/>
          </p:cNvCxnSpPr>
          <p:nvPr/>
        </p:nvCxnSpPr>
        <p:spPr>
          <a:xfrm flipV="1">
            <a:off x="5709372" y="3176769"/>
            <a:ext cx="326487" cy="4044"/>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75" name="ZoneTexte 74"/>
          <p:cNvSpPr txBox="1"/>
          <p:nvPr/>
        </p:nvSpPr>
        <p:spPr>
          <a:xfrm>
            <a:off x="1664890" y="2641158"/>
            <a:ext cx="1901217" cy="338554"/>
          </a:xfrm>
          <a:prstGeom prst="rect">
            <a:avLst/>
          </a:prstGeom>
          <a:noFill/>
        </p:spPr>
        <p:txBody>
          <a:bodyPr wrap="square" rtlCol="0">
            <a:spAutoFit/>
          </a:bodyPr>
          <a:lstStyle/>
          <a:p>
            <a:pPr defTabSz="685800"/>
            <a:r>
              <a:rPr lang="fr-FR" sz="1600" dirty="0">
                <a:solidFill>
                  <a:schemeClr val="accent3"/>
                </a:solidFill>
                <a:latin typeface="Calibri" panose="020F0502020204030204"/>
              </a:rPr>
              <a:t>Foodborne module</a:t>
            </a:r>
          </a:p>
        </p:txBody>
      </p:sp>
      <p:sp>
        <p:nvSpPr>
          <p:cNvPr id="76" name="ZoneTexte 75"/>
          <p:cNvSpPr txBox="1"/>
          <p:nvPr/>
        </p:nvSpPr>
        <p:spPr>
          <a:xfrm>
            <a:off x="1667769" y="3606374"/>
            <a:ext cx="2952328" cy="338554"/>
          </a:xfrm>
          <a:prstGeom prst="rect">
            <a:avLst/>
          </a:prstGeom>
          <a:noFill/>
        </p:spPr>
        <p:txBody>
          <a:bodyPr wrap="square" rtlCol="0">
            <a:spAutoFit/>
          </a:bodyPr>
          <a:lstStyle/>
          <a:p>
            <a:pPr defTabSz="685800"/>
            <a:r>
              <a:rPr lang="fr-FR" sz="1600" dirty="0">
                <a:solidFill>
                  <a:schemeClr val="accent3"/>
                </a:solidFill>
                <a:latin typeface="Calibri" panose="020F0502020204030204"/>
              </a:rPr>
              <a:t>Occupational </a:t>
            </a:r>
            <a:r>
              <a:rPr lang="fr-FR" sz="1600" dirty="0" smtClean="0">
                <a:solidFill>
                  <a:schemeClr val="accent3"/>
                </a:solidFill>
                <a:latin typeface="Calibri" panose="020F0502020204030204"/>
              </a:rPr>
              <a:t>module</a:t>
            </a:r>
            <a:endParaRPr lang="fr-FR" sz="1600" dirty="0">
              <a:solidFill>
                <a:schemeClr val="accent3"/>
              </a:solidFill>
              <a:latin typeface="Calibri" panose="020F0502020204030204"/>
            </a:endParaRPr>
          </a:p>
        </p:txBody>
      </p:sp>
      <p:cxnSp>
        <p:nvCxnSpPr>
          <p:cNvPr id="77" name="Connecteur droit avec flèche 76"/>
          <p:cNvCxnSpPr>
            <a:stCxn id="66" idx="3"/>
            <a:endCxn id="67" idx="1"/>
          </p:cNvCxnSpPr>
          <p:nvPr/>
        </p:nvCxnSpPr>
        <p:spPr>
          <a:xfrm>
            <a:off x="2844969" y="3186167"/>
            <a:ext cx="337167" cy="3939"/>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eur en angle 77"/>
          <p:cNvCxnSpPr>
            <a:stCxn id="51" idx="0"/>
            <a:endCxn id="50" idx="1"/>
          </p:cNvCxnSpPr>
          <p:nvPr/>
        </p:nvCxnSpPr>
        <p:spPr>
          <a:xfrm rot="5400000" flipH="1" flipV="1">
            <a:off x="770947" y="1883568"/>
            <a:ext cx="955081" cy="8476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ZoneTexte 78"/>
          <p:cNvSpPr txBox="1"/>
          <p:nvPr/>
        </p:nvSpPr>
        <p:spPr>
          <a:xfrm>
            <a:off x="3620841" y="3884002"/>
            <a:ext cx="1166632" cy="253916"/>
          </a:xfrm>
          <a:prstGeom prst="rect">
            <a:avLst/>
          </a:prstGeom>
          <a:solidFill>
            <a:schemeClr val="bg1"/>
          </a:solidFill>
          <a:ln>
            <a:solidFill>
              <a:schemeClr val="tx1"/>
            </a:solidFill>
          </a:ln>
        </p:spPr>
        <p:txBody>
          <a:bodyPr wrap="square" rtlCol="0">
            <a:spAutoFit/>
          </a:bodyPr>
          <a:lstStyle/>
          <a:p>
            <a:pPr algn="ctr" defTabSz="685800"/>
            <a:r>
              <a:rPr lang="fr-FR" sz="1050" dirty="0" smtClean="0">
                <a:solidFill>
                  <a:prstClr val="black"/>
                </a:solidFill>
                <a:latin typeface="Calibri" panose="020F0502020204030204"/>
              </a:rPr>
              <a:t>Direct contact</a:t>
            </a:r>
            <a:endParaRPr lang="fr-FR" sz="1050" dirty="0">
              <a:solidFill>
                <a:prstClr val="black"/>
              </a:solidFill>
              <a:latin typeface="Calibri" panose="020F0502020204030204"/>
            </a:endParaRPr>
          </a:p>
        </p:txBody>
      </p:sp>
      <p:cxnSp>
        <p:nvCxnSpPr>
          <p:cNvPr id="80" name="Connecteur droit avec flèche 79"/>
          <p:cNvCxnSpPr>
            <a:stCxn id="79" idx="3"/>
            <a:endCxn id="58" idx="1"/>
          </p:cNvCxnSpPr>
          <p:nvPr/>
        </p:nvCxnSpPr>
        <p:spPr>
          <a:xfrm>
            <a:off x="4787473" y="4010960"/>
            <a:ext cx="1264129" cy="0"/>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83"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5431" y="4659982"/>
            <a:ext cx="3086100" cy="211622"/>
          </a:xfrm>
        </p:spPr>
        <p:txBody>
          <a:bodyPr/>
          <a:lstStyle/>
          <a:p>
            <a:pPr algn="l"/>
            <a:r>
              <a:rPr lang="fr-FR" dirty="0" smtClean="0"/>
              <a:t>Réunion ENVIRE Paris 2024</a:t>
            </a:r>
            <a:endParaRPr lang="fr-FR" dirty="0"/>
          </a:p>
        </p:txBody>
      </p:sp>
      <p:grpSp>
        <p:nvGrpSpPr>
          <p:cNvPr id="103" name="Groupe 102"/>
          <p:cNvGrpSpPr/>
          <p:nvPr/>
        </p:nvGrpSpPr>
        <p:grpSpPr>
          <a:xfrm>
            <a:off x="1660011" y="1134321"/>
            <a:ext cx="5706744" cy="1388655"/>
            <a:chOff x="1660011" y="1134321"/>
            <a:chExt cx="5706744" cy="1388655"/>
          </a:xfrm>
          <a:solidFill>
            <a:schemeClr val="accent6">
              <a:lumMod val="60000"/>
              <a:lumOff val="40000"/>
            </a:schemeClr>
          </a:solidFill>
        </p:grpSpPr>
        <p:sp>
          <p:nvSpPr>
            <p:cNvPr id="50" name="Rectangle 49"/>
            <p:cNvSpPr/>
            <p:nvPr/>
          </p:nvSpPr>
          <p:spPr>
            <a:xfrm>
              <a:off x="1672331" y="1136765"/>
              <a:ext cx="5694424" cy="138621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alibri" panose="020F0502020204030204"/>
              </a:endParaRPr>
            </a:p>
          </p:txBody>
        </p:sp>
        <p:sp>
          <p:nvSpPr>
            <p:cNvPr id="52" name="ZoneTexte 51"/>
            <p:cNvSpPr txBox="1"/>
            <p:nvPr/>
          </p:nvSpPr>
          <p:spPr>
            <a:xfrm>
              <a:off x="2013454" y="1619946"/>
              <a:ext cx="832757" cy="415498"/>
            </a:xfrm>
            <a:prstGeom prst="rect">
              <a:avLst/>
            </a:prstGeom>
            <a:solidFill>
              <a:schemeClr val="bg1"/>
            </a:solidFill>
            <a:ln>
              <a:solidFill>
                <a:schemeClr val="tx1"/>
              </a:solidFill>
            </a:ln>
          </p:spPr>
          <p:txBody>
            <a:bodyPr wrap="square" rtlCol="0">
              <a:spAutoFit/>
            </a:bodyPr>
            <a:lstStyle/>
            <a:p>
              <a:pPr algn="ctr" defTabSz="685800"/>
              <a:r>
                <a:rPr lang="fr-FR" sz="1050" dirty="0" smtClean="0">
                  <a:solidFill>
                    <a:prstClr val="black"/>
                  </a:solidFill>
                  <a:latin typeface="Calibri" panose="020F0502020204030204"/>
                </a:rPr>
                <a:t>Manure </a:t>
              </a:r>
              <a:r>
                <a:rPr lang="fr-FR" sz="1050" dirty="0">
                  <a:solidFill>
                    <a:prstClr val="black"/>
                  </a:solidFill>
                  <a:latin typeface="Calibri" panose="020F0502020204030204"/>
                </a:rPr>
                <a:t>tank</a:t>
              </a:r>
            </a:p>
          </p:txBody>
        </p:sp>
        <p:sp>
          <p:nvSpPr>
            <p:cNvPr id="57" name="ZoneTexte 56"/>
            <p:cNvSpPr txBox="1"/>
            <p:nvPr/>
          </p:nvSpPr>
          <p:spPr>
            <a:xfrm>
              <a:off x="6064545" y="2006099"/>
              <a:ext cx="1181120" cy="415498"/>
            </a:xfrm>
            <a:prstGeom prst="rect">
              <a:avLst/>
            </a:prstGeom>
            <a:solidFill>
              <a:schemeClr val="accent3">
                <a:lumMod val="40000"/>
                <a:lumOff val="60000"/>
              </a:schemeClr>
            </a:solidFill>
            <a:ln>
              <a:solidFill>
                <a:srgbClr val="3C3C3C"/>
              </a:solidFill>
            </a:ln>
          </p:spPr>
          <p:txBody>
            <a:bodyPr wrap="square" rtlCol="0">
              <a:spAutoFit/>
            </a:bodyPr>
            <a:lstStyle/>
            <a:p>
              <a:pPr algn="ctr" defTabSz="685800"/>
              <a:r>
                <a:rPr lang="fr-FR" sz="1050" dirty="0" err="1">
                  <a:latin typeface="Calibri" panose="020F0502020204030204"/>
                </a:rPr>
                <a:t>Fresh</a:t>
              </a:r>
              <a:r>
                <a:rPr lang="fr-FR" sz="1050" dirty="0">
                  <a:latin typeface="Calibri" panose="020F0502020204030204"/>
                </a:rPr>
                <a:t> </a:t>
              </a:r>
              <a:r>
                <a:rPr lang="fr-FR" sz="1050" dirty="0" err="1">
                  <a:latin typeface="Calibri" panose="020F0502020204030204"/>
                </a:rPr>
                <a:t>produce</a:t>
              </a:r>
              <a:r>
                <a:rPr lang="fr-FR" sz="1050" dirty="0">
                  <a:latin typeface="Calibri" panose="020F0502020204030204"/>
                </a:rPr>
                <a:t> </a:t>
              </a:r>
              <a:r>
                <a:rPr lang="fr-FR" sz="1050" dirty="0" err="1">
                  <a:latin typeface="Calibri" panose="020F0502020204030204"/>
                </a:rPr>
                <a:t>consumption</a:t>
              </a:r>
              <a:endParaRPr lang="fr-FR" sz="1050" dirty="0">
                <a:latin typeface="Calibri" panose="020F0502020204030204"/>
              </a:endParaRPr>
            </a:p>
          </p:txBody>
        </p:sp>
        <p:sp>
          <p:nvSpPr>
            <p:cNvPr id="59" name="ZoneTexte 58"/>
            <p:cNvSpPr txBox="1"/>
            <p:nvPr/>
          </p:nvSpPr>
          <p:spPr>
            <a:xfrm>
              <a:off x="3991182" y="1708783"/>
              <a:ext cx="1062115" cy="253916"/>
            </a:xfrm>
            <a:prstGeom prst="rect">
              <a:avLst/>
            </a:prstGeom>
            <a:solidFill>
              <a:schemeClr val="bg1"/>
            </a:solidFill>
            <a:ln>
              <a:solidFill>
                <a:schemeClr val="tx1"/>
              </a:solidFill>
            </a:ln>
          </p:spPr>
          <p:txBody>
            <a:bodyPr wrap="square" rtlCol="0">
              <a:spAutoFit/>
            </a:bodyPr>
            <a:lstStyle/>
            <a:p>
              <a:pPr algn="ctr" defTabSz="685800"/>
              <a:r>
                <a:rPr lang="fr-FR" sz="1050" dirty="0">
                  <a:solidFill>
                    <a:prstClr val="black"/>
                  </a:solidFill>
                  <a:latin typeface="Calibri" panose="020F0502020204030204"/>
                </a:rPr>
                <a:t>Surface water</a:t>
              </a:r>
            </a:p>
          </p:txBody>
        </p:sp>
        <p:sp>
          <p:nvSpPr>
            <p:cNvPr id="60" name="ZoneTexte 59"/>
            <p:cNvSpPr txBox="1"/>
            <p:nvPr/>
          </p:nvSpPr>
          <p:spPr>
            <a:xfrm>
              <a:off x="6057129" y="1235885"/>
              <a:ext cx="1193455" cy="415498"/>
            </a:xfrm>
            <a:prstGeom prst="rect">
              <a:avLst/>
            </a:prstGeom>
            <a:solidFill>
              <a:schemeClr val="accent3">
                <a:lumMod val="40000"/>
                <a:lumOff val="60000"/>
              </a:schemeClr>
            </a:solidFill>
            <a:ln>
              <a:solidFill>
                <a:schemeClr val="tx1"/>
              </a:solidFill>
            </a:ln>
          </p:spPr>
          <p:txBody>
            <a:bodyPr wrap="square" rtlCol="0">
              <a:spAutoFit/>
            </a:bodyPr>
            <a:lstStyle/>
            <a:p>
              <a:pPr algn="ctr" defTabSz="685800"/>
              <a:r>
                <a:rPr lang="fr-FR" sz="1050" dirty="0" err="1">
                  <a:latin typeface="Calibri" panose="020F0502020204030204"/>
                </a:rPr>
                <a:t>Recreational</a:t>
              </a:r>
              <a:r>
                <a:rPr lang="fr-FR" sz="1050" dirty="0">
                  <a:latin typeface="Calibri" panose="020F0502020204030204"/>
                </a:rPr>
                <a:t> </a:t>
              </a:r>
              <a:r>
                <a:rPr lang="fr-FR" sz="1050" dirty="0" err="1">
                  <a:latin typeface="Calibri" panose="020F0502020204030204"/>
                </a:rPr>
                <a:t>exposure</a:t>
              </a:r>
              <a:endParaRPr lang="fr-FR" sz="1050" dirty="0">
                <a:latin typeface="Calibri" panose="020F0502020204030204"/>
              </a:endParaRPr>
            </a:p>
          </p:txBody>
        </p:sp>
        <p:cxnSp>
          <p:nvCxnSpPr>
            <p:cNvPr id="61" name="Connecteur droit avec flèche 60"/>
            <p:cNvCxnSpPr>
              <a:stCxn id="59" idx="3"/>
              <a:endCxn id="60" idx="1"/>
            </p:cNvCxnSpPr>
            <p:nvPr/>
          </p:nvCxnSpPr>
          <p:spPr>
            <a:xfrm flipV="1">
              <a:off x="5053297" y="1443634"/>
              <a:ext cx="1003832" cy="392107"/>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ZoneTexte 62"/>
            <p:cNvSpPr txBox="1"/>
            <p:nvPr/>
          </p:nvSpPr>
          <p:spPr>
            <a:xfrm>
              <a:off x="6060871" y="1700738"/>
              <a:ext cx="1181122" cy="253916"/>
            </a:xfrm>
            <a:prstGeom prst="rect">
              <a:avLst/>
            </a:prstGeom>
            <a:solidFill>
              <a:schemeClr val="accent3">
                <a:lumMod val="40000"/>
                <a:lumOff val="60000"/>
              </a:schemeClr>
            </a:solidFill>
            <a:ln>
              <a:solidFill>
                <a:srgbClr val="262626"/>
              </a:solidFill>
            </a:ln>
          </p:spPr>
          <p:txBody>
            <a:bodyPr wrap="square" rtlCol="0">
              <a:spAutoFit/>
            </a:bodyPr>
            <a:lstStyle>
              <a:defPPr>
                <a:defRPr lang="fr-FR"/>
              </a:defPPr>
              <a:lvl1pPr algn="ctr">
                <a:defRPr sz="1600"/>
              </a:lvl1pPr>
            </a:lstStyle>
            <a:p>
              <a:pPr defTabSz="685800"/>
              <a:r>
                <a:rPr lang="fr-FR" sz="1050" dirty="0" err="1">
                  <a:latin typeface="Calibri" panose="020F0502020204030204"/>
                </a:rPr>
                <a:t>Drinking</a:t>
              </a:r>
              <a:r>
                <a:rPr lang="fr-FR" sz="1050" dirty="0">
                  <a:latin typeface="Calibri" panose="020F0502020204030204"/>
                </a:rPr>
                <a:t> water</a:t>
              </a:r>
            </a:p>
          </p:txBody>
        </p:sp>
        <p:cxnSp>
          <p:nvCxnSpPr>
            <p:cNvPr id="65" name="Connecteur droit avec flèche 64"/>
            <p:cNvCxnSpPr>
              <a:stCxn id="52" idx="3"/>
              <a:endCxn id="59" idx="1"/>
            </p:cNvCxnSpPr>
            <p:nvPr/>
          </p:nvCxnSpPr>
          <p:spPr>
            <a:xfrm>
              <a:off x="2846211" y="1827695"/>
              <a:ext cx="1144971" cy="8046"/>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eur droit avec flèche 69"/>
            <p:cNvCxnSpPr>
              <a:stCxn id="59" idx="3"/>
              <a:endCxn id="57" idx="1"/>
            </p:cNvCxnSpPr>
            <p:nvPr/>
          </p:nvCxnSpPr>
          <p:spPr>
            <a:xfrm>
              <a:off x="5053297" y="1835741"/>
              <a:ext cx="1011248" cy="378107"/>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ZoneTexte 73"/>
            <p:cNvSpPr txBox="1"/>
            <p:nvPr/>
          </p:nvSpPr>
          <p:spPr>
            <a:xfrm>
              <a:off x="1660011" y="1134321"/>
              <a:ext cx="2141178" cy="338554"/>
            </a:xfrm>
            <a:prstGeom prst="rect">
              <a:avLst/>
            </a:prstGeom>
            <a:noFill/>
          </p:spPr>
          <p:txBody>
            <a:bodyPr wrap="square" rtlCol="0">
              <a:spAutoFit/>
            </a:bodyPr>
            <a:lstStyle/>
            <a:p>
              <a:pPr defTabSz="685800"/>
              <a:r>
                <a:rPr lang="fr-FR" sz="1600" dirty="0">
                  <a:solidFill>
                    <a:schemeClr val="accent3"/>
                  </a:solidFill>
                  <a:latin typeface="Calibri" panose="020F0502020204030204"/>
                </a:rPr>
                <a:t>Environmental module</a:t>
              </a:r>
            </a:p>
          </p:txBody>
        </p:sp>
        <p:sp>
          <p:nvSpPr>
            <p:cNvPr id="82" name="ZoneTexte 81"/>
            <p:cNvSpPr txBox="1"/>
            <p:nvPr/>
          </p:nvSpPr>
          <p:spPr>
            <a:xfrm>
              <a:off x="1960310" y="2126532"/>
              <a:ext cx="938239" cy="253916"/>
            </a:xfrm>
            <a:prstGeom prst="rect">
              <a:avLst/>
            </a:prstGeom>
            <a:solidFill>
              <a:schemeClr val="tx2">
                <a:lumMod val="60000"/>
                <a:lumOff val="40000"/>
              </a:schemeClr>
            </a:solidFill>
          </p:spPr>
          <p:txBody>
            <a:bodyPr wrap="square" rtlCol="0">
              <a:spAutoFit/>
            </a:bodyPr>
            <a:lstStyle/>
            <a:p>
              <a:pPr defTabSz="685800"/>
              <a:r>
                <a:rPr lang="fr-FR" sz="1050" dirty="0" smtClean="0">
                  <a:solidFill>
                    <a:prstClr val="black"/>
                  </a:solidFill>
                  <a:latin typeface="Calibri" panose="020F0502020204030204"/>
                </a:rPr>
                <a:t>Interventions</a:t>
              </a:r>
              <a:endParaRPr lang="fr-FR" sz="1050" dirty="0">
                <a:solidFill>
                  <a:prstClr val="black"/>
                </a:solidFill>
                <a:latin typeface="Calibri" panose="020F0502020204030204"/>
              </a:endParaRPr>
            </a:p>
          </p:txBody>
        </p:sp>
        <p:cxnSp>
          <p:nvCxnSpPr>
            <p:cNvPr id="88" name="Connecteur droit avec flèche 87"/>
            <p:cNvCxnSpPr>
              <a:stCxn id="59" idx="3"/>
            </p:cNvCxnSpPr>
            <p:nvPr/>
          </p:nvCxnSpPr>
          <p:spPr>
            <a:xfrm flipV="1">
              <a:off x="5053297" y="1827696"/>
              <a:ext cx="1007574" cy="8045"/>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11020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4</a:t>
            </a:fld>
            <a:endParaRPr lang="fr-FR" dirty="0"/>
          </a:p>
        </p:txBody>
      </p:sp>
      <p:sp>
        <p:nvSpPr>
          <p:cNvPr id="47" name="Titre 2"/>
          <p:cNvSpPr>
            <a:spLocks noGrp="1"/>
          </p:cNvSpPr>
          <p:nvPr>
            <p:ph type="title"/>
          </p:nvPr>
        </p:nvSpPr>
        <p:spPr>
          <a:xfrm>
            <a:off x="268173" y="249017"/>
            <a:ext cx="8157703" cy="636937"/>
          </a:xfrm>
        </p:spPr>
        <p:txBody>
          <a:bodyPr/>
          <a:lstStyle/>
          <a:p>
            <a:r>
              <a:rPr lang="fr-FR" sz="2800" dirty="0" smtClean="0"/>
              <a:t>QMRA model</a:t>
            </a:r>
            <a:endParaRPr lang="fr-FR" sz="2800" dirty="0"/>
          </a:p>
        </p:txBody>
      </p:sp>
      <p:sp>
        <p:nvSpPr>
          <p:cNvPr id="48" name="Rectangle 47"/>
          <p:cNvSpPr/>
          <p:nvPr/>
        </p:nvSpPr>
        <p:spPr>
          <a:xfrm>
            <a:off x="1676547" y="3621440"/>
            <a:ext cx="5694424" cy="779041"/>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alibri" panose="020F0502020204030204"/>
            </a:endParaRPr>
          </a:p>
        </p:txBody>
      </p:sp>
      <p:sp>
        <p:nvSpPr>
          <p:cNvPr id="49" name="Rectangle 48"/>
          <p:cNvSpPr/>
          <p:nvPr/>
        </p:nvSpPr>
        <p:spPr>
          <a:xfrm>
            <a:off x="1676547" y="2642176"/>
            <a:ext cx="5694424" cy="87032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alibri" panose="020F0502020204030204"/>
            </a:endParaRPr>
          </a:p>
        </p:txBody>
      </p:sp>
      <p:sp>
        <p:nvSpPr>
          <p:cNvPr id="51" name="ZoneTexte 50"/>
          <p:cNvSpPr txBox="1"/>
          <p:nvPr/>
        </p:nvSpPr>
        <p:spPr>
          <a:xfrm>
            <a:off x="408264" y="2784952"/>
            <a:ext cx="832757" cy="584775"/>
          </a:xfrm>
          <a:prstGeom prst="rect">
            <a:avLst/>
          </a:prstGeom>
          <a:solidFill>
            <a:schemeClr val="accent6">
              <a:lumMod val="60000"/>
              <a:lumOff val="40000"/>
            </a:schemeClr>
          </a:solidFill>
          <a:ln>
            <a:solidFill>
              <a:srgbClr val="262626"/>
            </a:solidFill>
          </a:ln>
        </p:spPr>
        <p:txBody>
          <a:bodyPr wrap="square" rtlCol="0">
            <a:spAutoFit/>
          </a:bodyPr>
          <a:lstStyle/>
          <a:p>
            <a:pPr algn="ctr" defTabSz="685800"/>
            <a:r>
              <a:rPr lang="fr-FR" sz="1600" dirty="0" smtClean="0">
                <a:solidFill>
                  <a:schemeClr val="accent3"/>
                </a:solidFill>
                <a:latin typeface="Calibri" panose="020F0502020204030204"/>
              </a:rPr>
              <a:t> Farm module</a:t>
            </a:r>
            <a:endParaRPr lang="fr-FR" sz="1600" dirty="0">
              <a:solidFill>
                <a:schemeClr val="accent3"/>
              </a:solidFill>
              <a:latin typeface="Calibri" panose="020F0502020204030204"/>
            </a:endParaRPr>
          </a:p>
        </p:txBody>
      </p:sp>
      <p:cxnSp>
        <p:nvCxnSpPr>
          <p:cNvPr id="55" name="Connecteur en angle 54"/>
          <p:cNvCxnSpPr>
            <a:stCxn id="51" idx="2"/>
            <a:endCxn id="48" idx="1"/>
          </p:cNvCxnSpPr>
          <p:nvPr/>
        </p:nvCxnSpPr>
        <p:spPr>
          <a:xfrm rot="16200000" flipH="1">
            <a:off x="929978" y="3264392"/>
            <a:ext cx="641234" cy="851904"/>
          </a:xfrm>
          <a:prstGeom prst="bentConnector2">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rot="16200000">
            <a:off x="6266877" y="2607692"/>
            <a:ext cx="3277800" cy="307777"/>
          </a:xfrm>
          <a:prstGeom prst="rect">
            <a:avLst/>
          </a:prstGeom>
          <a:solidFill>
            <a:schemeClr val="bg1">
              <a:lumMod val="85000"/>
            </a:schemeClr>
          </a:solidFill>
          <a:ln>
            <a:solidFill>
              <a:schemeClr val="tx1"/>
            </a:solidFill>
          </a:ln>
        </p:spPr>
        <p:txBody>
          <a:bodyPr wrap="square" rtlCol="0">
            <a:spAutoFit/>
          </a:bodyPr>
          <a:lstStyle/>
          <a:p>
            <a:pPr algn="ctr" defTabSz="685800"/>
            <a:r>
              <a:rPr lang="fr-FR" sz="1400" dirty="0">
                <a:solidFill>
                  <a:prstClr val="black"/>
                </a:solidFill>
                <a:latin typeface="Calibri" panose="020F0502020204030204"/>
              </a:rPr>
              <a:t>Human </a:t>
            </a:r>
            <a:r>
              <a:rPr lang="fr-FR" sz="1400" dirty="0" smtClean="0">
                <a:solidFill>
                  <a:prstClr val="black"/>
                </a:solidFill>
                <a:latin typeface="Calibri" panose="020F0502020204030204"/>
              </a:rPr>
              <a:t>exposure to ESBL</a:t>
            </a:r>
            <a:r>
              <a:rPr lang="fr-FR" sz="1400" i="1" dirty="0" smtClean="0">
                <a:solidFill>
                  <a:prstClr val="black"/>
                </a:solidFill>
                <a:latin typeface="Calibri" panose="020F0502020204030204"/>
              </a:rPr>
              <a:t> E. coli</a:t>
            </a:r>
            <a:endParaRPr lang="fr-FR" sz="1400" dirty="0">
              <a:solidFill>
                <a:prstClr val="black"/>
              </a:solidFill>
              <a:latin typeface="Calibri" panose="020F0502020204030204"/>
            </a:endParaRPr>
          </a:p>
        </p:txBody>
      </p:sp>
      <p:sp>
        <p:nvSpPr>
          <p:cNvPr id="58" name="ZoneTexte 57"/>
          <p:cNvSpPr txBox="1"/>
          <p:nvPr/>
        </p:nvSpPr>
        <p:spPr>
          <a:xfrm>
            <a:off x="6051602" y="3803211"/>
            <a:ext cx="1197883" cy="415498"/>
          </a:xfrm>
          <a:prstGeom prst="rect">
            <a:avLst/>
          </a:prstGeom>
          <a:solidFill>
            <a:schemeClr val="accent3">
              <a:lumMod val="40000"/>
              <a:lumOff val="60000"/>
            </a:schemeClr>
          </a:solidFill>
          <a:ln>
            <a:solidFill>
              <a:schemeClr val="tx1">
                <a:lumMod val="85000"/>
                <a:lumOff val="15000"/>
              </a:schemeClr>
            </a:solidFill>
          </a:ln>
        </p:spPr>
        <p:txBody>
          <a:bodyPr wrap="square" rtlCol="0">
            <a:spAutoFit/>
          </a:bodyPr>
          <a:lstStyle/>
          <a:p>
            <a:pPr algn="ctr" defTabSz="685800"/>
            <a:r>
              <a:rPr lang="fr-FR" sz="1050" dirty="0">
                <a:latin typeface="Calibri" panose="020F0502020204030204"/>
              </a:rPr>
              <a:t>Occupational exposure</a:t>
            </a:r>
          </a:p>
        </p:txBody>
      </p:sp>
      <p:sp>
        <p:nvSpPr>
          <p:cNvPr id="62" name="ZoneTexte 61"/>
          <p:cNvSpPr txBox="1"/>
          <p:nvPr/>
        </p:nvSpPr>
        <p:spPr>
          <a:xfrm>
            <a:off x="355524" y="3421394"/>
            <a:ext cx="938239" cy="253916"/>
          </a:xfrm>
          <a:prstGeom prst="rect">
            <a:avLst/>
          </a:prstGeom>
          <a:solidFill>
            <a:schemeClr val="accent4">
              <a:lumMod val="60000"/>
              <a:lumOff val="40000"/>
            </a:schemeClr>
          </a:solidFill>
        </p:spPr>
        <p:txBody>
          <a:bodyPr wrap="square" rtlCol="0">
            <a:spAutoFit/>
          </a:bodyPr>
          <a:lstStyle/>
          <a:p>
            <a:pPr defTabSz="685800"/>
            <a:r>
              <a:rPr lang="fr-FR" sz="1050" dirty="0" smtClean="0">
                <a:solidFill>
                  <a:prstClr val="black"/>
                </a:solidFill>
                <a:latin typeface="Calibri" panose="020F0502020204030204"/>
              </a:rPr>
              <a:t>Interventions</a:t>
            </a:r>
            <a:endParaRPr lang="fr-FR" sz="1050" dirty="0">
              <a:solidFill>
                <a:prstClr val="black"/>
              </a:solidFill>
              <a:latin typeface="Calibri" panose="020F0502020204030204"/>
            </a:endParaRPr>
          </a:p>
        </p:txBody>
      </p:sp>
      <p:sp>
        <p:nvSpPr>
          <p:cNvPr id="66" name="ZoneTexte 65"/>
          <p:cNvSpPr txBox="1"/>
          <p:nvPr/>
        </p:nvSpPr>
        <p:spPr>
          <a:xfrm>
            <a:off x="2012212" y="3059209"/>
            <a:ext cx="832757" cy="253916"/>
          </a:xfrm>
          <a:prstGeom prst="rect">
            <a:avLst/>
          </a:prstGeom>
          <a:solidFill>
            <a:schemeClr val="bg1"/>
          </a:solidFill>
          <a:ln>
            <a:solidFill>
              <a:schemeClr val="tx1"/>
            </a:solidFill>
          </a:ln>
        </p:spPr>
        <p:txBody>
          <a:bodyPr wrap="square" rtlCol="0">
            <a:spAutoFit/>
          </a:bodyPr>
          <a:lstStyle/>
          <a:p>
            <a:pPr algn="ctr" defTabSz="685800"/>
            <a:r>
              <a:rPr lang="fr-FR" sz="1050" dirty="0">
                <a:solidFill>
                  <a:prstClr val="black"/>
                </a:solidFill>
                <a:latin typeface="Calibri" panose="020F0502020204030204"/>
              </a:rPr>
              <a:t>Slaughter</a:t>
            </a:r>
          </a:p>
        </p:txBody>
      </p:sp>
      <p:sp>
        <p:nvSpPr>
          <p:cNvPr id="67" name="ZoneTexte 66"/>
          <p:cNvSpPr txBox="1"/>
          <p:nvPr/>
        </p:nvSpPr>
        <p:spPr>
          <a:xfrm>
            <a:off x="3182136" y="3063148"/>
            <a:ext cx="1166632" cy="253916"/>
          </a:xfrm>
          <a:prstGeom prst="rect">
            <a:avLst/>
          </a:prstGeom>
          <a:solidFill>
            <a:schemeClr val="bg1"/>
          </a:solidFill>
          <a:ln>
            <a:solidFill>
              <a:schemeClr val="tx1"/>
            </a:solidFill>
          </a:ln>
        </p:spPr>
        <p:txBody>
          <a:bodyPr wrap="square" rtlCol="0">
            <a:spAutoFit/>
          </a:bodyPr>
          <a:lstStyle/>
          <a:p>
            <a:pPr algn="ctr" defTabSz="685800"/>
            <a:r>
              <a:rPr lang="fr-FR" sz="1050" dirty="0" smtClean="0">
                <a:solidFill>
                  <a:prstClr val="black"/>
                </a:solidFill>
                <a:latin typeface="Calibri" panose="020F0502020204030204"/>
              </a:rPr>
              <a:t>Processing</a:t>
            </a:r>
            <a:endParaRPr lang="fr-FR" sz="1050" dirty="0">
              <a:solidFill>
                <a:prstClr val="black"/>
              </a:solidFill>
              <a:latin typeface="Calibri" panose="020F0502020204030204"/>
            </a:endParaRPr>
          </a:p>
        </p:txBody>
      </p:sp>
      <p:sp>
        <p:nvSpPr>
          <p:cNvPr id="68" name="ZoneTexte 67"/>
          <p:cNvSpPr txBox="1"/>
          <p:nvPr/>
        </p:nvSpPr>
        <p:spPr>
          <a:xfrm>
            <a:off x="4656387" y="2986625"/>
            <a:ext cx="1061387" cy="415498"/>
          </a:xfrm>
          <a:prstGeom prst="rect">
            <a:avLst/>
          </a:prstGeom>
          <a:solidFill>
            <a:schemeClr val="bg1"/>
          </a:solidFill>
          <a:ln>
            <a:solidFill>
              <a:srgbClr val="262626"/>
            </a:solidFill>
          </a:ln>
        </p:spPr>
        <p:txBody>
          <a:bodyPr wrap="square" rtlCol="0">
            <a:spAutoFit/>
          </a:bodyPr>
          <a:lstStyle/>
          <a:p>
            <a:pPr algn="ctr" defTabSz="685800"/>
            <a:r>
              <a:rPr lang="fr-FR" sz="1050" dirty="0">
                <a:solidFill>
                  <a:prstClr val="black"/>
                </a:solidFill>
                <a:latin typeface="Calibri" panose="020F0502020204030204"/>
              </a:rPr>
              <a:t>Home preparation</a:t>
            </a:r>
          </a:p>
        </p:txBody>
      </p:sp>
      <p:sp>
        <p:nvSpPr>
          <p:cNvPr id="69" name="ZoneTexte 68"/>
          <p:cNvSpPr txBox="1"/>
          <p:nvPr/>
        </p:nvSpPr>
        <p:spPr>
          <a:xfrm>
            <a:off x="6035859" y="2969020"/>
            <a:ext cx="1216420" cy="415498"/>
          </a:xfrm>
          <a:prstGeom prst="rect">
            <a:avLst/>
          </a:prstGeom>
          <a:solidFill>
            <a:schemeClr val="accent3">
              <a:lumMod val="40000"/>
              <a:lumOff val="60000"/>
            </a:schemeClr>
          </a:solidFill>
          <a:ln>
            <a:solidFill>
              <a:schemeClr val="tx1"/>
            </a:solidFill>
          </a:ln>
        </p:spPr>
        <p:txBody>
          <a:bodyPr wrap="square" rtlCol="0">
            <a:spAutoFit/>
          </a:bodyPr>
          <a:lstStyle/>
          <a:p>
            <a:pPr algn="ctr" defTabSz="685800"/>
            <a:r>
              <a:rPr lang="fr-FR" sz="1050" dirty="0">
                <a:latin typeface="Calibri" panose="020F0502020204030204"/>
              </a:rPr>
              <a:t>Chicken meat consumption</a:t>
            </a:r>
          </a:p>
        </p:txBody>
      </p:sp>
      <p:cxnSp>
        <p:nvCxnSpPr>
          <p:cNvPr id="71" name="Connecteur droit avec flèche 70"/>
          <p:cNvCxnSpPr>
            <a:stCxn id="51" idx="3"/>
            <a:endCxn id="49" idx="1"/>
          </p:cNvCxnSpPr>
          <p:nvPr/>
        </p:nvCxnSpPr>
        <p:spPr>
          <a:xfrm>
            <a:off x="1241021" y="3077340"/>
            <a:ext cx="435526" cy="1"/>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eur droit avec flèche 71"/>
          <p:cNvCxnSpPr>
            <a:stCxn id="67" idx="3"/>
            <a:endCxn id="68" idx="1"/>
          </p:cNvCxnSpPr>
          <p:nvPr/>
        </p:nvCxnSpPr>
        <p:spPr>
          <a:xfrm>
            <a:off x="4348768" y="3190106"/>
            <a:ext cx="307619" cy="4268"/>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eur droit avec flèche 72"/>
          <p:cNvCxnSpPr>
            <a:endCxn id="69" idx="1"/>
          </p:cNvCxnSpPr>
          <p:nvPr/>
        </p:nvCxnSpPr>
        <p:spPr>
          <a:xfrm flipV="1">
            <a:off x="5709372" y="3176769"/>
            <a:ext cx="326487" cy="4044"/>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75" name="ZoneTexte 74"/>
          <p:cNvSpPr txBox="1"/>
          <p:nvPr/>
        </p:nvSpPr>
        <p:spPr>
          <a:xfrm>
            <a:off x="1664890" y="2641158"/>
            <a:ext cx="1901217" cy="338554"/>
          </a:xfrm>
          <a:prstGeom prst="rect">
            <a:avLst/>
          </a:prstGeom>
          <a:noFill/>
        </p:spPr>
        <p:txBody>
          <a:bodyPr wrap="square" rtlCol="0">
            <a:spAutoFit/>
          </a:bodyPr>
          <a:lstStyle/>
          <a:p>
            <a:pPr defTabSz="685800"/>
            <a:r>
              <a:rPr lang="fr-FR" sz="1600" dirty="0">
                <a:solidFill>
                  <a:schemeClr val="accent3"/>
                </a:solidFill>
                <a:latin typeface="Calibri" panose="020F0502020204030204"/>
              </a:rPr>
              <a:t>Foodborne module</a:t>
            </a:r>
          </a:p>
        </p:txBody>
      </p:sp>
      <p:sp>
        <p:nvSpPr>
          <p:cNvPr id="76" name="ZoneTexte 75"/>
          <p:cNvSpPr txBox="1"/>
          <p:nvPr/>
        </p:nvSpPr>
        <p:spPr>
          <a:xfrm>
            <a:off x="1667769" y="3606374"/>
            <a:ext cx="2952328" cy="338554"/>
          </a:xfrm>
          <a:prstGeom prst="rect">
            <a:avLst/>
          </a:prstGeom>
          <a:noFill/>
        </p:spPr>
        <p:txBody>
          <a:bodyPr wrap="square" rtlCol="0">
            <a:spAutoFit/>
          </a:bodyPr>
          <a:lstStyle/>
          <a:p>
            <a:pPr defTabSz="685800"/>
            <a:r>
              <a:rPr lang="fr-FR" sz="1600" dirty="0">
                <a:solidFill>
                  <a:schemeClr val="accent3"/>
                </a:solidFill>
                <a:latin typeface="Calibri" panose="020F0502020204030204"/>
              </a:rPr>
              <a:t>Occupational </a:t>
            </a:r>
            <a:r>
              <a:rPr lang="fr-FR" sz="1600" dirty="0" smtClean="0">
                <a:solidFill>
                  <a:schemeClr val="accent3"/>
                </a:solidFill>
                <a:latin typeface="Calibri" panose="020F0502020204030204"/>
              </a:rPr>
              <a:t>module</a:t>
            </a:r>
            <a:endParaRPr lang="fr-FR" sz="1600" dirty="0">
              <a:solidFill>
                <a:schemeClr val="accent3"/>
              </a:solidFill>
              <a:latin typeface="Calibri" panose="020F0502020204030204"/>
            </a:endParaRPr>
          </a:p>
        </p:txBody>
      </p:sp>
      <p:cxnSp>
        <p:nvCxnSpPr>
          <p:cNvPr id="77" name="Connecteur droit avec flèche 76"/>
          <p:cNvCxnSpPr>
            <a:stCxn id="66" idx="3"/>
            <a:endCxn id="67" idx="1"/>
          </p:cNvCxnSpPr>
          <p:nvPr/>
        </p:nvCxnSpPr>
        <p:spPr>
          <a:xfrm>
            <a:off x="2844969" y="3186167"/>
            <a:ext cx="337167" cy="3939"/>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eur en angle 77"/>
          <p:cNvCxnSpPr>
            <a:stCxn id="51" idx="0"/>
            <a:endCxn id="50" idx="1"/>
          </p:cNvCxnSpPr>
          <p:nvPr/>
        </p:nvCxnSpPr>
        <p:spPr>
          <a:xfrm rot="5400000" flipH="1" flipV="1">
            <a:off x="770947" y="1883568"/>
            <a:ext cx="955081" cy="847688"/>
          </a:xfrm>
          <a:prstGeom prst="bent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ZoneTexte 78"/>
          <p:cNvSpPr txBox="1"/>
          <p:nvPr/>
        </p:nvSpPr>
        <p:spPr>
          <a:xfrm>
            <a:off x="3620841" y="3884002"/>
            <a:ext cx="1166632" cy="253916"/>
          </a:xfrm>
          <a:prstGeom prst="rect">
            <a:avLst/>
          </a:prstGeom>
          <a:solidFill>
            <a:schemeClr val="bg1"/>
          </a:solidFill>
          <a:ln>
            <a:solidFill>
              <a:schemeClr val="tx1"/>
            </a:solidFill>
          </a:ln>
        </p:spPr>
        <p:txBody>
          <a:bodyPr wrap="square" rtlCol="0">
            <a:spAutoFit/>
          </a:bodyPr>
          <a:lstStyle/>
          <a:p>
            <a:pPr algn="ctr" defTabSz="685800"/>
            <a:r>
              <a:rPr lang="fr-FR" sz="1050" dirty="0" smtClean="0">
                <a:solidFill>
                  <a:prstClr val="black"/>
                </a:solidFill>
                <a:latin typeface="Calibri" panose="020F0502020204030204"/>
              </a:rPr>
              <a:t>Direct contact</a:t>
            </a:r>
            <a:endParaRPr lang="fr-FR" sz="1050" dirty="0">
              <a:solidFill>
                <a:prstClr val="black"/>
              </a:solidFill>
              <a:latin typeface="Calibri" panose="020F0502020204030204"/>
            </a:endParaRPr>
          </a:p>
        </p:txBody>
      </p:sp>
      <p:cxnSp>
        <p:nvCxnSpPr>
          <p:cNvPr id="80" name="Connecteur droit avec flèche 79"/>
          <p:cNvCxnSpPr>
            <a:stCxn id="79" idx="3"/>
            <a:endCxn id="58" idx="1"/>
          </p:cNvCxnSpPr>
          <p:nvPr/>
        </p:nvCxnSpPr>
        <p:spPr>
          <a:xfrm>
            <a:off x="4787473" y="4010960"/>
            <a:ext cx="1264129" cy="0"/>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83"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5431" y="4659982"/>
            <a:ext cx="3086100" cy="211622"/>
          </a:xfrm>
        </p:spPr>
        <p:txBody>
          <a:bodyPr/>
          <a:lstStyle/>
          <a:p>
            <a:pPr algn="l"/>
            <a:r>
              <a:rPr lang="fr-FR" dirty="0" smtClean="0"/>
              <a:t>Réunion ENVIRE Paris 2024</a:t>
            </a:r>
            <a:endParaRPr lang="fr-FR" dirty="0"/>
          </a:p>
        </p:txBody>
      </p:sp>
      <p:grpSp>
        <p:nvGrpSpPr>
          <p:cNvPr id="99" name="Groupe 98"/>
          <p:cNvGrpSpPr/>
          <p:nvPr/>
        </p:nvGrpSpPr>
        <p:grpSpPr>
          <a:xfrm>
            <a:off x="1660011" y="1134321"/>
            <a:ext cx="5710960" cy="1394525"/>
            <a:chOff x="1655449" y="1006529"/>
            <a:chExt cx="5710960" cy="1394525"/>
          </a:xfrm>
        </p:grpSpPr>
        <p:sp>
          <p:nvSpPr>
            <p:cNvPr id="50" name="Rectangle 49"/>
            <p:cNvSpPr/>
            <p:nvPr/>
          </p:nvSpPr>
          <p:spPr>
            <a:xfrm>
              <a:off x="1671985" y="1014843"/>
              <a:ext cx="5694424" cy="1386211"/>
            </a:xfrm>
            <a:prstGeom prst="rect">
              <a:avLst/>
            </a:prstGeom>
            <a:solidFill>
              <a:schemeClr val="accent6">
                <a:lumMod val="20000"/>
                <a:lumOff val="8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alibri" panose="020F0502020204030204"/>
              </a:endParaRPr>
            </a:p>
          </p:txBody>
        </p:sp>
        <p:sp>
          <p:nvSpPr>
            <p:cNvPr id="52" name="ZoneTexte 51"/>
            <p:cNvSpPr txBox="1"/>
            <p:nvPr/>
          </p:nvSpPr>
          <p:spPr>
            <a:xfrm>
              <a:off x="2008892" y="1492154"/>
              <a:ext cx="832757" cy="415498"/>
            </a:xfrm>
            <a:prstGeom prst="rect">
              <a:avLst/>
            </a:prstGeom>
            <a:solidFill>
              <a:schemeClr val="bg1"/>
            </a:solidFill>
            <a:ln>
              <a:solidFill>
                <a:schemeClr val="bg1">
                  <a:lumMod val="95000"/>
                </a:schemeClr>
              </a:solidFill>
            </a:ln>
          </p:spPr>
          <p:txBody>
            <a:bodyPr wrap="square" rtlCol="0">
              <a:spAutoFit/>
            </a:bodyPr>
            <a:lstStyle/>
            <a:p>
              <a:pPr algn="ctr" defTabSz="685800"/>
              <a:r>
                <a:rPr lang="fr-FR" sz="1050" dirty="0" smtClean="0">
                  <a:solidFill>
                    <a:schemeClr val="bg1">
                      <a:lumMod val="85000"/>
                    </a:schemeClr>
                  </a:solidFill>
                  <a:latin typeface="Calibri" panose="020F0502020204030204"/>
                </a:rPr>
                <a:t>Manure </a:t>
              </a:r>
              <a:r>
                <a:rPr lang="fr-FR" sz="1050" dirty="0">
                  <a:solidFill>
                    <a:schemeClr val="bg1">
                      <a:lumMod val="85000"/>
                    </a:schemeClr>
                  </a:solidFill>
                  <a:latin typeface="Calibri" panose="020F0502020204030204"/>
                </a:rPr>
                <a:t>tank</a:t>
              </a:r>
            </a:p>
          </p:txBody>
        </p:sp>
        <p:sp>
          <p:nvSpPr>
            <p:cNvPr id="57" name="ZoneTexte 56"/>
            <p:cNvSpPr txBox="1"/>
            <p:nvPr/>
          </p:nvSpPr>
          <p:spPr>
            <a:xfrm>
              <a:off x="6059983" y="1878307"/>
              <a:ext cx="1181120" cy="415498"/>
            </a:xfrm>
            <a:prstGeom prst="rect">
              <a:avLst/>
            </a:prstGeom>
            <a:solidFill>
              <a:schemeClr val="accent3">
                <a:lumMod val="20000"/>
                <a:lumOff val="80000"/>
              </a:schemeClr>
            </a:solidFill>
            <a:ln>
              <a:solidFill>
                <a:schemeClr val="bg1">
                  <a:lumMod val="85000"/>
                </a:schemeClr>
              </a:solidFill>
            </a:ln>
          </p:spPr>
          <p:txBody>
            <a:bodyPr wrap="square" rtlCol="0">
              <a:spAutoFit/>
            </a:bodyPr>
            <a:lstStyle/>
            <a:p>
              <a:pPr algn="ctr" defTabSz="685800"/>
              <a:r>
                <a:rPr lang="fr-FR" sz="1050" dirty="0" err="1">
                  <a:solidFill>
                    <a:schemeClr val="bg1">
                      <a:lumMod val="85000"/>
                    </a:schemeClr>
                  </a:solidFill>
                  <a:latin typeface="Calibri" panose="020F0502020204030204"/>
                </a:rPr>
                <a:t>Fresh</a:t>
              </a:r>
              <a:r>
                <a:rPr lang="fr-FR" sz="1050" dirty="0">
                  <a:solidFill>
                    <a:schemeClr val="bg1">
                      <a:lumMod val="85000"/>
                    </a:schemeClr>
                  </a:solidFill>
                  <a:latin typeface="Calibri" panose="020F0502020204030204"/>
                </a:rPr>
                <a:t> </a:t>
              </a:r>
              <a:r>
                <a:rPr lang="fr-FR" sz="1050" dirty="0" err="1">
                  <a:solidFill>
                    <a:schemeClr val="bg1">
                      <a:lumMod val="85000"/>
                    </a:schemeClr>
                  </a:solidFill>
                  <a:latin typeface="Calibri" panose="020F0502020204030204"/>
                </a:rPr>
                <a:t>produce</a:t>
              </a:r>
              <a:r>
                <a:rPr lang="fr-FR" sz="1050" dirty="0">
                  <a:solidFill>
                    <a:schemeClr val="bg1">
                      <a:lumMod val="85000"/>
                    </a:schemeClr>
                  </a:solidFill>
                  <a:latin typeface="Calibri" panose="020F0502020204030204"/>
                </a:rPr>
                <a:t> </a:t>
              </a:r>
              <a:r>
                <a:rPr lang="fr-FR" sz="1050" dirty="0" err="1">
                  <a:solidFill>
                    <a:schemeClr val="bg1">
                      <a:lumMod val="85000"/>
                    </a:schemeClr>
                  </a:solidFill>
                  <a:latin typeface="Calibri" panose="020F0502020204030204"/>
                </a:rPr>
                <a:t>consumption</a:t>
              </a:r>
              <a:endParaRPr lang="fr-FR" sz="1050" dirty="0">
                <a:solidFill>
                  <a:schemeClr val="bg1">
                    <a:lumMod val="85000"/>
                  </a:schemeClr>
                </a:solidFill>
                <a:latin typeface="Calibri" panose="020F0502020204030204"/>
              </a:endParaRPr>
            </a:p>
          </p:txBody>
        </p:sp>
        <p:sp>
          <p:nvSpPr>
            <p:cNvPr id="59" name="ZoneTexte 58"/>
            <p:cNvSpPr txBox="1"/>
            <p:nvPr/>
          </p:nvSpPr>
          <p:spPr>
            <a:xfrm>
              <a:off x="3986620" y="1580991"/>
              <a:ext cx="1062115" cy="253916"/>
            </a:xfrm>
            <a:prstGeom prst="rect">
              <a:avLst/>
            </a:prstGeom>
            <a:solidFill>
              <a:schemeClr val="bg1"/>
            </a:solidFill>
            <a:ln>
              <a:solidFill>
                <a:schemeClr val="bg1">
                  <a:lumMod val="95000"/>
                </a:schemeClr>
              </a:solidFill>
            </a:ln>
          </p:spPr>
          <p:txBody>
            <a:bodyPr wrap="square" rtlCol="0">
              <a:spAutoFit/>
            </a:bodyPr>
            <a:lstStyle/>
            <a:p>
              <a:pPr algn="ctr" defTabSz="685800"/>
              <a:r>
                <a:rPr lang="fr-FR" sz="1050" dirty="0">
                  <a:solidFill>
                    <a:schemeClr val="bg1">
                      <a:lumMod val="85000"/>
                    </a:schemeClr>
                  </a:solidFill>
                  <a:latin typeface="Calibri" panose="020F0502020204030204"/>
                </a:rPr>
                <a:t>Surface water</a:t>
              </a:r>
            </a:p>
          </p:txBody>
        </p:sp>
        <p:sp>
          <p:nvSpPr>
            <p:cNvPr id="60" name="ZoneTexte 59"/>
            <p:cNvSpPr txBox="1"/>
            <p:nvPr/>
          </p:nvSpPr>
          <p:spPr>
            <a:xfrm>
              <a:off x="6052567" y="1108093"/>
              <a:ext cx="1193455" cy="415498"/>
            </a:xfrm>
            <a:prstGeom prst="rect">
              <a:avLst/>
            </a:prstGeom>
            <a:solidFill>
              <a:schemeClr val="accent3">
                <a:lumMod val="20000"/>
                <a:lumOff val="80000"/>
              </a:schemeClr>
            </a:solidFill>
            <a:ln>
              <a:solidFill>
                <a:schemeClr val="bg1">
                  <a:lumMod val="85000"/>
                </a:schemeClr>
              </a:solidFill>
            </a:ln>
          </p:spPr>
          <p:txBody>
            <a:bodyPr wrap="square" rtlCol="0">
              <a:spAutoFit/>
            </a:bodyPr>
            <a:lstStyle/>
            <a:p>
              <a:pPr algn="ctr" defTabSz="685800"/>
              <a:r>
                <a:rPr lang="fr-FR" sz="1050" dirty="0" err="1">
                  <a:solidFill>
                    <a:schemeClr val="bg1">
                      <a:lumMod val="85000"/>
                    </a:schemeClr>
                  </a:solidFill>
                  <a:latin typeface="Calibri" panose="020F0502020204030204"/>
                </a:rPr>
                <a:t>Recreational</a:t>
              </a:r>
              <a:r>
                <a:rPr lang="fr-FR" sz="1050" dirty="0">
                  <a:solidFill>
                    <a:schemeClr val="bg1">
                      <a:lumMod val="85000"/>
                    </a:schemeClr>
                  </a:solidFill>
                  <a:latin typeface="Calibri" panose="020F0502020204030204"/>
                </a:rPr>
                <a:t> </a:t>
              </a:r>
              <a:r>
                <a:rPr lang="fr-FR" sz="1050" dirty="0" err="1">
                  <a:solidFill>
                    <a:schemeClr val="bg1">
                      <a:lumMod val="85000"/>
                    </a:schemeClr>
                  </a:solidFill>
                  <a:latin typeface="Calibri" panose="020F0502020204030204"/>
                </a:rPr>
                <a:t>exposure</a:t>
              </a:r>
              <a:endParaRPr lang="fr-FR" sz="1050" dirty="0">
                <a:solidFill>
                  <a:schemeClr val="bg1">
                    <a:lumMod val="85000"/>
                  </a:schemeClr>
                </a:solidFill>
                <a:latin typeface="Calibri" panose="020F0502020204030204"/>
              </a:endParaRPr>
            </a:p>
          </p:txBody>
        </p:sp>
        <p:cxnSp>
          <p:nvCxnSpPr>
            <p:cNvPr id="61" name="Connecteur droit avec flèche 60"/>
            <p:cNvCxnSpPr>
              <a:stCxn id="59" idx="3"/>
              <a:endCxn id="60" idx="1"/>
            </p:cNvCxnSpPr>
            <p:nvPr/>
          </p:nvCxnSpPr>
          <p:spPr>
            <a:xfrm flipV="1">
              <a:off x="5048735" y="1315842"/>
              <a:ext cx="1003832" cy="392107"/>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ZoneTexte 62"/>
            <p:cNvSpPr txBox="1"/>
            <p:nvPr/>
          </p:nvSpPr>
          <p:spPr>
            <a:xfrm>
              <a:off x="6056309" y="1572946"/>
              <a:ext cx="1181122" cy="253916"/>
            </a:xfrm>
            <a:prstGeom prst="rect">
              <a:avLst/>
            </a:prstGeom>
            <a:solidFill>
              <a:schemeClr val="accent3">
                <a:lumMod val="20000"/>
                <a:lumOff val="80000"/>
              </a:schemeClr>
            </a:solidFill>
            <a:ln>
              <a:solidFill>
                <a:schemeClr val="bg1">
                  <a:lumMod val="85000"/>
                </a:schemeClr>
              </a:solidFill>
            </a:ln>
          </p:spPr>
          <p:txBody>
            <a:bodyPr wrap="square" rtlCol="0">
              <a:spAutoFit/>
            </a:bodyPr>
            <a:lstStyle>
              <a:defPPr>
                <a:defRPr lang="fr-FR"/>
              </a:defPPr>
              <a:lvl1pPr algn="ctr">
                <a:defRPr sz="1600"/>
              </a:lvl1pPr>
            </a:lstStyle>
            <a:p>
              <a:pPr defTabSz="685800"/>
              <a:r>
                <a:rPr lang="fr-FR" sz="1050" dirty="0" err="1">
                  <a:solidFill>
                    <a:schemeClr val="bg1">
                      <a:lumMod val="85000"/>
                    </a:schemeClr>
                  </a:solidFill>
                  <a:latin typeface="Calibri" panose="020F0502020204030204"/>
                </a:rPr>
                <a:t>Drinking</a:t>
              </a:r>
              <a:r>
                <a:rPr lang="fr-FR" sz="1050" dirty="0">
                  <a:solidFill>
                    <a:schemeClr val="bg1">
                      <a:lumMod val="85000"/>
                    </a:schemeClr>
                  </a:solidFill>
                  <a:latin typeface="Calibri" panose="020F0502020204030204"/>
                </a:rPr>
                <a:t> water</a:t>
              </a:r>
            </a:p>
          </p:txBody>
        </p:sp>
        <p:cxnSp>
          <p:nvCxnSpPr>
            <p:cNvPr id="65" name="Connecteur droit avec flèche 64"/>
            <p:cNvCxnSpPr>
              <a:stCxn id="52" idx="3"/>
              <a:endCxn id="59" idx="1"/>
            </p:cNvCxnSpPr>
            <p:nvPr/>
          </p:nvCxnSpPr>
          <p:spPr>
            <a:xfrm>
              <a:off x="2841649" y="1699903"/>
              <a:ext cx="1144971" cy="8046"/>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eur droit avec flèche 69"/>
            <p:cNvCxnSpPr>
              <a:stCxn id="59" idx="3"/>
              <a:endCxn id="57" idx="1"/>
            </p:cNvCxnSpPr>
            <p:nvPr/>
          </p:nvCxnSpPr>
          <p:spPr>
            <a:xfrm>
              <a:off x="5048735" y="1707949"/>
              <a:ext cx="1011248" cy="378107"/>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ZoneTexte 73"/>
            <p:cNvSpPr txBox="1"/>
            <p:nvPr/>
          </p:nvSpPr>
          <p:spPr>
            <a:xfrm>
              <a:off x="1655449" y="1006529"/>
              <a:ext cx="2141178" cy="338554"/>
            </a:xfrm>
            <a:prstGeom prst="rect">
              <a:avLst/>
            </a:prstGeom>
            <a:noFill/>
          </p:spPr>
          <p:txBody>
            <a:bodyPr wrap="square" rtlCol="0">
              <a:spAutoFit/>
            </a:bodyPr>
            <a:lstStyle/>
            <a:p>
              <a:pPr defTabSz="685800"/>
              <a:r>
                <a:rPr lang="fr-FR" sz="1600" dirty="0">
                  <a:solidFill>
                    <a:schemeClr val="accent3">
                      <a:lumMod val="20000"/>
                      <a:lumOff val="80000"/>
                    </a:schemeClr>
                  </a:solidFill>
                  <a:latin typeface="Calibri" panose="020F0502020204030204"/>
                </a:rPr>
                <a:t>Environmental module</a:t>
              </a:r>
            </a:p>
          </p:txBody>
        </p:sp>
        <p:sp>
          <p:nvSpPr>
            <p:cNvPr id="82" name="ZoneTexte 81"/>
            <p:cNvSpPr txBox="1"/>
            <p:nvPr/>
          </p:nvSpPr>
          <p:spPr>
            <a:xfrm>
              <a:off x="1955748" y="1998740"/>
              <a:ext cx="938239" cy="253916"/>
            </a:xfrm>
            <a:prstGeom prst="rect">
              <a:avLst/>
            </a:prstGeom>
            <a:solidFill>
              <a:schemeClr val="accent4">
                <a:lumMod val="60000"/>
                <a:lumOff val="40000"/>
              </a:schemeClr>
            </a:solidFill>
          </p:spPr>
          <p:txBody>
            <a:bodyPr wrap="square" rtlCol="0">
              <a:spAutoFit/>
            </a:bodyPr>
            <a:lstStyle/>
            <a:p>
              <a:pPr defTabSz="685800"/>
              <a:r>
                <a:rPr lang="fr-FR" sz="1050" dirty="0" smtClean="0">
                  <a:solidFill>
                    <a:schemeClr val="bg1">
                      <a:lumMod val="85000"/>
                    </a:schemeClr>
                  </a:solidFill>
                  <a:latin typeface="Calibri" panose="020F0502020204030204"/>
                </a:rPr>
                <a:t>Interventions</a:t>
              </a:r>
              <a:endParaRPr lang="fr-FR" sz="1050" dirty="0">
                <a:solidFill>
                  <a:schemeClr val="bg1">
                    <a:lumMod val="85000"/>
                  </a:schemeClr>
                </a:solidFill>
                <a:latin typeface="Calibri" panose="020F0502020204030204"/>
              </a:endParaRPr>
            </a:p>
          </p:txBody>
        </p:sp>
        <p:cxnSp>
          <p:nvCxnSpPr>
            <p:cNvPr id="88" name="Connecteur droit avec flèche 87"/>
            <p:cNvCxnSpPr>
              <a:stCxn id="59" idx="3"/>
            </p:cNvCxnSpPr>
            <p:nvPr/>
          </p:nvCxnSpPr>
          <p:spPr>
            <a:xfrm flipV="1">
              <a:off x="5048735" y="1699904"/>
              <a:ext cx="1007574" cy="8045"/>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558607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err="1" smtClean="0"/>
              <a:t>Foodborne</a:t>
            </a:r>
            <a:r>
              <a:rPr lang="fr-FR" dirty="0" smtClean="0"/>
              <a:t> module</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5</a:t>
            </a:fld>
            <a:endParaRPr lang="fr-FR" dirty="0"/>
          </a:p>
        </p:txBody>
      </p:sp>
      <p:sp>
        <p:nvSpPr>
          <p:cNvPr id="7"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p:txBody>
          <a:bodyPr/>
          <a:lstStyle/>
          <a:p>
            <a:r>
              <a:rPr lang="fr-FR" dirty="0" smtClean="0"/>
              <a:t>Réunion ENVIRE Paris 2024</a:t>
            </a:r>
            <a:endParaRPr lang="fr-FR" dirty="0"/>
          </a:p>
        </p:txBody>
      </p:sp>
    </p:spTree>
    <p:extLst>
      <p:ext uri="{BB962C8B-B14F-4D97-AF65-F5344CB8AC3E}">
        <p14:creationId xmlns:p14="http://schemas.microsoft.com/office/powerpoint/2010/main" val="37732418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5431" y="4659982"/>
            <a:ext cx="3086100" cy="211622"/>
          </a:xfrm>
        </p:spPr>
        <p:txBody>
          <a:bodyPr/>
          <a:lstStyle/>
          <a:p>
            <a:pPr algn="l"/>
            <a:r>
              <a:rPr lang="fr-FR" dirty="0" smtClean="0"/>
              <a:t>Réunion ENVIRE Paris 2024</a:t>
            </a:r>
            <a:endParaRPr lang="fr-FR" dirty="0"/>
          </a:p>
        </p:txBody>
      </p:sp>
      <p:sp>
        <p:nvSpPr>
          <p:cNvPr id="91" name="Espace réservé du numéro de diapositive 7">
            <a:extLst>
              <a:ext uri="{FF2B5EF4-FFF2-40B4-BE49-F238E27FC236}">
                <a16:creationId xmlns:a16="http://schemas.microsoft.com/office/drawing/2014/main" id="{36A3CAED-7BD3-49A9-8DC4-092E75A14F99}"/>
              </a:ext>
            </a:extLst>
          </p:cNvPr>
          <p:cNvSpPr txBox="1">
            <a:spLocks/>
          </p:cNvSpPr>
          <p:nvPr/>
        </p:nvSpPr>
        <p:spPr>
          <a:xfrm>
            <a:off x="6339566" y="4659675"/>
            <a:ext cx="1350000" cy="211929"/>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733122C9-A0B9-462F-8757-0847AD287B63}" type="slidenum">
              <a:rPr lang="fr-FR" sz="750" smtClean="0"/>
              <a:pPr algn="r"/>
              <a:t>6</a:t>
            </a:fld>
            <a:endParaRPr lang="fr-FR" sz="750" dirty="0"/>
          </a:p>
        </p:txBody>
      </p:sp>
      <p:sp>
        <p:nvSpPr>
          <p:cNvPr id="9" name="ZoneTexte 8"/>
          <p:cNvSpPr txBox="1"/>
          <p:nvPr/>
        </p:nvSpPr>
        <p:spPr>
          <a:xfrm>
            <a:off x="5432952" y="2802827"/>
            <a:ext cx="1565974" cy="230832"/>
          </a:xfrm>
          <a:prstGeom prst="rect">
            <a:avLst/>
          </a:prstGeom>
          <a:noFill/>
        </p:spPr>
        <p:txBody>
          <a:bodyPr wrap="square" rtlCol="0">
            <a:spAutoFit/>
          </a:bodyPr>
          <a:lstStyle/>
          <a:p>
            <a:r>
              <a:rPr lang="fr-FR" sz="900" b="1" dirty="0" smtClean="0"/>
              <a:t>FOOD-BORNE MODULE</a:t>
            </a:r>
            <a:endParaRPr lang="fr-FR" sz="900" dirty="0"/>
          </a:p>
        </p:txBody>
      </p:sp>
      <p:pic>
        <p:nvPicPr>
          <p:cNvPr id="52" name="Imag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2265" y="1645201"/>
            <a:ext cx="212366" cy="241767"/>
          </a:xfrm>
          <a:prstGeom prst="rect">
            <a:avLst/>
          </a:prstGeom>
        </p:spPr>
      </p:pic>
      <p:pic>
        <p:nvPicPr>
          <p:cNvPr id="53" name="Imag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57624" y="1885853"/>
            <a:ext cx="210372" cy="239498"/>
          </a:xfrm>
          <a:prstGeom prst="rect">
            <a:avLst/>
          </a:prstGeom>
        </p:spPr>
      </p:pic>
      <p:pic>
        <p:nvPicPr>
          <p:cNvPr id="54" name="Image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5491" y="1628200"/>
            <a:ext cx="212366" cy="241767"/>
          </a:xfrm>
          <a:prstGeom prst="rect">
            <a:avLst/>
          </a:prstGeom>
        </p:spPr>
      </p:pic>
      <p:pic>
        <p:nvPicPr>
          <p:cNvPr id="55" name="Image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20082" y="1883036"/>
            <a:ext cx="212366" cy="241767"/>
          </a:xfrm>
          <a:prstGeom prst="rect">
            <a:avLst/>
          </a:prstGeom>
        </p:spPr>
      </p:pic>
      <p:grpSp>
        <p:nvGrpSpPr>
          <p:cNvPr id="79" name="Groupe 78"/>
          <p:cNvGrpSpPr/>
          <p:nvPr/>
        </p:nvGrpSpPr>
        <p:grpSpPr>
          <a:xfrm>
            <a:off x="3733977" y="1503747"/>
            <a:ext cx="549404" cy="309339"/>
            <a:chOff x="12488059" y="17162514"/>
            <a:chExt cx="1818173" cy="899220"/>
          </a:xfrm>
        </p:grpSpPr>
        <p:pic>
          <p:nvPicPr>
            <p:cNvPr id="87" name="Imag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633454" y="17233176"/>
              <a:ext cx="801193" cy="783980"/>
            </a:xfrm>
            <a:prstGeom prst="rect">
              <a:avLst/>
            </a:prstGeom>
          </p:spPr>
        </p:pic>
        <p:pic>
          <p:nvPicPr>
            <p:cNvPr id="88" name="Image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92380" y="17241673"/>
              <a:ext cx="801193" cy="783980"/>
            </a:xfrm>
            <a:prstGeom prst="rect">
              <a:avLst/>
            </a:prstGeom>
          </p:spPr>
        </p:pic>
        <p:sp>
          <p:nvSpPr>
            <p:cNvPr id="89" name="Rectangle 88"/>
            <p:cNvSpPr/>
            <p:nvPr/>
          </p:nvSpPr>
          <p:spPr>
            <a:xfrm>
              <a:off x="12488059" y="17162514"/>
              <a:ext cx="1818173" cy="89922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grpSp>
      <p:grpSp>
        <p:nvGrpSpPr>
          <p:cNvPr id="80" name="Groupe 79"/>
          <p:cNvGrpSpPr/>
          <p:nvPr/>
        </p:nvGrpSpPr>
        <p:grpSpPr>
          <a:xfrm>
            <a:off x="3731073" y="2020861"/>
            <a:ext cx="549404" cy="309339"/>
            <a:chOff x="12488059" y="18218934"/>
            <a:chExt cx="1818173" cy="899220"/>
          </a:xfrm>
        </p:grpSpPr>
        <p:pic>
          <p:nvPicPr>
            <p:cNvPr id="84" name="Image 8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76924" y="18278859"/>
              <a:ext cx="857723" cy="839295"/>
            </a:xfrm>
            <a:prstGeom prst="rect">
              <a:avLst/>
            </a:prstGeom>
          </p:spPr>
        </p:pic>
        <p:pic>
          <p:nvPicPr>
            <p:cNvPr id="85" name="Image 8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87274" y="18298377"/>
              <a:ext cx="801193" cy="783980"/>
            </a:xfrm>
            <a:prstGeom prst="rect">
              <a:avLst/>
            </a:prstGeom>
          </p:spPr>
        </p:pic>
        <p:sp>
          <p:nvSpPr>
            <p:cNvPr id="86" name="Rectangle 85"/>
            <p:cNvSpPr/>
            <p:nvPr/>
          </p:nvSpPr>
          <p:spPr>
            <a:xfrm>
              <a:off x="12488059" y="18218934"/>
              <a:ext cx="1818173" cy="89922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grpSp>
      <p:sp>
        <p:nvSpPr>
          <p:cNvPr id="81" name="ZoneTexte 80"/>
          <p:cNvSpPr txBox="1"/>
          <p:nvPr/>
        </p:nvSpPr>
        <p:spPr>
          <a:xfrm>
            <a:off x="3860455" y="1807387"/>
            <a:ext cx="354319" cy="215444"/>
          </a:xfrm>
          <a:prstGeom prst="rect">
            <a:avLst/>
          </a:prstGeom>
          <a:noFill/>
        </p:spPr>
        <p:txBody>
          <a:bodyPr wrap="square" rtlCol="0">
            <a:spAutoFit/>
          </a:bodyPr>
          <a:lstStyle/>
          <a:p>
            <a:r>
              <a:rPr lang="fr-FR" sz="800" b="1" dirty="0" smtClean="0"/>
              <a:t>OR</a:t>
            </a:r>
            <a:endParaRPr lang="fr-FR" sz="800" dirty="0"/>
          </a:p>
        </p:txBody>
      </p:sp>
      <p:sp>
        <p:nvSpPr>
          <p:cNvPr id="82" name="Plus 81"/>
          <p:cNvSpPr/>
          <p:nvPr/>
        </p:nvSpPr>
        <p:spPr>
          <a:xfrm>
            <a:off x="4235863" y="2085516"/>
            <a:ext cx="161101" cy="181245"/>
          </a:xfrm>
          <a:prstGeom prst="mathPlus">
            <a:avLst>
              <a:gd name="adj1" fmla="val 1948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83" name="Moins 82"/>
          <p:cNvSpPr/>
          <p:nvPr/>
        </p:nvSpPr>
        <p:spPr>
          <a:xfrm>
            <a:off x="4277993" y="1598320"/>
            <a:ext cx="122123" cy="139952"/>
          </a:xfrm>
          <a:prstGeom prst="mathMinus">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57" name="ZoneTexte 56"/>
          <p:cNvSpPr txBox="1"/>
          <p:nvPr/>
        </p:nvSpPr>
        <p:spPr>
          <a:xfrm>
            <a:off x="5875682" y="1132250"/>
            <a:ext cx="740815" cy="215444"/>
          </a:xfrm>
          <a:prstGeom prst="rect">
            <a:avLst/>
          </a:prstGeom>
          <a:noFill/>
        </p:spPr>
        <p:txBody>
          <a:bodyPr wrap="square" rtlCol="0">
            <a:spAutoFit/>
          </a:bodyPr>
          <a:lstStyle/>
          <a:p>
            <a:r>
              <a:rPr lang="fr-FR" sz="800" i="1" u="sng" dirty="0" smtClean="0"/>
              <a:t>Production</a:t>
            </a:r>
            <a:endParaRPr lang="fr-FR" sz="800" i="1" u="sng" dirty="0"/>
          </a:p>
        </p:txBody>
      </p:sp>
      <p:sp>
        <p:nvSpPr>
          <p:cNvPr id="58" name="ZoneTexte 57"/>
          <p:cNvSpPr txBox="1"/>
          <p:nvPr/>
        </p:nvSpPr>
        <p:spPr>
          <a:xfrm>
            <a:off x="3847758" y="1132818"/>
            <a:ext cx="481113" cy="215444"/>
          </a:xfrm>
          <a:prstGeom prst="rect">
            <a:avLst/>
          </a:prstGeom>
          <a:noFill/>
        </p:spPr>
        <p:txBody>
          <a:bodyPr wrap="square" rtlCol="0">
            <a:spAutoFit/>
          </a:bodyPr>
          <a:lstStyle/>
          <a:p>
            <a:r>
              <a:rPr lang="fr-FR" sz="800" i="1" u="sng" dirty="0" smtClean="0"/>
              <a:t>Input</a:t>
            </a:r>
            <a:endParaRPr lang="fr-FR" sz="800" i="1" u="sng" dirty="0"/>
          </a:p>
        </p:txBody>
      </p:sp>
      <p:sp>
        <p:nvSpPr>
          <p:cNvPr id="59" name="ZoneTexte 58"/>
          <p:cNvSpPr txBox="1"/>
          <p:nvPr/>
        </p:nvSpPr>
        <p:spPr>
          <a:xfrm>
            <a:off x="8229314" y="1132818"/>
            <a:ext cx="581535" cy="215444"/>
          </a:xfrm>
          <a:prstGeom prst="rect">
            <a:avLst/>
          </a:prstGeom>
          <a:noFill/>
        </p:spPr>
        <p:txBody>
          <a:bodyPr wrap="square" rtlCol="0">
            <a:spAutoFit/>
          </a:bodyPr>
          <a:lstStyle/>
          <a:p>
            <a:r>
              <a:rPr lang="fr-FR" sz="800" i="1" u="sng" dirty="0" smtClean="0"/>
              <a:t>Output</a:t>
            </a:r>
            <a:endParaRPr lang="fr-FR" sz="800" i="1" u="sng" dirty="0"/>
          </a:p>
        </p:txBody>
      </p:sp>
      <p:sp>
        <p:nvSpPr>
          <p:cNvPr id="61" name="Rectangle à coins arrondis 60"/>
          <p:cNvSpPr/>
          <p:nvPr/>
        </p:nvSpPr>
        <p:spPr>
          <a:xfrm>
            <a:off x="3641200" y="998704"/>
            <a:ext cx="5149479" cy="1723174"/>
          </a:xfrm>
          <a:prstGeom prst="roundRect">
            <a:avLst>
              <a:gd name="adj" fmla="val 4135"/>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62" name="ZoneTexte 61"/>
          <p:cNvSpPr txBox="1"/>
          <p:nvPr/>
        </p:nvSpPr>
        <p:spPr>
          <a:xfrm>
            <a:off x="3651775" y="2419408"/>
            <a:ext cx="5256044" cy="230832"/>
          </a:xfrm>
          <a:prstGeom prst="rect">
            <a:avLst/>
          </a:prstGeom>
          <a:noFill/>
        </p:spPr>
        <p:txBody>
          <a:bodyPr wrap="square" rtlCol="0">
            <a:spAutoFit/>
          </a:bodyPr>
          <a:lstStyle/>
          <a:p>
            <a:r>
              <a:rPr lang="fr-FR" sz="900" dirty="0" smtClean="0"/>
              <a:t>Simulates within </a:t>
            </a:r>
            <a:r>
              <a:rPr lang="fr-FR" sz="900" dirty="0" err="1" smtClean="0"/>
              <a:t>flock</a:t>
            </a:r>
            <a:r>
              <a:rPr lang="fr-FR" sz="900" dirty="0" smtClean="0"/>
              <a:t> </a:t>
            </a:r>
            <a:r>
              <a:rPr lang="fr-FR" sz="900" dirty="0" err="1" smtClean="0">
                <a:solidFill>
                  <a:srgbClr val="FF0000"/>
                </a:solidFill>
              </a:rPr>
              <a:t>Prevalence</a:t>
            </a:r>
            <a:r>
              <a:rPr lang="fr-FR" sz="900" dirty="0" smtClean="0">
                <a:solidFill>
                  <a:srgbClr val="FF0000"/>
                </a:solidFill>
              </a:rPr>
              <a:t> (</a:t>
            </a:r>
            <a:r>
              <a:rPr lang="fr-FR" sz="900" dirty="0" err="1" smtClean="0">
                <a:solidFill>
                  <a:srgbClr val="FF0000"/>
                </a:solidFill>
              </a:rPr>
              <a:t>P</a:t>
            </a:r>
            <a:r>
              <a:rPr lang="fr-FR" sz="700" dirty="0" err="1" smtClean="0">
                <a:solidFill>
                  <a:srgbClr val="FF0000"/>
                </a:solidFill>
              </a:rPr>
              <a:t>prev</a:t>
            </a:r>
            <a:r>
              <a:rPr lang="fr-FR" sz="900" dirty="0" smtClean="0">
                <a:solidFill>
                  <a:srgbClr val="FF0000"/>
                </a:solidFill>
              </a:rPr>
              <a:t>)</a:t>
            </a:r>
            <a:r>
              <a:rPr lang="fr-FR" sz="900" dirty="0" smtClean="0"/>
              <a:t> and </a:t>
            </a:r>
            <a:r>
              <a:rPr lang="fr-FR" sz="900" dirty="0" err="1" smtClean="0">
                <a:solidFill>
                  <a:srgbClr val="FF0000"/>
                </a:solidFill>
              </a:rPr>
              <a:t>Load</a:t>
            </a:r>
            <a:r>
              <a:rPr lang="fr-FR" sz="900" dirty="0" smtClean="0">
                <a:solidFill>
                  <a:srgbClr val="FF0000"/>
                </a:solidFill>
              </a:rPr>
              <a:t> (</a:t>
            </a:r>
            <a:r>
              <a:rPr lang="fr-FR" sz="900" dirty="0" err="1" smtClean="0">
                <a:solidFill>
                  <a:srgbClr val="FF0000"/>
                </a:solidFill>
              </a:rPr>
              <a:t>C</a:t>
            </a:r>
            <a:r>
              <a:rPr lang="fr-FR" sz="700" dirty="0" err="1" smtClean="0">
                <a:solidFill>
                  <a:srgbClr val="FF0000"/>
                </a:solidFill>
              </a:rPr>
              <a:t>load</a:t>
            </a:r>
            <a:r>
              <a:rPr lang="fr-FR" sz="900" dirty="0" smtClean="0">
                <a:solidFill>
                  <a:srgbClr val="FF0000"/>
                </a:solidFill>
              </a:rPr>
              <a:t>) </a:t>
            </a:r>
            <a:r>
              <a:rPr lang="fr-FR" sz="900" dirty="0" smtClean="0"/>
              <a:t>on</a:t>
            </a:r>
            <a:r>
              <a:rPr lang="fr-FR" sz="900" dirty="0" smtClean="0">
                <a:solidFill>
                  <a:srgbClr val="FF0000"/>
                </a:solidFill>
              </a:rPr>
              <a:t> </a:t>
            </a:r>
            <a:r>
              <a:rPr lang="fr-FR" sz="900" dirty="0" smtClean="0"/>
              <a:t>carcass/portion at each stage</a:t>
            </a:r>
            <a:endParaRPr lang="fr-FR" sz="900" dirty="0"/>
          </a:p>
        </p:txBody>
      </p:sp>
      <p:pic>
        <p:nvPicPr>
          <p:cNvPr id="66" name="Imag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04106" y="2051859"/>
            <a:ext cx="184237" cy="210360"/>
          </a:xfrm>
          <a:prstGeom prst="rect">
            <a:avLst/>
          </a:prstGeom>
        </p:spPr>
      </p:pic>
      <p:grpSp>
        <p:nvGrpSpPr>
          <p:cNvPr id="68" name="Groupe 67"/>
          <p:cNvGrpSpPr/>
          <p:nvPr/>
        </p:nvGrpSpPr>
        <p:grpSpPr>
          <a:xfrm>
            <a:off x="4402591" y="1524195"/>
            <a:ext cx="3999021" cy="562603"/>
            <a:chOff x="13440149" y="18460174"/>
            <a:chExt cx="13234194" cy="1635438"/>
          </a:xfrm>
        </p:grpSpPr>
        <p:sp>
          <p:nvSpPr>
            <p:cNvPr id="71" name="ZoneTexte 70"/>
            <p:cNvSpPr txBox="1"/>
            <p:nvPr/>
          </p:nvSpPr>
          <p:spPr>
            <a:xfrm>
              <a:off x="13440149" y="18501844"/>
              <a:ext cx="3230632" cy="585432"/>
            </a:xfrm>
            <a:prstGeom prst="rect">
              <a:avLst/>
            </a:prstGeom>
            <a:noFill/>
          </p:spPr>
          <p:txBody>
            <a:bodyPr wrap="square" rtlCol="0">
              <a:spAutoFit/>
            </a:bodyPr>
            <a:lstStyle/>
            <a:p>
              <a:r>
                <a:rPr lang="fr-FR" sz="800" b="1" dirty="0" err="1" smtClean="0"/>
                <a:t>Scalding</a:t>
              </a:r>
              <a:endParaRPr lang="fr-FR" sz="800" dirty="0"/>
            </a:p>
          </p:txBody>
        </p:sp>
        <p:sp>
          <p:nvSpPr>
            <p:cNvPr id="72" name="ZoneTexte 71"/>
            <p:cNvSpPr txBox="1"/>
            <p:nvPr/>
          </p:nvSpPr>
          <p:spPr>
            <a:xfrm>
              <a:off x="19760545" y="18512885"/>
              <a:ext cx="3230632" cy="585432"/>
            </a:xfrm>
            <a:prstGeom prst="rect">
              <a:avLst/>
            </a:prstGeom>
            <a:noFill/>
          </p:spPr>
          <p:txBody>
            <a:bodyPr wrap="square" rtlCol="0">
              <a:spAutoFit/>
            </a:bodyPr>
            <a:lstStyle/>
            <a:p>
              <a:r>
                <a:rPr lang="fr-FR" sz="800" b="1" dirty="0" err="1" smtClean="0"/>
                <a:t>Chilling</a:t>
              </a:r>
              <a:endParaRPr lang="fr-FR" sz="800" dirty="0"/>
            </a:p>
          </p:txBody>
        </p:sp>
        <p:sp>
          <p:nvSpPr>
            <p:cNvPr id="73" name="ZoneTexte 72"/>
            <p:cNvSpPr txBox="1"/>
            <p:nvPr/>
          </p:nvSpPr>
          <p:spPr>
            <a:xfrm>
              <a:off x="16293784" y="18460174"/>
              <a:ext cx="3230632" cy="585432"/>
            </a:xfrm>
            <a:prstGeom prst="rect">
              <a:avLst/>
            </a:prstGeom>
            <a:noFill/>
          </p:spPr>
          <p:txBody>
            <a:bodyPr wrap="square" rtlCol="0">
              <a:spAutoFit/>
            </a:bodyPr>
            <a:lstStyle/>
            <a:p>
              <a:r>
                <a:rPr lang="fr-FR" sz="800" b="1" dirty="0" err="1" smtClean="0"/>
                <a:t>Evisceration</a:t>
              </a:r>
              <a:endParaRPr lang="fr-FR" sz="800" dirty="0"/>
            </a:p>
          </p:txBody>
        </p:sp>
        <p:sp>
          <p:nvSpPr>
            <p:cNvPr id="74" name="ZoneTexte 73"/>
            <p:cNvSpPr txBox="1"/>
            <p:nvPr/>
          </p:nvSpPr>
          <p:spPr>
            <a:xfrm>
              <a:off x="18618108" y="19510180"/>
              <a:ext cx="3230632" cy="585432"/>
            </a:xfrm>
            <a:prstGeom prst="rect">
              <a:avLst/>
            </a:prstGeom>
            <a:noFill/>
          </p:spPr>
          <p:txBody>
            <a:bodyPr wrap="square" rtlCol="0">
              <a:spAutoFit/>
            </a:bodyPr>
            <a:lstStyle/>
            <a:p>
              <a:r>
                <a:rPr lang="fr-FR" sz="800" b="1" dirty="0" err="1" smtClean="0"/>
                <a:t>Washing</a:t>
              </a:r>
              <a:endParaRPr lang="fr-FR" sz="800" dirty="0"/>
            </a:p>
          </p:txBody>
        </p:sp>
        <p:sp>
          <p:nvSpPr>
            <p:cNvPr id="75" name="ZoneTexte 74"/>
            <p:cNvSpPr txBox="1"/>
            <p:nvPr/>
          </p:nvSpPr>
          <p:spPr>
            <a:xfrm>
              <a:off x="14145475" y="19446510"/>
              <a:ext cx="3230632" cy="585432"/>
            </a:xfrm>
            <a:prstGeom prst="rect">
              <a:avLst/>
            </a:prstGeom>
            <a:noFill/>
          </p:spPr>
          <p:txBody>
            <a:bodyPr wrap="square" rtlCol="0">
              <a:spAutoFit/>
            </a:bodyPr>
            <a:lstStyle/>
            <a:p>
              <a:r>
                <a:rPr lang="fr-FR" sz="800" b="1" dirty="0" err="1" smtClean="0"/>
                <a:t>Defeathering</a:t>
              </a:r>
              <a:endParaRPr lang="fr-FR" sz="800" dirty="0"/>
            </a:p>
          </p:txBody>
        </p:sp>
        <p:sp>
          <p:nvSpPr>
            <p:cNvPr id="76" name="ZoneTexte 75"/>
            <p:cNvSpPr txBox="1"/>
            <p:nvPr/>
          </p:nvSpPr>
          <p:spPr>
            <a:xfrm>
              <a:off x="20897414" y="19506454"/>
              <a:ext cx="3230632" cy="585432"/>
            </a:xfrm>
            <a:prstGeom prst="rect">
              <a:avLst/>
            </a:prstGeom>
            <a:noFill/>
          </p:spPr>
          <p:txBody>
            <a:bodyPr wrap="square" rtlCol="0">
              <a:spAutoFit/>
            </a:bodyPr>
            <a:lstStyle/>
            <a:p>
              <a:r>
                <a:rPr lang="fr-FR" sz="800" b="1" dirty="0" err="1" smtClean="0"/>
                <a:t>Portioning</a:t>
              </a:r>
              <a:endParaRPr lang="fr-FR" sz="800" dirty="0"/>
            </a:p>
          </p:txBody>
        </p:sp>
        <p:sp>
          <p:nvSpPr>
            <p:cNvPr id="77" name="ZoneTexte 76"/>
            <p:cNvSpPr txBox="1"/>
            <p:nvPr/>
          </p:nvSpPr>
          <p:spPr>
            <a:xfrm>
              <a:off x="21974201" y="18527539"/>
              <a:ext cx="3230632" cy="585432"/>
            </a:xfrm>
            <a:prstGeom prst="rect">
              <a:avLst/>
            </a:prstGeom>
            <a:noFill/>
          </p:spPr>
          <p:txBody>
            <a:bodyPr wrap="square" rtlCol="0">
              <a:spAutoFit/>
            </a:bodyPr>
            <a:lstStyle/>
            <a:p>
              <a:r>
                <a:rPr lang="fr-FR" sz="800" b="1" dirty="0" smtClean="0"/>
                <a:t>Post-</a:t>
              </a:r>
              <a:r>
                <a:rPr lang="fr-FR" sz="800" b="1" dirty="0" err="1" smtClean="0"/>
                <a:t>processing</a:t>
              </a:r>
              <a:endParaRPr lang="fr-FR" sz="800" dirty="0"/>
            </a:p>
          </p:txBody>
        </p:sp>
        <p:sp>
          <p:nvSpPr>
            <p:cNvPr id="78" name="ZoneTexte 77"/>
            <p:cNvSpPr txBox="1"/>
            <p:nvPr/>
          </p:nvSpPr>
          <p:spPr>
            <a:xfrm>
              <a:off x="23443711" y="19510180"/>
              <a:ext cx="3230632" cy="585432"/>
            </a:xfrm>
            <a:prstGeom prst="rect">
              <a:avLst/>
            </a:prstGeom>
            <a:noFill/>
          </p:spPr>
          <p:txBody>
            <a:bodyPr wrap="square" rtlCol="0">
              <a:spAutoFit/>
            </a:bodyPr>
            <a:lstStyle/>
            <a:p>
              <a:r>
                <a:rPr lang="fr-FR" sz="800" b="1" dirty="0" smtClean="0"/>
                <a:t>Home cooking</a:t>
              </a:r>
              <a:endParaRPr lang="fr-FR" sz="800" dirty="0"/>
            </a:p>
          </p:txBody>
        </p:sp>
      </p:grpSp>
      <p:sp>
        <p:nvSpPr>
          <p:cNvPr id="69" name="Flèche courbée vers le bas 68"/>
          <p:cNvSpPr/>
          <p:nvPr/>
        </p:nvSpPr>
        <p:spPr>
          <a:xfrm rot="10800000">
            <a:off x="4794579" y="2071929"/>
            <a:ext cx="277841" cy="163846"/>
          </a:xfrm>
          <a:prstGeom prst="curvedDown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solidFill>
                <a:schemeClr val="tx1"/>
              </a:solidFill>
            </a:endParaRPr>
          </a:p>
        </p:txBody>
      </p:sp>
      <p:sp>
        <p:nvSpPr>
          <p:cNvPr id="70" name="Flèche courbée vers le bas 69"/>
          <p:cNvSpPr/>
          <p:nvPr/>
        </p:nvSpPr>
        <p:spPr>
          <a:xfrm rot="10800000">
            <a:off x="5408353" y="1727067"/>
            <a:ext cx="277841" cy="175127"/>
          </a:xfrm>
          <a:prstGeom prst="curvedDown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solidFill>
                <a:schemeClr val="tx1"/>
              </a:solidFill>
            </a:endParaRPr>
          </a:p>
        </p:txBody>
      </p:sp>
      <p:sp>
        <p:nvSpPr>
          <p:cNvPr id="65" name="Rectangle à coins arrondis 64"/>
          <p:cNvSpPr/>
          <p:nvPr/>
        </p:nvSpPr>
        <p:spPr>
          <a:xfrm>
            <a:off x="4404905" y="1472992"/>
            <a:ext cx="3891989" cy="87103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pic>
        <p:nvPicPr>
          <p:cNvPr id="51" name="Image 5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18639" y="1706926"/>
            <a:ext cx="184237" cy="210360"/>
          </a:xfrm>
          <a:prstGeom prst="rect">
            <a:avLst/>
          </a:prstGeom>
        </p:spPr>
      </p:pic>
      <p:sp>
        <p:nvSpPr>
          <p:cNvPr id="17" name="Flèche droite 16"/>
          <p:cNvSpPr/>
          <p:nvPr/>
        </p:nvSpPr>
        <p:spPr>
          <a:xfrm>
            <a:off x="3159241" y="1603350"/>
            <a:ext cx="417674" cy="309468"/>
          </a:xfrm>
          <a:prstGeom prst="righ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18" name="ZoneTexte 17"/>
          <p:cNvSpPr txBox="1"/>
          <p:nvPr/>
        </p:nvSpPr>
        <p:spPr>
          <a:xfrm>
            <a:off x="3118197" y="1176719"/>
            <a:ext cx="459365" cy="369332"/>
          </a:xfrm>
          <a:prstGeom prst="rect">
            <a:avLst/>
          </a:prstGeom>
          <a:noFill/>
        </p:spPr>
        <p:txBody>
          <a:bodyPr wrap="square" rtlCol="0">
            <a:spAutoFit/>
          </a:bodyPr>
          <a:lstStyle/>
          <a:p>
            <a:r>
              <a:rPr lang="fr-FR" sz="900" b="1" dirty="0" smtClean="0">
                <a:solidFill>
                  <a:srgbClr val="FF0000"/>
                </a:solidFill>
              </a:rPr>
              <a:t>Barn </a:t>
            </a:r>
          </a:p>
          <a:p>
            <a:r>
              <a:rPr lang="fr-FR" sz="900" b="1" dirty="0" err="1" smtClean="0">
                <a:solidFill>
                  <a:srgbClr val="FF0000"/>
                </a:solidFill>
              </a:rPr>
              <a:t>Load</a:t>
            </a:r>
            <a:endParaRPr lang="fr-FR" sz="900" dirty="0">
              <a:solidFill>
                <a:srgbClr val="FF0000"/>
              </a:solidFill>
            </a:endParaRPr>
          </a:p>
        </p:txBody>
      </p:sp>
      <p:sp>
        <p:nvSpPr>
          <p:cNvPr id="19" name="ZoneTexte 18"/>
          <p:cNvSpPr txBox="1"/>
          <p:nvPr/>
        </p:nvSpPr>
        <p:spPr>
          <a:xfrm>
            <a:off x="3060047" y="1978810"/>
            <a:ext cx="577316" cy="507831"/>
          </a:xfrm>
          <a:prstGeom prst="rect">
            <a:avLst/>
          </a:prstGeom>
          <a:noFill/>
        </p:spPr>
        <p:txBody>
          <a:bodyPr wrap="square" rtlCol="0">
            <a:spAutoFit/>
          </a:bodyPr>
          <a:lstStyle/>
          <a:p>
            <a:pPr algn="ctr"/>
            <a:r>
              <a:rPr lang="fr-FR" sz="900" b="1" dirty="0" smtClean="0">
                <a:solidFill>
                  <a:srgbClr val="FF0000"/>
                </a:solidFill>
              </a:rPr>
              <a:t>WithinFlock </a:t>
            </a:r>
          </a:p>
          <a:p>
            <a:pPr algn="ctr"/>
            <a:r>
              <a:rPr lang="fr-FR" sz="900" b="1" dirty="0" err="1" smtClean="0">
                <a:solidFill>
                  <a:srgbClr val="FF0000"/>
                </a:solidFill>
              </a:rPr>
              <a:t>Prev</a:t>
            </a:r>
            <a:r>
              <a:rPr lang="fr-FR" sz="900" b="1" dirty="0" smtClean="0">
                <a:solidFill>
                  <a:srgbClr val="FF0000"/>
                </a:solidFill>
              </a:rPr>
              <a:t>.</a:t>
            </a:r>
            <a:endParaRPr lang="fr-FR" sz="900" dirty="0">
              <a:solidFill>
                <a:srgbClr val="FF0000"/>
              </a:solidFill>
            </a:endParaRPr>
          </a:p>
        </p:txBody>
      </p:sp>
      <p:sp>
        <p:nvSpPr>
          <p:cNvPr id="30" name="ZoneTexte 29"/>
          <p:cNvSpPr txBox="1"/>
          <p:nvPr/>
        </p:nvSpPr>
        <p:spPr>
          <a:xfrm>
            <a:off x="451916" y="1908253"/>
            <a:ext cx="976211" cy="201393"/>
          </a:xfrm>
          <a:prstGeom prst="rect">
            <a:avLst/>
          </a:prstGeom>
          <a:noFill/>
        </p:spPr>
        <p:txBody>
          <a:bodyPr wrap="square" rtlCol="0">
            <a:spAutoFit/>
          </a:bodyPr>
          <a:lstStyle/>
          <a:p>
            <a:pPr algn="ctr"/>
            <a:r>
              <a:rPr lang="fr-FR" sz="800" b="1" dirty="0" err="1" smtClean="0"/>
              <a:t>Excretion</a:t>
            </a:r>
            <a:endParaRPr lang="fr-FR" sz="800" b="1" dirty="0" smtClean="0"/>
          </a:p>
        </p:txBody>
      </p:sp>
      <p:sp>
        <p:nvSpPr>
          <p:cNvPr id="32" name="Rectangle à coins arrondis 31"/>
          <p:cNvSpPr/>
          <p:nvPr/>
        </p:nvSpPr>
        <p:spPr>
          <a:xfrm>
            <a:off x="307705" y="987574"/>
            <a:ext cx="2776879" cy="1723174"/>
          </a:xfrm>
          <a:prstGeom prst="roundRect">
            <a:avLst>
              <a:gd name="adj" fmla="val 4135"/>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pic>
        <p:nvPicPr>
          <p:cNvPr id="33" name="Imag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62630" y="1489339"/>
            <a:ext cx="242099" cy="269695"/>
          </a:xfrm>
          <a:prstGeom prst="rect">
            <a:avLst/>
          </a:prstGeom>
        </p:spPr>
      </p:pic>
      <p:pic>
        <p:nvPicPr>
          <p:cNvPr id="34" name="Imag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61201" y="1150235"/>
            <a:ext cx="242099" cy="269695"/>
          </a:xfrm>
          <a:prstGeom prst="rect">
            <a:avLst/>
          </a:prstGeom>
        </p:spPr>
      </p:pic>
      <p:pic>
        <p:nvPicPr>
          <p:cNvPr id="35" name="Imag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49113" y="1150235"/>
            <a:ext cx="242099" cy="269695"/>
          </a:xfrm>
          <a:prstGeom prst="rect">
            <a:avLst/>
          </a:prstGeom>
        </p:spPr>
      </p:pic>
      <p:pic>
        <p:nvPicPr>
          <p:cNvPr id="36" name="Imag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54583" y="1481379"/>
            <a:ext cx="259181" cy="288724"/>
          </a:xfrm>
          <a:prstGeom prst="rect">
            <a:avLst/>
          </a:prstGeom>
        </p:spPr>
      </p:pic>
      <p:pic>
        <p:nvPicPr>
          <p:cNvPr id="37" name="Imag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79405" y="1494815"/>
            <a:ext cx="242099" cy="269695"/>
          </a:xfrm>
          <a:prstGeom prst="rect">
            <a:avLst/>
          </a:prstGeom>
        </p:spPr>
      </p:pic>
      <p:pic>
        <p:nvPicPr>
          <p:cNvPr id="38" name="Image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5121" y="1150235"/>
            <a:ext cx="259181" cy="288724"/>
          </a:xfrm>
          <a:prstGeom prst="rect">
            <a:avLst/>
          </a:prstGeom>
        </p:spPr>
      </p:pic>
      <p:pic>
        <p:nvPicPr>
          <p:cNvPr id="39" name="Imag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67696" y="1161710"/>
            <a:ext cx="259181" cy="288724"/>
          </a:xfrm>
          <a:prstGeom prst="rect">
            <a:avLst/>
          </a:prstGeom>
        </p:spPr>
      </p:pic>
      <p:pic>
        <p:nvPicPr>
          <p:cNvPr id="40" name="Imag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55139" y="1481466"/>
            <a:ext cx="259181" cy="288724"/>
          </a:xfrm>
          <a:prstGeom prst="rect">
            <a:avLst/>
          </a:prstGeom>
        </p:spPr>
      </p:pic>
      <p:pic>
        <p:nvPicPr>
          <p:cNvPr id="41" name="Image 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6915" y="2316765"/>
            <a:ext cx="191541" cy="218059"/>
          </a:xfrm>
          <a:prstGeom prst="rect">
            <a:avLst/>
          </a:prstGeom>
        </p:spPr>
      </p:pic>
      <p:pic>
        <p:nvPicPr>
          <p:cNvPr id="42" name="Image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0688" y="2318104"/>
            <a:ext cx="200968" cy="229463"/>
          </a:xfrm>
          <a:prstGeom prst="rect">
            <a:avLst/>
          </a:prstGeom>
        </p:spPr>
      </p:pic>
      <p:sp>
        <p:nvSpPr>
          <p:cNvPr id="45" name="Flèche droite 44"/>
          <p:cNvSpPr/>
          <p:nvPr/>
        </p:nvSpPr>
        <p:spPr>
          <a:xfrm>
            <a:off x="2010713" y="1414467"/>
            <a:ext cx="433962" cy="130541"/>
          </a:xfrm>
          <a:prstGeom prst="righ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46" name="ZoneTexte 45"/>
          <p:cNvSpPr txBox="1"/>
          <p:nvPr/>
        </p:nvSpPr>
        <p:spPr>
          <a:xfrm>
            <a:off x="1169413" y="2779625"/>
            <a:ext cx="1070674" cy="230832"/>
          </a:xfrm>
          <a:prstGeom prst="rect">
            <a:avLst/>
          </a:prstGeom>
          <a:noFill/>
        </p:spPr>
        <p:txBody>
          <a:bodyPr wrap="square" rtlCol="0">
            <a:spAutoFit/>
          </a:bodyPr>
          <a:lstStyle/>
          <a:p>
            <a:r>
              <a:rPr lang="fr-FR" sz="900" b="1" dirty="0" smtClean="0"/>
              <a:t>FARM MODULE</a:t>
            </a:r>
            <a:endParaRPr lang="fr-FR" sz="900" dirty="0"/>
          </a:p>
        </p:txBody>
      </p:sp>
      <p:sp>
        <p:nvSpPr>
          <p:cNvPr id="48" name="ZoneTexte 47"/>
          <p:cNvSpPr txBox="1"/>
          <p:nvPr/>
        </p:nvSpPr>
        <p:spPr>
          <a:xfrm>
            <a:off x="1845367" y="1920811"/>
            <a:ext cx="976211" cy="215444"/>
          </a:xfrm>
          <a:prstGeom prst="rect">
            <a:avLst/>
          </a:prstGeom>
          <a:noFill/>
        </p:spPr>
        <p:txBody>
          <a:bodyPr wrap="square" rtlCol="0">
            <a:spAutoFit/>
          </a:bodyPr>
          <a:lstStyle/>
          <a:p>
            <a:pPr algn="ctr"/>
            <a:r>
              <a:rPr lang="fr-FR" sz="800" b="1" dirty="0" smtClean="0"/>
              <a:t>Ingestion</a:t>
            </a:r>
          </a:p>
        </p:txBody>
      </p:sp>
      <p:sp>
        <p:nvSpPr>
          <p:cNvPr id="49" name="ZoneTexte 48"/>
          <p:cNvSpPr txBox="1"/>
          <p:nvPr/>
        </p:nvSpPr>
        <p:spPr>
          <a:xfrm>
            <a:off x="1857414" y="1171617"/>
            <a:ext cx="703826" cy="201393"/>
          </a:xfrm>
          <a:prstGeom prst="rect">
            <a:avLst/>
          </a:prstGeom>
          <a:noFill/>
        </p:spPr>
        <p:txBody>
          <a:bodyPr wrap="square" rtlCol="0">
            <a:spAutoFit/>
          </a:bodyPr>
          <a:lstStyle/>
          <a:p>
            <a:pPr algn="ctr"/>
            <a:r>
              <a:rPr lang="fr-FR" sz="800" b="1" dirty="0" smtClean="0"/>
              <a:t>SI model</a:t>
            </a:r>
          </a:p>
        </p:txBody>
      </p:sp>
      <p:sp>
        <p:nvSpPr>
          <p:cNvPr id="28" name="ZoneTexte 27"/>
          <p:cNvSpPr txBox="1"/>
          <p:nvPr/>
        </p:nvSpPr>
        <p:spPr>
          <a:xfrm>
            <a:off x="28015" y="2262219"/>
            <a:ext cx="976210" cy="201393"/>
          </a:xfrm>
          <a:prstGeom prst="rect">
            <a:avLst/>
          </a:prstGeom>
          <a:noFill/>
        </p:spPr>
        <p:txBody>
          <a:bodyPr wrap="square" rtlCol="0">
            <a:spAutoFit/>
          </a:bodyPr>
          <a:lstStyle/>
          <a:p>
            <a:pPr algn="ctr"/>
            <a:r>
              <a:rPr lang="fr-FR" sz="800" b="1" dirty="0" err="1" smtClean="0"/>
              <a:t>Decay</a:t>
            </a:r>
            <a:endParaRPr lang="fr-FR" sz="800" dirty="0"/>
          </a:p>
        </p:txBody>
      </p:sp>
      <p:sp>
        <p:nvSpPr>
          <p:cNvPr id="29" name="Flèche courbée vers le bas 28"/>
          <p:cNvSpPr/>
          <p:nvPr/>
        </p:nvSpPr>
        <p:spPr>
          <a:xfrm rot="16200000">
            <a:off x="593205" y="2326505"/>
            <a:ext cx="417738" cy="180566"/>
          </a:xfrm>
          <a:prstGeom prst="curvedDownArrow">
            <a:avLst>
              <a:gd name="adj1" fmla="val 25000"/>
              <a:gd name="adj2" fmla="val 43921"/>
              <a:gd name="adj3" fmla="val 23396"/>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solidFill>
                <a:schemeClr val="tx1"/>
              </a:solidFill>
            </a:endParaRPr>
          </a:p>
        </p:txBody>
      </p:sp>
      <p:pic>
        <p:nvPicPr>
          <p:cNvPr id="22" name="Image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6383" y="1441478"/>
            <a:ext cx="194562" cy="173154"/>
          </a:xfrm>
          <a:prstGeom prst="rect">
            <a:avLst/>
          </a:prstGeom>
        </p:spPr>
      </p:pic>
      <p:pic>
        <p:nvPicPr>
          <p:cNvPr id="23" name="Image 2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0682" y="1142586"/>
            <a:ext cx="238021" cy="262507"/>
          </a:xfrm>
          <a:prstGeom prst="rect">
            <a:avLst/>
          </a:prstGeom>
        </p:spPr>
      </p:pic>
      <p:sp>
        <p:nvSpPr>
          <p:cNvPr id="24" name="Flèche droite 23"/>
          <p:cNvSpPr/>
          <p:nvPr/>
        </p:nvSpPr>
        <p:spPr>
          <a:xfrm>
            <a:off x="781540" y="1424869"/>
            <a:ext cx="461976" cy="125726"/>
          </a:xfrm>
          <a:prstGeom prst="righ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25" name="ZoneTexte 24"/>
          <p:cNvSpPr txBox="1"/>
          <p:nvPr/>
        </p:nvSpPr>
        <p:spPr>
          <a:xfrm>
            <a:off x="634699" y="1176885"/>
            <a:ext cx="703826" cy="201393"/>
          </a:xfrm>
          <a:prstGeom prst="rect">
            <a:avLst/>
          </a:prstGeom>
          <a:noFill/>
        </p:spPr>
        <p:txBody>
          <a:bodyPr wrap="square" rtlCol="0">
            <a:spAutoFit/>
          </a:bodyPr>
          <a:lstStyle/>
          <a:p>
            <a:pPr algn="ctr"/>
            <a:r>
              <a:rPr lang="fr-FR" sz="800" b="1" dirty="0" err="1"/>
              <a:t>T</a:t>
            </a:r>
            <a:r>
              <a:rPr lang="fr-FR" sz="800" b="1" dirty="0" err="1" smtClean="0"/>
              <a:t>hinning</a:t>
            </a:r>
            <a:endParaRPr lang="fr-FR" sz="800" b="1" dirty="0" smtClean="0"/>
          </a:p>
        </p:txBody>
      </p:sp>
      <p:pic>
        <p:nvPicPr>
          <p:cNvPr id="26" name="Imag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23411" y="1630462"/>
            <a:ext cx="196039" cy="223835"/>
          </a:xfrm>
          <a:prstGeom prst="rect">
            <a:avLst/>
          </a:prstGeom>
        </p:spPr>
      </p:pic>
      <p:sp>
        <p:nvSpPr>
          <p:cNvPr id="14" name="Rectangle à coins arrondis 13"/>
          <p:cNvSpPr/>
          <p:nvPr/>
        </p:nvSpPr>
        <p:spPr>
          <a:xfrm>
            <a:off x="307705" y="3069679"/>
            <a:ext cx="2799913" cy="870224"/>
          </a:xfrm>
          <a:prstGeom prst="roundRect">
            <a:avLst>
              <a:gd name="adj" fmla="val 7644"/>
            </a:avLst>
          </a:prstGeom>
          <a:solidFill>
            <a:schemeClr val="accent1">
              <a:lumMod val="40000"/>
              <a:lumOff val="60000"/>
            </a:schemeClr>
          </a:solid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fr-FR" sz="850" b="1" dirty="0">
                <a:solidFill>
                  <a:schemeClr val="tx1"/>
                </a:solidFill>
              </a:rPr>
              <a:t>DYNAMICS of ESBL </a:t>
            </a:r>
            <a:r>
              <a:rPr lang="fr-FR" sz="850" b="1" i="1" dirty="0">
                <a:solidFill>
                  <a:schemeClr val="tx1"/>
                </a:solidFill>
              </a:rPr>
              <a:t>E. coli</a:t>
            </a:r>
            <a:r>
              <a:rPr lang="fr-FR" sz="850" b="1" dirty="0">
                <a:solidFill>
                  <a:schemeClr val="tx1"/>
                </a:solidFill>
              </a:rPr>
              <a:t> in farm environment</a:t>
            </a:r>
          </a:p>
          <a:p>
            <a:pPr>
              <a:lnSpc>
                <a:spcPct val="150000"/>
              </a:lnSpc>
            </a:pPr>
            <a:r>
              <a:rPr lang="fr-FR" sz="850" dirty="0">
                <a:solidFill>
                  <a:schemeClr val="tx1"/>
                </a:solidFill>
              </a:rPr>
              <a:t>Transmisson model </a:t>
            </a:r>
            <a:r>
              <a:rPr lang="fr-FR" sz="850" dirty="0">
                <a:solidFill>
                  <a:schemeClr val="accent1">
                    <a:lumMod val="50000"/>
                  </a:schemeClr>
                </a:solidFill>
              </a:rPr>
              <a:t>Dame-Korevaar et al. (2020)</a:t>
            </a:r>
          </a:p>
          <a:p>
            <a:r>
              <a:rPr lang="fr-FR" sz="850" dirty="0" smtClean="0">
                <a:solidFill>
                  <a:schemeClr val="tx1"/>
                </a:solidFill>
              </a:rPr>
              <a:t>Horizontal Gene Transfer </a:t>
            </a:r>
            <a:r>
              <a:rPr lang="fr-FR" sz="850" dirty="0" smtClean="0">
                <a:solidFill>
                  <a:schemeClr val="accent1">
                    <a:lumMod val="50000"/>
                  </a:schemeClr>
                </a:solidFill>
              </a:rPr>
              <a:t>Fisher at al. (2019)</a:t>
            </a:r>
          </a:p>
          <a:p>
            <a:r>
              <a:rPr lang="fr-FR" sz="850" dirty="0" smtClean="0">
                <a:solidFill>
                  <a:schemeClr val="tx1"/>
                </a:solidFill>
              </a:rPr>
              <a:t>Susceptible-</a:t>
            </a:r>
            <a:r>
              <a:rPr lang="fr-FR" sz="850" dirty="0" err="1" smtClean="0">
                <a:solidFill>
                  <a:schemeClr val="tx1"/>
                </a:solidFill>
              </a:rPr>
              <a:t>Infected</a:t>
            </a:r>
            <a:r>
              <a:rPr lang="fr-FR" sz="850" dirty="0" smtClean="0">
                <a:solidFill>
                  <a:schemeClr val="accent1">
                    <a:lumMod val="50000"/>
                  </a:schemeClr>
                </a:solidFill>
              </a:rPr>
              <a:t> </a:t>
            </a:r>
            <a:r>
              <a:rPr lang="fr-FR" sz="850" dirty="0" smtClean="0">
                <a:solidFill>
                  <a:schemeClr val="tx1"/>
                </a:solidFill>
              </a:rPr>
              <a:t>model</a:t>
            </a:r>
            <a:r>
              <a:rPr lang="fr-FR" sz="850" dirty="0" smtClean="0">
                <a:solidFill>
                  <a:schemeClr val="accent1">
                    <a:lumMod val="50000"/>
                  </a:schemeClr>
                </a:solidFill>
              </a:rPr>
              <a:t> Becker et al. (2022)</a:t>
            </a:r>
            <a:endParaRPr lang="fr-FR" sz="850" dirty="0" smtClean="0">
              <a:solidFill>
                <a:schemeClr val="tx1"/>
              </a:solidFill>
            </a:endParaRPr>
          </a:p>
          <a:p>
            <a:pPr algn="ctr"/>
            <a:endParaRPr lang="fr-FR" sz="800" dirty="0"/>
          </a:p>
        </p:txBody>
      </p:sp>
      <p:sp>
        <p:nvSpPr>
          <p:cNvPr id="15" name="Rectangle à coins arrondis 14"/>
          <p:cNvSpPr/>
          <p:nvPr/>
        </p:nvSpPr>
        <p:spPr>
          <a:xfrm>
            <a:off x="3597737" y="3087521"/>
            <a:ext cx="2511925" cy="852381"/>
          </a:xfrm>
          <a:prstGeom prst="roundRect">
            <a:avLst>
              <a:gd name="adj" fmla="val 6521"/>
            </a:avLst>
          </a:prstGeom>
          <a:solidFill>
            <a:schemeClr val="accent1">
              <a:lumMod val="40000"/>
              <a:lumOff val="60000"/>
            </a:schemeClr>
          </a:solid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fr-FR" sz="850" b="1" dirty="0">
                <a:solidFill>
                  <a:schemeClr val="tx1"/>
                </a:solidFill>
              </a:rPr>
              <a:t>DYNAMICS of ESBL </a:t>
            </a:r>
            <a:r>
              <a:rPr lang="fr-FR" sz="850" b="1" i="1" dirty="0">
                <a:solidFill>
                  <a:schemeClr val="tx1"/>
                </a:solidFill>
              </a:rPr>
              <a:t>E. coli</a:t>
            </a:r>
            <a:r>
              <a:rPr lang="fr-FR" sz="850" b="1" dirty="0">
                <a:solidFill>
                  <a:schemeClr val="tx1"/>
                </a:solidFill>
              </a:rPr>
              <a:t> </a:t>
            </a:r>
            <a:r>
              <a:rPr lang="fr-FR" sz="850" b="1" dirty="0" smtClean="0">
                <a:solidFill>
                  <a:schemeClr val="tx1"/>
                </a:solidFill>
              </a:rPr>
              <a:t>in processing</a:t>
            </a:r>
            <a:endParaRPr lang="fr-FR" sz="850" b="1" dirty="0">
              <a:solidFill>
                <a:schemeClr val="tx1"/>
              </a:solidFill>
            </a:endParaRPr>
          </a:p>
          <a:p>
            <a:pPr>
              <a:lnSpc>
                <a:spcPct val="150000"/>
              </a:lnSpc>
            </a:pPr>
            <a:r>
              <a:rPr lang="fr-FR" sz="850" dirty="0">
                <a:solidFill>
                  <a:schemeClr val="accent1">
                    <a:lumMod val="50000"/>
                  </a:schemeClr>
                </a:solidFill>
              </a:rPr>
              <a:t>Collineau et al. (2020</a:t>
            </a:r>
            <a:r>
              <a:rPr lang="fr-FR" sz="850" dirty="0" smtClean="0">
                <a:solidFill>
                  <a:schemeClr val="accent1">
                    <a:lumMod val="50000"/>
                  </a:schemeClr>
                </a:solidFill>
              </a:rPr>
              <a:t>)</a:t>
            </a:r>
            <a:r>
              <a:rPr lang="fr-FR" sz="850" dirty="0" smtClean="0">
                <a:solidFill>
                  <a:schemeClr val="tx1"/>
                </a:solidFill>
              </a:rPr>
              <a:t> in ESBL </a:t>
            </a:r>
            <a:r>
              <a:rPr lang="fr-FR" sz="850" i="1" dirty="0">
                <a:solidFill>
                  <a:schemeClr val="tx1"/>
                </a:solidFill>
              </a:rPr>
              <a:t>E. coli</a:t>
            </a:r>
            <a:r>
              <a:rPr lang="fr-FR" sz="850" dirty="0">
                <a:solidFill>
                  <a:schemeClr val="tx1"/>
                </a:solidFill>
              </a:rPr>
              <a:t> </a:t>
            </a:r>
            <a:r>
              <a:rPr lang="fr-FR" sz="850" dirty="0" smtClean="0">
                <a:solidFill>
                  <a:schemeClr val="tx1"/>
                </a:solidFill>
              </a:rPr>
              <a:t>setup</a:t>
            </a:r>
            <a:endParaRPr lang="fr-FR" sz="850" dirty="0">
              <a:solidFill>
                <a:schemeClr val="tx1"/>
              </a:solidFill>
            </a:endParaRPr>
          </a:p>
          <a:p>
            <a:r>
              <a:rPr lang="fr-FR" sz="850" dirty="0">
                <a:solidFill>
                  <a:schemeClr val="tx1"/>
                </a:solidFill>
              </a:rPr>
              <a:t>Updated with </a:t>
            </a:r>
            <a:r>
              <a:rPr lang="fr-FR" sz="850" dirty="0">
                <a:solidFill>
                  <a:srgbClr val="FF0000"/>
                </a:solidFill>
              </a:rPr>
              <a:t>EU</a:t>
            </a:r>
            <a:r>
              <a:rPr lang="fr-FR" sz="850" dirty="0">
                <a:solidFill>
                  <a:schemeClr val="tx1"/>
                </a:solidFill>
              </a:rPr>
              <a:t> poultry farming practices</a:t>
            </a:r>
          </a:p>
          <a:p>
            <a:r>
              <a:rPr lang="fr-FR" sz="850" dirty="0" err="1" smtClean="0">
                <a:solidFill>
                  <a:schemeClr val="tx1"/>
                </a:solidFill>
              </a:rPr>
              <a:t>Simulates</a:t>
            </a:r>
            <a:r>
              <a:rPr lang="fr-FR" sz="850" dirty="0" smtClean="0">
                <a:solidFill>
                  <a:schemeClr val="tx1"/>
                </a:solidFill>
              </a:rPr>
              <a:t> the </a:t>
            </a:r>
            <a:r>
              <a:rPr lang="fr-FR" sz="850" dirty="0" err="1" smtClean="0">
                <a:solidFill>
                  <a:schemeClr val="tx1"/>
                </a:solidFill>
              </a:rPr>
              <a:t>processing</a:t>
            </a:r>
            <a:r>
              <a:rPr lang="fr-FR" sz="850" dirty="0" smtClean="0">
                <a:solidFill>
                  <a:schemeClr val="tx1"/>
                </a:solidFill>
              </a:rPr>
              <a:t> of 1 </a:t>
            </a:r>
            <a:r>
              <a:rPr lang="fr-FR" sz="850" dirty="0" err="1" smtClean="0">
                <a:solidFill>
                  <a:schemeClr val="tx1"/>
                </a:solidFill>
              </a:rPr>
              <a:t>chicken</a:t>
            </a:r>
            <a:r>
              <a:rPr lang="fr-FR" sz="850" dirty="0" smtClean="0">
                <a:solidFill>
                  <a:schemeClr val="tx1"/>
                </a:solidFill>
              </a:rPr>
              <a:t> </a:t>
            </a:r>
            <a:r>
              <a:rPr lang="fr-FR" sz="850" dirty="0" err="1" smtClean="0">
                <a:solidFill>
                  <a:schemeClr val="tx1"/>
                </a:solidFill>
              </a:rPr>
              <a:t>flock</a:t>
            </a:r>
            <a:endParaRPr lang="fr-FR" sz="850" dirty="0" smtClean="0">
              <a:solidFill>
                <a:schemeClr val="tx1"/>
              </a:solidFill>
            </a:endParaRPr>
          </a:p>
          <a:p>
            <a:pPr algn="ctr"/>
            <a:endParaRPr lang="fr-FR" sz="800" dirty="0"/>
          </a:p>
        </p:txBody>
      </p:sp>
      <p:sp>
        <p:nvSpPr>
          <p:cNvPr id="16" name="Rectangle à coins arrondis 15"/>
          <p:cNvSpPr/>
          <p:nvPr/>
        </p:nvSpPr>
        <p:spPr>
          <a:xfrm>
            <a:off x="6163584" y="3090974"/>
            <a:ext cx="2630692" cy="848929"/>
          </a:xfrm>
          <a:prstGeom prst="roundRect">
            <a:avLst>
              <a:gd name="adj" fmla="val 5198"/>
            </a:avLst>
          </a:prstGeom>
          <a:solidFill>
            <a:schemeClr val="accent1">
              <a:lumMod val="40000"/>
              <a:lumOff val="60000"/>
            </a:schemeClr>
          </a:solid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fr-FR" sz="850" b="1" dirty="0" smtClean="0">
                <a:solidFill>
                  <a:schemeClr val="tx1"/>
                </a:solidFill>
              </a:rPr>
              <a:t>Flock Risk </a:t>
            </a:r>
            <a:r>
              <a:rPr lang="fr-FR" sz="850" b="1" dirty="0">
                <a:solidFill>
                  <a:schemeClr val="tx1"/>
                </a:solidFill>
              </a:rPr>
              <a:t>from 1 chicken </a:t>
            </a:r>
            <a:r>
              <a:rPr lang="fr-FR" sz="850" b="1" dirty="0" smtClean="0">
                <a:solidFill>
                  <a:schemeClr val="tx1"/>
                </a:solidFill>
              </a:rPr>
              <a:t>portion consumed</a:t>
            </a:r>
          </a:p>
          <a:p>
            <a:pPr marL="171450" indent="-171450">
              <a:lnSpc>
                <a:spcPct val="150000"/>
              </a:lnSpc>
              <a:buFont typeface="Arial" panose="020B0604020202020204" pitchFamily="34" charset="0"/>
              <a:buChar char="•"/>
            </a:pPr>
            <a:r>
              <a:rPr lang="fr-FR" sz="850" dirty="0" smtClean="0">
                <a:solidFill>
                  <a:schemeClr val="tx1"/>
                </a:solidFill>
              </a:rPr>
              <a:t>Prob. of ESBL </a:t>
            </a:r>
            <a:r>
              <a:rPr lang="fr-FR" sz="850" i="1" dirty="0" smtClean="0">
                <a:solidFill>
                  <a:schemeClr val="tx1"/>
                </a:solidFill>
              </a:rPr>
              <a:t>E. coli </a:t>
            </a:r>
            <a:r>
              <a:rPr lang="fr-FR" sz="850" dirty="0" smtClean="0">
                <a:solidFill>
                  <a:srgbClr val="FF0000"/>
                </a:solidFill>
              </a:rPr>
              <a:t>carriage by consumer</a:t>
            </a:r>
          </a:p>
          <a:p>
            <a:pPr marL="171450" indent="-171450">
              <a:buFont typeface="Arial" panose="020B0604020202020204" pitchFamily="34" charset="0"/>
              <a:buChar char="•"/>
            </a:pPr>
            <a:r>
              <a:rPr lang="fr-FR" sz="850" dirty="0" smtClean="0">
                <a:solidFill>
                  <a:schemeClr val="tx1"/>
                </a:solidFill>
              </a:rPr>
              <a:t>Conditional </a:t>
            </a:r>
            <a:r>
              <a:rPr lang="fr-FR" sz="850" dirty="0">
                <a:solidFill>
                  <a:schemeClr val="tx1"/>
                </a:solidFill>
              </a:rPr>
              <a:t>on </a:t>
            </a:r>
            <a:r>
              <a:rPr lang="fr-FR" sz="850" dirty="0" smtClean="0">
                <a:solidFill>
                  <a:srgbClr val="FF0000"/>
                </a:solidFill>
              </a:rPr>
              <a:t>P</a:t>
            </a:r>
            <a:r>
              <a:rPr lang="fr-FR" sz="700" dirty="0" smtClean="0">
                <a:solidFill>
                  <a:srgbClr val="FF0000"/>
                </a:solidFill>
              </a:rPr>
              <a:t>prev</a:t>
            </a:r>
            <a:r>
              <a:rPr lang="fr-FR" sz="850" dirty="0" smtClean="0">
                <a:solidFill>
                  <a:schemeClr val="tx1"/>
                </a:solidFill>
              </a:rPr>
              <a:t>, </a:t>
            </a:r>
            <a:r>
              <a:rPr lang="fr-FR" sz="850" dirty="0" smtClean="0">
                <a:solidFill>
                  <a:srgbClr val="FF0000"/>
                </a:solidFill>
              </a:rPr>
              <a:t>C</a:t>
            </a:r>
            <a:r>
              <a:rPr lang="fr-FR" sz="700" dirty="0" smtClean="0">
                <a:solidFill>
                  <a:srgbClr val="FF0000"/>
                </a:solidFill>
              </a:rPr>
              <a:t>load</a:t>
            </a:r>
            <a:r>
              <a:rPr lang="fr-FR" sz="850" dirty="0" smtClean="0">
                <a:solidFill>
                  <a:srgbClr val="FF0000"/>
                </a:solidFill>
              </a:rPr>
              <a:t> </a:t>
            </a:r>
            <a:r>
              <a:rPr lang="fr-FR" sz="850" dirty="0" smtClean="0">
                <a:solidFill>
                  <a:schemeClr val="tx1"/>
                </a:solidFill>
              </a:rPr>
              <a:t>after cooking</a:t>
            </a:r>
            <a:endParaRPr lang="fr-FR" sz="850" dirty="0">
              <a:solidFill>
                <a:schemeClr val="tx1"/>
              </a:solidFill>
            </a:endParaRPr>
          </a:p>
          <a:p>
            <a:r>
              <a:rPr lang="fr-FR" sz="850" dirty="0" smtClean="0">
                <a:solidFill>
                  <a:schemeClr val="tx1"/>
                </a:solidFill>
              </a:rPr>
              <a:t>PDR</a:t>
            </a:r>
            <a:r>
              <a:rPr lang="fr-FR" sz="850" dirty="0">
                <a:solidFill>
                  <a:schemeClr val="tx1"/>
                </a:solidFill>
              </a:rPr>
              <a:t> :</a:t>
            </a:r>
            <a:r>
              <a:rPr lang="fr-FR" sz="850" dirty="0" smtClean="0">
                <a:solidFill>
                  <a:schemeClr val="tx1"/>
                </a:solidFill>
              </a:rPr>
              <a:t> </a:t>
            </a:r>
            <a:r>
              <a:rPr lang="fr-FR" sz="850" dirty="0" smtClean="0">
                <a:solidFill>
                  <a:srgbClr val="FF0000"/>
                </a:solidFill>
              </a:rPr>
              <a:t>Dose-Response</a:t>
            </a:r>
            <a:r>
              <a:rPr lang="fr-FR" sz="850" dirty="0" smtClean="0">
                <a:solidFill>
                  <a:schemeClr val="tx1"/>
                </a:solidFill>
              </a:rPr>
              <a:t> </a:t>
            </a:r>
            <a:r>
              <a:rPr lang="fr-FR" sz="850" dirty="0">
                <a:solidFill>
                  <a:schemeClr val="accent1">
                    <a:lumMod val="50000"/>
                  </a:schemeClr>
                </a:solidFill>
              </a:rPr>
              <a:t>Furusawa et al. (2024)</a:t>
            </a:r>
          </a:p>
          <a:p>
            <a:pPr algn="ctr"/>
            <a:endParaRPr lang="fr-FR" sz="800" dirty="0"/>
          </a:p>
        </p:txBody>
      </p:sp>
      <p:sp>
        <p:nvSpPr>
          <p:cNvPr id="92" name="ZoneTexte 91"/>
          <p:cNvSpPr txBox="1"/>
          <p:nvPr/>
        </p:nvSpPr>
        <p:spPr>
          <a:xfrm>
            <a:off x="925571" y="4227934"/>
            <a:ext cx="1502882" cy="230832"/>
          </a:xfrm>
          <a:prstGeom prst="rect">
            <a:avLst/>
          </a:prstGeom>
          <a:noFill/>
        </p:spPr>
        <p:txBody>
          <a:bodyPr wrap="square" rtlCol="0">
            <a:spAutoFit/>
          </a:bodyPr>
          <a:lstStyle/>
          <a:p>
            <a:r>
              <a:rPr lang="fr-FR" sz="900" dirty="0" smtClean="0"/>
              <a:t>Sarnino et al. (</a:t>
            </a:r>
            <a:r>
              <a:rPr lang="fr-FR" sz="900" dirty="0" smtClean="0">
                <a:solidFill>
                  <a:srgbClr val="FF0000"/>
                </a:solidFill>
              </a:rPr>
              <a:t>in </a:t>
            </a:r>
            <a:r>
              <a:rPr lang="fr-FR" sz="900" dirty="0" err="1" smtClean="0">
                <a:solidFill>
                  <a:srgbClr val="FF0000"/>
                </a:solidFill>
              </a:rPr>
              <a:t>prep</a:t>
            </a:r>
            <a:r>
              <a:rPr lang="fr-FR" sz="900" dirty="0" smtClean="0">
                <a:solidFill>
                  <a:srgbClr val="FF0000"/>
                </a:solidFill>
              </a:rPr>
              <a:t>.</a:t>
            </a:r>
            <a:r>
              <a:rPr lang="fr-FR" sz="900" dirty="0" smtClean="0"/>
              <a:t>)</a:t>
            </a:r>
            <a:endParaRPr lang="fr-FR" sz="900" dirty="0"/>
          </a:p>
        </p:txBody>
      </p:sp>
      <p:sp>
        <p:nvSpPr>
          <p:cNvPr id="94" name="Flèche vers le bas 93"/>
          <p:cNvSpPr/>
          <p:nvPr/>
        </p:nvSpPr>
        <p:spPr>
          <a:xfrm>
            <a:off x="1536580" y="4034834"/>
            <a:ext cx="174070" cy="216024"/>
          </a:xfrm>
          <a:prstGeom prst="down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Titre 2"/>
          <p:cNvSpPr>
            <a:spLocks noGrp="1"/>
          </p:cNvSpPr>
          <p:nvPr>
            <p:ph type="title"/>
          </p:nvPr>
        </p:nvSpPr>
        <p:spPr>
          <a:xfrm>
            <a:off x="268173" y="249017"/>
            <a:ext cx="8157703" cy="636937"/>
          </a:xfrm>
        </p:spPr>
        <p:txBody>
          <a:bodyPr/>
          <a:lstStyle/>
          <a:p>
            <a:r>
              <a:rPr lang="fr-FR" sz="2800" dirty="0" err="1" smtClean="0"/>
              <a:t>Farm</a:t>
            </a:r>
            <a:r>
              <a:rPr lang="fr-FR" sz="2800" dirty="0" smtClean="0"/>
              <a:t> to Fork model</a:t>
            </a:r>
            <a:endParaRPr lang="fr-FR" sz="2800" dirty="0"/>
          </a:p>
        </p:txBody>
      </p:sp>
      <p:sp>
        <p:nvSpPr>
          <p:cNvPr id="97" name="ZoneTexte 96"/>
          <p:cNvSpPr txBox="1"/>
          <p:nvPr/>
        </p:nvSpPr>
        <p:spPr>
          <a:xfrm>
            <a:off x="1705531" y="1575386"/>
            <a:ext cx="976211" cy="215444"/>
          </a:xfrm>
          <a:prstGeom prst="rect">
            <a:avLst/>
          </a:prstGeom>
          <a:noFill/>
        </p:spPr>
        <p:txBody>
          <a:bodyPr wrap="square" rtlCol="0">
            <a:spAutoFit/>
          </a:bodyPr>
          <a:lstStyle/>
          <a:p>
            <a:pPr algn="ctr"/>
            <a:r>
              <a:rPr lang="fr-FR" sz="800" b="1" dirty="0" smtClean="0">
                <a:solidFill>
                  <a:srgbClr val="FF0000"/>
                </a:solidFill>
              </a:rPr>
              <a:t>36 </a:t>
            </a:r>
            <a:r>
              <a:rPr lang="fr-FR" sz="800" b="1" dirty="0" err="1" smtClean="0">
                <a:solidFill>
                  <a:srgbClr val="FF0000"/>
                </a:solidFill>
              </a:rPr>
              <a:t>Days</a:t>
            </a:r>
            <a:endParaRPr lang="fr-FR" sz="800" b="1" dirty="0" smtClean="0">
              <a:solidFill>
                <a:srgbClr val="FF0000"/>
              </a:solidFill>
            </a:endParaRPr>
          </a:p>
        </p:txBody>
      </p:sp>
      <p:sp>
        <p:nvSpPr>
          <p:cNvPr id="98" name="ZoneTexte 97"/>
          <p:cNvSpPr txBox="1"/>
          <p:nvPr/>
        </p:nvSpPr>
        <p:spPr>
          <a:xfrm>
            <a:off x="3029415" y="2629418"/>
            <a:ext cx="976211" cy="215444"/>
          </a:xfrm>
          <a:prstGeom prst="rect">
            <a:avLst/>
          </a:prstGeom>
          <a:noFill/>
        </p:spPr>
        <p:txBody>
          <a:bodyPr wrap="square" rtlCol="0">
            <a:spAutoFit/>
          </a:bodyPr>
          <a:lstStyle/>
          <a:p>
            <a:r>
              <a:rPr lang="fr-FR" sz="800" b="1" dirty="0" smtClean="0"/>
              <a:t>Transport</a:t>
            </a:r>
            <a:endParaRPr lang="fr-FR" sz="800" dirty="0"/>
          </a:p>
        </p:txBody>
      </p:sp>
      <p:pic>
        <p:nvPicPr>
          <p:cNvPr id="99" name="Image 9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47676" y="2835453"/>
            <a:ext cx="184237" cy="210360"/>
          </a:xfrm>
          <a:prstGeom prst="rect">
            <a:avLst/>
          </a:prstGeom>
        </p:spPr>
      </p:pic>
      <p:sp>
        <p:nvSpPr>
          <p:cNvPr id="100" name="Flèche courbée vers le bas 99"/>
          <p:cNvSpPr/>
          <p:nvPr/>
        </p:nvSpPr>
        <p:spPr>
          <a:xfrm rot="10800000">
            <a:off x="3138149" y="2855523"/>
            <a:ext cx="277841" cy="163846"/>
          </a:xfrm>
          <a:prstGeom prst="curvedDown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solidFill>
                <a:schemeClr val="tx1"/>
              </a:solidFill>
            </a:endParaRPr>
          </a:p>
        </p:txBody>
      </p:sp>
      <p:sp>
        <p:nvSpPr>
          <p:cNvPr id="103" name="ZoneTexte 102"/>
          <p:cNvSpPr txBox="1"/>
          <p:nvPr/>
        </p:nvSpPr>
        <p:spPr>
          <a:xfrm>
            <a:off x="5471196" y="4227213"/>
            <a:ext cx="1502882" cy="230832"/>
          </a:xfrm>
          <a:prstGeom prst="rect">
            <a:avLst/>
          </a:prstGeom>
          <a:noFill/>
        </p:spPr>
        <p:txBody>
          <a:bodyPr wrap="square" rtlCol="0">
            <a:spAutoFit/>
          </a:bodyPr>
          <a:lstStyle/>
          <a:p>
            <a:r>
              <a:rPr lang="fr-FR" sz="900" dirty="0" err="1" smtClean="0"/>
              <a:t>Basak</a:t>
            </a:r>
            <a:r>
              <a:rPr lang="fr-FR" sz="900" dirty="0" smtClean="0"/>
              <a:t> et al. (</a:t>
            </a:r>
            <a:r>
              <a:rPr lang="fr-FR" sz="900" dirty="0" smtClean="0">
                <a:solidFill>
                  <a:srgbClr val="FF0000"/>
                </a:solidFill>
              </a:rPr>
              <a:t>in </a:t>
            </a:r>
            <a:r>
              <a:rPr lang="fr-FR" sz="900" dirty="0" err="1" smtClean="0">
                <a:solidFill>
                  <a:srgbClr val="FF0000"/>
                </a:solidFill>
              </a:rPr>
              <a:t>prep</a:t>
            </a:r>
            <a:r>
              <a:rPr lang="fr-FR" sz="900" dirty="0" smtClean="0">
                <a:solidFill>
                  <a:srgbClr val="FF0000"/>
                </a:solidFill>
              </a:rPr>
              <a:t>.</a:t>
            </a:r>
            <a:r>
              <a:rPr lang="fr-FR" sz="900" dirty="0" smtClean="0"/>
              <a:t>)</a:t>
            </a:r>
            <a:endParaRPr lang="fr-FR" sz="900" dirty="0"/>
          </a:p>
        </p:txBody>
      </p:sp>
      <p:sp>
        <p:nvSpPr>
          <p:cNvPr id="104" name="Flèche vers le bas 103"/>
          <p:cNvSpPr/>
          <p:nvPr/>
        </p:nvSpPr>
        <p:spPr>
          <a:xfrm>
            <a:off x="6082205" y="4034113"/>
            <a:ext cx="174070" cy="216024"/>
          </a:xfrm>
          <a:prstGeom prst="down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16421" y="2234396"/>
            <a:ext cx="383711" cy="383711"/>
          </a:xfrm>
          <a:prstGeom prst="rect">
            <a:avLst/>
          </a:prstGeom>
        </p:spPr>
      </p:pic>
      <p:sp>
        <p:nvSpPr>
          <p:cNvPr id="93" name="ZoneTexte 92"/>
          <p:cNvSpPr txBox="1"/>
          <p:nvPr/>
        </p:nvSpPr>
        <p:spPr>
          <a:xfrm>
            <a:off x="2362368" y="2273343"/>
            <a:ext cx="976210" cy="215444"/>
          </a:xfrm>
          <a:prstGeom prst="rect">
            <a:avLst/>
          </a:prstGeom>
          <a:noFill/>
        </p:spPr>
        <p:txBody>
          <a:bodyPr wrap="square" rtlCol="0">
            <a:spAutoFit/>
          </a:bodyPr>
          <a:lstStyle/>
          <a:p>
            <a:pPr algn="ctr"/>
            <a:r>
              <a:rPr lang="fr-FR" sz="800" b="1" dirty="0" smtClean="0"/>
              <a:t>Growth</a:t>
            </a:r>
            <a:endParaRPr lang="fr-FR" sz="800" dirty="0"/>
          </a:p>
        </p:txBody>
      </p:sp>
      <p:sp>
        <p:nvSpPr>
          <p:cNvPr id="96" name="Flèche courbée vers le bas 95"/>
          <p:cNvSpPr/>
          <p:nvPr/>
        </p:nvSpPr>
        <p:spPr>
          <a:xfrm rot="5400000">
            <a:off x="2334402" y="2348661"/>
            <a:ext cx="427257" cy="182513"/>
          </a:xfrm>
          <a:prstGeom prst="curvedDownArrow">
            <a:avLst>
              <a:gd name="adj1" fmla="val 25000"/>
              <a:gd name="adj2" fmla="val 43921"/>
              <a:gd name="adj3" fmla="val 23396"/>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solidFill>
                <a:schemeClr val="tx1"/>
              </a:solidFill>
            </a:endParaRPr>
          </a:p>
        </p:txBody>
      </p:sp>
      <p:pic>
        <p:nvPicPr>
          <p:cNvPr id="101" name="Image 10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09105" y="2293983"/>
            <a:ext cx="224356" cy="256167"/>
          </a:xfrm>
          <a:prstGeom prst="rect">
            <a:avLst/>
          </a:prstGeom>
        </p:spPr>
      </p:pic>
      <p:sp>
        <p:nvSpPr>
          <p:cNvPr id="3" name="Flèche vers le bas 2"/>
          <p:cNvSpPr/>
          <p:nvPr/>
        </p:nvSpPr>
        <p:spPr>
          <a:xfrm rot="2032157">
            <a:off x="1260655" y="1790931"/>
            <a:ext cx="136097" cy="527350"/>
          </a:xfrm>
          <a:prstGeom prst="down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 name="Flèche vers le bas 101"/>
          <p:cNvSpPr/>
          <p:nvPr/>
        </p:nvSpPr>
        <p:spPr>
          <a:xfrm rot="8607927">
            <a:off x="1831014" y="1766154"/>
            <a:ext cx="139771" cy="552781"/>
          </a:xfrm>
          <a:prstGeom prst="down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54389" y="2222648"/>
            <a:ext cx="366046" cy="406291"/>
          </a:xfrm>
          <a:prstGeom prst="rect">
            <a:avLst/>
          </a:prstGeom>
        </p:spPr>
      </p:pic>
      <p:cxnSp>
        <p:nvCxnSpPr>
          <p:cNvPr id="6" name="Connecteur droit avec flèche 5"/>
          <p:cNvCxnSpPr>
            <a:stCxn id="41" idx="3"/>
            <a:endCxn id="4" idx="1"/>
          </p:cNvCxnSpPr>
          <p:nvPr/>
        </p:nvCxnSpPr>
        <p:spPr>
          <a:xfrm flipV="1">
            <a:off x="1208456" y="2425794"/>
            <a:ext cx="24593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p:cNvCxnSpPr>
            <a:stCxn id="4" idx="3"/>
          </p:cNvCxnSpPr>
          <p:nvPr/>
        </p:nvCxnSpPr>
        <p:spPr>
          <a:xfrm flipV="1">
            <a:off x="1820435" y="2424286"/>
            <a:ext cx="245739" cy="1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65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9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5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8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82"/>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8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83"/>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65"/>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68"/>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57"/>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9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00"/>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69"/>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70"/>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51"/>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52"/>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54"/>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5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55"/>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59"/>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62"/>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15"/>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16"/>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103"/>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1" grpId="0"/>
      <p:bldP spid="82" grpId="0" animBg="1"/>
      <p:bldP spid="83" grpId="0" animBg="1"/>
      <p:bldP spid="57" grpId="0"/>
      <p:bldP spid="58" grpId="0"/>
      <p:bldP spid="59" grpId="0"/>
      <p:bldP spid="61" grpId="0" animBg="1"/>
      <p:bldP spid="62" grpId="0"/>
      <p:bldP spid="69" grpId="0" animBg="1"/>
      <p:bldP spid="70" grpId="0" animBg="1"/>
      <p:bldP spid="65" grpId="0" animBg="1"/>
      <p:bldP spid="17" grpId="0" animBg="1"/>
      <p:bldP spid="18" grpId="0"/>
      <p:bldP spid="19" grpId="0"/>
      <p:bldP spid="30" grpId="0"/>
      <p:bldP spid="32" grpId="0" animBg="1"/>
      <p:bldP spid="45" grpId="0" animBg="1"/>
      <p:bldP spid="46" grpId="0"/>
      <p:bldP spid="48" grpId="0"/>
      <p:bldP spid="49" grpId="0"/>
      <p:bldP spid="28" grpId="0"/>
      <p:bldP spid="29" grpId="0" animBg="1"/>
      <p:bldP spid="24" grpId="0" animBg="1"/>
      <p:bldP spid="25" grpId="0"/>
      <p:bldP spid="14" grpId="0" animBg="1"/>
      <p:bldP spid="15" grpId="0" animBg="1"/>
      <p:bldP spid="16" grpId="0" animBg="1"/>
      <p:bldP spid="92" grpId="0"/>
      <p:bldP spid="94" grpId="0" animBg="1"/>
      <p:bldP spid="97" grpId="0"/>
      <p:bldP spid="98" grpId="0"/>
      <p:bldP spid="100" grpId="0" animBg="1"/>
      <p:bldP spid="103" grpId="0"/>
      <p:bldP spid="104" grpId="0" animBg="1"/>
      <p:bldP spid="93" grpId="0"/>
      <p:bldP spid="96" grpId="0" animBg="1"/>
      <p:bldP spid="3" grpId="0" animBg="1"/>
      <p:bldP spid="10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7</a:t>
            </a:fld>
            <a:endParaRPr lang="fr-FR" dirty="0"/>
          </a:p>
        </p:txBody>
      </p:sp>
      <p:sp>
        <p:nvSpPr>
          <p:cNvPr id="8"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5431" y="4659982"/>
            <a:ext cx="3086100" cy="211622"/>
          </a:xfrm>
        </p:spPr>
        <p:txBody>
          <a:bodyPr/>
          <a:lstStyle/>
          <a:p>
            <a:pPr algn="l"/>
            <a:r>
              <a:rPr lang="fr-FR" dirty="0" smtClean="0"/>
              <a:t>Réunion ENVIRE Paris 2024</a:t>
            </a:r>
            <a:endParaRPr lang="fr-FR" dirty="0"/>
          </a:p>
        </p:txBody>
      </p:sp>
      <p:sp>
        <p:nvSpPr>
          <p:cNvPr id="10" name="Titre 2"/>
          <p:cNvSpPr>
            <a:spLocks noGrp="1"/>
          </p:cNvSpPr>
          <p:nvPr>
            <p:ph type="title"/>
          </p:nvPr>
        </p:nvSpPr>
        <p:spPr>
          <a:xfrm>
            <a:off x="268173" y="249017"/>
            <a:ext cx="8157703" cy="636937"/>
          </a:xfrm>
        </p:spPr>
        <p:txBody>
          <a:bodyPr/>
          <a:lstStyle/>
          <a:p>
            <a:r>
              <a:rPr lang="fr-FR" sz="2800" dirty="0" smtClean="0"/>
              <a:t>Simulation </a:t>
            </a:r>
            <a:r>
              <a:rPr lang="fr-FR" sz="2800" dirty="0" err="1" smtClean="0"/>
              <a:t>results</a:t>
            </a:r>
            <a:endParaRPr lang="fr-FR" sz="2800" dirty="0"/>
          </a:p>
        </p:txBody>
      </p:sp>
      <p:grpSp>
        <p:nvGrpSpPr>
          <p:cNvPr id="16" name="Groupe 15"/>
          <p:cNvGrpSpPr/>
          <p:nvPr/>
        </p:nvGrpSpPr>
        <p:grpSpPr>
          <a:xfrm>
            <a:off x="264278" y="843558"/>
            <a:ext cx="8576210" cy="2736304"/>
            <a:chOff x="268173" y="1131590"/>
            <a:chExt cx="8576210" cy="2736304"/>
          </a:xfrm>
        </p:grpSpPr>
        <p:grpSp>
          <p:nvGrpSpPr>
            <p:cNvPr id="14" name="Groupe 13"/>
            <p:cNvGrpSpPr/>
            <p:nvPr/>
          </p:nvGrpSpPr>
          <p:grpSpPr>
            <a:xfrm>
              <a:off x="275431" y="1203598"/>
              <a:ext cx="8568952" cy="2522947"/>
              <a:chOff x="395536" y="1203598"/>
              <a:chExt cx="8568952" cy="2522947"/>
            </a:xfrm>
          </p:grpSpPr>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203598"/>
                <a:ext cx="4752528" cy="2522947"/>
              </a:xfrm>
              <a:prstGeom prst="rect">
                <a:avLst/>
              </a:prstGeom>
            </p:spPr>
          </p:pic>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960" y="1203598"/>
                <a:ext cx="4752528" cy="2522947"/>
              </a:xfrm>
              <a:prstGeom prst="rect">
                <a:avLst/>
              </a:prstGeom>
            </p:spPr>
          </p:pic>
        </p:grpSp>
        <p:sp>
          <p:nvSpPr>
            <p:cNvPr id="15" name="Rectangle 14"/>
            <p:cNvSpPr/>
            <p:nvPr/>
          </p:nvSpPr>
          <p:spPr>
            <a:xfrm>
              <a:off x="268173" y="1131590"/>
              <a:ext cx="8576210" cy="273630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7" name="Rectangle à coins arrondis 16"/>
          <p:cNvSpPr/>
          <p:nvPr/>
        </p:nvSpPr>
        <p:spPr>
          <a:xfrm>
            <a:off x="827584" y="3791812"/>
            <a:ext cx="3384376" cy="650739"/>
          </a:xfrm>
          <a:prstGeom prst="roundRect">
            <a:avLst>
              <a:gd name="adj" fmla="val 7644"/>
            </a:avLst>
          </a:prstGeom>
          <a:solidFill>
            <a:schemeClr val="accent1">
              <a:lumMod val="40000"/>
              <a:lumOff val="6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fr-FR" sz="850" b="1" dirty="0" err="1" smtClean="0">
                <a:solidFill>
                  <a:schemeClr val="tx1"/>
                </a:solidFill>
              </a:rPr>
              <a:t>Simulated</a:t>
            </a:r>
            <a:r>
              <a:rPr lang="fr-FR" sz="850" b="1" dirty="0" smtClean="0">
                <a:solidFill>
                  <a:schemeClr val="tx1"/>
                </a:solidFill>
              </a:rPr>
              <a:t> ESBL </a:t>
            </a:r>
            <a:r>
              <a:rPr lang="fr-FR" sz="850" b="1" i="1" dirty="0" smtClean="0">
                <a:solidFill>
                  <a:schemeClr val="tx1"/>
                </a:solidFill>
              </a:rPr>
              <a:t>E. coli </a:t>
            </a:r>
            <a:r>
              <a:rPr lang="fr-FR" sz="850" b="1" dirty="0" smtClean="0">
                <a:solidFill>
                  <a:schemeClr val="tx1"/>
                </a:solidFill>
              </a:rPr>
              <a:t>concentration + CI (5% - 95%)</a:t>
            </a:r>
          </a:p>
          <a:p>
            <a:pPr>
              <a:lnSpc>
                <a:spcPct val="150000"/>
              </a:lnSpc>
            </a:pPr>
            <a:r>
              <a:rPr lang="fr-FR" sz="850" dirty="0" smtClean="0">
                <a:solidFill>
                  <a:schemeClr val="tx1"/>
                </a:solidFill>
              </a:rPr>
              <a:t>Heavy </a:t>
            </a:r>
            <a:r>
              <a:rPr lang="fr-FR" sz="850" dirty="0" err="1" smtClean="0">
                <a:solidFill>
                  <a:schemeClr val="tx1"/>
                </a:solidFill>
              </a:rPr>
              <a:t>tailed</a:t>
            </a:r>
            <a:r>
              <a:rPr lang="fr-FR" sz="850" dirty="0" smtClean="0">
                <a:solidFill>
                  <a:schemeClr val="tx1"/>
                </a:solidFill>
              </a:rPr>
              <a:t> distributions !</a:t>
            </a:r>
            <a:br>
              <a:rPr lang="fr-FR" sz="850" dirty="0" smtClean="0">
                <a:solidFill>
                  <a:schemeClr val="tx1"/>
                </a:solidFill>
              </a:rPr>
            </a:br>
            <a:r>
              <a:rPr lang="fr-FR" sz="850" dirty="0" smtClean="0">
                <a:solidFill>
                  <a:schemeClr val="tx1"/>
                </a:solidFill>
              </a:rPr>
              <a:t>Average load on chicken portions </a:t>
            </a:r>
            <a:r>
              <a:rPr lang="fr-FR" sz="850" dirty="0" smtClean="0">
                <a:solidFill>
                  <a:srgbClr val="FF0000"/>
                </a:solidFill>
              </a:rPr>
              <a:t>8,2e2 </a:t>
            </a:r>
            <a:r>
              <a:rPr lang="fr-FR" sz="850" dirty="0" smtClean="0">
                <a:solidFill>
                  <a:schemeClr val="tx1"/>
                </a:solidFill>
              </a:rPr>
              <a:t>CFU (sd </a:t>
            </a:r>
            <a:r>
              <a:rPr lang="fr-FR" sz="850" dirty="0" smtClean="0">
                <a:solidFill>
                  <a:srgbClr val="FF0000"/>
                </a:solidFill>
              </a:rPr>
              <a:t>5,2e4</a:t>
            </a:r>
            <a:r>
              <a:rPr lang="fr-FR" sz="850" dirty="0" smtClean="0">
                <a:solidFill>
                  <a:schemeClr val="tx1"/>
                </a:solidFill>
              </a:rPr>
              <a:t>)</a:t>
            </a:r>
            <a:endParaRPr lang="fr-FR" sz="850" dirty="0">
              <a:solidFill>
                <a:schemeClr val="tx1"/>
              </a:solidFill>
            </a:endParaRPr>
          </a:p>
        </p:txBody>
      </p:sp>
      <p:sp>
        <p:nvSpPr>
          <p:cNvPr id="18" name="Rectangle à coins arrondis 17"/>
          <p:cNvSpPr/>
          <p:nvPr/>
        </p:nvSpPr>
        <p:spPr>
          <a:xfrm>
            <a:off x="5064267" y="3791813"/>
            <a:ext cx="3180141" cy="650739"/>
          </a:xfrm>
          <a:prstGeom prst="roundRect">
            <a:avLst>
              <a:gd name="adj" fmla="val 7644"/>
            </a:avLst>
          </a:prstGeom>
          <a:solidFill>
            <a:schemeClr val="accent1">
              <a:lumMod val="40000"/>
              <a:lumOff val="6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fr-FR" sz="850" b="1" dirty="0" err="1" smtClean="0">
                <a:solidFill>
                  <a:schemeClr val="tx1"/>
                </a:solidFill>
              </a:rPr>
              <a:t>Simulated</a:t>
            </a:r>
            <a:r>
              <a:rPr lang="fr-FR" sz="850" b="1" dirty="0">
                <a:solidFill>
                  <a:schemeClr val="tx1"/>
                </a:solidFill>
              </a:rPr>
              <a:t> ESBL </a:t>
            </a:r>
            <a:r>
              <a:rPr lang="fr-FR" sz="850" b="1" i="1" dirty="0">
                <a:solidFill>
                  <a:schemeClr val="tx1"/>
                </a:solidFill>
              </a:rPr>
              <a:t>E. coli</a:t>
            </a:r>
            <a:r>
              <a:rPr lang="fr-FR" sz="850" b="1" dirty="0" smtClean="0">
                <a:solidFill>
                  <a:schemeClr val="tx1"/>
                </a:solidFill>
              </a:rPr>
              <a:t> prevalence </a:t>
            </a:r>
            <a:r>
              <a:rPr lang="fr-FR" sz="850" b="1" dirty="0">
                <a:solidFill>
                  <a:schemeClr val="tx1"/>
                </a:solidFill>
              </a:rPr>
              <a:t>+ CI (5% - 95%) </a:t>
            </a:r>
            <a:endParaRPr lang="fr-FR" sz="850" dirty="0">
              <a:solidFill>
                <a:schemeClr val="tx1"/>
              </a:solidFill>
            </a:endParaRPr>
          </a:p>
          <a:p>
            <a:pPr>
              <a:lnSpc>
                <a:spcPct val="150000"/>
              </a:lnSpc>
            </a:pPr>
            <a:r>
              <a:rPr lang="fr-FR" sz="850" dirty="0" smtClean="0">
                <a:solidFill>
                  <a:schemeClr val="tx1"/>
                </a:solidFill>
              </a:rPr>
              <a:t>Results validation with  </a:t>
            </a:r>
            <a:r>
              <a:rPr lang="fr-FR" sz="900" dirty="0">
                <a:solidFill>
                  <a:schemeClr val="accent1">
                    <a:lumMod val="50000"/>
                  </a:schemeClr>
                </a:solidFill>
              </a:rPr>
              <a:t>Faverjon et al. (2022</a:t>
            </a:r>
            <a:r>
              <a:rPr lang="fr-FR" sz="900" dirty="0" smtClean="0">
                <a:solidFill>
                  <a:schemeClr val="accent1">
                    <a:lumMod val="50000"/>
                  </a:schemeClr>
                </a:solidFill>
              </a:rPr>
              <a:t>)</a:t>
            </a:r>
            <a:endParaRPr lang="fr-FR" sz="850" dirty="0" smtClean="0">
              <a:solidFill>
                <a:schemeClr val="accent1">
                  <a:lumMod val="50000"/>
                </a:schemeClr>
              </a:solidFill>
            </a:endParaRPr>
          </a:p>
          <a:p>
            <a:pPr>
              <a:lnSpc>
                <a:spcPct val="150000"/>
              </a:lnSpc>
            </a:pPr>
            <a:r>
              <a:rPr lang="fr-FR" sz="850" dirty="0" err="1" smtClean="0">
                <a:solidFill>
                  <a:schemeClr val="tx1"/>
                </a:solidFill>
              </a:rPr>
              <a:t>Average</a:t>
            </a:r>
            <a:r>
              <a:rPr lang="fr-FR" sz="850" dirty="0" smtClean="0">
                <a:solidFill>
                  <a:schemeClr val="tx1"/>
                </a:solidFill>
              </a:rPr>
              <a:t> </a:t>
            </a:r>
            <a:r>
              <a:rPr lang="fr-FR" sz="850" dirty="0" err="1" smtClean="0">
                <a:solidFill>
                  <a:schemeClr val="tx1"/>
                </a:solidFill>
              </a:rPr>
              <a:t>prevalence</a:t>
            </a:r>
            <a:r>
              <a:rPr lang="fr-FR" sz="850" dirty="0" smtClean="0">
                <a:solidFill>
                  <a:schemeClr val="tx1"/>
                </a:solidFill>
              </a:rPr>
              <a:t> of </a:t>
            </a:r>
            <a:r>
              <a:rPr lang="fr-FR" sz="850" dirty="0" err="1" smtClean="0">
                <a:solidFill>
                  <a:schemeClr val="tx1"/>
                </a:solidFill>
              </a:rPr>
              <a:t>chicken</a:t>
            </a:r>
            <a:r>
              <a:rPr lang="fr-FR" sz="850" dirty="0" smtClean="0">
                <a:solidFill>
                  <a:schemeClr val="tx1"/>
                </a:solidFill>
              </a:rPr>
              <a:t> portions </a:t>
            </a:r>
            <a:r>
              <a:rPr lang="fr-FR" sz="850" dirty="0" smtClean="0">
                <a:solidFill>
                  <a:srgbClr val="FF0000"/>
                </a:solidFill>
              </a:rPr>
              <a:t>0,05</a:t>
            </a:r>
            <a:r>
              <a:rPr lang="fr-FR" sz="850" dirty="0" smtClean="0">
                <a:solidFill>
                  <a:schemeClr val="tx1"/>
                </a:solidFill>
              </a:rPr>
              <a:t> (</a:t>
            </a:r>
            <a:r>
              <a:rPr lang="fr-FR" sz="850" dirty="0" err="1" smtClean="0">
                <a:solidFill>
                  <a:schemeClr val="tx1"/>
                </a:solidFill>
              </a:rPr>
              <a:t>sd</a:t>
            </a:r>
            <a:r>
              <a:rPr lang="fr-FR" sz="850" dirty="0" smtClean="0">
                <a:solidFill>
                  <a:schemeClr val="tx1"/>
                </a:solidFill>
              </a:rPr>
              <a:t> </a:t>
            </a:r>
            <a:r>
              <a:rPr lang="fr-FR" sz="850" dirty="0" smtClean="0">
                <a:solidFill>
                  <a:srgbClr val="FF0000"/>
                </a:solidFill>
              </a:rPr>
              <a:t>0,08</a:t>
            </a:r>
            <a:r>
              <a:rPr lang="fr-FR" sz="850" dirty="0" smtClean="0">
                <a:solidFill>
                  <a:schemeClr val="tx1"/>
                </a:solidFill>
              </a:rPr>
              <a:t>)</a:t>
            </a:r>
            <a:endParaRPr lang="fr-FR" sz="850" dirty="0">
              <a:solidFill>
                <a:schemeClr val="tx1"/>
              </a:solidFill>
            </a:endParaRPr>
          </a:p>
        </p:txBody>
      </p:sp>
    </p:spTree>
    <p:extLst>
      <p:ext uri="{BB962C8B-B14F-4D97-AF65-F5344CB8AC3E}">
        <p14:creationId xmlns:p14="http://schemas.microsoft.com/office/powerpoint/2010/main" val="33079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8</a:t>
            </a:fld>
            <a:endParaRPr lang="fr-FR" dirty="0"/>
          </a:p>
        </p:txBody>
      </p:sp>
      <p:sp>
        <p:nvSpPr>
          <p:cNvPr id="8"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5431" y="4659982"/>
            <a:ext cx="3086100" cy="211622"/>
          </a:xfrm>
        </p:spPr>
        <p:txBody>
          <a:bodyPr/>
          <a:lstStyle/>
          <a:p>
            <a:pPr algn="l"/>
            <a:r>
              <a:rPr lang="fr-FR" dirty="0" smtClean="0"/>
              <a:t>Réunion ENVIRE Paris 2024</a:t>
            </a:r>
            <a:endParaRPr lang="fr-FR" dirty="0"/>
          </a:p>
        </p:txBody>
      </p:sp>
      <p:sp>
        <p:nvSpPr>
          <p:cNvPr id="10" name="Titre 2"/>
          <p:cNvSpPr>
            <a:spLocks noGrp="1"/>
          </p:cNvSpPr>
          <p:nvPr>
            <p:ph type="title"/>
          </p:nvPr>
        </p:nvSpPr>
        <p:spPr>
          <a:xfrm>
            <a:off x="268173" y="249017"/>
            <a:ext cx="8157703" cy="636937"/>
          </a:xfrm>
        </p:spPr>
        <p:txBody>
          <a:bodyPr/>
          <a:lstStyle/>
          <a:p>
            <a:r>
              <a:rPr lang="fr-FR" sz="2800" dirty="0" smtClean="0"/>
              <a:t>Estimation of </a:t>
            </a:r>
            <a:r>
              <a:rPr lang="fr-FR" sz="2800" dirty="0" err="1" smtClean="0"/>
              <a:t>average</a:t>
            </a:r>
            <a:r>
              <a:rPr lang="fr-FR" sz="2800" dirty="0" smtClean="0"/>
              <a:t> </a:t>
            </a:r>
            <a:r>
              <a:rPr lang="fr-FR" sz="2800" dirty="0" err="1" smtClean="0"/>
              <a:t>risk</a:t>
            </a:r>
            <a:endParaRPr lang="fr-FR" sz="2800" dirty="0"/>
          </a:p>
        </p:txBody>
      </p:sp>
      <p:sp>
        <p:nvSpPr>
          <p:cNvPr id="17" name="Rectangle à coins arrondis 16"/>
          <p:cNvSpPr/>
          <p:nvPr/>
        </p:nvSpPr>
        <p:spPr>
          <a:xfrm>
            <a:off x="1333492" y="3435846"/>
            <a:ext cx="2240785" cy="378517"/>
          </a:xfrm>
          <a:prstGeom prst="roundRect">
            <a:avLst>
              <a:gd name="adj" fmla="val 7644"/>
            </a:avLst>
          </a:prstGeom>
          <a:solidFill>
            <a:schemeClr val="accent1">
              <a:lumMod val="40000"/>
              <a:lumOff val="6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fr-FR" sz="850" b="1" dirty="0" smtClean="0">
                <a:solidFill>
                  <a:schemeClr val="tx1"/>
                </a:solidFill>
              </a:rPr>
              <a:t/>
            </a:r>
            <a:br>
              <a:rPr lang="fr-FR" sz="850" b="1" dirty="0" smtClean="0">
                <a:solidFill>
                  <a:schemeClr val="tx1"/>
                </a:solidFill>
              </a:rPr>
            </a:br>
            <a:r>
              <a:rPr lang="fr-FR" sz="850" b="1" dirty="0" err="1" smtClean="0">
                <a:solidFill>
                  <a:schemeClr val="tx1"/>
                </a:solidFill>
              </a:rPr>
              <a:t>Confirms</a:t>
            </a:r>
            <a:r>
              <a:rPr lang="fr-FR" sz="850" dirty="0" smtClean="0">
                <a:solidFill>
                  <a:schemeClr val="tx1"/>
                </a:solidFill>
              </a:rPr>
              <a:t> </a:t>
            </a:r>
            <a:r>
              <a:rPr lang="fr-FR" sz="850" dirty="0" err="1">
                <a:solidFill>
                  <a:schemeClr val="tx1"/>
                </a:solidFill>
              </a:rPr>
              <a:t>h</a:t>
            </a:r>
            <a:r>
              <a:rPr lang="fr-FR" sz="850" dirty="0" err="1" smtClean="0">
                <a:solidFill>
                  <a:schemeClr val="tx1"/>
                </a:solidFill>
              </a:rPr>
              <a:t>eavy</a:t>
            </a:r>
            <a:r>
              <a:rPr lang="fr-FR" sz="850" dirty="0" smtClean="0">
                <a:solidFill>
                  <a:schemeClr val="tx1"/>
                </a:solidFill>
              </a:rPr>
              <a:t> </a:t>
            </a:r>
            <a:r>
              <a:rPr lang="fr-FR" sz="850" dirty="0" err="1" smtClean="0">
                <a:solidFill>
                  <a:schemeClr val="tx1"/>
                </a:solidFill>
              </a:rPr>
              <a:t>tailed</a:t>
            </a:r>
            <a:r>
              <a:rPr lang="fr-FR" sz="850" dirty="0" smtClean="0">
                <a:solidFill>
                  <a:schemeClr val="tx1"/>
                </a:solidFill>
              </a:rPr>
              <a:t> distributions !</a:t>
            </a:r>
            <a:br>
              <a:rPr lang="fr-FR" sz="850" dirty="0" smtClean="0">
                <a:solidFill>
                  <a:schemeClr val="tx1"/>
                </a:solidFill>
              </a:rPr>
            </a:br>
            <a:endParaRPr lang="fr-FR" sz="850" dirty="0">
              <a:solidFill>
                <a:schemeClr val="tx1"/>
              </a:solidFill>
            </a:endParaRPr>
          </a:p>
        </p:txBody>
      </p:sp>
      <p:grpSp>
        <p:nvGrpSpPr>
          <p:cNvPr id="5" name="Groupe 4"/>
          <p:cNvGrpSpPr/>
          <p:nvPr/>
        </p:nvGrpSpPr>
        <p:grpSpPr>
          <a:xfrm>
            <a:off x="275431" y="843558"/>
            <a:ext cx="4451738" cy="2376264"/>
            <a:chOff x="275431" y="843558"/>
            <a:chExt cx="4451738" cy="2376264"/>
          </a:xfrm>
        </p:grpSpPr>
        <p:sp>
          <p:nvSpPr>
            <p:cNvPr id="15" name="Rectangle 14"/>
            <p:cNvSpPr/>
            <p:nvPr/>
          </p:nvSpPr>
          <p:spPr>
            <a:xfrm>
              <a:off x="275431" y="843558"/>
              <a:ext cx="4451738" cy="237626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9" y="885954"/>
              <a:ext cx="4260712" cy="2261860"/>
            </a:xfrm>
            <a:prstGeom prst="rect">
              <a:avLst/>
            </a:prstGeom>
          </p:spPr>
        </p:pic>
      </p:grpSp>
      <p:pic>
        <p:nvPicPr>
          <p:cNvPr id="19" name="Imag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192" y="1891584"/>
            <a:ext cx="3349756" cy="372628"/>
          </a:xfrm>
          <a:prstGeom prst="rect">
            <a:avLst/>
          </a:prstGeom>
        </p:spPr>
      </p:pic>
      <p:sp>
        <p:nvSpPr>
          <p:cNvPr id="20" name="Rectangle à coins arrondis 19"/>
          <p:cNvSpPr/>
          <p:nvPr/>
        </p:nvSpPr>
        <p:spPr>
          <a:xfrm>
            <a:off x="4775267" y="2358129"/>
            <a:ext cx="4088717" cy="625256"/>
          </a:xfrm>
          <a:prstGeom prst="roundRect">
            <a:avLst>
              <a:gd name="adj" fmla="val 7644"/>
            </a:avLst>
          </a:prstGeom>
          <a:solidFill>
            <a:schemeClr val="accent6">
              <a:lumMod val="40000"/>
              <a:lumOff val="6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fr-FR" sz="850" b="1" dirty="0" err="1" smtClean="0">
                <a:solidFill>
                  <a:schemeClr val="tx1"/>
                </a:solidFill>
              </a:rPr>
              <a:t>Avgerage</a:t>
            </a:r>
            <a:r>
              <a:rPr lang="fr-FR" sz="850" b="1" dirty="0" smtClean="0">
                <a:solidFill>
                  <a:schemeClr val="tx1"/>
                </a:solidFill>
              </a:rPr>
              <a:t> risk of </a:t>
            </a:r>
            <a:r>
              <a:rPr lang="fr-FR" sz="850" dirty="0">
                <a:solidFill>
                  <a:schemeClr val="tx1"/>
                </a:solidFill>
              </a:rPr>
              <a:t>ESBL </a:t>
            </a:r>
            <a:r>
              <a:rPr lang="fr-FR" sz="850" i="1" dirty="0">
                <a:solidFill>
                  <a:schemeClr val="tx1"/>
                </a:solidFill>
              </a:rPr>
              <a:t>E. coli</a:t>
            </a:r>
            <a:r>
              <a:rPr lang="fr-FR" sz="850" b="1" dirty="0" smtClean="0">
                <a:solidFill>
                  <a:schemeClr val="tx1"/>
                </a:solidFill>
              </a:rPr>
              <a:t> </a:t>
            </a:r>
            <a:r>
              <a:rPr lang="fr-FR" sz="850" b="1" dirty="0" err="1" smtClean="0">
                <a:solidFill>
                  <a:schemeClr val="tx1"/>
                </a:solidFill>
              </a:rPr>
              <a:t>carriage</a:t>
            </a:r>
            <a:r>
              <a:rPr lang="fr-FR" sz="850" b="1" dirty="0">
                <a:solidFill>
                  <a:schemeClr val="tx1"/>
                </a:solidFill>
              </a:rPr>
              <a:t> </a:t>
            </a:r>
            <a:r>
              <a:rPr lang="fr-FR" sz="850" b="1" dirty="0" err="1" smtClean="0">
                <a:solidFill>
                  <a:schemeClr val="tx1"/>
                </a:solidFill>
              </a:rPr>
              <a:t>from</a:t>
            </a:r>
            <a:r>
              <a:rPr lang="fr-FR" sz="850" b="1" dirty="0" smtClean="0">
                <a:solidFill>
                  <a:schemeClr val="tx1"/>
                </a:solidFill>
              </a:rPr>
              <a:t> </a:t>
            </a:r>
            <a:r>
              <a:rPr lang="fr-FR" sz="850" b="1" dirty="0" err="1" smtClean="0">
                <a:solidFill>
                  <a:schemeClr val="tx1"/>
                </a:solidFill>
              </a:rPr>
              <a:t>consuming</a:t>
            </a:r>
            <a:r>
              <a:rPr lang="fr-FR" sz="850" b="1" dirty="0" smtClean="0">
                <a:solidFill>
                  <a:schemeClr val="tx1"/>
                </a:solidFill>
              </a:rPr>
              <a:t> </a:t>
            </a:r>
            <a:r>
              <a:rPr lang="fr-FR" sz="850" b="1" dirty="0">
                <a:solidFill>
                  <a:schemeClr val="tx1"/>
                </a:solidFill>
              </a:rPr>
              <a:t>1 </a:t>
            </a:r>
            <a:r>
              <a:rPr lang="fr-FR" sz="850" b="1" dirty="0" err="1">
                <a:solidFill>
                  <a:schemeClr val="tx1"/>
                </a:solidFill>
              </a:rPr>
              <a:t>chicken</a:t>
            </a:r>
            <a:r>
              <a:rPr lang="fr-FR" sz="850" b="1" dirty="0">
                <a:solidFill>
                  <a:schemeClr val="tx1"/>
                </a:solidFill>
              </a:rPr>
              <a:t> </a:t>
            </a:r>
            <a:r>
              <a:rPr lang="fr-FR" sz="850" b="1" dirty="0" smtClean="0">
                <a:solidFill>
                  <a:schemeClr val="tx1"/>
                </a:solidFill>
              </a:rPr>
              <a:t>portio</a:t>
            </a:r>
            <a:r>
              <a:rPr lang="fr-FR" sz="850" b="1" dirty="0">
                <a:solidFill>
                  <a:schemeClr val="tx1"/>
                </a:solidFill>
              </a:rPr>
              <a:t>n</a:t>
            </a:r>
          </a:p>
          <a:p>
            <a:pPr>
              <a:lnSpc>
                <a:spcPct val="200000"/>
              </a:lnSpc>
            </a:pPr>
            <a:r>
              <a:rPr lang="fr-FR" sz="850" b="1" dirty="0" smtClean="0">
                <a:solidFill>
                  <a:schemeClr val="tx1"/>
                </a:solidFill>
              </a:rPr>
              <a:t>To estimate</a:t>
            </a:r>
            <a:r>
              <a:rPr lang="fr-FR" sz="850" dirty="0" smtClean="0">
                <a:solidFill>
                  <a:schemeClr val="tx1"/>
                </a:solidFill>
              </a:rPr>
              <a:t>: 10k independent flocks simulated with Monte Carlo runs </a:t>
            </a:r>
            <a:endParaRPr lang="fr-FR" sz="850" dirty="0">
              <a:solidFill>
                <a:schemeClr val="accent1">
                  <a:lumMod val="50000"/>
                </a:schemeClr>
              </a:solidFill>
            </a:endParaRPr>
          </a:p>
          <a:p>
            <a:r>
              <a:rPr lang="fr-FR" sz="850" dirty="0" smtClean="0">
                <a:solidFill>
                  <a:schemeClr val="tx1"/>
                </a:solidFill>
              </a:rPr>
              <a:t>Average risk </a:t>
            </a:r>
            <a:r>
              <a:rPr lang="fr-FR" sz="850" dirty="0">
                <a:solidFill>
                  <a:schemeClr val="tx1"/>
                </a:solidFill>
              </a:rPr>
              <a:t>in a </a:t>
            </a:r>
            <a:r>
              <a:rPr lang="fr-FR" sz="850" dirty="0">
                <a:solidFill>
                  <a:srgbClr val="C00000"/>
                </a:solidFill>
              </a:rPr>
              <a:t>baseline</a:t>
            </a:r>
            <a:r>
              <a:rPr lang="fr-FR" sz="850" dirty="0">
                <a:solidFill>
                  <a:schemeClr val="tx1"/>
                </a:solidFill>
              </a:rPr>
              <a:t> scenario </a:t>
            </a:r>
            <a:r>
              <a:rPr lang="fr-FR" sz="850" dirty="0" smtClean="0">
                <a:solidFill>
                  <a:schemeClr val="tx1"/>
                </a:solidFill>
              </a:rPr>
              <a:t>defined by input parameters </a:t>
            </a:r>
            <a:r>
              <a:rPr lang="fr-FR" sz="850" b="1" dirty="0" smtClean="0">
                <a:solidFill>
                  <a:schemeClr val="tx1"/>
                </a:solidFill>
              </a:rPr>
              <a:t>Ɵ</a:t>
            </a:r>
            <a:r>
              <a:rPr lang="fr-FR" sz="850" dirty="0" smtClean="0">
                <a:solidFill>
                  <a:schemeClr val="tx1"/>
                </a:solidFill>
              </a:rPr>
              <a:t> </a:t>
            </a:r>
            <a:r>
              <a:rPr lang="fr-FR" sz="850" dirty="0">
                <a:solidFill>
                  <a:schemeClr val="tx1"/>
                </a:solidFill>
              </a:rPr>
              <a:t>: </a:t>
            </a:r>
            <a:r>
              <a:rPr lang="fr-FR" sz="850" dirty="0" smtClean="0">
                <a:solidFill>
                  <a:srgbClr val="FF0000"/>
                </a:solidFill>
              </a:rPr>
              <a:t>9,6e-5</a:t>
            </a:r>
            <a:endParaRPr lang="fr-FR" sz="850" dirty="0" smtClean="0">
              <a:solidFill>
                <a:schemeClr val="accent1">
                  <a:lumMod val="50000"/>
                </a:schemeClr>
              </a:solidFill>
            </a:endParaRPr>
          </a:p>
          <a:p>
            <a:pPr algn="ctr"/>
            <a:endParaRPr lang="fr-FR" sz="800" dirty="0"/>
          </a:p>
        </p:txBody>
      </p:sp>
      <p:sp>
        <p:nvSpPr>
          <p:cNvPr id="21" name="Rectangle à coins arrondis 20"/>
          <p:cNvSpPr/>
          <p:nvPr/>
        </p:nvSpPr>
        <p:spPr>
          <a:xfrm>
            <a:off x="5613716" y="893427"/>
            <a:ext cx="2630692" cy="904240"/>
          </a:xfrm>
          <a:prstGeom prst="roundRect">
            <a:avLst>
              <a:gd name="adj" fmla="val 5198"/>
            </a:avLst>
          </a:prstGeom>
          <a:solidFill>
            <a:schemeClr val="accent1">
              <a:lumMod val="40000"/>
              <a:lumOff val="6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fr-FR" sz="850" b="1" dirty="0" err="1" smtClean="0">
                <a:solidFill>
                  <a:schemeClr val="tx1"/>
                </a:solidFill>
              </a:rPr>
              <a:t>Risk</a:t>
            </a:r>
            <a:r>
              <a:rPr lang="fr-FR" sz="850" b="1" dirty="0" smtClean="0">
                <a:solidFill>
                  <a:schemeClr val="tx1"/>
                </a:solidFill>
              </a:rPr>
              <a:t> </a:t>
            </a:r>
            <a:r>
              <a:rPr lang="fr-FR" sz="850" b="1" dirty="0">
                <a:solidFill>
                  <a:schemeClr val="tx1"/>
                </a:solidFill>
              </a:rPr>
              <a:t>from 1 chicken </a:t>
            </a:r>
            <a:r>
              <a:rPr lang="fr-FR" sz="850" b="1" dirty="0" smtClean="0">
                <a:solidFill>
                  <a:schemeClr val="tx1"/>
                </a:solidFill>
              </a:rPr>
              <a:t>portion consumed</a:t>
            </a:r>
          </a:p>
          <a:p>
            <a:pPr marL="171450" indent="-171450">
              <a:lnSpc>
                <a:spcPct val="150000"/>
              </a:lnSpc>
              <a:buFont typeface="Arial" panose="020B0604020202020204" pitchFamily="34" charset="0"/>
              <a:buChar char="•"/>
            </a:pPr>
            <a:r>
              <a:rPr lang="fr-FR" sz="850" dirty="0" smtClean="0">
                <a:solidFill>
                  <a:schemeClr val="tx1"/>
                </a:solidFill>
              </a:rPr>
              <a:t>Prob. of ESBL </a:t>
            </a:r>
            <a:r>
              <a:rPr lang="fr-FR" sz="850" i="1" dirty="0" smtClean="0">
                <a:solidFill>
                  <a:schemeClr val="tx1"/>
                </a:solidFill>
              </a:rPr>
              <a:t>E. coli </a:t>
            </a:r>
            <a:r>
              <a:rPr lang="fr-FR" sz="850" dirty="0" smtClean="0">
                <a:solidFill>
                  <a:schemeClr val="tx1"/>
                </a:solidFill>
              </a:rPr>
              <a:t>carriage by </a:t>
            </a:r>
            <a:r>
              <a:rPr lang="fr-FR" sz="850" dirty="0" smtClean="0">
                <a:solidFill>
                  <a:srgbClr val="FF0000"/>
                </a:solidFill>
              </a:rPr>
              <a:t>consumer</a:t>
            </a:r>
          </a:p>
          <a:p>
            <a:pPr marL="171450" indent="-171450">
              <a:buFont typeface="Arial" panose="020B0604020202020204" pitchFamily="34" charset="0"/>
              <a:buChar char="•"/>
            </a:pPr>
            <a:r>
              <a:rPr lang="fr-FR" sz="850" dirty="0" smtClean="0">
                <a:solidFill>
                  <a:schemeClr val="tx1"/>
                </a:solidFill>
              </a:rPr>
              <a:t>Conditional </a:t>
            </a:r>
            <a:r>
              <a:rPr lang="fr-FR" sz="850" dirty="0">
                <a:solidFill>
                  <a:schemeClr val="tx1"/>
                </a:solidFill>
              </a:rPr>
              <a:t>on </a:t>
            </a:r>
            <a:r>
              <a:rPr lang="fr-FR" sz="850" dirty="0" smtClean="0">
                <a:solidFill>
                  <a:srgbClr val="FF0000"/>
                </a:solidFill>
              </a:rPr>
              <a:t>P</a:t>
            </a:r>
            <a:r>
              <a:rPr lang="fr-FR" sz="700" dirty="0" smtClean="0">
                <a:solidFill>
                  <a:srgbClr val="FF0000"/>
                </a:solidFill>
              </a:rPr>
              <a:t>prev</a:t>
            </a:r>
            <a:r>
              <a:rPr lang="fr-FR" sz="850" dirty="0" smtClean="0">
                <a:solidFill>
                  <a:schemeClr val="tx1"/>
                </a:solidFill>
              </a:rPr>
              <a:t>, </a:t>
            </a:r>
            <a:r>
              <a:rPr lang="fr-FR" sz="850" dirty="0" smtClean="0">
                <a:solidFill>
                  <a:srgbClr val="FF0000"/>
                </a:solidFill>
              </a:rPr>
              <a:t>C</a:t>
            </a:r>
            <a:r>
              <a:rPr lang="fr-FR" sz="700" dirty="0" smtClean="0">
                <a:solidFill>
                  <a:srgbClr val="FF0000"/>
                </a:solidFill>
              </a:rPr>
              <a:t>load</a:t>
            </a:r>
            <a:r>
              <a:rPr lang="fr-FR" sz="850" dirty="0" smtClean="0">
                <a:solidFill>
                  <a:srgbClr val="FF0000"/>
                </a:solidFill>
              </a:rPr>
              <a:t> </a:t>
            </a:r>
            <a:r>
              <a:rPr lang="fr-FR" sz="850" dirty="0" err="1" smtClean="0">
                <a:solidFill>
                  <a:schemeClr val="tx1"/>
                </a:solidFill>
              </a:rPr>
              <a:t>after</a:t>
            </a:r>
            <a:r>
              <a:rPr lang="fr-FR" sz="850" dirty="0" smtClean="0">
                <a:solidFill>
                  <a:schemeClr val="tx1"/>
                </a:solidFill>
              </a:rPr>
              <a:t> cooking</a:t>
            </a:r>
            <a:br>
              <a:rPr lang="fr-FR" sz="850" dirty="0" smtClean="0">
                <a:solidFill>
                  <a:schemeClr val="tx1"/>
                </a:solidFill>
              </a:rPr>
            </a:br>
            <a:endParaRPr lang="fr-FR" sz="850" dirty="0">
              <a:solidFill>
                <a:schemeClr val="tx1"/>
              </a:solidFill>
            </a:endParaRPr>
          </a:p>
          <a:p>
            <a:r>
              <a:rPr lang="fr-FR" sz="850" dirty="0" smtClean="0">
                <a:solidFill>
                  <a:schemeClr val="tx1"/>
                </a:solidFill>
              </a:rPr>
              <a:t>P</a:t>
            </a:r>
            <a:r>
              <a:rPr lang="fr-FR" sz="700" dirty="0" smtClean="0">
                <a:solidFill>
                  <a:schemeClr val="tx1"/>
                </a:solidFill>
              </a:rPr>
              <a:t>DR</a:t>
            </a:r>
            <a:r>
              <a:rPr lang="fr-FR" sz="850" dirty="0">
                <a:solidFill>
                  <a:schemeClr val="tx1"/>
                </a:solidFill>
              </a:rPr>
              <a:t> :</a:t>
            </a:r>
            <a:r>
              <a:rPr lang="fr-FR" sz="850" dirty="0" smtClean="0">
                <a:solidFill>
                  <a:schemeClr val="tx1"/>
                </a:solidFill>
              </a:rPr>
              <a:t> </a:t>
            </a:r>
            <a:r>
              <a:rPr lang="fr-FR" sz="850" dirty="0" smtClean="0">
                <a:solidFill>
                  <a:srgbClr val="FF0000"/>
                </a:solidFill>
              </a:rPr>
              <a:t>Dose-Response</a:t>
            </a:r>
            <a:r>
              <a:rPr lang="fr-FR" sz="850" dirty="0" smtClean="0">
                <a:solidFill>
                  <a:schemeClr val="tx1"/>
                </a:solidFill>
              </a:rPr>
              <a:t> </a:t>
            </a:r>
            <a:r>
              <a:rPr lang="fr-FR" sz="850" dirty="0">
                <a:solidFill>
                  <a:schemeClr val="accent1">
                    <a:lumMod val="50000"/>
                  </a:schemeClr>
                </a:solidFill>
              </a:rPr>
              <a:t>Furusawa et al. (2024</a:t>
            </a:r>
            <a:r>
              <a:rPr lang="fr-FR" sz="850" dirty="0" smtClean="0">
                <a:solidFill>
                  <a:schemeClr val="accent1">
                    <a:lumMod val="50000"/>
                  </a:schemeClr>
                </a:solidFill>
              </a:rPr>
              <a:t>)</a:t>
            </a:r>
            <a:endParaRPr lang="fr-FR" sz="850" dirty="0">
              <a:solidFill>
                <a:schemeClr val="accent1">
                  <a:lumMod val="50000"/>
                </a:schemeClr>
              </a:solidFill>
            </a:endParaRPr>
          </a:p>
        </p:txBody>
      </p:sp>
      <p:sp>
        <p:nvSpPr>
          <p:cNvPr id="22" name="Rectangle 21"/>
          <p:cNvSpPr/>
          <p:nvPr/>
        </p:nvSpPr>
        <p:spPr>
          <a:xfrm>
            <a:off x="5435179" y="3238576"/>
            <a:ext cx="1584176" cy="1172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solidFill>
                <a:schemeClr val="tx1"/>
              </a:solidFill>
            </a:endParaRPr>
          </a:p>
        </p:txBody>
      </p:sp>
      <p:sp>
        <p:nvSpPr>
          <p:cNvPr id="3" name="Pensées 2"/>
          <p:cNvSpPr/>
          <p:nvPr/>
        </p:nvSpPr>
        <p:spPr>
          <a:xfrm>
            <a:off x="5182953" y="3473957"/>
            <a:ext cx="2506613" cy="1152128"/>
          </a:xfrm>
          <a:prstGeom prst="cloudCallout">
            <a:avLst>
              <a:gd name="adj1" fmla="val -50848"/>
              <a:gd name="adj2" fmla="val -47508"/>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tx1"/>
                </a:solidFill>
              </a:rPr>
              <a:t>Quantile </a:t>
            </a:r>
            <a:r>
              <a:rPr lang="fr-FR" sz="1050" b="1" dirty="0" err="1">
                <a:solidFill>
                  <a:schemeClr val="tx1"/>
                </a:solidFill>
              </a:rPr>
              <a:t>metrics</a:t>
            </a:r>
            <a:r>
              <a:rPr lang="fr-FR" sz="1050" b="1" dirty="0">
                <a:solidFill>
                  <a:schemeClr val="tx1"/>
                </a:solidFill>
              </a:rPr>
              <a:t> ?</a:t>
            </a:r>
          </a:p>
          <a:p>
            <a:pPr algn="ctr"/>
            <a:r>
              <a:rPr lang="fr-FR" sz="1050" b="1" dirty="0">
                <a:solidFill>
                  <a:schemeClr val="tx1"/>
                </a:solidFill>
              </a:rPr>
              <a:t/>
            </a:r>
            <a:br>
              <a:rPr lang="fr-FR" sz="1050" b="1" dirty="0">
                <a:solidFill>
                  <a:schemeClr val="tx1"/>
                </a:solidFill>
              </a:rPr>
            </a:br>
            <a:r>
              <a:rPr lang="fr-FR" sz="1050" b="1" dirty="0" err="1">
                <a:solidFill>
                  <a:schemeClr val="tx1"/>
                </a:solidFill>
              </a:rPr>
              <a:t>Difficult</a:t>
            </a:r>
            <a:r>
              <a:rPr lang="fr-FR" sz="1050" b="1" dirty="0">
                <a:solidFill>
                  <a:schemeClr val="tx1"/>
                </a:solidFill>
              </a:rPr>
              <a:t> to </a:t>
            </a:r>
            <a:r>
              <a:rPr lang="fr-FR" sz="1050" b="1" dirty="0" err="1">
                <a:solidFill>
                  <a:schemeClr val="tx1"/>
                </a:solidFill>
              </a:rPr>
              <a:t>interpret</a:t>
            </a:r>
            <a:r>
              <a:rPr lang="fr-FR" sz="1050" b="1" dirty="0">
                <a:solidFill>
                  <a:schemeClr val="tx1"/>
                </a:solidFill>
              </a:rPr>
              <a:t> ?</a:t>
            </a:r>
          </a:p>
          <a:p>
            <a:pPr algn="ctr"/>
            <a:endParaRPr lang="fr-FR" sz="1050" dirty="0"/>
          </a:p>
        </p:txBody>
      </p:sp>
    </p:spTree>
    <p:extLst>
      <p:ext uri="{BB962C8B-B14F-4D97-AF65-F5344CB8AC3E}">
        <p14:creationId xmlns:p14="http://schemas.microsoft.com/office/powerpoint/2010/main" val="20201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1"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9"/>
          </p:nvPr>
        </p:nvSpPr>
        <p:spPr/>
        <p:txBody>
          <a:bodyPr/>
          <a:lstStyle/>
          <a:p>
            <a:fld id="{733122C9-A0B9-462F-8757-0847AD287B63}" type="slidenum">
              <a:rPr lang="fr-FR" smtClean="0"/>
              <a:pPr/>
              <a:t>9</a:t>
            </a:fld>
            <a:endParaRPr lang="fr-FR" dirty="0"/>
          </a:p>
        </p:txBody>
      </p:sp>
      <p:sp>
        <p:nvSpPr>
          <p:cNvPr id="3" name="Titre 2"/>
          <p:cNvSpPr>
            <a:spLocks noGrp="1"/>
          </p:cNvSpPr>
          <p:nvPr>
            <p:ph type="title"/>
          </p:nvPr>
        </p:nvSpPr>
        <p:spPr/>
        <p:txBody>
          <a:bodyPr/>
          <a:lstStyle/>
          <a:p>
            <a:r>
              <a:rPr lang="fr-FR" dirty="0" err="1" smtClean="0"/>
              <a:t>Occupational</a:t>
            </a:r>
            <a:r>
              <a:rPr lang="fr-FR" dirty="0" smtClean="0"/>
              <a:t> module</a:t>
            </a:r>
            <a:endParaRPr lang="fr-FR" dirty="0"/>
          </a:p>
        </p:txBody>
      </p:sp>
      <p:sp>
        <p:nvSpPr>
          <p:cNvPr id="6"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5431" y="4659982"/>
            <a:ext cx="3086100" cy="211622"/>
          </a:xfrm>
        </p:spPr>
        <p:txBody>
          <a:bodyPr/>
          <a:lstStyle/>
          <a:p>
            <a:pPr algn="l"/>
            <a:r>
              <a:rPr lang="fr-FR" dirty="0" smtClean="0"/>
              <a:t>Réunion ENVIRE Paris 2024</a:t>
            </a:r>
            <a:endParaRPr lang="fr-FR" dirty="0"/>
          </a:p>
        </p:txBody>
      </p:sp>
    </p:spTree>
    <p:extLst>
      <p:ext uri="{BB962C8B-B14F-4D97-AF65-F5344CB8AC3E}">
        <p14:creationId xmlns:p14="http://schemas.microsoft.com/office/powerpoint/2010/main" val="16002761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PÉRATEURS">
  <a:themeElements>
    <a:clrScheme name="ANSES">
      <a:dk1>
        <a:srgbClr val="000000"/>
      </a:dk1>
      <a:lt1>
        <a:srgbClr val="FFFFFF"/>
      </a:lt1>
      <a:dk2>
        <a:srgbClr val="FF9940"/>
      </a:dk2>
      <a:lt2>
        <a:srgbClr val="5770BE"/>
      </a:lt2>
      <a:accent1>
        <a:srgbClr val="FFE800"/>
      </a:accent1>
      <a:accent2>
        <a:srgbClr val="00AC8C"/>
      </a:accent2>
      <a:accent3>
        <a:srgbClr val="E1000F"/>
      </a:accent3>
      <a:accent4>
        <a:srgbClr val="FF9940"/>
      </a:accent4>
      <a:accent5>
        <a:srgbClr val="5770BE"/>
      </a:accent5>
      <a:accent6>
        <a:srgbClr val="FFE800"/>
      </a:accent6>
      <a:hlink>
        <a:srgbClr val="000000"/>
      </a:hlink>
      <a:folHlink>
        <a:srgbClr val="000000"/>
      </a:folHlink>
    </a:clrScheme>
    <a:fontScheme name="GOUVERNEMENT PPT">
      <a:majorFont>
        <a:latin typeface="Marianne"/>
        <a:ea typeface=""/>
        <a:cs typeface=""/>
      </a:majorFont>
      <a:minorFont>
        <a:latin typeface="Mariann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D54A084C8F2B4CA8686A7FE6FEC766" ma:contentTypeVersion="3" ma:contentTypeDescription="Crée un document." ma:contentTypeScope="" ma:versionID="8b32da4b91c97cb35bdb20eea6372da2">
  <xsd:schema xmlns:xsd="http://www.w3.org/2001/XMLSchema" xmlns:xs="http://www.w3.org/2001/XMLSchema" xmlns:p="http://schemas.microsoft.com/office/2006/metadata/properties" xmlns:ns1="http://schemas.microsoft.com/sharepoint/v3" xmlns:ns2="764a75d7-b33f-4a9f-acbd-b0607662a84d" targetNamespace="http://schemas.microsoft.com/office/2006/metadata/properties" ma:root="true" ma:fieldsID="baa7a559f12054f6179d6fa0128cc081" ns1:_="" ns2:_="">
    <xsd:import namespace="http://schemas.microsoft.com/sharepoint/v3"/>
    <xsd:import namespace="764a75d7-b33f-4a9f-acbd-b0607662a84d"/>
    <xsd:element name="properties">
      <xsd:complexType>
        <xsd:sequence>
          <xsd:element name="documentManagement">
            <xsd:complexType>
              <xsd:all>
                <xsd:element ref="ns1:PublishingStartDate" minOccurs="0"/>
                <xsd:element ref="ns1:PublishingExpirationDat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64a75d7-b33f-4a9f-acbd-b0607662a84d"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2335014B-76D7-404F-A34E-09D134117695}">
  <ds:schemaRefs>
    <ds:schemaRef ds:uri="http://schemas.microsoft.com/sharepoint/v3/contenttype/forms"/>
  </ds:schemaRefs>
</ds:datastoreItem>
</file>

<file path=customXml/itemProps2.xml><?xml version="1.0" encoding="utf-8"?>
<ds:datastoreItem xmlns:ds="http://schemas.openxmlformats.org/officeDocument/2006/customXml" ds:itemID="{45952003-BABE-423F-A734-CAABEB3702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64a75d7-b33f-4a9f-acbd-b0607662a8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95FFB1-59D7-49A1-AFDD-C527B4A1D76C}">
  <ds:schemaRefs>
    <ds:schemaRef ds:uri="http://schemas.microsoft.com/office/2006/documentManagement/types"/>
    <ds:schemaRef ds:uri="http://www.w3.org/XML/1998/namespace"/>
    <ds:schemaRef ds:uri="http://schemas.openxmlformats.org/package/2006/metadata/core-properties"/>
    <ds:schemaRef ds:uri="http://purl.org/dc/dcmitype/"/>
    <ds:schemaRef ds:uri="http://purl.org/dc/elements/1.1/"/>
    <ds:schemaRef ds:uri="764a75d7-b33f-4a9f-acbd-b0607662a84d"/>
    <ds:schemaRef ds:uri="http://schemas.microsoft.com/office/2006/metadata/properties"/>
    <ds:schemaRef ds:uri="http://schemas.microsoft.com/office/infopath/2007/PartnerControls"/>
    <ds:schemaRef ds:uri="http://schemas.microsoft.com/sharepoint/v3"/>
    <ds:schemaRef ds:uri="http://purl.org/dc/terms/"/>
  </ds:schemaRefs>
</ds:datastoreItem>
</file>

<file path=docProps/app.xml><?xml version="1.0" encoding="utf-8"?>
<Properties xmlns="http://schemas.openxmlformats.org/officeDocument/2006/extended-properties" xmlns:vt="http://schemas.openxmlformats.org/officeDocument/2006/docPropsVTypes">
  <Template>TEMPLATE_OPÉRATEURS_ETAT</Template>
  <TotalTime>10548</TotalTime>
  <Words>1360</Words>
  <Application>Microsoft Office PowerPoint</Application>
  <PresentationFormat>Affichage à l'écran (16:9)</PresentationFormat>
  <Paragraphs>350</Paragraphs>
  <Slides>22</Slides>
  <Notes>10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22</vt:i4>
      </vt:variant>
    </vt:vector>
  </HeadingPairs>
  <TitlesOfParts>
    <vt:vector size="26" baseType="lpstr">
      <vt:lpstr>Arial</vt:lpstr>
      <vt:lpstr>Calibri</vt:lpstr>
      <vt:lpstr>Marianne</vt:lpstr>
      <vt:lpstr>OPÉRATEURS</vt:lpstr>
      <vt:lpstr>Présentation PowerPoint</vt:lpstr>
      <vt:lpstr>RECAP - WP 3</vt:lpstr>
      <vt:lpstr>QMRA model</vt:lpstr>
      <vt:lpstr>QMRA model</vt:lpstr>
      <vt:lpstr>Foodborne module</vt:lpstr>
      <vt:lpstr>Farm to Fork model</vt:lpstr>
      <vt:lpstr>Simulation results</vt:lpstr>
      <vt:lpstr>Estimation of average risk</vt:lpstr>
      <vt:lpstr>Occupational module</vt:lpstr>
      <vt:lpstr>Occupational module</vt:lpstr>
      <vt:lpstr>Contamination pathways</vt:lpstr>
      <vt:lpstr>Exposure assessment</vt:lpstr>
      <vt:lpstr>Simulated number of contacts</vt:lpstr>
      <vt:lpstr>ESBL E. coli concentration on workers’ hand</vt:lpstr>
      <vt:lpstr>ESBL E. coli concentration on workers’ hand</vt:lpstr>
      <vt:lpstr>Hygiene and biosecurity</vt:lpstr>
      <vt:lpstr>Simulated exposure on workers’ lips</vt:lpstr>
      <vt:lpstr>Résumé</vt:lpstr>
      <vt:lpstr>Workflow – WP3</vt:lpstr>
      <vt:lpstr>WIP – WP1 data integration </vt:lpstr>
      <vt:lpstr>Présentation PowerPoint</vt:lpstr>
      <vt:lpstr>Thank you !  Questions ?</vt:lpstr>
    </vt:vector>
  </TitlesOfParts>
  <Manager>Client</Manager>
  <Company>Client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Client</dc:subject>
  <dc:creator>Quentin Gaildry</dc:creator>
  <cp:lastModifiedBy>BASAK Subhasish</cp:lastModifiedBy>
  <cp:revision>634</cp:revision>
  <dcterms:created xsi:type="dcterms:W3CDTF">2020-11-30T09:05:25Z</dcterms:created>
  <dcterms:modified xsi:type="dcterms:W3CDTF">2024-10-29T08:21:59Z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0x010100A2D54A084C8F2B4CA8686A7FE6FEC766</vt:lpwstr>
  </property>
</Properties>
</file>