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6"/>
  </p:notesMasterIdLst>
  <p:handoutMasterIdLst>
    <p:handoutMasterId r:id="rId17"/>
  </p:handoutMasterIdLst>
  <p:sldIdLst>
    <p:sldId id="345" r:id="rId5"/>
    <p:sldId id="406" r:id="rId6"/>
    <p:sldId id="404" r:id="rId7"/>
    <p:sldId id="405" r:id="rId8"/>
    <p:sldId id="340" r:id="rId9"/>
    <p:sldId id="407" r:id="rId10"/>
    <p:sldId id="410" r:id="rId11"/>
    <p:sldId id="408" r:id="rId12"/>
    <p:sldId id="409" r:id="rId13"/>
    <p:sldId id="415" r:id="rId14"/>
    <p:sldId id="417" r:id="rId1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0BE"/>
    <a:srgbClr val="3C3C3C"/>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490" autoAdjust="0"/>
  </p:normalViewPr>
  <p:slideViewPr>
    <p:cSldViewPr showGuides="1">
      <p:cViewPr varScale="1">
        <p:scale>
          <a:sx n="100" d="100"/>
          <a:sy n="100" d="100"/>
        </p:scale>
        <p:origin x="240" y="5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06/11/2024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06/11/2024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285576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58498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07630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2800" dirty="0" smtClean="0"/>
              <a:t>Foodborne &amp; Occupational EXPOSURE of ESBL </a:t>
            </a:r>
            <a:r>
              <a:rPr lang="fr-FR" sz="2800" i="1" dirty="0" smtClean="0"/>
              <a:t>E. </a:t>
            </a:r>
            <a:r>
              <a:rPr lang="fr-FR" sz="2800" i="1" cap="none" dirty="0" smtClean="0"/>
              <a:t>coli</a:t>
            </a:r>
            <a:r>
              <a:rPr lang="fr-FR" sz="2800" i="1" dirty="0" smtClean="0"/>
              <a:t> </a:t>
            </a:r>
            <a:r>
              <a:rPr lang="fr-FR" sz="2800" dirty="0" smtClean="0"/>
              <a:t>from broiler production</a:t>
            </a:r>
          </a:p>
          <a:p>
            <a:endParaRPr lang="fr-FR" sz="2800" dirty="0"/>
          </a:p>
          <a:p>
            <a:endParaRPr lang="fr-FR" sz="28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361163" cy="1658990"/>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smtClean="0"/>
              <a:t>Occupational exposure</a:t>
            </a:r>
            <a:endParaRPr lang="fr-FR" sz="2800" dirty="0"/>
          </a:p>
        </p:txBody>
      </p:sp>
      <p:grpSp>
        <p:nvGrpSpPr>
          <p:cNvPr id="7" name="Groupe 6"/>
          <p:cNvGrpSpPr/>
          <p:nvPr/>
        </p:nvGrpSpPr>
        <p:grpSpPr>
          <a:xfrm>
            <a:off x="275431" y="899157"/>
            <a:ext cx="5952753" cy="3328777"/>
            <a:chOff x="275431" y="843558"/>
            <a:chExt cx="6407497" cy="3401511"/>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1" y="843558"/>
              <a:ext cx="6407497" cy="3401511"/>
            </a:xfrm>
            <a:prstGeom prst="rect">
              <a:avLst/>
            </a:prstGeom>
          </p:spPr>
        </p:pic>
        <p:sp>
          <p:nvSpPr>
            <p:cNvPr id="5" name="Rectangle 4"/>
            <p:cNvSpPr/>
            <p:nvPr/>
          </p:nvSpPr>
          <p:spPr>
            <a:xfrm>
              <a:off x="275431" y="843558"/>
              <a:ext cx="6384801" cy="33843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5" name="Rectangle à coins arrondis 34"/>
          <p:cNvSpPr/>
          <p:nvPr/>
        </p:nvSpPr>
        <p:spPr>
          <a:xfrm>
            <a:off x="6342718" y="2863236"/>
            <a:ext cx="2317878" cy="720080"/>
          </a:xfrm>
          <a:prstGeom prst="roundRect">
            <a:avLst>
              <a:gd name="adj" fmla="val 5198"/>
            </a:avLst>
          </a:prstGeom>
          <a:solidFill>
            <a:schemeClr val="accent4">
              <a:lumMod val="40000"/>
              <a:lumOff val="6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050" b="1" dirty="0" smtClean="0">
                <a:solidFill>
                  <a:srgbClr val="FF0000"/>
                </a:solidFill>
              </a:rPr>
              <a:t>Perspectives:</a:t>
            </a:r>
          </a:p>
          <a:p>
            <a:pPr marL="171450" indent="-171450">
              <a:buFont typeface="Arial" panose="020B0604020202020204" pitchFamily="34" charset="0"/>
              <a:buChar char="•"/>
            </a:pPr>
            <a:r>
              <a:rPr lang="fr-FR" sz="1050" dirty="0" smtClean="0">
                <a:solidFill>
                  <a:schemeClr val="tx1"/>
                </a:solidFill>
              </a:rPr>
              <a:t>Validation with literature</a:t>
            </a:r>
          </a:p>
          <a:p>
            <a:pPr marL="171450" indent="-171450">
              <a:buFont typeface="Arial" panose="020B0604020202020204" pitchFamily="34" charset="0"/>
              <a:buChar char="•"/>
            </a:pPr>
            <a:r>
              <a:rPr lang="fr-FR" sz="1050" dirty="0" smtClean="0">
                <a:solidFill>
                  <a:schemeClr val="tx1"/>
                </a:solidFill>
              </a:rPr>
              <a:t>Airborne pathways</a:t>
            </a:r>
            <a:br>
              <a:rPr lang="fr-FR" sz="1050" dirty="0" smtClean="0">
                <a:solidFill>
                  <a:schemeClr val="tx1"/>
                </a:solidFill>
              </a:rPr>
            </a:br>
            <a:endParaRPr lang="fr-FR" sz="1050" dirty="0">
              <a:solidFill>
                <a:schemeClr val="tx1"/>
              </a:solidFill>
            </a:endParaRPr>
          </a:p>
        </p:txBody>
      </p:sp>
      <p:sp>
        <p:nvSpPr>
          <p:cNvPr id="12"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
        <p:nvSpPr>
          <p:cNvPr id="14" name="Rectangle à coins arrondis 13"/>
          <p:cNvSpPr/>
          <p:nvPr/>
        </p:nvSpPr>
        <p:spPr>
          <a:xfrm>
            <a:off x="6248722" y="1651439"/>
            <a:ext cx="2505870" cy="748920"/>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050" b="1" dirty="0" smtClean="0">
                <a:solidFill>
                  <a:schemeClr val="bg2">
                    <a:lumMod val="75000"/>
                  </a:schemeClr>
                </a:solidFill>
              </a:rPr>
              <a:t>Key takeaways:</a:t>
            </a:r>
            <a:endParaRPr lang="fr-FR" sz="1050" b="1" dirty="0" smtClean="0">
              <a:solidFill>
                <a:schemeClr val="tx1"/>
              </a:solidFill>
            </a:endParaRPr>
          </a:p>
          <a:p>
            <a:pPr marL="171450" indent="-171450">
              <a:buFont typeface="Arial" panose="020B0604020202020204" pitchFamily="34" charset="0"/>
              <a:buChar char="•"/>
            </a:pPr>
            <a:r>
              <a:rPr lang="fr-FR" sz="1050" dirty="0" smtClean="0">
                <a:solidFill>
                  <a:schemeClr val="tx1"/>
                </a:solidFill>
              </a:rPr>
              <a:t>Low baseline exposure (&lt; 1 CFU)</a:t>
            </a:r>
          </a:p>
          <a:p>
            <a:pPr marL="171450" indent="-171450">
              <a:buFont typeface="Arial" panose="020B0604020202020204" pitchFamily="34" charset="0"/>
              <a:buChar char="•"/>
            </a:pPr>
            <a:r>
              <a:rPr lang="fr-FR" sz="1050" dirty="0" smtClean="0">
                <a:solidFill>
                  <a:schemeClr val="tx1"/>
                </a:solidFill>
              </a:rPr>
              <a:t>Heavy tailed distributions </a:t>
            </a:r>
            <a:br>
              <a:rPr lang="fr-FR" sz="1050" dirty="0" smtClean="0">
                <a:solidFill>
                  <a:schemeClr val="tx1"/>
                </a:solidFill>
              </a:rPr>
            </a:br>
            <a:endParaRPr lang="fr-FR" sz="1050" dirty="0">
              <a:solidFill>
                <a:schemeClr val="tx1"/>
              </a:solidFill>
            </a:endParaRPr>
          </a:p>
        </p:txBody>
      </p:sp>
      <p:sp>
        <p:nvSpPr>
          <p:cNvPr id="10" name="Flèche vers le bas 9"/>
          <p:cNvSpPr/>
          <p:nvPr/>
        </p:nvSpPr>
        <p:spPr>
          <a:xfrm>
            <a:off x="7308304" y="2460588"/>
            <a:ext cx="237246" cy="360040"/>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20274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4"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11</a:t>
            </a:fld>
            <a:endParaRPr lang="fr-FR" dirty="0"/>
          </a:p>
        </p:txBody>
      </p:sp>
      <p:sp>
        <p:nvSpPr>
          <p:cNvPr id="3" name="Titre 2"/>
          <p:cNvSpPr>
            <a:spLocks noGrp="1"/>
          </p:cNvSpPr>
          <p:nvPr>
            <p:ph type="title"/>
          </p:nvPr>
        </p:nvSpPr>
        <p:spPr/>
        <p:txBody>
          <a:bodyPr/>
          <a:lstStyle/>
          <a:p>
            <a:r>
              <a:rPr lang="fr-FR" dirty="0" smtClean="0"/>
              <a:t>Thank you !</a:t>
            </a:r>
            <a:br>
              <a:rPr lang="fr-FR" dirty="0" smtClean="0"/>
            </a:br>
            <a:r>
              <a:rPr lang="fr-FR" dirty="0" smtClean="0"/>
              <a:t/>
            </a:r>
            <a:br>
              <a:rPr lang="fr-FR" dirty="0" smtClean="0"/>
            </a:br>
            <a:r>
              <a:rPr lang="fr-FR" dirty="0" smtClean="0"/>
              <a:t>Questions ?</a:t>
            </a:r>
            <a:endParaRPr lang="fr-FR" dirty="0"/>
          </a:p>
        </p:txBody>
      </p:sp>
      <p:sp>
        <p:nvSpPr>
          <p:cNvPr id="5"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Tree>
    <p:extLst>
      <p:ext uri="{BB962C8B-B14F-4D97-AF65-F5344CB8AC3E}">
        <p14:creationId xmlns:p14="http://schemas.microsoft.com/office/powerpoint/2010/main" val="3446971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2</a:t>
            </a:fld>
            <a:endParaRPr lang="fr-FR" dirty="0"/>
          </a:p>
        </p:txBody>
      </p:sp>
      <p:sp>
        <p:nvSpPr>
          <p:cNvPr id="3" name="Titre 2"/>
          <p:cNvSpPr>
            <a:spLocks noGrp="1"/>
          </p:cNvSpPr>
          <p:nvPr>
            <p:ph type="title"/>
          </p:nvPr>
        </p:nvSpPr>
        <p:spPr/>
        <p:txBody>
          <a:bodyPr/>
          <a:lstStyle/>
          <a:p>
            <a:r>
              <a:rPr lang="fr-FR" sz="3600" dirty="0" smtClean="0"/>
              <a:t>Objectives - WP </a:t>
            </a:r>
            <a:r>
              <a:rPr lang="fr-FR" sz="3600" dirty="0"/>
              <a:t>3</a:t>
            </a:r>
            <a:endParaRPr lang="fr-FR" dirty="0"/>
          </a:p>
        </p:txBody>
      </p:sp>
      <p:sp>
        <p:nvSpPr>
          <p:cNvPr id="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ENVIRE webinar 2024</a:t>
            </a:r>
            <a:endParaRPr lang="fr-FR" dirty="0"/>
          </a:p>
        </p:txBody>
      </p:sp>
    </p:spTree>
    <p:extLst>
      <p:ext uri="{BB962C8B-B14F-4D97-AF65-F5344CB8AC3E}">
        <p14:creationId xmlns:p14="http://schemas.microsoft.com/office/powerpoint/2010/main" val="2988013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47" name="Titre 2"/>
          <p:cNvSpPr>
            <a:spLocks noGrp="1"/>
          </p:cNvSpPr>
          <p:nvPr>
            <p:ph type="title"/>
          </p:nvPr>
        </p:nvSpPr>
        <p:spPr>
          <a:xfrm>
            <a:off x="268173" y="249017"/>
            <a:ext cx="8157703" cy="636937"/>
          </a:xfrm>
        </p:spPr>
        <p:txBody>
          <a:bodyPr/>
          <a:lstStyle/>
          <a:p>
            <a:r>
              <a:rPr lang="fr-FR" sz="2800" dirty="0" smtClean="0"/>
              <a:t>QMRA model</a:t>
            </a:r>
            <a:endParaRPr lang="fr-FR" sz="2800" dirty="0"/>
          </a:p>
        </p:txBody>
      </p:sp>
      <p:sp>
        <p:nvSpPr>
          <p:cNvPr id="56" name="ZoneTexte 55"/>
          <p:cNvSpPr txBox="1"/>
          <p:nvPr/>
        </p:nvSpPr>
        <p:spPr>
          <a:xfrm rot="16200000">
            <a:off x="6283129" y="2472585"/>
            <a:ext cx="3277800" cy="307777"/>
          </a:xfrm>
          <a:prstGeom prst="rect">
            <a:avLst/>
          </a:prstGeom>
          <a:solidFill>
            <a:schemeClr val="bg1">
              <a:lumMod val="85000"/>
            </a:schemeClr>
          </a:solidFill>
          <a:ln>
            <a:solidFill>
              <a:schemeClr val="tx1"/>
            </a:solidFill>
          </a:ln>
        </p:spPr>
        <p:txBody>
          <a:bodyPr wrap="square" rtlCol="0">
            <a:spAutoFit/>
          </a:bodyPr>
          <a:lstStyle/>
          <a:p>
            <a:pPr algn="ctr" defTabSz="685800"/>
            <a:r>
              <a:rPr lang="fr-FR" sz="1400" dirty="0">
                <a:solidFill>
                  <a:prstClr val="black"/>
                </a:solidFill>
                <a:latin typeface="Calibri" panose="020F0502020204030204"/>
              </a:rPr>
              <a:t>Human </a:t>
            </a:r>
            <a:r>
              <a:rPr lang="fr-FR" sz="1400" dirty="0" smtClean="0">
                <a:solidFill>
                  <a:prstClr val="black"/>
                </a:solidFill>
                <a:latin typeface="Calibri" panose="020F0502020204030204"/>
              </a:rPr>
              <a:t>exposure to ESBL </a:t>
            </a:r>
            <a:r>
              <a:rPr lang="fr-FR" sz="1400" i="1" dirty="0" smtClean="0">
                <a:solidFill>
                  <a:prstClr val="black"/>
                </a:solidFill>
                <a:latin typeface="Calibri" panose="020F0502020204030204"/>
              </a:rPr>
              <a:t>E. coli</a:t>
            </a:r>
            <a:endParaRPr lang="fr-FR" sz="1400" dirty="0">
              <a:solidFill>
                <a:prstClr val="black"/>
              </a:solidFill>
              <a:latin typeface="Calibri" panose="020F0502020204030204"/>
            </a:endParaRPr>
          </a:p>
        </p:txBody>
      </p:sp>
      <p:sp>
        <p:nvSpPr>
          <p:cNvPr id="83"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grpSp>
        <p:nvGrpSpPr>
          <p:cNvPr id="26" name="Groupe 25"/>
          <p:cNvGrpSpPr/>
          <p:nvPr/>
        </p:nvGrpSpPr>
        <p:grpSpPr>
          <a:xfrm>
            <a:off x="467544" y="1122680"/>
            <a:ext cx="7015447" cy="2966597"/>
            <a:chOff x="355526" y="1433884"/>
            <a:chExt cx="7015447" cy="2966597"/>
          </a:xfrm>
        </p:grpSpPr>
        <p:sp>
          <p:nvSpPr>
            <p:cNvPr id="48" name="Rectangle 47"/>
            <p:cNvSpPr/>
            <p:nvPr/>
          </p:nvSpPr>
          <p:spPr>
            <a:xfrm>
              <a:off x="1676549" y="3621440"/>
              <a:ext cx="5694424" cy="77904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49" name="Rectangle 48"/>
            <p:cNvSpPr/>
            <p:nvPr/>
          </p:nvSpPr>
          <p:spPr>
            <a:xfrm>
              <a:off x="1676549" y="2642176"/>
              <a:ext cx="5694424" cy="87032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51" name="ZoneTexte 50"/>
            <p:cNvSpPr txBox="1"/>
            <p:nvPr/>
          </p:nvSpPr>
          <p:spPr>
            <a:xfrm>
              <a:off x="408266" y="2784952"/>
              <a:ext cx="832757" cy="584775"/>
            </a:xfrm>
            <a:prstGeom prst="rect">
              <a:avLst/>
            </a:prstGeom>
            <a:solidFill>
              <a:schemeClr val="accent6">
                <a:lumMod val="60000"/>
                <a:lumOff val="40000"/>
              </a:schemeClr>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Farm module</a:t>
              </a:r>
              <a:endParaRPr lang="fr-FR" sz="1600" dirty="0">
                <a:solidFill>
                  <a:schemeClr val="accent3"/>
                </a:solidFill>
                <a:latin typeface="Calibri" panose="020F0502020204030204"/>
              </a:endParaRPr>
            </a:p>
          </p:txBody>
        </p:sp>
        <p:cxnSp>
          <p:nvCxnSpPr>
            <p:cNvPr id="55" name="Connecteur en angle 54"/>
            <p:cNvCxnSpPr>
              <a:stCxn id="51" idx="2"/>
              <a:endCxn id="48" idx="1"/>
            </p:cNvCxnSpPr>
            <p:nvPr/>
          </p:nvCxnSpPr>
          <p:spPr>
            <a:xfrm rot="16200000" flipH="1">
              <a:off x="929980" y="3264392"/>
              <a:ext cx="641234" cy="851904"/>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6051604"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62" name="ZoneTexte 61"/>
            <p:cNvSpPr txBox="1"/>
            <p:nvPr/>
          </p:nvSpPr>
          <p:spPr>
            <a:xfrm>
              <a:off x="355526"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66" name="ZoneTexte 65"/>
            <p:cNvSpPr txBox="1"/>
            <p:nvPr/>
          </p:nvSpPr>
          <p:spPr>
            <a:xfrm>
              <a:off x="2012214"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67" name="ZoneTexte 66"/>
            <p:cNvSpPr txBox="1"/>
            <p:nvPr/>
          </p:nvSpPr>
          <p:spPr>
            <a:xfrm>
              <a:off x="3182138"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68" name="ZoneTexte 67"/>
            <p:cNvSpPr txBox="1"/>
            <p:nvPr/>
          </p:nvSpPr>
          <p:spPr>
            <a:xfrm>
              <a:off x="4656389"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69" name="ZoneTexte 68"/>
            <p:cNvSpPr txBox="1"/>
            <p:nvPr/>
          </p:nvSpPr>
          <p:spPr>
            <a:xfrm>
              <a:off x="6035861"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71" name="Connecteur droit avec flèche 70"/>
            <p:cNvCxnSpPr>
              <a:stCxn id="51" idx="3"/>
              <a:endCxn id="49" idx="1"/>
            </p:cNvCxnSpPr>
            <p:nvPr/>
          </p:nvCxnSpPr>
          <p:spPr>
            <a:xfrm>
              <a:off x="1241023" y="3077340"/>
              <a:ext cx="435526" cy="1"/>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67" idx="3"/>
              <a:endCxn id="68" idx="1"/>
            </p:cNvCxnSpPr>
            <p:nvPr/>
          </p:nvCxnSpPr>
          <p:spPr>
            <a:xfrm>
              <a:off x="4348770"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a:endCxn id="69" idx="1"/>
            </p:cNvCxnSpPr>
            <p:nvPr/>
          </p:nvCxnSpPr>
          <p:spPr>
            <a:xfrm flipV="1">
              <a:off x="5709374"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1664892" y="2641158"/>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76" name="ZoneTexte 75"/>
            <p:cNvSpPr txBox="1"/>
            <p:nvPr/>
          </p:nvSpPr>
          <p:spPr>
            <a:xfrm>
              <a:off x="1667771"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77" name="Connecteur droit avec flèche 76"/>
            <p:cNvCxnSpPr>
              <a:stCxn id="66" idx="3"/>
              <a:endCxn id="67" idx="1"/>
            </p:cNvCxnSpPr>
            <p:nvPr/>
          </p:nvCxnSpPr>
          <p:spPr>
            <a:xfrm>
              <a:off x="2844971"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a:stCxn id="51" idx="0"/>
              <a:endCxn id="50" idx="1"/>
            </p:cNvCxnSpPr>
            <p:nvPr/>
          </p:nvCxnSpPr>
          <p:spPr>
            <a:xfrm rot="5400000" flipH="1" flipV="1">
              <a:off x="857923" y="1970542"/>
              <a:ext cx="781133" cy="847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3620843"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80" name="Connecteur droit avec flèche 79"/>
            <p:cNvCxnSpPr>
              <a:stCxn id="79" idx="3"/>
              <a:endCxn id="58" idx="1"/>
            </p:cNvCxnSpPr>
            <p:nvPr/>
          </p:nvCxnSpPr>
          <p:spPr>
            <a:xfrm>
              <a:off x="4787475"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672333" y="1435887"/>
              <a:ext cx="5694424" cy="113586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52" name="ZoneTexte 51"/>
            <p:cNvSpPr txBox="1"/>
            <p:nvPr/>
          </p:nvSpPr>
          <p:spPr>
            <a:xfrm>
              <a:off x="2013456" y="1831805"/>
              <a:ext cx="831515" cy="415097"/>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Manure </a:t>
              </a:r>
              <a:r>
                <a:rPr lang="fr-FR" sz="1050" dirty="0">
                  <a:solidFill>
                    <a:prstClr val="black"/>
                  </a:solidFill>
                  <a:latin typeface="Calibri" panose="020F0502020204030204"/>
                </a:rPr>
                <a:t>tank</a:t>
              </a:r>
            </a:p>
          </p:txBody>
        </p:sp>
        <p:sp>
          <p:nvSpPr>
            <p:cNvPr id="57" name="ZoneTexte 56"/>
            <p:cNvSpPr txBox="1"/>
            <p:nvPr/>
          </p:nvSpPr>
          <p:spPr>
            <a:xfrm>
              <a:off x="6063633" y="2066787"/>
              <a:ext cx="1185853" cy="415498"/>
            </a:xfrm>
            <a:prstGeom prst="rect">
              <a:avLst/>
            </a:prstGeom>
            <a:solidFill>
              <a:schemeClr val="accent3">
                <a:lumMod val="40000"/>
                <a:lumOff val="60000"/>
              </a:schemeClr>
            </a:solidFill>
            <a:ln>
              <a:solidFill>
                <a:srgbClr val="3C3C3C"/>
              </a:solidFill>
            </a:ln>
          </p:spPr>
          <p:txBody>
            <a:bodyPr wrap="square" rtlCol="0">
              <a:spAutoFit/>
            </a:bodyPr>
            <a:lstStyle/>
            <a:p>
              <a:pPr algn="ctr" defTabSz="685800"/>
              <a:r>
                <a:rPr lang="fr-FR" sz="1050" dirty="0" err="1">
                  <a:latin typeface="Calibri" panose="020F0502020204030204"/>
                </a:rPr>
                <a:t>Fresh</a:t>
              </a:r>
              <a:r>
                <a:rPr lang="fr-FR" sz="1050" dirty="0">
                  <a:latin typeface="Calibri" panose="020F0502020204030204"/>
                </a:rPr>
                <a:t> </a:t>
              </a:r>
              <a:r>
                <a:rPr lang="fr-FR" sz="1050" dirty="0" err="1">
                  <a:latin typeface="Calibri" panose="020F0502020204030204"/>
                </a:rPr>
                <a:t>produce</a:t>
              </a:r>
              <a:r>
                <a:rPr lang="fr-FR" sz="1050" dirty="0">
                  <a:latin typeface="Calibri" panose="020F0502020204030204"/>
                </a:rPr>
                <a:t> </a:t>
              </a:r>
              <a:r>
                <a:rPr lang="fr-FR" sz="1050" dirty="0" err="1">
                  <a:latin typeface="Calibri" panose="020F0502020204030204"/>
                </a:rPr>
                <a:t>consumption</a:t>
              </a:r>
              <a:endParaRPr lang="fr-FR" sz="1050" dirty="0">
                <a:latin typeface="Calibri" panose="020F0502020204030204"/>
              </a:endParaRPr>
            </a:p>
          </p:txBody>
        </p:sp>
        <p:sp>
          <p:nvSpPr>
            <p:cNvPr id="59" name="ZoneTexte 58"/>
            <p:cNvSpPr txBox="1"/>
            <p:nvPr/>
          </p:nvSpPr>
          <p:spPr>
            <a:xfrm>
              <a:off x="3991948" y="1935323"/>
              <a:ext cx="1062115" cy="208059"/>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Surface water</a:t>
              </a:r>
            </a:p>
          </p:txBody>
        </p:sp>
        <p:sp>
          <p:nvSpPr>
            <p:cNvPr id="60" name="ZoneTexte 59"/>
            <p:cNvSpPr txBox="1"/>
            <p:nvPr/>
          </p:nvSpPr>
          <p:spPr>
            <a:xfrm>
              <a:off x="6068368" y="1547138"/>
              <a:ext cx="11811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err="1">
                  <a:latin typeface="Calibri" panose="020F0502020204030204"/>
                </a:rPr>
                <a:t>Recreational</a:t>
              </a:r>
              <a:r>
                <a:rPr lang="fr-FR" sz="1050" dirty="0">
                  <a:latin typeface="Calibri" panose="020F0502020204030204"/>
                </a:rPr>
                <a:t> </a:t>
              </a:r>
              <a:r>
                <a:rPr lang="fr-FR" sz="1050" dirty="0" err="1">
                  <a:latin typeface="Calibri" panose="020F0502020204030204"/>
                </a:rPr>
                <a:t>exposure</a:t>
              </a:r>
              <a:endParaRPr lang="fr-FR" sz="1050" dirty="0">
                <a:latin typeface="Calibri" panose="020F0502020204030204"/>
              </a:endParaRPr>
            </a:p>
          </p:txBody>
        </p:sp>
        <p:cxnSp>
          <p:nvCxnSpPr>
            <p:cNvPr id="61" name="Connecteur droit avec flèche 60"/>
            <p:cNvCxnSpPr>
              <a:stCxn id="59" idx="3"/>
              <a:endCxn id="60" idx="1"/>
            </p:cNvCxnSpPr>
            <p:nvPr/>
          </p:nvCxnSpPr>
          <p:spPr>
            <a:xfrm flipV="1">
              <a:off x="5054063" y="1754887"/>
              <a:ext cx="1014305" cy="284466"/>
            </a:xfrm>
            <a:prstGeom prst="straightConnector1">
              <a:avLst/>
            </a:prstGeom>
            <a:solidFill>
              <a:schemeClr val="accent6">
                <a:lumMod val="60000"/>
                <a:lumOff val="40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a:stCxn id="52" idx="3"/>
              <a:endCxn id="59" idx="1"/>
            </p:cNvCxnSpPr>
            <p:nvPr/>
          </p:nvCxnSpPr>
          <p:spPr>
            <a:xfrm flipV="1">
              <a:off x="2844971" y="2039353"/>
              <a:ext cx="1146977" cy="1"/>
            </a:xfrm>
            <a:prstGeom prst="straightConnector1">
              <a:avLst/>
            </a:prstGeom>
            <a:solidFill>
              <a:schemeClr val="accent6">
                <a:lumMod val="60000"/>
                <a:lumOff val="40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59" idx="3"/>
              <a:endCxn id="57" idx="1"/>
            </p:cNvCxnSpPr>
            <p:nvPr/>
          </p:nvCxnSpPr>
          <p:spPr>
            <a:xfrm>
              <a:off x="5054063" y="2039353"/>
              <a:ext cx="1009570" cy="235183"/>
            </a:xfrm>
            <a:prstGeom prst="straightConnector1">
              <a:avLst/>
            </a:prstGeom>
            <a:solidFill>
              <a:schemeClr val="accent6">
                <a:lumMod val="60000"/>
                <a:lumOff val="40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1660013" y="1433884"/>
              <a:ext cx="2141178" cy="277412"/>
            </a:xfrm>
            <a:prstGeom prst="rect">
              <a:avLst/>
            </a:prstGeom>
            <a:noFill/>
          </p:spPr>
          <p:txBody>
            <a:bodyPr wrap="square" rtlCol="0">
              <a:spAutoFit/>
            </a:bodyPr>
            <a:lstStyle/>
            <a:p>
              <a:pPr defTabSz="685800"/>
              <a:r>
                <a:rPr lang="fr-FR" sz="1600" dirty="0">
                  <a:solidFill>
                    <a:schemeClr val="accent3"/>
                  </a:solidFill>
                  <a:latin typeface="Calibri" panose="020F0502020204030204"/>
                </a:rPr>
                <a:t>Environmental module</a:t>
              </a:r>
            </a:p>
          </p:txBody>
        </p:sp>
        <p:sp>
          <p:nvSpPr>
            <p:cNvPr id="82" name="ZoneTexte 81"/>
            <p:cNvSpPr txBox="1"/>
            <p:nvPr/>
          </p:nvSpPr>
          <p:spPr>
            <a:xfrm>
              <a:off x="1959472" y="2290356"/>
              <a:ext cx="938239" cy="208059"/>
            </a:xfrm>
            <a:prstGeom prst="rect">
              <a:avLst/>
            </a:prstGeom>
            <a:solidFill>
              <a:schemeClr val="tx2">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grpSp>
    </p:spTree>
    <p:extLst>
      <p:ext uri="{BB962C8B-B14F-4D97-AF65-F5344CB8AC3E}">
        <p14:creationId xmlns:p14="http://schemas.microsoft.com/office/powerpoint/2010/main" val="1211020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47" name="Titre 2"/>
          <p:cNvSpPr>
            <a:spLocks noGrp="1"/>
          </p:cNvSpPr>
          <p:nvPr>
            <p:ph type="title"/>
          </p:nvPr>
        </p:nvSpPr>
        <p:spPr>
          <a:xfrm>
            <a:off x="268173" y="249017"/>
            <a:ext cx="8157703" cy="636937"/>
          </a:xfrm>
        </p:spPr>
        <p:txBody>
          <a:bodyPr/>
          <a:lstStyle/>
          <a:p>
            <a:r>
              <a:rPr lang="fr-FR" sz="2800" dirty="0" smtClean="0"/>
              <a:t>QMRA model</a:t>
            </a:r>
            <a:endParaRPr lang="fr-FR" sz="2800" dirty="0"/>
          </a:p>
        </p:txBody>
      </p:sp>
      <p:sp>
        <p:nvSpPr>
          <p:cNvPr id="38"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
        <p:nvSpPr>
          <p:cNvPr id="44" name="Rectangle 43"/>
          <p:cNvSpPr/>
          <p:nvPr/>
        </p:nvSpPr>
        <p:spPr>
          <a:xfrm>
            <a:off x="1788567" y="3310236"/>
            <a:ext cx="5694424" cy="77904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45" name="Rectangle 44"/>
          <p:cNvSpPr/>
          <p:nvPr/>
        </p:nvSpPr>
        <p:spPr>
          <a:xfrm>
            <a:off x="1788567" y="2330972"/>
            <a:ext cx="5694424" cy="87032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46" name="ZoneTexte 45"/>
          <p:cNvSpPr txBox="1"/>
          <p:nvPr/>
        </p:nvSpPr>
        <p:spPr>
          <a:xfrm>
            <a:off x="520284" y="2473748"/>
            <a:ext cx="832757" cy="584775"/>
          </a:xfrm>
          <a:prstGeom prst="rect">
            <a:avLst/>
          </a:prstGeom>
          <a:solidFill>
            <a:schemeClr val="accent6">
              <a:lumMod val="60000"/>
              <a:lumOff val="40000"/>
            </a:schemeClr>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Farm module</a:t>
            </a:r>
            <a:endParaRPr lang="fr-FR" sz="1600" dirty="0">
              <a:solidFill>
                <a:schemeClr val="accent3"/>
              </a:solidFill>
              <a:latin typeface="Calibri" panose="020F0502020204030204"/>
            </a:endParaRPr>
          </a:p>
        </p:txBody>
      </p:sp>
      <p:cxnSp>
        <p:nvCxnSpPr>
          <p:cNvPr id="53" name="Connecteur en angle 52"/>
          <p:cNvCxnSpPr>
            <a:stCxn id="46" idx="2"/>
            <a:endCxn id="44" idx="1"/>
          </p:cNvCxnSpPr>
          <p:nvPr/>
        </p:nvCxnSpPr>
        <p:spPr>
          <a:xfrm rot="16200000" flipH="1">
            <a:off x="1041998" y="2953188"/>
            <a:ext cx="641234" cy="851904"/>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6163622" y="3492007"/>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64" name="ZoneTexte 63"/>
          <p:cNvSpPr txBox="1"/>
          <p:nvPr/>
        </p:nvSpPr>
        <p:spPr>
          <a:xfrm>
            <a:off x="467544" y="3110190"/>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81" name="ZoneTexte 80"/>
          <p:cNvSpPr txBox="1"/>
          <p:nvPr/>
        </p:nvSpPr>
        <p:spPr>
          <a:xfrm>
            <a:off x="2124232" y="2748005"/>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84" name="ZoneTexte 83"/>
          <p:cNvSpPr txBox="1"/>
          <p:nvPr/>
        </p:nvSpPr>
        <p:spPr>
          <a:xfrm>
            <a:off x="3294156" y="2751944"/>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85" name="ZoneTexte 84"/>
          <p:cNvSpPr txBox="1"/>
          <p:nvPr/>
        </p:nvSpPr>
        <p:spPr>
          <a:xfrm>
            <a:off x="4768407" y="2675421"/>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86" name="ZoneTexte 85"/>
          <p:cNvSpPr txBox="1"/>
          <p:nvPr/>
        </p:nvSpPr>
        <p:spPr>
          <a:xfrm>
            <a:off x="6147879" y="2657816"/>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87" name="Connecteur droit avec flèche 86"/>
          <p:cNvCxnSpPr>
            <a:stCxn id="46" idx="3"/>
            <a:endCxn id="45" idx="1"/>
          </p:cNvCxnSpPr>
          <p:nvPr/>
        </p:nvCxnSpPr>
        <p:spPr>
          <a:xfrm>
            <a:off x="1353041" y="2766136"/>
            <a:ext cx="435526" cy="1"/>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84" idx="3"/>
            <a:endCxn id="85" idx="1"/>
          </p:cNvCxnSpPr>
          <p:nvPr/>
        </p:nvCxnSpPr>
        <p:spPr>
          <a:xfrm>
            <a:off x="4460788" y="2878902"/>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89"/>
          <p:cNvCxnSpPr>
            <a:endCxn id="86" idx="1"/>
          </p:cNvCxnSpPr>
          <p:nvPr/>
        </p:nvCxnSpPr>
        <p:spPr>
          <a:xfrm flipV="1">
            <a:off x="5821392" y="2865565"/>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1776910" y="2329954"/>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92" name="ZoneTexte 91"/>
          <p:cNvSpPr txBox="1"/>
          <p:nvPr/>
        </p:nvSpPr>
        <p:spPr>
          <a:xfrm>
            <a:off x="1779789" y="3295170"/>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93" name="Connecteur droit avec flèche 92"/>
          <p:cNvCxnSpPr>
            <a:stCxn id="81" idx="3"/>
            <a:endCxn id="84" idx="1"/>
          </p:cNvCxnSpPr>
          <p:nvPr/>
        </p:nvCxnSpPr>
        <p:spPr>
          <a:xfrm>
            <a:off x="2956989" y="2874963"/>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en angle 93"/>
          <p:cNvCxnSpPr/>
          <p:nvPr/>
        </p:nvCxnSpPr>
        <p:spPr>
          <a:xfrm rot="5400000" flipH="1" flipV="1">
            <a:off x="969942" y="1659338"/>
            <a:ext cx="781133" cy="847688"/>
          </a:xfrm>
          <a:prstGeom prst="bent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ZoneTexte 94"/>
          <p:cNvSpPr txBox="1"/>
          <p:nvPr/>
        </p:nvSpPr>
        <p:spPr>
          <a:xfrm>
            <a:off x="3732861" y="357279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96" name="Connecteur droit avec flèche 95"/>
          <p:cNvCxnSpPr>
            <a:stCxn id="95" idx="3"/>
            <a:endCxn id="54" idx="1"/>
          </p:cNvCxnSpPr>
          <p:nvPr/>
        </p:nvCxnSpPr>
        <p:spPr>
          <a:xfrm>
            <a:off x="4899493" y="3699756"/>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784351" y="1124683"/>
            <a:ext cx="5694424" cy="1135863"/>
          </a:xfrm>
          <a:prstGeom prst="rect">
            <a:avLst/>
          </a:prstGeom>
          <a:solidFill>
            <a:schemeClr val="accent6">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98" name="ZoneTexte 97"/>
          <p:cNvSpPr txBox="1"/>
          <p:nvPr/>
        </p:nvSpPr>
        <p:spPr>
          <a:xfrm>
            <a:off x="2125474" y="1520601"/>
            <a:ext cx="831515" cy="415097"/>
          </a:xfrm>
          <a:prstGeom prst="rect">
            <a:avLst/>
          </a:prstGeom>
          <a:solidFill>
            <a:schemeClr val="bg1"/>
          </a:solidFill>
          <a:ln>
            <a:solidFill>
              <a:schemeClr val="bg1">
                <a:lumMod val="85000"/>
              </a:schemeClr>
            </a:solidFill>
          </a:ln>
        </p:spPr>
        <p:txBody>
          <a:bodyPr wrap="square" rtlCol="0">
            <a:spAutoFit/>
          </a:bodyPr>
          <a:lstStyle/>
          <a:p>
            <a:pPr algn="ctr" defTabSz="685800"/>
            <a:r>
              <a:rPr lang="fr-FR" sz="1050" dirty="0" smtClean="0">
                <a:solidFill>
                  <a:schemeClr val="bg1">
                    <a:lumMod val="85000"/>
                  </a:schemeClr>
                </a:solidFill>
                <a:latin typeface="Calibri" panose="020F0502020204030204"/>
              </a:rPr>
              <a:t>Manure </a:t>
            </a:r>
            <a:r>
              <a:rPr lang="fr-FR" sz="1050" dirty="0">
                <a:solidFill>
                  <a:schemeClr val="bg1">
                    <a:lumMod val="85000"/>
                  </a:schemeClr>
                </a:solidFill>
                <a:latin typeface="Calibri" panose="020F0502020204030204"/>
              </a:rPr>
              <a:t>tank</a:t>
            </a:r>
          </a:p>
        </p:txBody>
      </p:sp>
      <p:sp>
        <p:nvSpPr>
          <p:cNvPr id="100" name="ZoneTexte 99"/>
          <p:cNvSpPr txBox="1"/>
          <p:nvPr/>
        </p:nvSpPr>
        <p:spPr>
          <a:xfrm>
            <a:off x="6175651" y="1755583"/>
            <a:ext cx="1185853" cy="415498"/>
          </a:xfrm>
          <a:prstGeom prst="rect">
            <a:avLst/>
          </a:prstGeom>
          <a:solidFill>
            <a:schemeClr val="accent3">
              <a:lumMod val="20000"/>
              <a:lumOff val="80000"/>
            </a:schemeClr>
          </a:solidFill>
          <a:ln>
            <a:solidFill>
              <a:schemeClr val="bg1">
                <a:lumMod val="85000"/>
              </a:schemeClr>
            </a:solidFill>
          </a:ln>
        </p:spPr>
        <p:txBody>
          <a:bodyPr wrap="square" rtlCol="0">
            <a:spAutoFit/>
          </a:bodyPr>
          <a:lstStyle/>
          <a:p>
            <a:pPr algn="ctr" defTabSz="685800"/>
            <a:r>
              <a:rPr lang="fr-FR" sz="1050" dirty="0" err="1">
                <a:solidFill>
                  <a:schemeClr val="bg1">
                    <a:lumMod val="85000"/>
                  </a:schemeClr>
                </a:solidFill>
                <a:latin typeface="Calibri" panose="020F0502020204030204"/>
              </a:rPr>
              <a:t>Fresh</a:t>
            </a:r>
            <a:r>
              <a:rPr lang="fr-FR" sz="1050" dirty="0">
                <a:solidFill>
                  <a:schemeClr val="bg1">
                    <a:lumMod val="85000"/>
                  </a:schemeClr>
                </a:solidFill>
                <a:latin typeface="Calibri" panose="020F0502020204030204"/>
              </a:rPr>
              <a:t> </a:t>
            </a:r>
            <a:r>
              <a:rPr lang="fr-FR" sz="1050" dirty="0" err="1">
                <a:solidFill>
                  <a:schemeClr val="bg1">
                    <a:lumMod val="85000"/>
                  </a:schemeClr>
                </a:solidFill>
                <a:latin typeface="Calibri" panose="020F0502020204030204"/>
              </a:rPr>
              <a:t>produce</a:t>
            </a:r>
            <a:r>
              <a:rPr lang="fr-FR" sz="1050" dirty="0">
                <a:solidFill>
                  <a:schemeClr val="bg1">
                    <a:lumMod val="85000"/>
                  </a:schemeClr>
                </a:solidFill>
                <a:latin typeface="Calibri" panose="020F0502020204030204"/>
              </a:rPr>
              <a:t> </a:t>
            </a:r>
            <a:r>
              <a:rPr lang="fr-FR" sz="1050" dirty="0" err="1">
                <a:solidFill>
                  <a:schemeClr val="bg1">
                    <a:lumMod val="85000"/>
                  </a:schemeClr>
                </a:solidFill>
                <a:latin typeface="Calibri" panose="020F0502020204030204"/>
              </a:rPr>
              <a:t>consumption</a:t>
            </a:r>
            <a:endParaRPr lang="fr-FR" sz="1050" dirty="0">
              <a:solidFill>
                <a:schemeClr val="bg1">
                  <a:lumMod val="85000"/>
                </a:schemeClr>
              </a:solidFill>
              <a:latin typeface="Calibri" panose="020F0502020204030204"/>
            </a:endParaRPr>
          </a:p>
        </p:txBody>
      </p:sp>
      <p:sp>
        <p:nvSpPr>
          <p:cNvPr id="101" name="ZoneTexte 100"/>
          <p:cNvSpPr txBox="1"/>
          <p:nvPr/>
        </p:nvSpPr>
        <p:spPr>
          <a:xfrm>
            <a:off x="4103376" y="1601191"/>
            <a:ext cx="1062115" cy="253916"/>
          </a:xfrm>
          <a:prstGeom prst="rect">
            <a:avLst/>
          </a:prstGeom>
          <a:solidFill>
            <a:schemeClr val="bg1"/>
          </a:solidFill>
          <a:ln>
            <a:solidFill>
              <a:schemeClr val="bg1">
                <a:lumMod val="85000"/>
              </a:schemeClr>
            </a:solidFill>
          </a:ln>
        </p:spPr>
        <p:txBody>
          <a:bodyPr wrap="square" rtlCol="0">
            <a:spAutoFit/>
          </a:bodyPr>
          <a:lstStyle/>
          <a:p>
            <a:pPr algn="ctr" defTabSz="685800"/>
            <a:r>
              <a:rPr lang="fr-FR" sz="1050" dirty="0">
                <a:solidFill>
                  <a:schemeClr val="bg1">
                    <a:lumMod val="85000"/>
                  </a:schemeClr>
                </a:solidFill>
                <a:latin typeface="Calibri" panose="020F0502020204030204"/>
              </a:rPr>
              <a:t>Surface water</a:t>
            </a:r>
          </a:p>
        </p:txBody>
      </p:sp>
      <p:sp>
        <p:nvSpPr>
          <p:cNvPr id="102" name="ZoneTexte 101"/>
          <p:cNvSpPr txBox="1"/>
          <p:nvPr/>
        </p:nvSpPr>
        <p:spPr>
          <a:xfrm>
            <a:off x="6180386" y="1235934"/>
            <a:ext cx="1181120" cy="415498"/>
          </a:xfrm>
          <a:prstGeom prst="rect">
            <a:avLst/>
          </a:prstGeom>
          <a:solidFill>
            <a:schemeClr val="accent3">
              <a:lumMod val="20000"/>
              <a:lumOff val="80000"/>
            </a:schemeClr>
          </a:solidFill>
          <a:ln>
            <a:solidFill>
              <a:schemeClr val="bg1">
                <a:lumMod val="85000"/>
              </a:schemeClr>
            </a:solidFill>
          </a:ln>
        </p:spPr>
        <p:txBody>
          <a:bodyPr wrap="square" rtlCol="0">
            <a:spAutoFit/>
          </a:bodyPr>
          <a:lstStyle/>
          <a:p>
            <a:pPr algn="ctr" defTabSz="685800"/>
            <a:r>
              <a:rPr lang="fr-FR" sz="1050" dirty="0" err="1">
                <a:solidFill>
                  <a:schemeClr val="bg1">
                    <a:lumMod val="85000"/>
                  </a:schemeClr>
                </a:solidFill>
                <a:latin typeface="Calibri" panose="020F0502020204030204"/>
              </a:rPr>
              <a:t>Recreational</a:t>
            </a:r>
            <a:r>
              <a:rPr lang="fr-FR" sz="1050" dirty="0">
                <a:solidFill>
                  <a:schemeClr val="bg1">
                    <a:lumMod val="85000"/>
                  </a:schemeClr>
                </a:solidFill>
                <a:latin typeface="Calibri" panose="020F0502020204030204"/>
              </a:rPr>
              <a:t> </a:t>
            </a:r>
            <a:r>
              <a:rPr lang="fr-FR" sz="1050" dirty="0" err="1">
                <a:solidFill>
                  <a:schemeClr val="bg1">
                    <a:lumMod val="85000"/>
                  </a:schemeClr>
                </a:solidFill>
                <a:latin typeface="Calibri" panose="020F0502020204030204"/>
              </a:rPr>
              <a:t>exposure</a:t>
            </a:r>
            <a:endParaRPr lang="fr-FR" sz="1050" dirty="0">
              <a:solidFill>
                <a:schemeClr val="bg1">
                  <a:lumMod val="85000"/>
                </a:schemeClr>
              </a:solidFill>
              <a:latin typeface="Calibri" panose="020F0502020204030204"/>
            </a:endParaRPr>
          </a:p>
        </p:txBody>
      </p:sp>
      <p:cxnSp>
        <p:nvCxnSpPr>
          <p:cNvPr id="103" name="Connecteur droit avec flèche 102"/>
          <p:cNvCxnSpPr>
            <a:stCxn id="101" idx="3"/>
            <a:endCxn id="102" idx="1"/>
          </p:cNvCxnSpPr>
          <p:nvPr/>
        </p:nvCxnSpPr>
        <p:spPr>
          <a:xfrm flipV="1">
            <a:off x="5165491" y="1443683"/>
            <a:ext cx="1014895" cy="284466"/>
          </a:xfrm>
          <a:prstGeom prst="straightConnector1">
            <a:avLst/>
          </a:prstGeom>
          <a:solidFill>
            <a:schemeClr val="accent6">
              <a:lumMod val="60000"/>
              <a:lumOff val="40000"/>
            </a:schemeClr>
          </a:solidFill>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p:cNvCxnSpPr>
            <a:stCxn id="98" idx="3"/>
            <a:endCxn id="101" idx="1"/>
          </p:cNvCxnSpPr>
          <p:nvPr/>
        </p:nvCxnSpPr>
        <p:spPr>
          <a:xfrm flipV="1">
            <a:off x="2956989" y="1728149"/>
            <a:ext cx="1146387" cy="1"/>
          </a:xfrm>
          <a:prstGeom prst="straightConnector1">
            <a:avLst/>
          </a:prstGeom>
          <a:solidFill>
            <a:schemeClr val="accent6">
              <a:lumMod val="60000"/>
              <a:lumOff val="40000"/>
            </a:schemeClr>
          </a:solidFill>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necteur droit avec flèche 104"/>
          <p:cNvCxnSpPr>
            <a:stCxn id="101" idx="3"/>
            <a:endCxn id="100" idx="1"/>
          </p:cNvCxnSpPr>
          <p:nvPr/>
        </p:nvCxnSpPr>
        <p:spPr>
          <a:xfrm>
            <a:off x="5165491" y="1728149"/>
            <a:ext cx="1010160" cy="235183"/>
          </a:xfrm>
          <a:prstGeom prst="straightConnector1">
            <a:avLst/>
          </a:prstGeom>
          <a:solidFill>
            <a:schemeClr val="accent6">
              <a:lumMod val="60000"/>
              <a:lumOff val="40000"/>
            </a:schemeClr>
          </a:solidFill>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ZoneTexte 105"/>
          <p:cNvSpPr txBox="1"/>
          <p:nvPr/>
        </p:nvSpPr>
        <p:spPr>
          <a:xfrm>
            <a:off x="1772031" y="1122680"/>
            <a:ext cx="2141178" cy="338554"/>
          </a:xfrm>
          <a:prstGeom prst="rect">
            <a:avLst/>
          </a:prstGeom>
          <a:noFill/>
        </p:spPr>
        <p:txBody>
          <a:bodyPr wrap="square" rtlCol="0">
            <a:spAutoFit/>
          </a:bodyPr>
          <a:lstStyle/>
          <a:p>
            <a:pPr defTabSz="685800"/>
            <a:r>
              <a:rPr lang="fr-FR" sz="1600" dirty="0">
                <a:solidFill>
                  <a:schemeClr val="accent3">
                    <a:lumMod val="20000"/>
                    <a:lumOff val="80000"/>
                  </a:schemeClr>
                </a:solidFill>
                <a:latin typeface="Calibri" panose="020F0502020204030204"/>
              </a:rPr>
              <a:t>Environmental module</a:t>
            </a:r>
          </a:p>
        </p:txBody>
      </p:sp>
      <p:sp>
        <p:nvSpPr>
          <p:cNvPr id="107" name="ZoneTexte 106"/>
          <p:cNvSpPr txBox="1"/>
          <p:nvPr/>
        </p:nvSpPr>
        <p:spPr>
          <a:xfrm>
            <a:off x="2071490" y="1979152"/>
            <a:ext cx="938239" cy="253916"/>
          </a:xfrm>
          <a:prstGeom prst="rect">
            <a:avLst/>
          </a:prstGeom>
          <a:solidFill>
            <a:schemeClr val="tx2">
              <a:lumMod val="20000"/>
              <a:lumOff val="80000"/>
            </a:schemeClr>
          </a:solidFill>
        </p:spPr>
        <p:txBody>
          <a:bodyPr wrap="square" rtlCol="0">
            <a:spAutoFit/>
          </a:bodyPr>
          <a:lstStyle/>
          <a:p>
            <a:pPr defTabSz="685800"/>
            <a:r>
              <a:rPr lang="fr-FR" sz="1050" dirty="0" smtClean="0">
                <a:solidFill>
                  <a:schemeClr val="bg1">
                    <a:lumMod val="85000"/>
                  </a:schemeClr>
                </a:solidFill>
                <a:latin typeface="Calibri" panose="020F0502020204030204"/>
              </a:rPr>
              <a:t>Interventions</a:t>
            </a:r>
            <a:endParaRPr lang="fr-FR" sz="1050" dirty="0">
              <a:solidFill>
                <a:schemeClr val="bg1">
                  <a:lumMod val="85000"/>
                </a:schemeClr>
              </a:solidFill>
              <a:latin typeface="Calibri" panose="020F0502020204030204"/>
            </a:endParaRPr>
          </a:p>
        </p:txBody>
      </p:sp>
      <p:sp>
        <p:nvSpPr>
          <p:cNvPr id="108" name="ZoneTexte 107"/>
          <p:cNvSpPr txBox="1"/>
          <p:nvPr/>
        </p:nvSpPr>
        <p:spPr>
          <a:xfrm rot="16200000">
            <a:off x="6283129" y="2472585"/>
            <a:ext cx="3277800" cy="307777"/>
          </a:xfrm>
          <a:prstGeom prst="rect">
            <a:avLst/>
          </a:prstGeom>
          <a:solidFill>
            <a:schemeClr val="bg1">
              <a:lumMod val="85000"/>
            </a:schemeClr>
          </a:solidFill>
          <a:ln>
            <a:solidFill>
              <a:schemeClr val="tx1"/>
            </a:solidFill>
          </a:ln>
        </p:spPr>
        <p:txBody>
          <a:bodyPr wrap="square" rtlCol="0">
            <a:spAutoFit/>
          </a:bodyPr>
          <a:lstStyle/>
          <a:p>
            <a:pPr algn="ctr" defTabSz="685800"/>
            <a:r>
              <a:rPr lang="fr-FR" sz="1400" dirty="0">
                <a:solidFill>
                  <a:prstClr val="black"/>
                </a:solidFill>
                <a:latin typeface="Calibri" panose="020F0502020204030204"/>
              </a:rPr>
              <a:t>Human </a:t>
            </a:r>
            <a:r>
              <a:rPr lang="fr-FR" sz="1400" dirty="0" smtClean="0">
                <a:solidFill>
                  <a:prstClr val="black"/>
                </a:solidFill>
                <a:latin typeface="Calibri" panose="020F0502020204030204"/>
              </a:rPr>
              <a:t>exposure to ESBL </a:t>
            </a:r>
            <a:r>
              <a:rPr lang="fr-FR" sz="1400" i="1" dirty="0" smtClean="0">
                <a:solidFill>
                  <a:prstClr val="black"/>
                </a:solidFill>
                <a:latin typeface="Calibri" panose="020F0502020204030204"/>
              </a:rPr>
              <a:t>E. coli</a:t>
            </a:r>
            <a:endParaRPr lang="fr-FR" sz="1400" dirty="0">
              <a:solidFill>
                <a:prstClr val="black"/>
              </a:solidFill>
              <a:latin typeface="Calibri" panose="020F0502020204030204"/>
            </a:endParaRPr>
          </a:p>
        </p:txBody>
      </p:sp>
    </p:spTree>
    <p:extLst>
      <p:ext uri="{BB962C8B-B14F-4D97-AF65-F5344CB8AC3E}">
        <p14:creationId xmlns:p14="http://schemas.microsoft.com/office/powerpoint/2010/main" val="3855860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Farm-to-Fork model</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5</a:t>
            </a:fld>
            <a:endParaRPr lang="fr-FR" dirty="0"/>
          </a:p>
        </p:txBody>
      </p:sp>
      <p:sp>
        <p:nvSpPr>
          <p:cNvPr id="5"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Espace réservé du numéro de diapositive 7">
            <a:extLst>
              <a:ext uri="{FF2B5EF4-FFF2-40B4-BE49-F238E27FC236}">
                <a16:creationId xmlns:a16="http://schemas.microsoft.com/office/drawing/2014/main" id="{36A3CAED-7BD3-49A9-8DC4-092E75A14F99}"/>
              </a:ext>
            </a:extLst>
          </p:cNvPr>
          <p:cNvSpPr txBox="1">
            <a:spLocks/>
          </p:cNvSpPr>
          <p:nvPr/>
        </p:nvSpPr>
        <p:spPr>
          <a:xfrm>
            <a:off x="6339566" y="4659675"/>
            <a:ext cx="1350000" cy="211929"/>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33122C9-A0B9-462F-8757-0847AD287B63}" type="slidenum">
              <a:rPr lang="fr-FR" sz="750" smtClean="0"/>
              <a:pPr algn="r"/>
              <a:t>6</a:t>
            </a:fld>
            <a:endParaRPr lang="fr-FR" sz="750" dirty="0"/>
          </a:p>
        </p:txBody>
      </p:sp>
      <p:sp>
        <p:nvSpPr>
          <p:cNvPr id="9" name="ZoneTexte 8"/>
          <p:cNvSpPr txBox="1"/>
          <p:nvPr/>
        </p:nvSpPr>
        <p:spPr>
          <a:xfrm>
            <a:off x="5432952" y="2802827"/>
            <a:ext cx="1565974" cy="230832"/>
          </a:xfrm>
          <a:prstGeom prst="rect">
            <a:avLst/>
          </a:prstGeom>
          <a:noFill/>
        </p:spPr>
        <p:txBody>
          <a:bodyPr wrap="square" rtlCol="0">
            <a:spAutoFit/>
          </a:bodyPr>
          <a:lstStyle/>
          <a:p>
            <a:r>
              <a:rPr lang="fr-FR" sz="900" b="1" dirty="0" smtClean="0"/>
              <a:t>FOOD-BORNE MODULE</a:t>
            </a:r>
            <a:endParaRPr lang="fr-FR" sz="900" dirty="0"/>
          </a:p>
        </p:txBody>
      </p:sp>
      <p:pic>
        <p:nvPicPr>
          <p:cNvPr id="52" name="Imag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2265" y="1645201"/>
            <a:ext cx="212366" cy="241767"/>
          </a:xfrm>
          <a:prstGeom prst="rect">
            <a:avLst/>
          </a:prstGeom>
        </p:spPr>
      </p:pic>
      <p:pic>
        <p:nvPicPr>
          <p:cNvPr id="53" name="Imag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7624" y="1885853"/>
            <a:ext cx="210372" cy="239498"/>
          </a:xfrm>
          <a:prstGeom prst="rect">
            <a:avLst/>
          </a:prstGeom>
        </p:spPr>
      </p:pic>
      <p:pic>
        <p:nvPicPr>
          <p:cNvPr id="54" name="Imag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5491" y="1628200"/>
            <a:ext cx="212366" cy="241767"/>
          </a:xfrm>
          <a:prstGeom prst="rect">
            <a:avLst/>
          </a:prstGeom>
        </p:spPr>
      </p:pic>
      <p:pic>
        <p:nvPicPr>
          <p:cNvPr id="55" name="Imag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0082" y="1883036"/>
            <a:ext cx="212366" cy="241767"/>
          </a:xfrm>
          <a:prstGeom prst="rect">
            <a:avLst/>
          </a:prstGeom>
        </p:spPr>
      </p:pic>
      <p:grpSp>
        <p:nvGrpSpPr>
          <p:cNvPr id="79" name="Groupe 78"/>
          <p:cNvGrpSpPr/>
          <p:nvPr/>
        </p:nvGrpSpPr>
        <p:grpSpPr>
          <a:xfrm>
            <a:off x="3733977" y="1503747"/>
            <a:ext cx="549404" cy="309339"/>
            <a:chOff x="12488059" y="17162514"/>
            <a:chExt cx="1818173" cy="899220"/>
          </a:xfrm>
        </p:grpSpPr>
        <p:pic>
          <p:nvPicPr>
            <p:cNvPr id="87" name="Imag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33454" y="17233176"/>
              <a:ext cx="801193" cy="783980"/>
            </a:xfrm>
            <a:prstGeom prst="rect">
              <a:avLst/>
            </a:prstGeom>
          </p:spPr>
        </p:pic>
        <p:pic>
          <p:nvPicPr>
            <p:cNvPr id="88" name="Image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92380" y="17241673"/>
              <a:ext cx="801193" cy="783980"/>
            </a:xfrm>
            <a:prstGeom prst="rect">
              <a:avLst/>
            </a:prstGeom>
          </p:spPr>
        </p:pic>
        <p:sp>
          <p:nvSpPr>
            <p:cNvPr id="89" name="Rectangle 88"/>
            <p:cNvSpPr/>
            <p:nvPr/>
          </p:nvSpPr>
          <p:spPr>
            <a:xfrm>
              <a:off x="12488059" y="17162514"/>
              <a:ext cx="1818173" cy="8992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grpSp>
      <p:grpSp>
        <p:nvGrpSpPr>
          <p:cNvPr id="80" name="Groupe 79"/>
          <p:cNvGrpSpPr/>
          <p:nvPr/>
        </p:nvGrpSpPr>
        <p:grpSpPr>
          <a:xfrm>
            <a:off x="3731073" y="2020861"/>
            <a:ext cx="549404" cy="309339"/>
            <a:chOff x="12488059" y="18218934"/>
            <a:chExt cx="1818173" cy="899220"/>
          </a:xfrm>
        </p:grpSpPr>
        <p:pic>
          <p:nvPicPr>
            <p:cNvPr id="84" name="Imag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6924" y="18278859"/>
              <a:ext cx="857723" cy="839295"/>
            </a:xfrm>
            <a:prstGeom prst="rect">
              <a:avLst/>
            </a:prstGeom>
          </p:spPr>
        </p:pic>
        <p:pic>
          <p:nvPicPr>
            <p:cNvPr id="85" name="Imag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87274" y="18298377"/>
              <a:ext cx="801193" cy="783980"/>
            </a:xfrm>
            <a:prstGeom prst="rect">
              <a:avLst/>
            </a:prstGeom>
          </p:spPr>
        </p:pic>
        <p:sp>
          <p:nvSpPr>
            <p:cNvPr id="86" name="Rectangle 85"/>
            <p:cNvSpPr/>
            <p:nvPr/>
          </p:nvSpPr>
          <p:spPr>
            <a:xfrm>
              <a:off x="12488059" y="18218934"/>
              <a:ext cx="1818173" cy="8992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grpSp>
      <p:sp>
        <p:nvSpPr>
          <p:cNvPr id="81" name="ZoneTexte 80"/>
          <p:cNvSpPr txBox="1"/>
          <p:nvPr/>
        </p:nvSpPr>
        <p:spPr>
          <a:xfrm>
            <a:off x="3860455" y="1807387"/>
            <a:ext cx="354319" cy="215444"/>
          </a:xfrm>
          <a:prstGeom prst="rect">
            <a:avLst/>
          </a:prstGeom>
          <a:noFill/>
        </p:spPr>
        <p:txBody>
          <a:bodyPr wrap="square" rtlCol="0">
            <a:spAutoFit/>
          </a:bodyPr>
          <a:lstStyle/>
          <a:p>
            <a:r>
              <a:rPr lang="fr-FR" sz="800" b="1" dirty="0" smtClean="0"/>
              <a:t>OR</a:t>
            </a:r>
            <a:endParaRPr lang="fr-FR" sz="800" dirty="0"/>
          </a:p>
        </p:txBody>
      </p:sp>
      <p:sp>
        <p:nvSpPr>
          <p:cNvPr id="82" name="Plus 81"/>
          <p:cNvSpPr/>
          <p:nvPr/>
        </p:nvSpPr>
        <p:spPr>
          <a:xfrm>
            <a:off x="4235863" y="2085516"/>
            <a:ext cx="161101" cy="181245"/>
          </a:xfrm>
          <a:prstGeom prst="mathPlus">
            <a:avLst>
              <a:gd name="adj1" fmla="val 1948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83" name="Moins 82"/>
          <p:cNvSpPr/>
          <p:nvPr/>
        </p:nvSpPr>
        <p:spPr>
          <a:xfrm>
            <a:off x="4277993" y="1598320"/>
            <a:ext cx="122123" cy="139952"/>
          </a:xfrm>
          <a:prstGeom prst="mathMin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57" name="ZoneTexte 56"/>
          <p:cNvSpPr txBox="1"/>
          <p:nvPr/>
        </p:nvSpPr>
        <p:spPr>
          <a:xfrm>
            <a:off x="5875682" y="1132250"/>
            <a:ext cx="740815" cy="215444"/>
          </a:xfrm>
          <a:prstGeom prst="rect">
            <a:avLst/>
          </a:prstGeom>
          <a:noFill/>
        </p:spPr>
        <p:txBody>
          <a:bodyPr wrap="square" rtlCol="0">
            <a:spAutoFit/>
          </a:bodyPr>
          <a:lstStyle/>
          <a:p>
            <a:r>
              <a:rPr lang="fr-FR" sz="800" i="1" u="sng" dirty="0" smtClean="0"/>
              <a:t>Production</a:t>
            </a:r>
            <a:endParaRPr lang="fr-FR" sz="800" i="1" u="sng" dirty="0"/>
          </a:p>
        </p:txBody>
      </p:sp>
      <p:sp>
        <p:nvSpPr>
          <p:cNvPr id="58" name="ZoneTexte 57"/>
          <p:cNvSpPr txBox="1"/>
          <p:nvPr/>
        </p:nvSpPr>
        <p:spPr>
          <a:xfrm>
            <a:off x="3847758" y="1132818"/>
            <a:ext cx="481113" cy="215444"/>
          </a:xfrm>
          <a:prstGeom prst="rect">
            <a:avLst/>
          </a:prstGeom>
          <a:noFill/>
        </p:spPr>
        <p:txBody>
          <a:bodyPr wrap="square" rtlCol="0">
            <a:spAutoFit/>
          </a:bodyPr>
          <a:lstStyle/>
          <a:p>
            <a:r>
              <a:rPr lang="fr-FR" sz="800" i="1" u="sng" dirty="0" smtClean="0"/>
              <a:t>Input</a:t>
            </a:r>
            <a:endParaRPr lang="fr-FR" sz="800" i="1" u="sng" dirty="0"/>
          </a:p>
        </p:txBody>
      </p:sp>
      <p:sp>
        <p:nvSpPr>
          <p:cNvPr id="59" name="ZoneTexte 58"/>
          <p:cNvSpPr txBox="1"/>
          <p:nvPr/>
        </p:nvSpPr>
        <p:spPr>
          <a:xfrm>
            <a:off x="8229314" y="1132818"/>
            <a:ext cx="581535" cy="215444"/>
          </a:xfrm>
          <a:prstGeom prst="rect">
            <a:avLst/>
          </a:prstGeom>
          <a:noFill/>
        </p:spPr>
        <p:txBody>
          <a:bodyPr wrap="square" rtlCol="0">
            <a:spAutoFit/>
          </a:bodyPr>
          <a:lstStyle/>
          <a:p>
            <a:r>
              <a:rPr lang="fr-FR" sz="800" i="1" u="sng" dirty="0" smtClean="0"/>
              <a:t>Output</a:t>
            </a:r>
            <a:endParaRPr lang="fr-FR" sz="800" i="1" u="sng" dirty="0"/>
          </a:p>
        </p:txBody>
      </p:sp>
      <p:sp>
        <p:nvSpPr>
          <p:cNvPr id="61" name="Rectangle à coins arrondis 60"/>
          <p:cNvSpPr/>
          <p:nvPr/>
        </p:nvSpPr>
        <p:spPr>
          <a:xfrm>
            <a:off x="3641200" y="998704"/>
            <a:ext cx="5149479" cy="1723174"/>
          </a:xfrm>
          <a:prstGeom prst="roundRect">
            <a:avLst>
              <a:gd name="adj" fmla="val 4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62" name="ZoneTexte 61"/>
          <p:cNvSpPr txBox="1"/>
          <p:nvPr/>
        </p:nvSpPr>
        <p:spPr>
          <a:xfrm>
            <a:off x="3651775" y="2419408"/>
            <a:ext cx="5256044" cy="230832"/>
          </a:xfrm>
          <a:prstGeom prst="rect">
            <a:avLst/>
          </a:prstGeom>
          <a:noFill/>
        </p:spPr>
        <p:txBody>
          <a:bodyPr wrap="square" rtlCol="0">
            <a:spAutoFit/>
          </a:bodyPr>
          <a:lstStyle/>
          <a:p>
            <a:r>
              <a:rPr lang="fr-FR" sz="900" dirty="0" smtClean="0"/>
              <a:t>Simulates within </a:t>
            </a:r>
            <a:r>
              <a:rPr lang="fr-FR" sz="900" dirty="0" err="1" smtClean="0"/>
              <a:t>flock</a:t>
            </a:r>
            <a:r>
              <a:rPr lang="fr-FR" sz="900" dirty="0" smtClean="0"/>
              <a:t> </a:t>
            </a:r>
            <a:r>
              <a:rPr lang="fr-FR" sz="900" dirty="0" err="1" smtClean="0">
                <a:solidFill>
                  <a:srgbClr val="FF0000"/>
                </a:solidFill>
              </a:rPr>
              <a:t>Prevalence</a:t>
            </a:r>
            <a:r>
              <a:rPr lang="fr-FR" sz="900" dirty="0" smtClean="0">
                <a:solidFill>
                  <a:srgbClr val="FF0000"/>
                </a:solidFill>
              </a:rPr>
              <a:t> (</a:t>
            </a:r>
            <a:r>
              <a:rPr lang="fr-FR" sz="900" dirty="0" err="1" smtClean="0">
                <a:solidFill>
                  <a:srgbClr val="FF0000"/>
                </a:solidFill>
              </a:rPr>
              <a:t>P</a:t>
            </a:r>
            <a:r>
              <a:rPr lang="fr-FR" sz="700" dirty="0" err="1" smtClean="0">
                <a:solidFill>
                  <a:srgbClr val="FF0000"/>
                </a:solidFill>
              </a:rPr>
              <a:t>prev</a:t>
            </a:r>
            <a:r>
              <a:rPr lang="fr-FR" sz="900" dirty="0" smtClean="0">
                <a:solidFill>
                  <a:srgbClr val="FF0000"/>
                </a:solidFill>
              </a:rPr>
              <a:t>)</a:t>
            </a:r>
            <a:r>
              <a:rPr lang="fr-FR" sz="900" dirty="0" smtClean="0"/>
              <a:t> and </a:t>
            </a:r>
            <a:r>
              <a:rPr lang="fr-FR" sz="900" dirty="0" err="1" smtClean="0">
                <a:solidFill>
                  <a:srgbClr val="FF0000"/>
                </a:solidFill>
              </a:rPr>
              <a:t>Load</a:t>
            </a:r>
            <a:r>
              <a:rPr lang="fr-FR" sz="900" dirty="0" smtClean="0">
                <a:solidFill>
                  <a:srgbClr val="FF0000"/>
                </a:solidFill>
              </a:rPr>
              <a:t> (</a:t>
            </a:r>
            <a:r>
              <a:rPr lang="fr-FR" sz="900" dirty="0" err="1" smtClean="0">
                <a:solidFill>
                  <a:srgbClr val="FF0000"/>
                </a:solidFill>
              </a:rPr>
              <a:t>C</a:t>
            </a:r>
            <a:r>
              <a:rPr lang="fr-FR" sz="700" dirty="0" err="1" smtClean="0">
                <a:solidFill>
                  <a:srgbClr val="FF0000"/>
                </a:solidFill>
              </a:rPr>
              <a:t>load</a:t>
            </a:r>
            <a:r>
              <a:rPr lang="fr-FR" sz="900" dirty="0" smtClean="0">
                <a:solidFill>
                  <a:srgbClr val="FF0000"/>
                </a:solidFill>
              </a:rPr>
              <a:t>) </a:t>
            </a:r>
            <a:r>
              <a:rPr lang="fr-FR" sz="900" dirty="0" smtClean="0"/>
              <a:t>on</a:t>
            </a:r>
            <a:r>
              <a:rPr lang="fr-FR" sz="900" dirty="0" smtClean="0">
                <a:solidFill>
                  <a:srgbClr val="FF0000"/>
                </a:solidFill>
              </a:rPr>
              <a:t> </a:t>
            </a:r>
            <a:r>
              <a:rPr lang="fr-FR" sz="900" dirty="0" smtClean="0"/>
              <a:t>carcass/portion at each stage</a:t>
            </a:r>
            <a:endParaRPr lang="fr-FR" sz="900" dirty="0"/>
          </a:p>
        </p:txBody>
      </p:sp>
      <p:pic>
        <p:nvPicPr>
          <p:cNvPr id="66" name="Imag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04106" y="2051859"/>
            <a:ext cx="184237" cy="210360"/>
          </a:xfrm>
          <a:prstGeom prst="rect">
            <a:avLst/>
          </a:prstGeom>
        </p:spPr>
      </p:pic>
      <p:grpSp>
        <p:nvGrpSpPr>
          <p:cNvPr id="68" name="Groupe 67"/>
          <p:cNvGrpSpPr/>
          <p:nvPr/>
        </p:nvGrpSpPr>
        <p:grpSpPr>
          <a:xfrm>
            <a:off x="4402591" y="1524195"/>
            <a:ext cx="3999021" cy="562603"/>
            <a:chOff x="13440149" y="18460174"/>
            <a:chExt cx="13234194" cy="1635438"/>
          </a:xfrm>
        </p:grpSpPr>
        <p:sp>
          <p:nvSpPr>
            <p:cNvPr id="71" name="ZoneTexte 70"/>
            <p:cNvSpPr txBox="1"/>
            <p:nvPr/>
          </p:nvSpPr>
          <p:spPr>
            <a:xfrm>
              <a:off x="13440149" y="18501844"/>
              <a:ext cx="3230632" cy="585432"/>
            </a:xfrm>
            <a:prstGeom prst="rect">
              <a:avLst/>
            </a:prstGeom>
            <a:noFill/>
          </p:spPr>
          <p:txBody>
            <a:bodyPr wrap="square" rtlCol="0">
              <a:spAutoFit/>
            </a:bodyPr>
            <a:lstStyle/>
            <a:p>
              <a:r>
                <a:rPr lang="fr-FR" sz="800" b="1" dirty="0" err="1" smtClean="0"/>
                <a:t>Scalding</a:t>
              </a:r>
              <a:endParaRPr lang="fr-FR" sz="800" dirty="0"/>
            </a:p>
          </p:txBody>
        </p:sp>
        <p:sp>
          <p:nvSpPr>
            <p:cNvPr id="72" name="ZoneTexte 71"/>
            <p:cNvSpPr txBox="1"/>
            <p:nvPr/>
          </p:nvSpPr>
          <p:spPr>
            <a:xfrm>
              <a:off x="19760545" y="18512885"/>
              <a:ext cx="3230632" cy="585432"/>
            </a:xfrm>
            <a:prstGeom prst="rect">
              <a:avLst/>
            </a:prstGeom>
            <a:noFill/>
          </p:spPr>
          <p:txBody>
            <a:bodyPr wrap="square" rtlCol="0">
              <a:spAutoFit/>
            </a:bodyPr>
            <a:lstStyle/>
            <a:p>
              <a:r>
                <a:rPr lang="fr-FR" sz="800" b="1" dirty="0" err="1" smtClean="0"/>
                <a:t>Chilling</a:t>
              </a:r>
              <a:endParaRPr lang="fr-FR" sz="800" dirty="0"/>
            </a:p>
          </p:txBody>
        </p:sp>
        <p:sp>
          <p:nvSpPr>
            <p:cNvPr id="73" name="ZoneTexte 72"/>
            <p:cNvSpPr txBox="1"/>
            <p:nvPr/>
          </p:nvSpPr>
          <p:spPr>
            <a:xfrm>
              <a:off x="16293784" y="18460174"/>
              <a:ext cx="3230632" cy="585432"/>
            </a:xfrm>
            <a:prstGeom prst="rect">
              <a:avLst/>
            </a:prstGeom>
            <a:noFill/>
          </p:spPr>
          <p:txBody>
            <a:bodyPr wrap="square" rtlCol="0">
              <a:spAutoFit/>
            </a:bodyPr>
            <a:lstStyle/>
            <a:p>
              <a:r>
                <a:rPr lang="fr-FR" sz="800" b="1" dirty="0" err="1" smtClean="0"/>
                <a:t>Evisceration</a:t>
              </a:r>
              <a:endParaRPr lang="fr-FR" sz="800" dirty="0"/>
            </a:p>
          </p:txBody>
        </p:sp>
        <p:sp>
          <p:nvSpPr>
            <p:cNvPr id="74" name="ZoneTexte 73"/>
            <p:cNvSpPr txBox="1"/>
            <p:nvPr/>
          </p:nvSpPr>
          <p:spPr>
            <a:xfrm>
              <a:off x="18618108" y="19510180"/>
              <a:ext cx="3230632" cy="585432"/>
            </a:xfrm>
            <a:prstGeom prst="rect">
              <a:avLst/>
            </a:prstGeom>
            <a:noFill/>
          </p:spPr>
          <p:txBody>
            <a:bodyPr wrap="square" rtlCol="0">
              <a:spAutoFit/>
            </a:bodyPr>
            <a:lstStyle/>
            <a:p>
              <a:r>
                <a:rPr lang="fr-FR" sz="800" b="1" dirty="0" err="1" smtClean="0"/>
                <a:t>Washing</a:t>
              </a:r>
              <a:endParaRPr lang="fr-FR" sz="800" dirty="0"/>
            </a:p>
          </p:txBody>
        </p:sp>
        <p:sp>
          <p:nvSpPr>
            <p:cNvPr id="75" name="ZoneTexte 74"/>
            <p:cNvSpPr txBox="1"/>
            <p:nvPr/>
          </p:nvSpPr>
          <p:spPr>
            <a:xfrm>
              <a:off x="14145475" y="19446510"/>
              <a:ext cx="3230632" cy="585432"/>
            </a:xfrm>
            <a:prstGeom prst="rect">
              <a:avLst/>
            </a:prstGeom>
            <a:noFill/>
          </p:spPr>
          <p:txBody>
            <a:bodyPr wrap="square" rtlCol="0">
              <a:spAutoFit/>
            </a:bodyPr>
            <a:lstStyle/>
            <a:p>
              <a:r>
                <a:rPr lang="fr-FR" sz="800" b="1" dirty="0" err="1" smtClean="0"/>
                <a:t>Defeathering</a:t>
              </a:r>
              <a:endParaRPr lang="fr-FR" sz="800" dirty="0"/>
            </a:p>
          </p:txBody>
        </p:sp>
        <p:sp>
          <p:nvSpPr>
            <p:cNvPr id="76" name="ZoneTexte 75"/>
            <p:cNvSpPr txBox="1"/>
            <p:nvPr/>
          </p:nvSpPr>
          <p:spPr>
            <a:xfrm>
              <a:off x="20897414" y="19506454"/>
              <a:ext cx="3230632" cy="585432"/>
            </a:xfrm>
            <a:prstGeom prst="rect">
              <a:avLst/>
            </a:prstGeom>
            <a:noFill/>
          </p:spPr>
          <p:txBody>
            <a:bodyPr wrap="square" rtlCol="0">
              <a:spAutoFit/>
            </a:bodyPr>
            <a:lstStyle/>
            <a:p>
              <a:r>
                <a:rPr lang="fr-FR" sz="800" b="1" dirty="0" err="1" smtClean="0"/>
                <a:t>Portioning</a:t>
              </a:r>
              <a:endParaRPr lang="fr-FR" sz="800" dirty="0"/>
            </a:p>
          </p:txBody>
        </p:sp>
        <p:sp>
          <p:nvSpPr>
            <p:cNvPr id="77" name="ZoneTexte 76"/>
            <p:cNvSpPr txBox="1"/>
            <p:nvPr/>
          </p:nvSpPr>
          <p:spPr>
            <a:xfrm>
              <a:off x="21974201" y="18527539"/>
              <a:ext cx="3230632" cy="585432"/>
            </a:xfrm>
            <a:prstGeom prst="rect">
              <a:avLst/>
            </a:prstGeom>
            <a:noFill/>
          </p:spPr>
          <p:txBody>
            <a:bodyPr wrap="square" rtlCol="0">
              <a:spAutoFit/>
            </a:bodyPr>
            <a:lstStyle/>
            <a:p>
              <a:r>
                <a:rPr lang="fr-FR" sz="800" b="1" dirty="0" smtClean="0"/>
                <a:t>Post-</a:t>
              </a:r>
              <a:r>
                <a:rPr lang="fr-FR" sz="800" b="1" dirty="0" err="1" smtClean="0"/>
                <a:t>processing</a:t>
              </a:r>
              <a:endParaRPr lang="fr-FR" sz="800" dirty="0"/>
            </a:p>
          </p:txBody>
        </p:sp>
        <p:sp>
          <p:nvSpPr>
            <p:cNvPr id="78" name="ZoneTexte 77"/>
            <p:cNvSpPr txBox="1"/>
            <p:nvPr/>
          </p:nvSpPr>
          <p:spPr>
            <a:xfrm>
              <a:off x="23443711" y="19510180"/>
              <a:ext cx="3230632" cy="585432"/>
            </a:xfrm>
            <a:prstGeom prst="rect">
              <a:avLst/>
            </a:prstGeom>
            <a:noFill/>
          </p:spPr>
          <p:txBody>
            <a:bodyPr wrap="square" rtlCol="0">
              <a:spAutoFit/>
            </a:bodyPr>
            <a:lstStyle/>
            <a:p>
              <a:r>
                <a:rPr lang="fr-FR" sz="800" b="1" dirty="0" smtClean="0"/>
                <a:t>Home cooking</a:t>
              </a:r>
              <a:endParaRPr lang="fr-FR" sz="800" dirty="0"/>
            </a:p>
          </p:txBody>
        </p:sp>
      </p:grpSp>
      <p:sp>
        <p:nvSpPr>
          <p:cNvPr id="69" name="Flèche courbée vers le bas 68"/>
          <p:cNvSpPr/>
          <p:nvPr/>
        </p:nvSpPr>
        <p:spPr>
          <a:xfrm rot="10800000">
            <a:off x="4794579" y="2071929"/>
            <a:ext cx="277841" cy="163846"/>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70" name="Flèche courbée vers le bas 69"/>
          <p:cNvSpPr/>
          <p:nvPr/>
        </p:nvSpPr>
        <p:spPr>
          <a:xfrm rot="10800000">
            <a:off x="5408353" y="1727067"/>
            <a:ext cx="277841" cy="175127"/>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65" name="Rectangle à coins arrondis 64"/>
          <p:cNvSpPr/>
          <p:nvPr/>
        </p:nvSpPr>
        <p:spPr>
          <a:xfrm>
            <a:off x="4404905" y="1472992"/>
            <a:ext cx="3891989" cy="87103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51" name="Imag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8639" y="1706926"/>
            <a:ext cx="184237" cy="210360"/>
          </a:xfrm>
          <a:prstGeom prst="rect">
            <a:avLst/>
          </a:prstGeom>
        </p:spPr>
      </p:pic>
      <p:sp>
        <p:nvSpPr>
          <p:cNvPr id="17" name="Flèche droite 16"/>
          <p:cNvSpPr/>
          <p:nvPr/>
        </p:nvSpPr>
        <p:spPr>
          <a:xfrm>
            <a:off x="3159241" y="1603350"/>
            <a:ext cx="417674" cy="309468"/>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8" name="ZoneTexte 17"/>
          <p:cNvSpPr txBox="1"/>
          <p:nvPr/>
        </p:nvSpPr>
        <p:spPr>
          <a:xfrm>
            <a:off x="3118197" y="1176719"/>
            <a:ext cx="459365" cy="369332"/>
          </a:xfrm>
          <a:prstGeom prst="rect">
            <a:avLst/>
          </a:prstGeom>
          <a:noFill/>
        </p:spPr>
        <p:txBody>
          <a:bodyPr wrap="square" rtlCol="0">
            <a:spAutoFit/>
          </a:bodyPr>
          <a:lstStyle/>
          <a:p>
            <a:r>
              <a:rPr lang="fr-FR" sz="900" b="1" dirty="0" smtClean="0">
                <a:solidFill>
                  <a:srgbClr val="FF0000"/>
                </a:solidFill>
              </a:rPr>
              <a:t>Barn </a:t>
            </a:r>
          </a:p>
          <a:p>
            <a:r>
              <a:rPr lang="fr-FR" sz="900" b="1" dirty="0" err="1" smtClean="0">
                <a:solidFill>
                  <a:srgbClr val="FF0000"/>
                </a:solidFill>
              </a:rPr>
              <a:t>Load</a:t>
            </a:r>
            <a:endParaRPr lang="fr-FR" sz="900" dirty="0">
              <a:solidFill>
                <a:srgbClr val="FF0000"/>
              </a:solidFill>
            </a:endParaRPr>
          </a:p>
        </p:txBody>
      </p:sp>
      <p:sp>
        <p:nvSpPr>
          <p:cNvPr id="19" name="ZoneTexte 18"/>
          <p:cNvSpPr txBox="1"/>
          <p:nvPr/>
        </p:nvSpPr>
        <p:spPr>
          <a:xfrm>
            <a:off x="3060047" y="1978810"/>
            <a:ext cx="577316" cy="507831"/>
          </a:xfrm>
          <a:prstGeom prst="rect">
            <a:avLst/>
          </a:prstGeom>
          <a:noFill/>
        </p:spPr>
        <p:txBody>
          <a:bodyPr wrap="square" rtlCol="0">
            <a:spAutoFit/>
          </a:bodyPr>
          <a:lstStyle/>
          <a:p>
            <a:pPr algn="ctr"/>
            <a:r>
              <a:rPr lang="fr-FR" sz="900" b="1" dirty="0" smtClean="0">
                <a:solidFill>
                  <a:srgbClr val="FF0000"/>
                </a:solidFill>
              </a:rPr>
              <a:t>WithinFlock </a:t>
            </a:r>
          </a:p>
          <a:p>
            <a:pPr algn="ctr"/>
            <a:r>
              <a:rPr lang="fr-FR" sz="900" b="1" dirty="0" err="1" smtClean="0">
                <a:solidFill>
                  <a:srgbClr val="FF0000"/>
                </a:solidFill>
              </a:rPr>
              <a:t>Prev</a:t>
            </a:r>
            <a:r>
              <a:rPr lang="fr-FR" sz="900" b="1" dirty="0" smtClean="0">
                <a:solidFill>
                  <a:srgbClr val="FF0000"/>
                </a:solidFill>
              </a:rPr>
              <a:t>.</a:t>
            </a:r>
            <a:endParaRPr lang="fr-FR" sz="900" dirty="0">
              <a:solidFill>
                <a:srgbClr val="FF0000"/>
              </a:solidFill>
            </a:endParaRPr>
          </a:p>
        </p:txBody>
      </p:sp>
      <p:sp>
        <p:nvSpPr>
          <p:cNvPr id="30" name="ZoneTexte 29"/>
          <p:cNvSpPr txBox="1"/>
          <p:nvPr/>
        </p:nvSpPr>
        <p:spPr>
          <a:xfrm>
            <a:off x="451916" y="1908253"/>
            <a:ext cx="976211" cy="201393"/>
          </a:xfrm>
          <a:prstGeom prst="rect">
            <a:avLst/>
          </a:prstGeom>
          <a:noFill/>
        </p:spPr>
        <p:txBody>
          <a:bodyPr wrap="square" rtlCol="0">
            <a:spAutoFit/>
          </a:bodyPr>
          <a:lstStyle/>
          <a:p>
            <a:pPr algn="ctr"/>
            <a:r>
              <a:rPr lang="fr-FR" sz="800" b="1" dirty="0" err="1" smtClean="0"/>
              <a:t>Excretion</a:t>
            </a:r>
            <a:endParaRPr lang="fr-FR" sz="800" b="1" dirty="0" smtClean="0"/>
          </a:p>
        </p:txBody>
      </p:sp>
      <p:sp>
        <p:nvSpPr>
          <p:cNvPr id="32" name="Rectangle à coins arrondis 31"/>
          <p:cNvSpPr/>
          <p:nvPr/>
        </p:nvSpPr>
        <p:spPr>
          <a:xfrm>
            <a:off x="307705" y="987574"/>
            <a:ext cx="2776879" cy="1723174"/>
          </a:xfrm>
          <a:prstGeom prst="roundRect">
            <a:avLst>
              <a:gd name="adj" fmla="val 4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33" name="Imag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2630" y="1489339"/>
            <a:ext cx="242099" cy="269695"/>
          </a:xfrm>
          <a:prstGeom prst="rect">
            <a:avLst/>
          </a:prstGeom>
        </p:spPr>
      </p:pic>
      <p:pic>
        <p:nvPicPr>
          <p:cNvPr id="34" name="Imag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1201" y="1150235"/>
            <a:ext cx="242099" cy="269695"/>
          </a:xfrm>
          <a:prstGeom prst="rect">
            <a:avLst/>
          </a:prstGeom>
        </p:spPr>
      </p:pic>
      <p:pic>
        <p:nvPicPr>
          <p:cNvPr id="35" name="Imag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9113" y="1150235"/>
            <a:ext cx="242099" cy="269695"/>
          </a:xfrm>
          <a:prstGeom prst="rect">
            <a:avLst/>
          </a:prstGeom>
        </p:spPr>
      </p:pic>
      <p:pic>
        <p:nvPicPr>
          <p:cNvPr id="36" name="Imag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4583" y="1481379"/>
            <a:ext cx="259181" cy="288724"/>
          </a:xfrm>
          <a:prstGeom prst="rect">
            <a:avLst/>
          </a:prstGeom>
        </p:spPr>
      </p:pic>
      <p:pic>
        <p:nvPicPr>
          <p:cNvPr id="37" name="Imag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9405" y="1494815"/>
            <a:ext cx="242099" cy="269695"/>
          </a:xfrm>
          <a:prstGeom prst="rect">
            <a:avLst/>
          </a:prstGeom>
        </p:spPr>
      </p:pic>
      <p:pic>
        <p:nvPicPr>
          <p:cNvPr id="38" name="Imag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5121" y="1150235"/>
            <a:ext cx="259181" cy="288724"/>
          </a:xfrm>
          <a:prstGeom prst="rect">
            <a:avLst/>
          </a:prstGeom>
        </p:spPr>
      </p:pic>
      <p:pic>
        <p:nvPicPr>
          <p:cNvPr id="39" name="Imag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7696" y="1161710"/>
            <a:ext cx="259181" cy="288724"/>
          </a:xfrm>
          <a:prstGeom prst="rect">
            <a:avLst/>
          </a:prstGeom>
        </p:spPr>
      </p:pic>
      <p:pic>
        <p:nvPicPr>
          <p:cNvPr id="40" name="Imag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5139" y="1481466"/>
            <a:ext cx="259181" cy="288724"/>
          </a:xfrm>
          <a:prstGeom prst="rect">
            <a:avLst/>
          </a:prstGeom>
        </p:spPr>
      </p:pic>
      <p:pic>
        <p:nvPicPr>
          <p:cNvPr id="41" name="Imag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6915" y="2316765"/>
            <a:ext cx="191541" cy="218059"/>
          </a:xfrm>
          <a:prstGeom prst="rect">
            <a:avLst/>
          </a:prstGeom>
        </p:spPr>
      </p:pic>
      <p:pic>
        <p:nvPicPr>
          <p:cNvPr id="42" name="Image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0688" y="2318104"/>
            <a:ext cx="200968" cy="229463"/>
          </a:xfrm>
          <a:prstGeom prst="rect">
            <a:avLst/>
          </a:prstGeom>
        </p:spPr>
      </p:pic>
      <p:sp>
        <p:nvSpPr>
          <p:cNvPr id="45" name="Flèche droite 44"/>
          <p:cNvSpPr/>
          <p:nvPr/>
        </p:nvSpPr>
        <p:spPr>
          <a:xfrm>
            <a:off x="2010713" y="1414467"/>
            <a:ext cx="433962" cy="130541"/>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46" name="ZoneTexte 45"/>
          <p:cNvSpPr txBox="1"/>
          <p:nvPr/>
        </p:nvSpPr>
        <p:spPr>
          <a:xfrm>
            <a:off x="1169413" y="2779625"/>
            <a:ext cx="1070674" cy="230832"/>
          </a:xfrm>
          <a:prstGeom prst="rect">
            <a:avLst/>
          </a:prstGeom>
          <a:noFill/>
        </p:spPr>
        <p:txBody>
          <a:bodyPr wrap="square" rtlCol="0">
            <a:spAutoFit/>
          </a:bodyPr>
          <a:lstStyle/>
          <a:p>
            <a:r>
              <a:rPr lang="fr-FR" sz="900" b="1" dirty="0" smtClean="0"/>
              <a:t>FARM MODULE</a:t>
            </a:r>
            <a:endParaRPr lang="fr-FR" sz="900" dirty="0"/>
          </a:p>
        </p:txBody>
      </p:sp>
      <p:sp>
        <p:nvSpPr>
          <p:cNvPr id="48" name="ZoneTexte 47"/>
          <p:cNvSpPr txBox="1"/>
          <p:nvPr/>
        </p:nvSpPr>
        <p:spPr>
          <a:xfrm>
            <a:off x="1845367" y="1920811"/>
            <a:ext cx="976211" cy="215444"/>
          </a:xfrm>
          <a:prstGeom prst="rect">
            <a:avLst/>
          </a:prstGeom>
          <a:noFill/>
        </p:spPr>
        <p:txBody>
          <a:bodyPr wrap="square" rtlCol="0">
            <a:spAutoFit/>
          </a:bodyPr>
          <a:lstStyle/>
          <a:p>
            <a:pPr algn="ctr"/>
            <a:r>
              <a:rPr lang="fr-FR" sz="800" b="1" dirty="0" smtClean="0"/>
              <a:t>Ingestion</a:t>
            </a:r>
          </a:p>
        </p:txBody>
      </p:sp>
      <p:sp>
        <p:nvSpPr>
          <p:cNvPr id="49" name="ZoneTexte 48"/>
          <p:cNvSpPr txBox="1"/>
          <p:nvPr/>
        </p:nvSpPr>
        <p:spPr>
          <a:xfrm>
            <a:off x="1857414" y="1171617"/>
            <a:ext cx="703826" cy="201393"/>
          </a:xfrm>
          <a:prstGeom prst="rect">
            <a:avLst/>
          </a:prstGeom>
          <a:noFill/>
        </p:spPr>
        <p:txBody>
          <a:bodyPr wrap="square" rtlCol="0">
            <a:spAutoFit/>
          </a:bodyPr>
          <a:lstStyle/>
          <a:p>
            <a:pPr algn="ctr"/>
            <a:r>
              <a:rPr lang="fr-FR" sz="800" b="1" dirty="0" smtClean="0"/>
              <a:t>SI model</a:t>
            </a:r>
          </a:p>
        </p:txBody>
      </p:sp>
      <p:sp>
        <p:nvSpPr>
          <p:cNvPr id="28" name="ZoneTexte 27"/>
          <p:cNvSpPr txBox="1"/>
          <p:nvPr/>
        </p:nvSpPr>
        <p:spPr>
          <a:xfrm>
            <a:off x="28015" y="2262219"/>
            <a:ext cx="976210" cy="201393"/>
          </a:xfrm>
          <a:prstGeom prst="rect">
            <a:avLst/>
          </a:prstGeom>
          <a:noFill/>
        </p:spPr>
        <p:txBody>
          <a:bodyPr wrap="square" rtlCol="0">
            <a:spAutoFit/>
          </a:bodyPr>
          <a:lstStyle/>
          <a:p>
            <a:pPr algn="ctr"/>
            <a:r>
              <a:rPr lang="fr-FR" sz="800" b="1" dirty="0" err="1" smtClean="0"/>
              <a:t>Decay</a:t>
            </a:r>
            <a:endParaRPr lang="fr-FR" sz="800" dirty="0"/>
          </a:p>
        </p:txBody>
      </p:sp>
      <p:sp>
        <p:nvSpPr>
          <p:cNvPr id="29" name="Flèche courbée vers le bas 28"/>
          <p:cNvSpPr/>
          <p:nvPr/>
        </p:nvSpPr>
        <p:spPr>
          <a:xfrm rot="16200000">
            <a:off x="593205" y="2326505"/>
            <a:ext cx="417738" cy="180566"/>
          </a:xfrm>
          <a:prstGeom prst="curvedDownArrow">
            <a:avLst>
              <a:gd name="adj1" fmla="val 25000"/>
              <a:gd name="adj2" fmla="val 43921"/>
              <a:gd name="adj3" fmla="val 23396"/>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pic>
        <p:nvPicPr>
          <p:cNvPr id="22" name="Imag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6383" y="1441478"/>
            <a:ext cx="194562" cy="173154"/>
          </a:xfrm>
          <a:prstGeom prst="rect">
            <a:avLst/>
          </a:prstGeom>
        </p:spPr>
      </p:pic>
      <p:pic>
        <p:nvPicPr>
          <p:cNvPr id="23" name="Imag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0682" y="1142586"/>
            <a:ext cx="238021" cy="262507"/>
          </a:xfrm>
          <a:prstGeom prst="rect">
            <a:avLst/>
          </a:prstGeom>
        </p:spPr>
      </p:pic>
      <p:sp>
        <p:nvSpPr>
          <p:cNvPr id="24" name="Flèche droite 23"/>
          <p:cNvSpPr/>
          <p:nvPr/>
        </p:nvSpPr>
        <p:spPr>
          <a:xfrm>
            <a:off x="781540" y="1424869"/>
            <a:ext cx="461976" cy="125726"/>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25" name="ZoneTexte 24"/>
          <p:cNvSpPr txBox="1"/>
          <p:nvPr/>
        </p:nvSpPr>
        <p:spPr>
          <a:xfrm>
            <a:off x="634699" y="1176885"/>
            <a:ext cx="703826" cy="201393"/>
          </a:xfrm>
          <a:prstGeom prst="rect">
            <a:avLst/>
          </a:prstGeom>
          <a:noFill/>
        </p:spPr>
        <p:txBody>
          <a:bodyPr wrap="square" rtlCol="0">
            <a:spAutoFit/>
          </a:bodyPr>
          <a:lstStyle/>
          <a:p>
            <a:pPr algn="ctr"/>
            <a:r>
              <a:rPr lang="fr-FR" sz="800" b="1" dirty="0" err="1"/>
              <a:t>T</a:t>
            </a:r>
            <a:r>
              <a:rPr lang="fr-FR" sz="800" b="1" dirty="0" err="1" smtClean="0"/>
              <a:t>hinning</a:t>
            </a:r>
            <a:endParaRPr lang="fr-FR" sz="800" b="1" dirty="0" smtClean="0"/>
          </a:p>
        </p:txBody>
      </p:sp>
      <p:pic>
        <p:nvPicPr>
          <p:cNvPr id="26" name="Imag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3411" y="1630462"/>
            <a:ext cx="196039" cy="223835"/>
          </a:xfrm>
          <a:prstGeom prst="rect">
            <a:avLst/>
          </a:prstGeom>
        </p:spPr>
      </p:pic>
      <p:sp>
        <p:nvSpPr>
          <p:cNvPr id="95" name="Titre 2"/>
          <p:cNvSpPr>
            <a:spLocks noGrp="1"/>
          </p:cNvSpPr>
          <p:nvPr>
            <p:ph type="title"/>
          </p:nvPr>
        </p:nvSpPr>
        <p:spPr>
          <a:xfrm>
            <a:off x="268173" y="249017"/>
            <a:ext cx="8157703" cy="636937"/>
          </a:xfrm>
        </p:spPr>
        <p:txBody>
          <a:bodyPr/>
          <a:lstStyle/>
          <a:p>
            <a:r>
              <a:rPr lang="fr-FR" sz="2800" dirty="0" err="1" smtClean="0"/>
              <a:t>Farm</a:t>
            </a:r>
            <a:r>
              <a:rPr lang="fr-FR" sz="2800" dirty="0" smtClean="0"/>
              <a:t> to Fork model</a:t>
            </a:r>
            <a:endParaRPr lang="fr-FR" sz="2800" dirty="0"/>
          </a:p>
        </p:txBody>
      </p:sp>
      <p:sp>
        <p:nvSpPr>
          <p:cNvPr id="97" name="ZoneTexte 96"/>
          <p:cNvSpPr txBox="1"/>
          <p:nvPr/>
        </p:nvSpPr>
        <p:spPr>
          <a:xfrm>
            <a:off x="1705531" y="1575386"/>
            <a:ext cx="976211" cy="215444"/>
          </a:xfrm>
          <a:prstGeom prst="rect">
            <a:avLst/>
          </a:prstGeom>
          <a:noFill/>
        </p:spPr>
        <p:txBody>
          <a:bodyPr wrap="square" rtlCol="0">
            <a:spAutoFit/>
          </a:bodyPr>
          <a:lstStyle/>
          <a:p>
            <a:pPr algn="ctr"/>
            <a:r>
              <a:rPr lang="fr-FR" sz="800" b="1" dirty="0" smtClean="0">
                <a:solidFill>
                  <a:srgbClr val="FF0000"/>
                </a:solidFill>
              </a:rPr>
              <a:t>36 </a:t>
            </a:r>
            <a:r>
              <a:rPr lang="fr-FR" sz="800" b="1" dirty="0" err="1" smtClean="0">
                <a:solidFill>
                  <a:srgbClr val="FF0000"/>
                </a:solidFill>
              </a:rPr>
              <a:t>Days</a:t>
            </a:r>
            <a:endParaRPr lang="fr-FR" sz="800" b="1" dirty="0" smtClean="0">
              <a:solidFill>
                <a:srgbClr val="FF0000"/>
              </a:solidFill>
            </a:endParaRPr>
          </a:p>
        </p:txBody>
      </p:sp>
      <p:sp>
        <p:nvSpPr>
          <p:cNvPr id="98" name="ZoneTexte 97"/>
          <p:cNvSpPr txBox="1"/>
          <p:nvPr/>
        </p:nvSpPr>
        <p:spPr>
          <a:xfrm>
            <a:off x="3029415" y="2629418"/>
            <a:ext cx="976211" cy="215444"/>
          </a:xfrm>
          <a:prstGeom prst="rect">
            <a:avLst/>
          </a:prstGeom>
          <a:noFill/>
        </p:spPr>
        <p:txBody>
          <a:bodyPr wrap="square" rtlCol="0">
            <a:spAutoFit/>
          </a:bodyPr>
          <a:lstStyle/>
          <a:p>
            <a:r>
              <a:rPr lang="fr-FR" sz="800" b="1" dirty="0" smtClean="0"/>
              <a:t>Transport</a:t>
            </a:r>
            <a:endParaRPr lang="fr-FR" sz="800" dirty="0"/>
          </a:p>
        </p:txBody>
      </p:sp>
      <p:pic>
        <p:nvPicPr>
          <p:cNvPr id="99" name="Image 9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7676" y="2835453"/>
            <a:ext cx="184237" cy="210360"/>
          </a:xfrm>
          <a:prstGeom prst="rect">
            <a:avLst/>
          </a:prstGeom>
        </p:spPr>
      </p:pic>
      <p:sp>
        <p:nvSpPr>
          <p:cNvPr id="100" name="Flèche courbée vers le bas 99"/>
          <p:cNvSpPr/>
          <p:nvPr/>
        </p:nvSpPr>
        <p:spPr>
          <a:xfrm rot="10800000">
            <a:off x="3138149" y="2855523"/>
            <a:ext cx="277841" cy="163846"/>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pic>
        <p:nvPicPr>
          <p:cNvPr id="2" name="Imag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16421" y="2234396"/>
            <a:ext cx="383711" cy="383711"/>
          </a:xfrm>
          <a:prstGeom prst="rect">
            <a:avLst/>
          </a:prstGeom>
        </p:spPr>
      </p:pic>
      <p:sp>
        <p:nvSpPr>
          <p:cNvPr id="93" name="ZoneTexte 92"/>
          <p:cNvSpPr txBox="1"/>
          <p:nvPr/>
        </p:nvSpPr>
        <p:spPr>
          <a:xfrm>
            <a:off x="2362368" y="2273343"/>
            <a:ext cx="976210" cy="215444"/>
          </a:xfrm>
          <a:prstGeom prst="rect">
            <a:avLst/>
          </a:prstGeom>
          <a:noFill/>
        </p:spPr>
        <p:txBody>
          <a:bodyPr wrap="square" rtlCol="0">
            <a:spAutoFit/>
          </a:bodyPr>
          <a:lstStyle/>
          <a:p>
            <a:pPr algn="ctr"/>
            <a:r>
              <a:rPr lang="fr-FR" sz="800" b="1" dirty="0" smtClean="0"/>
              <a:t>Growth</a:t>
            </a:r>
            <a:endParaRPr lang="fr-FR" sz="800" dirty="0"/>
          </a:p>
        </p:txBody>
      </p:sp>
      <p:sp>
        <p:nvSpPr>
          <p:cNvPr id="96" name="Flèche courbée vers le bas 95"/>
          <p:cNvSpPr/>
          <p:nvPr/>
        </p:nvSpPr>
        <p:spPr>
          <a:xfrm rot="5400000">
            <a:off x="2334402" y="2348661"/>
            <a:ext cx="427257" cy="182513"/>
          </a:xfrm>
          <a:prstGeom prst="curvedDownArrow">
            <a:avLst>
              <a:gd name="adj1" fmla="val 25000"/>
              <a:gd name="adj2" fmla="val 43921"/>
              <a:gd name="adj3" fmla="val 23396"/>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pic>
        <p:nvPicPr>
          <p:cNvPr id="101" name="Image 10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09105" y="2293983"/>
            <a:ext cx="224356" cy="256167"/>
          </a:xfrm>
          <a:prstGeom prst="rect">
            <a:avLst/>
          </a:prstGeom>
        </p:spPr>
      </p:pic>
      <p:sp>
        <p:nvSpPr>
          <p:cNvPr id="3" name="Flèche vers le bas 2"/>
          <p:cNvSpPr/>
          <p:nvPr/>
        </p:nvSpPr>
        <p:spPr>
          <a:xfrm rot="2032157">
            <a:off x="1260655" y="1790931"/>
            <a:ext cx="136097" cy="527350"/>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Flèche vers le bas 101"/>
          <p:cNvSpPr/>
          <p:nvPr/>
        </p:nvSpPr>
        <p:spPr>
          <a:xfrm rot="8607927">
            <a:off x="1831014" y="1766154"/>
            <a:ext cx="139771" cy="552781"/>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4389" y="2222648"/>
            <a:ext cx="366046" cy="406291"/>
          </a:xfrm>
          <a:prstGeom prst="rect">
            <a:avLst/>
          </a:prstGeom>
        </p:spPr>
      </p:pic>
      <p:cxnSp>
        <p:nvCxnSpPr>
          <p:cNvPr id="6" name="Connecteur droit avec flèche 5"/>
          <p:cNvCxnSpPr>
            <a:stCxn id="41" idx="3"/>
            <a:endCxn id="4" idx="1"/>
          </p:cNvCxnSpPr>
          <p:nvPr/>
        </p:nvCxnSpPr>
        <p:spPr>
          <a:xfrm flipV="1">
            <a:off x="1208456" y="2425794"/>
            <a:ext cx="24593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a:stCxn id="4" idx="3"/>
          </p:cNvCxnSpPr>
          <p:nvPr/>
        </p:nvCxnSpPr>
        <p:spPr>
          <a:xfrm flipV="1">
            <a:off x="1820435" y="2424286"/>
            <a:ext cx="245739" cy="1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e 104"/>
          <p:cNvGrpSpPr/>
          <p:nvPr/>
        </p:nvGrpSpPr>
        <p:grpSpPr>
          <a:xfrm>
            <a:off x="420682" y="3316075"/>
            <a:ext cx="8345795" cy="439129"/>
            <a:chOff x="379268" y="3923626"/>
            <a:chExt cx="8345795" cy="439129"/>
          </a:xfrm>
        </p:grpSpPr>
        <p:grpSp>
          <p:nvGrpSpPr>
            <p:cNvPr id="106" name="Groupe 105"/>
            <p:cNvGrpSpPr/>
            <p:nvPr/>
          </p:nvGrpSpPr>
          <p:grpSpPr>
            <a:xfrm>
              <a:off x="379268" y="3923626"/>
              <a:ext cx="1543632" cy="434704"/>
              <a:chOff x="297303" y="1755125"/>
              <a:chExt cx="1543632" cy="434704"/>
            </a:xfrm>
          </p:grpSpPr>
          <p:sp>
            <p:nvSpPr>
              <p:cNvPr id="115" name="Rectangle 114"/>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116" name="Rectangle 11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nvGrpSpPr>
            <p:cNvPr id="107" name="Groupe 106"/>
            <p:cNvGrpSpPr/>
            <p:nvPr/>
          </p:nvGrpSpPr>
          <p:grpSpPr>
            <a:xfrm>
              <a:off x="2498968" y="3923626"/>
              <a:ext cx="3607093" cy="439129"/>
              <a:chOff x="2521882" y="1750533"/>
              <a:chExt cx="3607093" cy="439129"/>
            </a:xfrm>
          </p:grpSpPr>
          <p:sp>
            <p:nvSpPr>
              <p:cNvPr id="111" name="Rectangle 110"/>
              <p:cNvSpPr/>
              <p:nvPr/>
            </p:nvSpPr>
            <p:spPr>
              <a:xfrm>
                <a:off x="4574539" y="175053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12" name="Rectangle 111"/>
              <p:cNvSpPr/>
              <p:nvPr/>
            </p:nvSpPr>
            <p:spPr>
              <a:xfrm>
                <a:off x="2521882"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113" name="Rectangle 112"/>
              <p:cNvSpPr/>
              <p:nvPr/>
            </p:nvSpPr>
            <p:spPr>
              <a:xfrm>
                <a:off x="5390760" y="1757356"/>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114" name="Rectangle 113"/>
              <p:cNvSpPr/>
              <p:nvPr/>
            </p:nvSpPr>
            <p:spPr>
              <a:xfrm>
                <a:off x="3385424" y="1757356"/>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sp>
          <p:nvSpPr>
            <p:cNvPr id="108" name="Rectangle 107"/>
            <p:cNvSpPr/>
            <p:nvPr/>
          </p:nvSpPr>
          <p:spPr>
            <a:xfrm>
              <a:off x="6226683" y="3930707"/>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109" name="Rectangle 108"/>
            <p:cNvSpPr/>
            <p:nvPr/>
          </p:nvSpPr>
          <p:spPr>
            <a:xfrm>
              <a:off x="7932975" y="3923626"/>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0" name="Rectangle 109"/>
            <p:cNvSpPr/>
            <p:nvPr/>
          </p:nvSpPr>
          <p:spPr>
            <a:xfrm>
              <a:off x="7122628" y="3923626"/>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grpSp>
      <p:sp>
        <p:nvSpPr>
          <p:cNvPr id="118"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
        <p:nvSpPr>
          <p:cNvPr id="120" name="Rectangle à coins arrondis 119"/>
          <p:cNvSpPr/>
          <p:nvPr/>
        </p:nvSpPr>
        <p:spPr>
          <a:xfrm>
            <a:off x="4036307" y="4247158"/>
            <a:ext cx="655014" cy="380566"/>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t>Worker</a:t>
            </a:r>
            <a:r>
              <a:rPr lang="fr-FR" sz="900" dirty="0" smtClean="0"/>
              <a:t> hands</a:t>
            </a:r>
            <a:endParaRPr lang="fr-FR" sz="900" dirty="0"/>
          </a:p>
        </p:txBody>
      </p:sp>
      <p:sp>
        <p:nvSpPr>
          <p:cNvPr id="121" name="Rectangle 120"/>
          <p:cNvSpPr/>
          <p:nvPr/>
        </p:nvSpPr>
        <p:spPr>
          <a:xfrm>
            <a:off x="2639287" y="4232982"/>
            <a:ext cx="1038814" cy="408917"/>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Contaminated items</a:t>
            </a:r>
            <a:endParaRPr lang="fr-FR" sz="900" dirty="0">
              <a:solidFill>
                <a:schemeClr val="tx1"/>
              </a:solidFill>
            </a:endParaRPr>
          </a:p>
        </p:txBody>
      </p:sp>
      <p:cxnSp>
        <p:nvCxnSpPr>
          <p:cNvPr id="122" name="Connecteur droit avec flèche 121"/>
          <p:cNvCxnSpPr>
            <a:stCxn id="121" idx="3"/>
            <a:endCxn id="120" idx="1"/>
          </p:cNvCxnSpPr>
          <p:nvPr/>
        </p:nvCxnSpPr>
        <p:spPr>
          <a:xfrm>
            <a:off x="3678101" y="4437441"/>
            <a:ext cx="3582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à coins arrondis 122"/>
          <p:cNvSpPr/>
          <p:nvPr/>
        </p:nvSpPr>
        <p:spPr>
          <a:xfrm>
            <a:off x="5049527" y="4247158"/>
            <a:ext cx="655014" cy="380566"/>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rgbClr val="FF0000"/>
                </a:solidFill>
              </a:rPr>
              <a:t>Worker lips</a:t>
            </a:r>
            <a:endParaRPr lang="fr-FR" sz="900" dirty="0">
              <a:solidFill>
                <a:srgbClr val="FF0000"/>
              </a:solidFill>
            </a:endParaRPr>
          </a:p>
        </p:txBody>
      </p:sp>
      <p:cxnSp>
        <p:nvCxnSpPr>
          <p:cNvPr id="124" name="Connecteur droit avec flèche 123"/>
          <p:cNvCxnSpPr>
            <a:stCxn id="120" idx="3"/>
            <a:endCxn id="123" idx="1"/>
          </p:cNvCxnSpPr>
          <p:nvPr/>
        </p:nvCxnSpPr>
        <p:spPr>
          <a:xfrm>
            <a:off x="4691321" y="4437441"/>
            <a:ext cx="3582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Flèche courbée vers le bas 124"/>
          <p:cNvSpPr/>
          <p:nvPr/>
        </p:nvSpPr>
        <p:spPr>
          <a:xfrm rot="10800000">
            <a:off x="4476934" y="1731883"/>
            <a:ext cx="277841" cy="175127"/>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pic>
        <p:nvPicPr>
          <p:cNvPr id="126" name="Image 1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7220" y="1711742"/>
            <a:ext cx="184237" cy="210360"/>
          </a:xfrm>
          <a:prstGeom prst="rect">
            <a:avLst/>
          </a:prstGeom>
        </p:spPr>
      </p:pic>
      <p:pic>
        <p:nvPicPr>
          <p:cNvPr id="132" name="Image 1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1073" y="4137537"/>
            <a:ext cx="224356" cy="256167"/>
          </a:xfrm>
          <a:prstGeom prst="rect">
            <a:avLst/>
          </a:prstGeom>
        </p:spPr>
      </p:pic>
      <p:pic>
        <p:nvPicPr>
          <p:cNvPr id="133" name="Image 1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44124" y="4137536"/>
            <a:ext cx="224356" cy="256167"/>
          </a:xfrm>
          <a:prstGeom prst="rect">
            <a:avLst/>
          </a:prstGeom>
        </p:spPr>
      </p:pic>
    </p:spTree>
    <p:extLst>
      <p:ext uri="{BB962C8B-B14F-4D97-AF65-F5344CB8AC3E}">
        <p14:creationId xmlns:p14="http://schemas.microsoft.com/office/powerpoint/2010/main" val="104965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2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5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5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0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3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2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1" grpId="0"/>
      <p:bldP spid="82" grpId="0" animBg="1"/>
      <p:bldP spid="83" grpId="0" animBg="1"/>
      <p:bldP spid="57" grpId="0"/>
      <p:bldP spid="58" grpId="0"/>
      <p:bldP spid="59" grpId="0"/>
      <p:bldP spid="61" grpId="0" animBg="1"/>
      <p:bldP spid="62" grpId="0"/>
      <p:bldP spid="69" grpId="0" animBg="1"/>
      <p:bldP spid="70" grpId="0" animBg="1"/>
      <p:bldP spid="65" grpId="0" animBg="1"/>
      <p:bldP spid="17" grpId="0" animBg="1"/>
      <p:bldP spid="18" grpId="0"/>
      <p:bldP spid="19" grpId="0"/>
      <p:bldP spid="30" grpId="0"/>
      <p:bldP spid="32" grpId="0" animBg="1"/>
      <p:bldP spid="45" grpId="0" animBg="1"/>
      <p:bldP spid="46" grpId="0"/>
      <p:bldP spid="48" grpId="0"/>
      <p:bldP spid="49" grpId="0"/>
      <p:bldP spid="28" grpId="0"/>
      <p:bldP spid="29" grpId="0" animBg="1"/>
      <p:bldP spid="24" grpId="0" animBg="1"/>
      <p:bldP spid="25" grpId="0"/>
      <p:bldP spid="97" grpId="0"/>
      <p:bldP spid="98" grpId="0"/>
      <p:bldP spid="100" grpId="0" animBg="1"/>
      <p:bldP spid="93" grpId="0"/>
      <p:bldP spid="96" grpId="0" animBg="1"/>
      <p:bldP spid="3" grpId="0" animBg="1"/>
      <p:bldP spid="102" grpId="0" animBg="1"/>
      <p:bldP spid="120" grpId="0" animBg="1"/>
      <p:bldP spid="121" grpId="0" animBg="1"/>
      <p:bldP spid="123" grpId="0" animBg="1"/>
      <p:bldP spid="1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7</a:t>
            </a:fld>
            <a:endParaRPr lang="fr-FR" dirty="0"/>
          </a:p>
        </p:txBody>
      </p:sp>
      <p:sp>
        <p:nvSpPr>
          <p:cNvPr id="3" name="Titre 2"/>
          <p:cNvSpPr>
            <a:spLocks noGrp="1"/>
          </p:cNvSpPr>
          <p:nvPr>
            <p:ph type="title"/>
          </p:nvPr>
        </p:nvSpPr>
        <p:spPr/>
        <p:txBody>
          <a:bodyPr/>
          <a:lstStyle/>
          <a:p>
            <a:r>
              <a:rPr lang="fr-FR" dirty="0" smtClean="0"/>
              <a:t>Simulation results</a:t>
            </a:r>
            <a:endParaRPr lang="fr-FR" dirty="0"/>
          </a:p>
        </p:txBody>
      </p:sp>
      <p:sp>
        <p:nvSpPr>
          <p:cNvPr id="5"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Tree>
    <p:extLst>
      <p:ext uri="{BB962C8B-B14F-4D97-AF65-F5344CB8AC3E}">
        <p14:creationId xmlns:p14="http://schemas.microsoft.com/office/powerpoint/2010/main" val="1600276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10" name="Titre 2"/>
          <p:cNvSpPr>
            <a:spLocks noGrp="1"/>
          </p:cNvSpPr>
          <p:nvPr>
            <p:ph type="title"/>
          </p:nvPr>
        </p:nvSpPr>
        <p:spPr>
          <a:xfrm>
            <a:off x="268173" y="249017"/>
            <a:ext cx="8157703" cy="636937"/>
          </a:xfrm>
        </p:spPr>
        <p:txBody>
          <a:bodyPr/>
          <a:lstStyle/>
          <a:p>
            <a:r>
              <a:rPr lang="fr-FR" sz="2800" dirty="0" smtClean="0"/>
              <a:t>Baseline scenario</a:t>
            </a:r>
            <a:endParaRPr lang="fr-FR" sz="2800" dirty="0"/>
          </a:p>
        </p:txBody>
      </p:sp>
      <p:grpSp>
        <p:nvGrpSpPr>
          <p:cNvPr id="16" name="Groupe 15"/>
          <p:cNvGrpSpPr/>
          <p:nvPr/>
        </p:nvGrpSpPr>
        <p:grpSpPr>
          <a:xfrm>
            <a:off x="264278" y="843558"/>
            <a:ext cx="8576210" cy="2736304"/>
            <a:chOff x="268173" y="1131590"/>
            <a:chExt cx="8576210" cy="2736304"/>
          </a:xfrm>
        </p:grpSpPr>
        <p:grpSp>
          <p:nvGrpSpPr>
            <p:cNvPr id="14" name="Groupe 13"/>
            <p:cNvGrpSpPr/>
            <p:nvPr/>
          </p:nvGrpSpPr>
          <p:grpSpPr>
            <a:xfrm>
              <a:off x="275431" y="1203598"/>
              <a:ext cx="8568952" cy="2522947"/>
              <a:chOff x="395536" y="1203598"/>
              <a:chExt cx="8568952" cy="2522947"/>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03598"/>
                <a:ext cx="4752528" cy="252294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203598"/>
                <a:ext cx="4752528" cy="2522947"/>
              </a:xfrm>
              <a:prstGeom prst="rect">
                <a:avLst/>
              </a:prstGeom>
            </p:spPr>
          </p:pic>
        </p:grpSp>
        <p:sp>
          <p:nvSpPr>
            <p:cNvPr id="15" name="Rectangle 14"/>
            <p:cNvSpPr/>
            <p:nvPr/>
          </p:nvSpPr>
          <p:spPr>
            <a:xfrm>
              <a:off x="268173" y="1131590"/>
              <a:ext cx="8576210" cy="27363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Rectangle à coins arrondis 16"/>
          <p:cNvSpPr/>
          <p:nvPr/>
        </p:nvSpPr>
        <p:spPr>
          <a:xfrm>
            <a:off x="827584" y="3791812"/>
            <a:ext cx="3384376" cy="650739"/>
          </a:xfrm>
          <a:prstGeom prst="roundRect">
            <a:avLst>
              <a:gd name="adj" fmla="val 7644"/>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Simulated</a:t>
            </a:r>
            <a:r>
              <a:rPr lang="fr-FR" sz="850" b="1" dirty="0" smtClean="0">
                <a:solidFill>
                  <a:schemeClr val="tx1"/>
                </a:solidFill>
              </a:rPr>
              <a:t> ESBL </a:t>
            </a:r>
            <a:r>
              <a:rPr lang="fr-FR" sz="850" b="1" i="1" dirty="0" smtClean="0">
                <a:solidFill>
                  <a:schemeClr val="tx1"/>
                </a:solidFill>
              </a:rPr>
              <a:t>E. coli </a:t>
            </a:r>
            <a:r>
              <a:rPr lang="fr-FR" sz="850" b="1" dirty="0" smtClean="0">
                <a:solidFill>
                  <a:schemeClr val="tx1"/>
                </a:solidFill>
              </a:rPr>
              <a:t>concentration + CI (5% - 95%)</a:t>
            </a:r>
          </a:p>
          <a:p>
            <a:pPr>
              <a:lnSpc>
                <a:spcPct val="150000"/>
              </a:lnSpc>
            </a:pPr>
            <a:r>
              <a:rPr lang="fr-FR" sz="850" dirty="0" smtClean="0">
                <a:solidFill>
                  <a:schemeClr val="tx1"/>
                </a:solidFill>
              </a:rPr>
              <a:t>Heavy </a:t>
            </a:r>
            <a:r>
              <a:rPr lang="fr-FR" sz="850" dirty="0" err="1" smtClean="0">
                <a:solidFill>
                  <a:schemeClr val="tx1"/>
                </a:solidFill>
              </a:rPr>
              <a:t>tailed</a:t>
            </a:r>
            <a:r>
              <a:rPr lang="fr-FR" sz="850" dirty="0" smtClean="0">
                <a:solidFill>
                  <a:schemeClr val="tx1"/>
                </a:solidFill>
              </a:rPr>
              <a:t> distributions !</a:t>
            </a:r>
            <a:br>
              <a:rPr lang="fr-FR" sz="850" dirty="0" smtClean="0">
                <a:solidFill>
                  <a:schemeClr val="tx1"/>
                </a:solidFill>
              </a:rPr>
            </a:br>
            <a:r>
              <a:rPr lang="fr-FR" sz="850" dirty="0" smtClean="0">
                <a:solidFill>
                  <a:schemeClr val="tx1"/>
                </a:solidFill>
              </a:rPr>
              <a:t>Average load on chicken portions </a:t>
            </a:r>
            <a:r>
              <a:rPr lang="fr-FR" sz="850" dirty="0" smtClean="0">
                <a:solidFill>
                  <a:srgbClr val="FF0000"/>
                </a:solidFill>
              </a:rPr>
              <a:t>8,2e2 </a:t>
            </a:r>
            <a:r>
              <a:rPr lang="fr-FR" sz="850" dirty="0" smtClean="0">
                <a:solidFill>
                  <a:schemeClr val="tx1"/>
                </a:solidFill>
              </a:rPr>
              <a:t>CFU (sd </a:t>
            </a:r>
            <a:r>
              <a:rPr lang="fr-FR" sz="850" dirty="0" smtClean="0">
                <a:solidFill>
                  <a:srgbClr val="FF0000"/>
                </a:solidFill>
              </a:rPr>
              <a:t>5,2e4</a:t>
            </a:r>
            <a:r>
              <a:rPr lang="fr-FR" sz="850" dirty="0" smtClean="0">
                <a:solidFill>
                  <a:schemeClr val="tx1"/>
                </a:solidFill>
              </a:rPr>
              <a:t>)</a:t>
            </a:r>
            <a:endParaRPr lang="fr-FR" sz="850" dirty="0">
              <a:solidFill>
                <a:schemeClr val="tx1"/>
              </a:solidFill>
            </a:endParaRPr>
          </a:p>
        </p:txBody>
      </p:sp>
      <p:sp>
        <p:nvSpPr>
          <p:cNvPr id="18" name="Rectangle à coins arrondis 17"/>
          <p:cNvSpPr/>
          <p:nvPr/>
        </p:nvSpPr>
        <p:spPr>
          <a:xfrm>
            <a:off x="5064267" y="3791813"/>
            <a:ext cx="3180141" cy="650739"/>
          </a:xfrm>
          <a:prstGeom prst="roundRect">
            <a:avLst>
              <a:gd name="adj" fmla="val 7644"/>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Simulated</a:t>
            </a:r>
            <a:r>
              <a:rPr lang="fr-FR" sz="850" b="1" dirty="0">
                <a:solidFill>
                  <a:schemeClr val="tx1"/>
                </a:solidFill>
              </a:rPr>
              <a:t> ESBL </a:t>
            </a:r>
            <a:r>
              <a:rPr lang="fr-FR" sz="850" b="1" i="1" dirty="0">
                <a:solidFill>
                  <a:schemeClr val="tx1"/>
                </a:solidFill>
              </a:rPr>
              <a:t>E. coli</a:t>
            </a:r>
            <a:r>
              <a:rPr lang="fr-FR" sz="850" b="1" dirty="0" smtClean="0">
                <a:solidFill>
                  <a:schemeClr val="tx1"/>
                </a:solidFill>
              </a:rPr>
              <a:t> prevalence </a:t>
            </a:r>
            <a:r>
              <a:rPr lang="fr-FR" sz="850" b="1" dirty="0">
                <a:solidFill>
                  <a:schemeClr val="tx1"/>
                </a:solidFill>
              </a:rPr>
              <a:t>+ CI (5% - 95%) </a:t>
            </a:r>
            <a:endParaRPr lang="fr-FR" sz="850" dirty="0">
              <a:solidFill>
                <a:schemeClr val="tx1"/>
              </a:solidFill>
            </a:endParaRPr>
          </a:p>
          <a:p>
            <a:pPr>
              <a:lnSpc>
                <a:spcPct val="150000"/>
              </a:lnSpc>
            </a:pPr>
            <a:r>
              <a:rPr lang="fr-FR" sz="850" dirty="0" smtClean="0">
                <a:solidFill>
                  <a:schemeClr val="tx1"/>
                </a:solidFill>
              </a:rPr>
              <a:t>Results validation with  </a:t>
            </a:r>
            <a:r>
              <a:rPr lang="fr-FR" sz="900" dirty="0">
                <a:solidFill>
                  <a:schemeClr val="accent1">
                    <a:lumMod val="50000"/>
                  </a:schemeClr>
                </a:solidFill>
              </a:rPr>
              <a:t>Faverjon et al. (2022</a:t>
            </a:r>
            <a:r>
              <a:rPr lang="fr-FR" sz="900" dirty="0" smtClean="0">
                <a:solidFill>
                  <a:schemeClr val="accent1">
                    <a:lumMod val="50000"/>
                  </a:schemeClr>
                </a:solidFill>
              </a:rPr>
              <a:t>)</a:t>
            </a:r>
            <a:endParaRPr lang="fr-FR" sz="850" dirty="0" smtClean="0">
              <a:solidFill>
                <a:schemeClr val="accent1">
                  <a:lumMod val="50000"/>
                </a:schemeClr>
              </a:solidFill>
            </a:endParaRPr>
          </a:p>
          <a:p>
            <a:pPr>
              <a:lnSpc>
                <a:spcPct val="150000"/>
              </a:lnSpc>
            </a:pPr>
            <a:r>
              <a:rPr lang="fr-FR" sz="850" dirty="0" err="1" smtClean="0">
                <a:solidFill>
                  <a:schemeClr val="tx1"/>
                </a:solidFill>
              </a:rPr>
              <a:t>Average</a:t>
            </a:r>
            <a:r>
              <a:rPr lang="fr-FR" sz="850" dirty="0" smtClean="0">
                <a:solidFill>
                  <a:schemeClr val="tx1"/>
                </a:solidFill>
              </a:rPr>
              <a:t> </a:t>
            </a:r>
            <a:r>
              <a:rPr lang="fr-FR" sz="850" dirty="0" err="1" smtClean="0">
                <a:solidFill>
                  <a:schemeClr val="tx1"/>
                </a:solidFill>
              </a:rPr>
              <a:t>prevalence</a:t>
            </a:r>
            <a:r>
              <a:rPr lang="fr-FR" sz="850" dirty="0" smtClean="0">
                <a:solidFill>
                  <a:schemeClr val="tx1"/>
                </a:solidFill>
              </a:rPr>
              <a:t> of </a:t>
            </a:r>
            <a:r>
              <a:rPr lang="fr-FR" sz="850" dirty="0" err="1" smtClean="0">
                <a:solidFill>
                  <a:schemeClr val="tx1"/>
                </a:solidFill>
              </a:rPr>
              <a:t>chicken</a:t>
            </a:r>
            <a:r>
              <a:rPr lang="fr-FR" sz="850" dirty="0" smtClean="0">
                <a:solidFill>
                  <a:schemeClr val="tx1"/>
                </a:solidFill>
              </a:rPr>
              <a:t> portions </a:t>
            </a:r>
            <a:r>
              <a:rPr lang="fr-FR" sz="850" dirty="0" smtClean="0">
                <a:solidFill>
                  <a:srgbClr val="FF0000"/>
                </a:solidFill>
              </a:rPr>
              <a:t>0,05</a:t>
            </a:r>
            <a:r>
              <a:rPr lang="fr-FR" sz="850" dirty="0" smtClean="0">
                <a:solidFill>
                  <a:schemeClr val="tx1"/>
                </a:solidFill>
              </a:rPr>
              <a:t> (</a:t>
            </a:r>
            <a:r>
              <a:rPr lang="fr-FR" sz="850" dirty="0" err="1" smtClean="0">
                <a:solidFill>
                  <a:schemeClr val="tx1"/>
                </a:solidFill>
              </a:rPr>
              <a:t>sd</a:t>
            </a:r>
            <a:r>
              <a:rPr lang="fr-FR" sz="850" dirty="0" smtClean="0">
                <a:solidFill>
                  <a:schemeClr val="tx1"/>
                </a:solidFill>
              </a:rPr>
              <a:t> </a:t>
            </a:r>
            <a:r>
              <a:rPr lang="fr-FR" sz="850" dirty="0" smtClean="0">
                <a:solidFill>
                  <a:srgbClr val="FF0000"/>
                </a:solidFill>
              </a:rPr>
              <a:t>0,08</a:t>
            </a:r>
            <a:r>
              <a:rPr lang="fr-FR" sz="850" dirty="0" smtClean="0">
                <a:solidFill>
                  <a:schemeClr val="tx1"/>
                </a:solidFill>
              </a:rPr>
              <a:t>)</a:t>
            </a:r>
            <a:endParaRPr lang="fr-FR" sz="850" dirty="0">
              <a:solidFill>
                <a:schemeClr val="tx1"/>
              </a:solidFill>
            </a:endParaRPr>
          </a:p>
        </p:txBody>
      </p:sp>
      <p:sp>
        <p:nvSpPr>
          <p:cNvPr id="19"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Tree>
    <p:extLst>
      <p:ext uri="{BB962C8B-B14F-4D97-AF65-F5344CB8AC3E}">
        <p14:creationId xmlns:p14="http://schemas.microsoft.com/office/powerpoint/2010/main" val="33079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10" name="Titre 2"/>
          <p:cNvSpPr>
            <a:spLocks noGrp="1"/>
          </p:cNvSpPr>
          <p:nvPr>
            <p:ph type="title"/>
          </p:nvPr>
        </p:nvSpPr>
        <p:spPr>
          <a:xfrm>
            <a:off x="268173" y="249017"/>
            <a:ext cx="8157703" cy="636937"/>
          </a:xfrm>
        </p:spPr>
        <p:txBody>
          <a:bodyPr/>
          <a:lstStyle/>
          <a:p>
            <a:r>
              <a:rPr lang="fr-FR" sz="2800" dirty="0" smtClean="0"/>
              <a:t>Foodborne risk</a:t>
            </a:r>
            <a:endParaRPr lang="fr-FR" sz="2800" dirty="0"/>
          </a:p>
        </p:txBody>
      </p:sp>
      <p:sp>
        <p:nvSpPr>
          <p:cNvPr id="17" name="Rectangle à coins arrondis 16"/>
          <p:cNvSpPr/>
          <p:nvPr/>
        </p:nvSpPr>
        <p:spPr>
          <a:xfrm>
            <a:off x="1333492" y="3435846"/>
            <a:ext cx="2240785" cy="378517"/>
          </a:xfrm>
          <a:prstGeom prst="roundRect">
            <a:avLst>
              <a:gd name="adj" fmla="val 7644"/>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850" b="1" dirty="0" smtClean="0">
                <a:solidFill>
                  <a:schemeClr val="tx1"/>
                </a:solidFill>
              </a:rPr>
              <a:t/>
            </a:r>
            <a:br>
              <a:rPr lang="fr-FR" sz="850" b="1" dirty="0" smtClean="0">
                <a:solidFill>
                  <a:schemeClr val="tx1"/>
                </a:solidFill>
              </a:rPr>
            </a:br>
            <a:r>
              <a:rPr lang="fr-FR" sz="850" b="1" dirty="0" err="1" smtClean="0">
                <a:solidFill>
                  <a:schemeClr val="tx1"/>
                </a:solidFill>
              </a:rPr>
              <a:t>Confirms</a:t>
            </a:r>
            <a:r>
              <a:rPr lang="fr-FR" sz="850" dirty="0" smtClean="0">
                <a:solidFill>
                  <a:schemeClr val="tx1"/>
                </a:solidFill>
              </a:rPr>
              <a:t> </a:t>
            </a:r>
            <a:r>
              <a:rPr lang="fr-FR" sz="850" dirty="0" err="1">
                <a:solidFill>
                  <a:schemeClr val="tx1"/>
                </a:solidFill>
              </a:rPr>
              <a:t>h</a:t>
            </a:r>
            <a:r>
              <a:rPr lang="fr-FR" sz="850" dirty="0" err="1" smtClean="0">
                <a:solidFill>
                  <a:schemeClr val="tx1"/>
                </a:solidFill>
              </a:rPr>
              <a:t>eavy</a:t>
            </a:r>
            <a:r>
              <a:rPr lang="fr-FR" sz="850" dirty="0" smtClean="0">
                <a:solidFill>
                  <a:schemeClr val="tx1"/>
                </a:solidFill>
              </a:rPr>
              <a:t> </a:t>
            </a:r>
            <a:r>
              <a:rPr lang="fr-FR" sz="850" dirty="0" err="1" smtClean="0">
                <a:solidFill>
                  <a:schemeClr val="tx1"/>
                </a:solidFill>
              </a:rPr>
              <a:t>tailed</a:t>
            </a:r>
            <a:r>
              <a:rPr lang="fr-FR" sz="850" dirty="0" smtClean="0">
                <a:solidFill>
                  <a:schemeClr val="tx1"/>
                </a:solidFill>
              </a:rPr>
              <a:t> distributions !</a:t>
            </a:r>
            <a:br>
              <a:rPr lang="fr-FR" sz="850" dirty="0" smtClean="0">
                <a:solidFill>
                  <a:schemeClr val="tx1"/>
                </a:solidFill>
              </a:rPr>
            </a:br>
            <a:endParaRPr lang="fr-FR" sz="850" dirty="0">
              <a:solidFill>
                <a:schemeClr val="tx1"/>
              </a:solidFill>
            </a:endParaRPr>
          </a:p>
        </p:txBody>
      </p:sp>
      <p:grpSp>
        <p:nvGrpSpPr>
          <p:cNvPr id="5" name="Groupe 4"/>
          <p:cNvGrpSpPr/>
          <p:nvPr/>
        </p:nvGrpSpPr>
        <p:grpSpPr>
          <a:xfrm>
            <a:off x="275431" y="843558"/>
            <a:ext cx="4451738" cy="2376264"/>
            <a:chOff x="275431" y="843558"/>
            <a:chExt cx="4451738" cy="2376264"/>
          </a:xfrm>
        </p:grpSpPr>
        <p:sp>
          <p:nvSpPr>
            <p:cNvPr id="15" name="Rectangle 14"/>
            <p:cNvSpPr/>
            <p:nvPr/>
          </p:nvSpPr>
          <p:spPr>
            <a:xfrm>
              <a:off x="275431" y="843558"/>
              <a:ext cx="4451738" cy="237626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885954"/>
              <a:ext cx="4260712" cy="2261860"/>
            </a:xfrm>
            <a:prstGeom prst="rect">
              <a:avLst/>
            </a:prstGeom>
          </p:spPr>
        </p:pic>
      </p:gr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192" y="1891584"/>
            <a:ext cx="3349756" cy="372628"/>
          </a:xfrm>
          <a:prstGeom prst="rect">
            <a:avLst/>
          </a:prstGeom>
        </p:spPr>
      </p:pic>
      <p:sp>
        <p:nvSpPr>
          <p:cNvPr id="20" name="Rectangle à coins arrondis 19"/>
          <p:cNvSpPr/>
          <p:nvPr/>
        </p:nvSpPr>
        <p:spPr>
          <a:xfrm>
            <a:off x="4775267" y="2358129"/>
            <a:ext cx="4088717" cy="625256"/>
          </a:xfrm>
          <a:prstGeom prst="roundRect">
            <a:avLst>
              <a:gd name="adj" fmla="val 7644"/>
            </a:avLst>
          </a:prstGeom>
          <a:solidFill>
            <a:schemeClr val="accent6">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fr-FR" sz="850" b="1" dirty="0" err="1" smtClean="0">
                <a:solidFill>
                  <a:schemeClr val="tx1"/>
                </a:solidFill>
              </a:rPr>
              <a:t>Avgerage</a:t>
            </a:r>
            <a:r>
              <a:rPr lang="fr-FR" sz="850" b="1" dirty="0" smtClean="0">
                <a:solidFill>
                  <a:schemeClr val="tx1"/>
                </a:solidFill>
              </a:rPr>
              <a:t> risk of </a:t>
            </a:r>
            <a:r>
              <a:rPr lang="fr-FR" sz="850" dirty="0">
                <a:solidFill>
                  <a:schemeClr val="tx1"/>
                </a:solidFill>
              </a:rPr>
              <a:t>ESBL </a:t>
            </a:r>
            <a:r>
              <a:rPr lang="fr-FR" sz="850" i="1" dirty="0">
                <a:solidFill>
                  <a:schemeClr val="tx1"/>
                </a:solidFill>
              </a:rPr>
              <a:t>E. coli</a:t>
            </a:r>
            <a:r>
              <a:rPr lang="fr-FR" sz="850" b="1" dirty="0" smtClean="0">
                <a:solidFill>
                  <a:schemeClr val="tx1"/>
                </a:solidFill>
              </a:rPr>
              <a:t> </a:t>
            </a:r>
            <a:r>
              <a:rPr lang="fr-FR" sz="850" b="1" dirty="0" err="1" smtClean="0">
                <a:solidFill>
                  <a:schemeClr val="tx1"/>
                </a:solidFill>
              </a:rPr>
              <a:t>carriage</a:t>
            </a:r>
            <a:r>
              <a:rPr lang="fr-FR" sz="850" b="1" dirty="0">
                <a:solidFill>
                  <a:schemeClr val="tx1"/>
                </a:solidFill>
              </a:rPr>
              <a:t> </a:t>
            </a:r>
            <a:r>
              <a:rPr lang="fr-FR" sz="850" b="1" dirty="0" err="1" smtClean="0">
                <a:solidFill>
                  <a:schemeClr val="tx1"/>
                </a:solidFill>
              </a:rPr>
              <a:t>from</a:t>
            </a:r>
            <a:r>
              <a:rPr lang="fr-FR" sz="850" b="1" dirty="0" smtClean="0">
                <a:solidFill>
                  <a:schemeClr val="tx1"/>
                </a:solidFill>
              </a:rPr>
              <a:t> </a:t>
            </a:r>
            <a:r>
              <a:rPr lang="fr-FR" sz="850" b="1" dirty="0" err="1" smtClean="0">
                <a:solidFill>
                  <a:schemeClr val="tx1"/>
                </a:solidFill>
              </a:rPr>
              <a:t>consuming</a:t>
            </a:r>
            <a:r>
              <a:rPr lang="fr-FR" sz="850" b="1" dirty="0" smtClean="0">
                <a:solidFill>
                  <a:schemeClr val="tx1"/>
                </a:solidFill>
              </a:rPr>
              <a:t> </a:t>
            </a:r>
            <a:r>
              <a:rPr lang="fr-FR" sz="850" b="1" dirty="0">
                <a:solidFill>
                  <a:schemeClr val="tx1"/>
                </a:solidFill>
              </a:rPr>
              <a:t>1 </a:t>
            </a:r>
            <a:r>
              <a:rPr lang="fr-FR" sz="850" b="1" dirty="0" err="1">
                <a:solidFill>
                  <a:schemeClr val="tx1"/>
                </a:solidFill>
              </a:rPr>
              <a:t>chicken</a:t>
            </a:r>
            <a:r>
              <a:rPr lang="fr-FR" sz="850" b="1" dirty="0">
                <a:solidFill>
                  <a:schemeClr val="tx1"/>
                </a:solidFill>
              </a:rPr>
              <a:t> </a:t>
            </a:r>
            <a:r>
              <a:rPr lang="fr-FR" sz="850" b="1" dirty="0" smtClean="0">
                <a:solidFill>
                  <a:schemeClr val="tx1"/>
                </a:solidFill>
              </a:rPr>
              <a:t>portio</a:t>
            </a:r>
            <a:r>
              <a:rPr lang="fr-FR" sz="850" b="1" dirty="0">
                <a:solidFill>
                  <a:schemeClr val="tx1"/>
                </a:solidFill>
              </a:rPr>
              <a:t>n</a:t>
            </a:r>
          </a:p>
          <a:p>
            <a:pPr>
              <a:lnSpc>
                <a:spcPct val="200000"/>
              </a:lnSpc>
            </a:pPr>
            <a:r>
              <a:rPr lang="fr-FR" sz="850" b="1" dirty="0" smtClean="0">
                <a:solidFill>
                  <a:schemeClr val="tx1"/>
                </a:solidFill>
              </a:rPr>
              <a:t>To estimate</a:t>
            </a:r>
            <a:r>
              <a:rPr lang="fr-FR" sz="850" dirty="0" smtClean="0">
                <a:solidFill>
                  <a:schemeClr val="tx1"/>
                </a:solidFill>
              </a:rPr>
              <a:t>: 10k independent flocks simulated with Monte Carlo runs </a:t>
            </a:r>
            <a:endParaRPr lang="fr-FR" sz="850" dirty="0">
              <a:solidFill>
                <a:schemeClr val="accent1">
                  <a:lumMod val="50000"/>
                </a:schemeClr>
              </a:solidFill>
            </a:endParaRPr>
          </a:p>
          <a:p>
            <a:r>
              <a:rPr lang="fr-FR" sz="850" dirty="0" smtClean="0">
                <a:solidFill>
                  <a:schemeClr val="tx1"/>
                </a:solidFill>
              </a:rPr>
              <a:t>Average risk </a:t>
            </a:r>
            <a:r>
              <a:rPr lang="fr-FR" sz="850" dirty="0">
                <a:solidFill>
                  <a:schemeClr val="tx1"/>
                </a:solidFill>
              </a:rPr>
              <a:t>in a </a:t>
            </a:r>
            <a:r>
              <a:rPr lang="fr-FR" sz="850" dirty="0">
                <a:solidFill>
                  <a:srgbClr val="C00000"/>
                </a:solidFill>
              </a:rPr>
              <a:t>baseline</a:t>
            </a:r>
            <a:r>
              <a:rPr lang="fr-FR" sz="850" dirty="0">
                <a:solidFill>
                  <a:schemeClr val="tx1"/>
                </a:solidFill>
              </a:rPr>
              <a:t> scenario </a:t>
            </a:r>
            <a:r>
              <a:rPr lang="fr-FR" sz="850" dirty="0" smtClean="0">
                <a:solidFill>
                  <a:schemeClr val="tx1"/>
                </a:solidFill>
              </a:rPr>
              <a:t>defined by input parameters </a:t>
            </a:r>
            <a:r>
              <a:rPr lang="fr-FR" sz="850" b="1" dirty="0" smtClean="0">
                <a:solidFill>
                  <a:schemeClr val="tx1"/>
                </a:solidFill>
              </a:rPr>
              <a:t>Ɵ</a:t>
            </a:r>
            <a:r>
              <a:rPr lang="fr-FR" sz="850" dirty="0" smtClean="0">
                <a:solidFill>
                  <a:schemeClr val="tx1"/>
                </a:solidFill>
              </a:rPr>
              <a:t> </a:t>
            </a:r>
            <a:r>
              <a:rPr lang="fr-FR" sz="850" dirty="0">
                <a:solidFill>
                  <a:schemeClr val="tx1"/>
                </a:solidFill>
              </a:rPr>
              <a:t>: </a:t>
            </a:r>
            <a:r>
              <a:rPr lang="fr-FR" sz="850" dirty="0" smtClean="0">
                <a:solidFill>
                  <a:srgbClr val="FF0000"/>
                </a:solidFill>
              </a:rPr>
              <a:t>9,6e-5</a:t>
            </a:r>
            <a:endParaRPr lang="fr-FR" sz="850" dirty="0" smtClean="0">
              <a:solidFill>
                <a:schemeClr val="accent1">
                  <a:lumMod val="50000"/>
                </a:schemeClr>
              </a:solidFill>
            </a:endParaRPr>
          </a:p>
          <a:p>
            <a:pPr algn="ctr"/>
            <a:endParaRPr lang="fr-FR" sz="800" dirty="0"/>
          </a:p>
        </p:txBody>
      </p:sp>
      <p:sp>
        <p:nvSpPr>
          <p:cNvPr id="21" name="Rectangle à coins arrondis 20"/>
          <p:cNvSpPr/>
          <p:nvPr/>
        </p:nvSpPr>
        <p:spPr>
          <a:xfrm>
            <a:off x="5613716" y="893427"/>
            <a:ext cx="2630692" cy="904240"/>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Risk</a:t>
            </a:r>
            <a:r>
              <a:rPr lang="fr-FR" sz="850" b="1" dirty="0" smtClean="0">
                <a:solidFill>
                  <a:schemeClr val="tx1"/>
                </a:solidFill>
              </a:rPr>
              <a:t> </a:t>
            </a:r>
            <a:r>
              <a:rPr lang="fr-FR" sz="850" b="1" dirty="0">
                <a:solidFill>
                  <a:schemeClr val="tx1"/>
                </a:solidFill>
              </a:rPr>
              <a:t>from 1 chicken </a:t>
            </a:r>
            <a:r>
              <a:rPr lang="fr-FR" sz="850" b="1" dirty="0" smtClean="0">
                <a:solidFill>
                  <a:schemeClr val="tx1"/>
                </a:solidFill>
              </a:rPr>
              <a:t>portion consumed</a:t>
            </a:r>
          </a:p>
          <a:p>
            <a:pPr marL="171450" indent="-171450">
              <a:lnSpc>
                <a:spcPct val="150000"/>
              </a:lnSpc>
              <a:buFont typeface="Arial" panose="020B0604020202020204" pitchFamily="34" charset="0"/>
              <a:buChar char="•"/>
            </a:pPr>
            <a:r>
              <a:rPr lang="fr-FR" sz="850" dirty="0" smtClean="0">
                <a:solidFill>
                  <a:schemeClr val="tx1"/>
                </a:solidFill>
              </a:rPr>
              <a:t>Prob. of ESBL </a:t>
            </a:r>
            <a:r>
              <a:rPr lang="fr-FR" sz="850" i="1" dirty="0" smtClean="0">
                <a:solidFill>
                  <a:schemeClr val="tx1"/>
                </a:solidFill>
              </a:rPr>
              <a:t>E. coli </a:t>
            </a:r>
            <a:r>
              <a:rPr lang="fr-FR" sz="850" dirty="0" smtClean="0">
                <a:solidFill>
                  <a:schemeClr val="tx1"/>
                </a:solidFill>
              </a:rPr>
              <a:t>carriage by </a:t>
            </a:r>
            <a:r>
              <a:rPr lang="fr-FR" sz="850" dirty="0" smtClean="0">
                <a:solidFill>
                  <a:srgbClr val="FF0000"/>
                </a:solidFill>
              </a:rPr>
              <a:t>consumer</a:t>
            </a:r>
          </a:p>
          <a:p>
            <a:pPr marL="171450" indent="-171450">
              <a:buFont typeface="Arial" panose="020B0604020202020204" pitchFamily="34" charset="0"/>
              <a:buChar char="•"/>
            </a:pPr>
            <a:r>
              <a:rPr lang="fr-FR" sz="850" dirty="0" smtClean="0">
                <a:solidFill>
                  <a:schemeClr val="tx1"/>
                </a:solidFill>
              </a:rPr>
              <a:t>Conditional </a:t>
            </a:r>
            <a:r>
              <a:rPr lang="fr-FR" sz="850" dirty="0">
                <a:solidFill>
                  <a:schemeClr val="tx1"/>
                </a:solidFill>
              </a:rPr>
              <a:t>on </a:t>
            </a:r>
            <a:r>
              <a:rPr lang="fr-FR" sz="850" dirty="0" smtClean="0">
                <a:solidFill>
                  <a:srgbClr val="FF0000"/>
                </a:solidFill>
              </a:rPr>
              <a:t>P</a:t>
            </a:r>
            <a:r>
              <a:rPr lang="fr-FR" sz="700" dirty="0" smtClean="0">
                <a:solidFill>
                  <a:srgbClr val="FF0000"/>
                </a:solidFill>
              </a:rPr>
              <a:t>prev</a:t>
            </a:r>
            <a:r>
              <a:rPr lang="fr-FR" sz="850" dirty="0" smtClean="0">
                <a:solidFill>
                  <a:schemeClr val="tx1"/>
                </a:solidFill>
              </a:rPr>
              <a:t>, </a:t>
            </a:r>
            <a:r>
              <a:rPr lang="fr-FR" sz="850" dirty="0" smtClean="0">
                <a:solidFill>
                  <a:srgbClr val="FF0000"/>
                </a:solidFill>
              </a:rPr>
              <a:t>C</a:t>
            </a:r>
            <a:r>
              <a:rPr lang="fr-FR" sz="700" dirty="0" smtClean="0">
                <a:solidFill>
                  <a:srgbClr val="FF0000"/>
                </a:solidFill>
              </a:rPr>
              <a:t>load</a:t>
            </a:r>
            <a:r>
              <a:rPr lang="fr-FR" sz="850" dirty="0" smtClean="0">
                <a:solidFill>
                  <a:srgbClr val="FF0000"/>
                </a:solidFill>
              </a:rPr>
              <a:t> </a:t>
            </a:r>
            <a:r>
              <a:rPr lang="fr-FR" sz="850" dirty="0" err="1" smtClean="0">
                <a:solidFill>
                  <a:schemeClr val="tx1"/>
                </a:solidFill>
              </a:rPr>
              <a:t>after</a:t>
            </a:r>
            <a:r>
              <a:rPr lang="fr-FR" sz="850" dirty="0" smtClean="0">
                <a:solidFill>
                  <a:schemeClr val="tx1"/>
                </a:solidFill>
              </a:rPr>
              <a:t> cooking</a:t>
            </a:r>
            <a:br>
              <a:rPr lang="fr-FR" sz="850" dirty="0" smtClean="0">
                <a:solidFill>
                  <a:schemeClr val="tx1"/>
                </a:solidFill>
              </a:rPr>
            </a:br>
            <a:endParaRPr lang="fr-FR" sz="850" dirty="0">
              <a:solidFill>
                <a:schemeClr val="tx1"/>
              </a:solidFill>
            </a:endParaRPr>
          </a:p>
          <a:p>
            <a:r>
              <a:rPr lang="fr-FR" sz="850" dirty="0" smtClean="0">
                <a:solidFill>
                  <a:schemeClr val="tx1"/>
                </a:solidFill>
              </a:rPr>
              <a:t>P</a:t>
            </a:r>
            <a:r>
              <a:rPr lang="fr-FR" sz="700" dirty="0" smtClean="0">
                <a:solidFill>
                  <a:schemeClr val="tx1"/>
                </a:solidFill>
              </a:rPr>
              <a:t>DR</a:t>
            </a:r>
            <a:r>
              <a:rPr lang="fr-FR" sz="850" dirty="0">
                <a:solidFill>
                  <a:schemeClr val="tx1"/>
                </a:solidFill>
              </a:rPr>
              <a:t> :</a:t>
            </a:r>
            <a:r>
              <a:rPr lang="fr-FR" sz="850" dirty="0" smtClean="0">
                <a:solidFill>
                  <a:schemeClr val="tx1"/>
                </a:solidFill>
              </a:rPr>
              <a:t> </a:t>
            </a:r>
            <a:r>
              <a:rPr lang="fr-FR" sz="850" dirty="0" smtClean="0">
                <a:solidFill>
                  <a:srgbClr val="FF0000"/>
                </a:solidFill>
              </a:rPr>
              <a:t>Dose-Response</a:t>
            </a:r>
            <a:r>
              <a:rPr lang="fr-FR" sz="850" dirty="0" smtClean="0">
                <a:solidFill>
                  <a:schemeClr val="tx1"/>
                </a:solidFill>
              </a:rPr>
              <a:t> </a:t>
            </a:r>
            <a:r>
              <a:rPr lang="fr-FR" sz="850" dirty="0">
                <a:solidFill>
                  <a:schemeClr val="accent1">
                    <a:lumMod val="50000"/>
                  </a:schemeClr>
                </a:solidFill>
              </a:rPr>
              <a:t>Furusawa et al. (2024</a:t>
            </a:r>
            <a:r>
              <a:rPr lang="fr-FR" sz="850" dirty="0" smtClean="0">
                <a:solidFill>
                  <a:schemeClr val="accent1">
                    <a:lumMod val="50000"/>
                  </a:schemeClr>
                </a:solidFill>
              </a:rPr>
              <a:t>)</a:t>
            </a:r>
            <a:endParaRPr lang="fr-FR" sz="850" dirty="0">
              <a:solidFill>
                <a:schemeClr val="accent1">
                  <a:lumMod val="50000"/>
                </a:schemeClr>
              </a:solidFill>
            </a:endParaRPr>
          </a:p>
        </p:txBody>
      </p:sp>
      <p:sp>
        <p:nvSpPr>
          <p:cNvPr id="22" name="Rectangle 21"/>
          <p:cNvSpPr/>
          <p:nvPr/>
        </p:nvSpPr>
        <p:spPr>
          <a:xfrm>
            <a:off x="5435179" y="3238576"/>
            <a:ext cx="1584176" cy="1172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solidFill>
                <a:schemeClr val="tx1"/>
              </a:solidFill>
            </a:endParaRPr>
          </a:p>
        </p:txBody>
      </p:sp>
      <p:sp>
        <p:nvSpPr>
          <p:cNvPr id="3" name="Pensées 2"/>
          <p:cNvSpPr/>
          <p:nvPr/>
        </p:nvSpPr>
        <p:spPr>
          <a:xfrm>
            <a:off x="5182953" y="3478451"/>
            <a:ext cx="2506613" cy="1152128"/>
          </a:xfrm>
          <a:prstGeom prst="cloudCallout">
            <a:avLst>
              <a:gd name="adj1" fmla="val -50848"/>
              <a:gd name="adj2" fmla="val -47508"/>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rPr>
              <a:t>Quantile </a:t>
            </a:r>
            <a:r>
              <a:rPr lang="fr-FR" sz="1050" b="1" dirty="0" err="1">
                <a:solidFill>
                  <a:schemeClr val="tx1"/>
                </a:solidFill>
              </a:rPr>
              <a:t>metrics</a:t>
            </a:r>
            <a:r>
              <a:rPr lang="fr-FR" sz="1050" b="1" dirty="0">
                <a:solidFill>
                  <a:schemeClr val="tx1"/>
                </a:solidFill>
              </a:rPr>
              <a:t> ?</a:t>
            </a:r>
          </a:p>
          <a:p>
            <a:pPr algn="ctr"/>
            <a:r>
              <a:rPr lang="fr-FR" sz="1050" b="1" dirty="0">
                <a:solidFill>
                  <a:schemeClr val="tx1"/>
                </a:solidFill>
              </a:rPr>
              <a:t/>
            </a:r>
            <a:br>
              <a:rPr lang="fr-FR" sz="1050" b="1" dirty="0">
                <a:solidFill>
                  <a:schemeClr val="tx1"/>
                </a:solidFill>
              </a:rPr>
            </a:br>
            <a:r>
              <a:rPr lang="fr-FR" sz="1050" b="1" dirty="0" err="1">
                <a:solidFill>
                  <a:schemeClr val="tx1"/>
                </a:solidFill>
              </a:rPr>
              <a:t>Difficult</a:t>
            </a:r>
            <a:r>
              <a:rPr lang="fr-FR" sz="1050" b="1" dirty="0">
                <a:solidFill>
                  <a:schemeClr val="tx1"/>
                </a:solidFill>
              </a:rPr>
              <a:t> to </a:t>
            </a:r>
            <a:r>
              <a:rPr lang="fr-FR" sz="1050" b="1" dirty="0" err="1">
                <a:solidFill>
                  <a:schemeClr val="tx1"/>
                </a:solidFill>
              </a:rPr>
              <a:t>interpret</a:t>
            </a:r>
            <a:r>
              <a:rPr lang="fr-FR" sz="1050" b="1" dirty="0">
                <a:solidFill>
                  <a:schemeClr val="tx1"/>
                </a:solidFill>
              </a:rPr>
              <a:t> ?</a:t>
            </a:r>
          </a:p>
          <a:p>
            <a:pPr algn="ctr"/>
            <a:endParaRPr lang="fr-FR" sz="1050" dirty="0"/>
          </a:p>
        </p:txBody>
      </p:sp>
      <p:sp>
        <p:nvSpPr>
          <p:cNvPr id="14"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1125" y="4659982"/>
            <a:ext cx="3086100" cy="211622"/>
          </a:xfrm>
        </p:spPr>
        <p:txBody>
          <a:bodyPr/>
          <a:lstStyle/>
          <a:p>
            <a:pPr algn="l"/>
            <a:r>
              <a:rPr lang="fr-FR" dirty="0" smtClean="0"/>
              <a:t>ENVIRE webinar 2024</a:t>
            </a:r>
            <a:endParaRPr lang="fr-FR" dirty="0"/>
          </a:p>
        </p:txBody>
      </p:sp>
    </p:spTree>
    <p:extLst>
      <p:ext uri="{BB962C8B-B14F-4D97-AF65-F5344CB8AC3E}">
        <p14:creationId xmlns:p14="http://schemas.microsoft.com/office/powerpoint/2010/main" val="20201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3" grpId="0" animBg="1"/>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95FFB1-59D7-49A1-AFDD-C527B4A1D76C}">
  <ds:schemaRef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764a75d7-b33f-4a9f-acbd-b0607662a84d"/>
    <ds:schemaRef ds:uri="http://schemas.microsoft.com/office/2006/metadata/properties"/>
    <ds:schemaRef ds:uri="http://schemas.microsoft.com/office/infopath/2007/PartnerControls"/>
    <ds:schemaRef ds:uri="http://schemas.microsoft.com/sharepoint/v3"/>
    <ds:schemaRef ds:uri="http://purl.org/dc/terms/"/>
  </ds:schemaRefs>
</ds:datastoreItem>
</file>

<file path=customXml/itemProps3.xml><?xml version="1.0" encoding="utf-8"?>
<ds:datastoreItem xmlns:ds="http://schemas.openxmlformats.org/officeDocument/2006/customXml" ds:itemID="{2335014B-76D7-404F-A34E-09D1341176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10902</TotalTime>
  <Words>402</Words>
  <Application>Microsoft Office PowerPoint</Application>
  <PresentationFormat>Affichage à l'écran (16:9)</PresentationFormat>
  <Paragraphs>131</Paragraphs>
  <Slides>11</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Marianne</vt:lpstr>
      <vt:lpstr>OPÉRATEURS</vt:lpstr>
      <vt:lpstr>Présentation PowerPoint</vt:lpstr>
      <vt:lpstr>Objectives - WP 3</vt:lpstr>
      <vt:lpstr>QMRA model</vt:lpstr>
      <vt:lpstr>QMRA model</vt:lpstr>
      <vt:lpstr>Farm-to-Fork model</vt:lpstr>
      <vt:lpstr>Farm to Fork model</vt:lpstr>
      <vt:lpstr>Simulation results</vt:lpstr>
      <vt:lpstr>Baseline scenario</vt:lpstr>
      <vt:lpstr>Foodborne risk</vt:lpstr>
      <vt:lpstr>Occupational exposure</vt:lpstr>
      <vt:lpstr>Thank you !  Questions ?</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663</cp:revision>
  <dcterms:created xsi:type="dcterms:W3CDTF">2020-11-30T09:05:25Z</dcterms:created>
  <dcterms:modified xsi:type="dcterms:W3CDTF">2024-11-06T14:32:59Z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