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2" r:id="rId8"/>
    <p:sldId id="264" r:id="rId9"/>
    <p:sldId id="265" r:id="rId10"/>
    <p:sldId id="266" r:id="rId11"/>
    <p:sldId id="267" r:id="rId12"/>
    <p:sldId id="268" r:id="rId13"/>
    <p:sldId id="269" r:id="rId14"/>
    <p:sldId id="270" r:id="rId15"/>
    <p:sldId id="272" r:id="rId16"/>
    <p:sldId id="274" r:id="rId17"/>
    <p:sldId id="275" r:id="rId18"/>
    <p:sldId id="273"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94576" autoAdjust="0"/>
  </p:normalViewPr>
  <p:slideViewPr>
    <p:cSldViewPr>
      <p:cViewPr varScale="1">
        <p:scale>
          <a:sx n="70" d="100"/>
          <a:sy n="70" d="100"/>
        </p:scale>
        <p:origin x="-1374"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995AD6-47D0-4A44-9BDB-A854647A44EA}"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95AD6-47D0-4A44-9BDB-A854647A44EA}"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95AD6-47D0-4A44-9BDB-A854647A44EA}"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95AD6-47D0-4A44-9BDB-A854647A44EA}"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95AD6-47D0-4A44-9BDB-A854647A44EA}"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995AD6-47D0-4A44-9BDB-A854647A44EA}"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995AD6-47D0-4A44-9BDB-A854647A44EA}" type="datetimeFigureOut">
              <a:rPr lang="en-US" smtClean="0"/>
              <a:pPr/>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995AD6-47D0-4A44-9BDB-A854647A44EA}" type="datetimeFigureOut">
              <a:rPr lang="en-US" smtClean="0"/>
              <a:pPr/>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95AD6-47D0-4A44-9BDB-A854647A44EA}" type="datetimeFigureOut">
              <a:rPr lang="en-US" smtClean="0"/>
              <a:pPr/>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95AD6-47D0-4A44-9BDB-A854647A44EA}"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95AD6-47D0-4A44-9BDB-A854647A44EA}"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33D53-16AD-494B-BC63-0954073292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95AD6-47D0-4A44-9BDB-A854647A44EA}" type="datetimeFigureOut">
              <a:rPr lang="en-US" smtClean="0"/>
              <a:pPr/>
              <a:t>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33D53-16AD-494B-BC63-0954073292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hyperlink" Target="mailto:info@cybrain.co.in" TargetMode="External"/><Relationship Id="rId2" Type="http://schemas.openxmlformats.org/officeDocument/2006/relationships/hyperlink" Target="http://www.cyberschoolmanager.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593975"/>
          </a:xfrm>
        </p:spPr>
        <p:txBody>
          <a:bodyPr>
            <a:noAutofit/>
          </a:bodyPr>
          <a:lstStyle/>
          <a:p>
            <a:r>
              <a:rPr lang="en-US" sz="8000" b="1" dirty="0" smtClean="0">
                <a:solidFill>
                  <a:srgbClr val="002060"/>
                </a:solidFill>
                <a:effectLst>
                  <a:outerShdw blurRad="38100" dist="38100" dir="2700000" algn="tl">
                    <a:srgbClr val="000000">
                      <a:alpha val="43137"/>
                    </a:srgbClr>
                  </a:outerShdw>
                </a:effectLst>
              </a:rPr>
              <a:t>Cyber School Manager</a:t>
            </a:r>
            <a:endParaRPr lang="en-US" sz="8000"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pic>
        <p:nvPicPr>
          <p:cNvPr id="5" name="Picture 4" descr="CSM-logo.png"/>
          <p:cNvPicPr>
            <a:picLocks noChangeAspect="1"/>
          </p:cNvPicPr>
          <p:nvPr/>
        </p:nvPicPr>
        <p:blipFill>
          <a:blip r:embed="rId3" cstate="print"/>
          <a:stretch>
            <a:fillRect/>
          </a:stretch>
        </p:blipFill>
        <p:spPr>
          <a:xfrm>
            <a:off x="2971800" y="228600"/>
            <a:ext cx="3276600" cy="1350613"/>
          </a:xfrm>
          <a:prstGeom prst="rect">
            <a:avLst/>
          </a:prstGeom>
        </p:spPr>
      </p:pic>
      <p:sp>
        <p:nvSpPr>
          <p:cNvPr id="6" name="TextBox 5"/>
          <p:cNvSpPr txBox="1"/>
          <p:nvPr/>
        </p:nvSpPr>
        <p:spPr>
          <a:xfrm>
            <a:off x="990600" y="4648200"/>
            <a:ext cx="7391400"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A Complete Online Solution to Manage All School Needs</a:t>
            </a:r>
            <a:endParaRPr lang="en-US" sz="2400" b="1" dirty="0">
              <a:effectLst>
                <a:outerShdw blurRad="38100" dist="38100" dir="2700000" algn="tl">
                  <a:srgbClr val="000000">
                    <a:alpha val="43137"/>
                  </a:srgbClr>
                </a:outerShdw>
              </a:effectLst>
            </a:endParaRP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CSM Dashboard</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2246769"/>
          </a:xfrm>
          <a:prstGeom prst="rect">
            <a:avLst/>
          </a:prstGeom>
          <a:noFill/>
        </p:spPr>
        <p:txBody>
          <a:bodyPr wrap="square" rtlCol="0">
            <a:spAutoFit/>
          </a:bodyPr>
          <a:lstStyle/>
          <a:p>
            <a:pPr algn="just"/>
            <a:r>
              <a:rPr lang="en-US" sz="2800" dirty="0" smtClean="0"/>
              <a:t>On the Dashboard user can access all the CSM features.</a:t>
            </a:r>
          </a:p>
          <a:p>
            <a:pPr algn="just"/>
            <a:endParaRPr lang="en-US" sz="2800" dirty="0" smtClean="0"/>
          </a:p>
          <a:p>
            <a:pPr algn="just"/>
            <a:r>
              <a:rPr lang="en-US" sz="2800" dirty="0" smtClean="0"/>
              <a:t>To see the student’s profile, tap on </a:t>
            </a:r>
            <a:r>
              <a:rPr lang="en-US" sz="2800" b="1" u="sng" dirty="0" smtClean="0"/>
              <a:t>My Profile</a:t>
            </a:r>
            <a:r>
              <a:rPr lang="en-US" sz="2800" dirty="0" smtClean="0"/>
              <a:t> icon.</a:t>
            </a:r>
            <a:endParaRPr lang="en-US" sz="2800" dirty="0"/>
          </a:p>
        </p:txBody>
      </p:sp>
      <p:pic>
        <p:nvPicPr>
          <p:cNvPr id="11" name="Picture 10" descr="13 a"/>
          <p:cNvPicPr>
            <a:picLocks noChangeAspect="1"/>
          </p:cNvPicPr>
          <p:nvPr/>
        </p:nvPicPr>
        <p:blipFill>
          <a:blip r:embed="rId4" cstate="print"/>
          <a:srcRect t="3370"/>
          <a:stretch>
            <a:fillRect/>
          </a:stretch>
        </p:blipFill>
        <p:spPr>
          <a:xfrm>
            <a:off x="838200" y="963930"/>
            <a:ext cx="2819400" cy="4141470"/>
          </a:xfrm>
          <a:prstGeom prst="rect">
            <a:avLst/>
          </a:prstGeom>
        </p:spPr>
      </p:pic>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Student Profile</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3108543"/>
          </a:xfrm>
          <a:prstGeom prst="rect">
            <a:avLst/>
          </a:prstGeom>
          <a:noFill/>
        </p:spPr>
        <p:txBody>
          <a:bodyPr wrap="square" rtlCol="0">
            <a:spAutoFit/>
          </a:bodyPr>
          <a:lstStyle/>
          <a:p>
            <a:pPr algn="just"/>
            <a:r>
              <a:rPr lang="en-US" sz="2800" dirty="0" smtClean="0"/>
              <a:t>Here all basic information about the student can check like Admission Number, Roll Number, Class, Date of Birth, Parent’s Mobile Number, Email Id and Address etc.</a:t>
            </a:r>
            <a:endParaRPr lang="en-US" sz="2800" dirty="0"/>
          </a:p>
        </p:txBody>
      </p:sp>
      <p:pic>
        <p:nvPicPr>
          <p:cNvPr id="8" name="Picture 7" descr="13"/>
          <p:cNvPicPr>
            <a:picLocks noChangeAspect="1"/>
          </p:cNvPicPr>
          <p:nvPr/>
        </p:nvPicPr>
        <p:blipFill>
          <a:blip r:embed="rId4" cstate="print"/>
          <a:srcRect t="1918"/>
          <a:stretch>
            <a:fillRect/>
          </a:stretch>
        </p:blipFill>
        <p:spPr>
          <a:xfrm>
            <a:off x="812800" y="990600"/>
            <a:ext cx="2844800" cy="4114800"/>
          </a:xfrm>
          <a:prstGeom prst="rect">
            <a:avLst/>
          </a:prstGeom>
        </p:spPr>
      </p:pic>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E-Home Work</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2677656"/>
          </a:xfrm>
          <a:prstGeom prst="rect">
            <a:avLst/>
          </a:prstGeom>
          <a:noFill/>
        </p:spPr>
        <p:txBody>
          <a:bodyPr wrap="square" rtlCol="0">
            <a:spAutoFit/>
          </a:bodyPr>
          <a:lstStyle/>
          <a:p>
            <a:pPr algn="just"/>
            <a:r>
              <a:rPr lang="en-US" sz="2800" dirty="0" smtClean="0"/>
              <a:t>No need to write the homework in diaries or notebooks. Just one click in a CSM app and Students/Parents will get the full information. </a:t>
            </a:r>
          </a:p>
        </p:txBody>
      </p:sp>
      <p:pic>
        <p:nvPicPr>
          <p:cNvPr id="11" name="Picture 10" descr="23"/>
          <p:cNvPicPr>
            <a:picLocks noChangeAspect="1"/>
          </p:cNvPicPr>
          <p:nvPr/>
        </p:nvPicPr>
        <p:blipFill>
          <a:blip r:embed="rId4" cstate="print"/>
          <a:srcRect t="3491"/>
          <a:stretch>
            <a:fillRect/>
          </a:stretch>
        </p:blipFill>
        <p:spPr>
          <a:xfrm>
            <a:off x="838200" y="914400"/>
            <a:ext cx="2819400" cy="4212590"/>
          </a:xfrm>
          <a:prstGeom prst="rect">
            <a:avLst/>
          </a:prstGeom>
        </p:spPr>
      </p:pic>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Attendance</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2246769"/>
          </a:xfrm>
          <a:prstGeom prst="rect">
            <a:avLst/>
          </a:prstGeom>
          <a:noFill/>
        </p:spPr>
        <p:txBody>
          <a:bodyPr wrap="square" rtlCol="0">
            <a:spAutoFit/>
          </a:bodyPr>
          <a:lstStyle/>
          <a:p>
            <a:pPr algn="just"/>
            <a:r>
              <a:rPr lang="en-US" sz="2800" dirty="0" smtClean="0"/>
              <a:t>Check full Attendance details of student, even parent can see how many days their ward was absent and present.</a:t>
            </a:r>
            <a:endParaRPr lang="en-US" sz="2800" dirty="0"/>
          </a:p>
        </p:txBody>
      </p:sp>
      <p:pic>
        <p:nvPicPr>
          <p:cNvPr id="8" name="Picture 7" descr="16"/>
          <p:cNvPicPr>
            <a:picLocks noChangeAspect="1"/>
          </p:cNvPicPr>
          <p:nvPr/>
        </p:nvPicPr>
        <p:blipFill>
          <a:blip r:embed="rId4" cstate="print"/>
          <a:srcRect t="3551" r="770"/>
          <a:stretch>
            <a:fillRect/>
          </a:stretch>
        </p:blipFill>
        <p:spPr>
          <a:xfrm>
            <a:off x="838200" y="914400"/>
            <a:ext cx="2819400" cy="4138930"/>
          </a:xfrm>
          <a:prstGeom prst="rect">
            <a:avLst/>
          </a:prstGeom>
        </p:spPr>
      </p:pic>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Fee Ledger</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3539430"/>
          </a:xfrm>
          <a:prstGeom prst="rect">
            <a:avLst/>
          </a:prstGeom>
          <a:noFill/>
        </p:spPr>
        <p:txBody>
          <a:bodyPr wrap="square" rtlCol="0">
            <a:spAutoFit/>
          </a:bodyPr>
          <a:lstStyle/>
          <a:p>
            <a:pPr algn="just"/>
            <a:r>
              <a:rPr lang="en-US" sz="2800" dirty="0" smtClean="0"/>
              <a:t>Now Parent have complete details of fee like paid fee, last paid date, Next due amount and due date. They will get instant acknowledgement from CSM App as fee Receipt upon successful payment.</a:t>
            </a:r>
          </a:p>
        </p:txBody>
      </p:sp>
      <p:pic>
        <p:nvPicPr>
          <p:cNvPr id="12" name="Picture 11" descr="17"/>
          <p:cNvPicPr>
            <a:picLocks noChangeAspect="1"/>
          </p:cNvPicPr>
          <p:nvPr/>
        </p:nvPicPr>
        <p:blipFill>
          <a:blip r:embed="rId4" cstate="print"/>
          <a:srcRect t="2365"/>
          <a:stretch>
            <a:fillRect/>
          </a:stretch>
        </p:blipFill>
        <p:spPr>
          <a:xfrm>
            <a:off x="838200" y="914400"/>
            <a:ext cx="2819400" cy="4325620"/>
          </a:xfrm>
          <a:prstGeom prst="rect">
            <a:avLst/>
          </a:prstGeom>
        </p:spPr>
      </p:pic>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867400"/>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Notifications</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3108543"/>
          </a:xfrm>
          <a:prstGeom prst="rect">
            <a:avLst/>
          </a:prstGeom>
          <a:noFill/>
        </p:spPr>
        <p:txBody>
          <a:bodyPr wrap="square" rtlCol="0">
            <a:spAutoFit/>
          </a:bodyPr>
          <a:lstStyle/>
          <a:p>
            <a:pPr algn="just"/>
            <a:r>
              <a:rPr lang="en-US" sz="2800" dirty="0" smtClean="0"/>
              <a:t>School’s Notifications are very important for parent. Now parent have instant information regarding any events, activities and all kind of communication by school.</a:t>
            </a:r>
          </a:p>
        </p:txBody>
      </p:sp>
      <p:pic>
        <p:nvPicPr>
          <p:cNvPr id="8" name="Picture 7" descr="22"/>
          <p:cNvPicPr>
            <a:picLocks noChangeAspect="1"/>
          </p:cNvPicPr>
          <p:nvPr/>
        </p:nvPicPr>
        <p:blipFill>
          <a:blip r:embed="rId4" cstate="print"/>
          <a:srcRect t="3477" b="5215"/>
          <a:stretch>
            <a:fillRect/>
          </a:stretch>
        </p:blipFill>
        <p:spPr>
          <a:xfrm>
            <a:off x="838200" y="1114169"/>
            <a:ext cx="2895600" cy="3991231"/>
          </a:xfrm>
          <a:prstGeom prst="rect">
            <a:avLst/>
          </a:prstGeom>
        </p:spPr>
      </p:pic>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867400"/>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Inbox</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1815882"/>
          </a:xfrm>
          <a:prstGeom prst="rect">
            <a:avLst/>
          </a:prstGeom>
          <a:noFill/>
        </p:spPr>
        <p:txBody>
          <a:bodyPr wrap="square" rtlCol="0">
            <a:spAutoFit/>
          </a:bodyPr>
          <a:lstStyle/>
          <a:p>
            <a:pPr algn="just"/>
            <a:r>
              <a:rPr lang="en-US" sz="2800" dirty="0" smtClean="0"/>
              <a:t>In inbox parent can see all the messages specifically related to your ward sent by the school or teachers.</a:t>
            </a:r>
          </a:p>
        </p:txBody>
      </p:sp>
      <p:pic>
        <p:nvPicPr>
          <p:cNvPr id="11" name="Picture 10" descr="14"/>
          <p:cNvPicPr>
            <a:picLocks noChangeAspect="1"/>
          </p:cNvPicPr>
          <p:nvPr/>
        </p:nvPicPr>
        <p:blipFill>
          <a:blip r:embed="rId4" cstate="print"/>
          <a:srcRect t="2620"/>
          <a:stretch>
            <a:fillRect/>
          </a:stretch>
        </p:blipFill>
        <p:spPr>
          <a:xfrm>
            <a:off x="838200" y="1109345"/>
            <a:ext cx="2819400" cy="3919855"/>
          </a:xfrm>
          <a:prstGeom prst="rect">
            <a:avLst/>
          </a:prstGeom>
        </p:spPr>
      </p:pic>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867400"/>
            <a:ext cx="3161905" cy="685714"/>
          </a:xfrm>
          <a:prstGeom prst="rect">
            <a:avLst/>
          </a:prstGeom>
        </p:spPr>
      </p:pic>
      <p:sp>
        <p:nvSpPr>
          <p:cNvPr id="7" name="TextBox 6"/>
          <p:cNvSpPr txBox="1"/>
          <p:nvPr/>
        </p:nvSpPr>
        <p:spPr>
          <a:xfrm>
            <a:off x="4419600" y="628471"/>
            <a:ext cx="41910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Photo Gallery</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19600" y="1524000"/>
            <a:ext cx="4191000" cy="2677656"/>
          </a:xfrm>
          <a:prstGeom prst="rect">
            <a:avLst/>
          </a:prstGeom>
          <a:noFill/>
        </p:spPr>
        <p:txBody>
          <a:bodyPr wrap="square" rtlCol="0">
            <a:spAutoFit/>
          </a:bodyPr>
          <a:lstStyle/>
          <a:p>
            <a:pPr algn="just"/>
            <a:r>
              <a:rPr lang="en-US" sz="2800" dirty="0" smtClean="0"/>
              <a:t>The photo gallery is basically collection of photos and videos related to the school. you can see all the events happen in the schools in a single click.</a:t>
            </a:r>
          </a:p>
        </p:txBody>
      </p:sp>
      <p:pic>
        <p:nvPicPr>
          <p:cNvPr id="8" name="Picture 7" descr="19"/>
          <p:cNvPicPr>
            <a:picLocks noChangeAspect="1"/>
          </p:cNvPicPr>
          <p:nvPr/>
        </p:nvPicPr>
        <p:blipFill>
          <a:blip r:embed="rId4" cstate="print"/>
          <a:srcRect t="3353"/>
          <a:stretch>
            <a:fillRect/>
          </a:stretch>
        </p:blipFill>
        <p:spPr>
          <a:xfrm>
            <a:off x="838200" y="1143000"/>
            <a:ext cx="2895600" cy="3886200"/>
          </a:xfrm>
          <a:prstGeom prst="rect">
            <a:avLst/>
          </a:prstGeom>
        </p:spPr>
      </p:pic>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828800"/>
            <a:ext cx="8839200" cy="3733800"/>
          </a:xfrm>
        </p:spPr>
        <p:txBody>
          <a:bodyPr>
            <a:noAutofit/>
          </a:bodyPr>
          <a:lstStyle/>
          <a:p>
            <a:r>
              <a:rPr lang="en-US" sz="2800" b="1" dirty="0" smtClean="0"/>
              <a:t>For more details</a:t>
            </a:r>
            <a:r>
              <a:rPr lang="en-US" sz="2800" dirty="0" smtClean="0"/>
              <a:t/>
            </a:r>
            <a:br>
              <a:rPr lang="en-US" sz="2800" dirty="0" smtClean="0"/>
            </a:br>
            <a:r>
              <a:rPr lang="en-US" sz="2800" dirty="0" smtClean="0"/>
              <a:t>Visit: </a:t>
            </a:r>
            <a:r>
              <a:rPr lang="en-US" sz="2800" dirty="0" smtClean="0">
                <a:hlinkClick r:id="rId2"/>
              </a:rPr>
              <a:t>www.cyberschoolmanager.com </a:t>
            </a:r>
            <a:r>
              <a:rPr lang="en-US" sz="2800" dirty="0" smtClean="0"/>
              <a:t/>
            </a:r>
            <a:br>
              <a:rPr lang="en-US" sz="2800" dirty="0" smtClean="0"/>
            </a:br>
            <a:r>
              <a:rPr lang="en-US" sz="2800" dirty="0" smtClean="0"/>
              <a:t/>
            </a:r>
            <a:br>
              <a:rPr lang="en-US" sz="2800" dirty="0" smtClean="0"/>
            </a:br>
            <a:r>
              <a:rPr lang="en-US" sz="2800" dirty="0" smtClean="0"/>
              <a:t>Call us :+91-9216953958, 9988899777, 0172-5053958</a:t>
            </a:r>
            <a:br>
              <a:rPr lang="en-US" sz="2800" dirty="0" smtClean="0"/>
            </a:br>
            <a:r>
              <a:rPr lang="en-US" sz="2800" dirty="0" smtClean="0"/>
              <a:t>Email us : </a:t>
            </a:r>
            <a:r>
              <a:rPr lang="en-US" sz="2800" dirty="0" smtClean="0">
                <a:hlinkClick r:id="rId3"/>
              </a:rPr>
              <a:t>info@cybrain.co.in</a:t>
            </a:r>
            <a:r>
              <a:rPr lang="en-US" sz="2800" dirty="0" smtClean="0"/>
              <a:t/>
            </a:r>
            <a:br>
              <a:rPr lang="en-US" sz="2800" dirty="0" smtClean="0"/>
            </a:br>
            <a:r>
              <a:rPr lang="en-US" sz="2800" dirty="0" smtClean="0"/>
              <a:t/>
            </a:r>
            <a:br>
              <a:rPr lang="en-US" sz="2800" dirty="0" smtClean="0"/>
            </a:br>
            <a:r>
              <a:rPr lang="en-US" sz="2800" dirty="0" smtClean="0"/>
              <a:t>Follow us on </a:t>
            </a:r>
            <a:r>
              <a:rPr lang="en-US" sz="2800" dirty="0" err="1" smtClean="0"/>
              <a:t>Facebook</a:t>
            </a:r>
            <a:r>
              <a:rPr lang="en-US" sz="2800" dirty="0" smtClean="0"/>
              <a:t>:</a:t>
            </a:r>
            <a:br>
              <a:rPr lang="en-US" sz="2800" dirty="0" smtClean="0"/>
            </a:br>
            <a:r>
              <a:rPr lang="en-US" sz="2800" dirty="0" smtClean="0"/>
              <a:t>www.facebook.com/cybrainsoft/</a:t>
            </a:r>
          </a:p>
        </p:txBody>
      </p:sp>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4" cstate="print"/>
          <a:stretch>
            <a:fillRect/>
          </a:stretch>
        </p:blipFill>
        <p:spPr>
          <a:xfrm>
            <a:off x="5829695" y="5943686"/>
            <a:ext cx="3161905" cy="685714"/>
          </a:xfrm>
          <a:prstGeom prst="rect">
            <a:avLst/>
          </a:prstGeom>
        </p:spPr>
      </p:pic>
      <p:pic>
        <p:nvPicPr>
          <p:cNvPr id="5" name="Picture 4" descr="CSM-logo.png"/>
          <p:cNvPicPr>
            <a:picLocks noChangeAspect="1"/>
          </p:cNvPicPr>
          <p:nvPr/>
        </p:nvPicPr>
        <p:blipFill>
          <a:blip r:embed="rId5" cstate="print"/>
          <a:stretch>
            <a:fillRect/>
          </a:stretch>
        </p:blipFill>
        <p:spPr>
          <a:xfrm>
            <a:off x="2971800" y="228600"/>
            <a:ext cx="3276600" cy="1350613"/>
          </a:xfrm>
          <a:prstGeom prst="rect">
            <a:avLst/>
          </a:prstGeom>
        </p:spPr>
      </p:pic>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593975"/>
          </a:xfrm>
        </p:spPr>
        <p:txBody>
          <a:bodyPr>
            <a:noAutofit/>
          </a:bodyPr>
          <a:lstStyle/>
          <a:p>
            <a:r>
              <a:rPr lang="en-US" sz="11500" b="1" dirty="0" smtClean="0">
                <a:solidFill>
                  <a:srgbClr val="002060"/>
                </a:solidFill>
                <a:effectLst>
                  <a:outerShdw blurRad="38100" dist="38100" dir="2700000" algn="tl">
                    <a:srgbClr val="000000">
                      <a:alpha val="43137"/>
                    </a:srgbClr>
                  </a:outerShdw>
                </a:effectLst>
              </a:rPr>
              <a:t>Thank you</a:t>
            </a:r>
            <a:endParaRPr lang="en-US" sz="11500"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pic>
        <p:nvPicPr>
          <p:cNvPr id="5" name="Picture 4" descr="CSM-logo.png"/>
          <p:cNvPicPr>
            <a:picLocks noChangeAspect="1"/>
          </p:cNvPicPr>
          <p:nvPr/>
        </p:nvPicPr>
        <p:blipFill>
          <a:blip r:embed="rId3" cstate="print"/>
          <a:stretch>
            <a:fillRect/>
          </a:stretch>
        </p:blipFill>
        <p:spPr>
          <a:xfrm>
            <a:off x="2971800" y="228600"/>
            <a:ext cx="3276600" cy="1350613"/>
          </a:xfrm>
          <a:prstGeom prst="rect">
            <a:avLst/>
          </a:prstGeom>
        </p:spPr>
      </p:pic>
    </p:spTree>
  </p:cSld>
  <p:clrMapOvr>
    <a:masterClrMapping/>
  </p:clrMapOvr>
  <p:transition advClick="0" advTm="500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593975"/>
          </a:xfrm>
        </p:spPr>
        <p:txBody>
          <a:bodyPr>
            <a:noAutofit/>
          </a:bodyPr>
          <a:lstStyle/>
          <a:p>
            <a:r>
              <a:rPr lang="en-US" sz="7200" b="1" dirty="0" smtClean="0">
                <a:solidFill>
                  <a:srgbClr val="002060"/>
                </a:solidFill>
                <a:effectLst>
                  <a:outerShdw blurRad="38100" dist="38100" dir="2700000" algn="tl">
                    <a:srgbClr val="000000">
                      <a:alpha val="43137"/>
                    </a:srgbClr>
                  </a:outerShdw>
                </a:effectLst>
              </a:rPr>
              <a:t>A Smartest Way to Get Closer</a:t>
            </a:r>
            <a:endParaRPr lang="en-US" sz="8000"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pic>
        <p:nvPicPr>
          <p:cNvPr id="5" name="Picture 4" descr="CSM-logo.png"/>
          <p:cNvPicPr>
            <a:picLocks noChangeAspect="1"/>
          </p:cNvPicPr>
          <p:nvPr/>
        </p:nvPicPr>
        <p:blipFill>
          <a:blip r:embed="rId3" cstate="print"/>
          <a:stretch>
            <a:fillRect/>
          </a:stretch>
        </p:blipFill>
        <p:spPr>
          <a:xfrm>
            <a:off x="2971800" y="228600"/>
            <a:ext cx="3276600" cy="1350613"/>
          </a:xfrm>
          <a:prstGeom prst="rect">
            <a:avLst/>
          </a:prstGeom>
        </p:spPr>
      </p:pic>
      <p:sp>
        <p:nvSpPr>
          <p:cNvPr id="6" name="TextBox 5"/>
          <p:cNvSpPr txBox="1"/>
          <p:nvPr/>
        </p:nvSpPr>
        <p:spPr>
          <a:xfrm>
            <a:off x="990600" y="4648200"/>
            <a:ext cx="7391400"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rPr>
              <a:t>PARENT, TEACHER &amp; STUDENT</a:t>
            </a:r>
            <a:endParaRPr lang="en-US" sz="4400" b="1" dirty="0">
              <a:effectLst>
                <a:outerShdw blurRad="38100" dist="38100" dir="2700000" algn="tl">
                  <a:srgbClr val="000000">
                    <a:alpha val="43137"/>
                  </a:srgbClr>
                </a:outerShdw>
              </a:effectLst>
            </a:endParaRP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pic>
        <p:nvPicPr>
          <p:cNvPr id="9" name="Picture 8" descr="download.png"/>
          <p:cNvPicPr>
            <a:picLocks noChangeAspect="1"/>
          </p:cNvPicPr>
          <p:nvPr/>
        </p:nvPicPr>
        <p:blipFill>
          <a:blip r:embed="rId3" cstate="print"/>
          <a:stretch>
            <a:fillRect/>
          </a:stretch>
        </p:blipFill>
        <p:spPr>
          <a:xfrm>
            <a:off x="4724400" y="533400"/>
            <a:ext cx="3650043" cy="1066800"/>
          </a:xfrm>
          <a:prstGeom prst="rect">
            <a:avLst/>
          </a:prstGeom>
        </p:spPr>
      </p:pic>
      <p:sp>
        <p:nvSpPr>
          <p:cNvPr id="7" name="TextBox 6"/>
          <p:cNvSpPr txBox="1"/>
          <p:nvPr/>
        </p:nvSpPr>
        <p:spPr>
          <a:xfrm>
            <a:off x="990600" y="4086761"/>
            <a:ext cx="7391400" cy="707886"/>
          </a:xfrm>
          <a:prstGeom prst="rect">
            <a:avLst/>
          </a:prstGeom>
          <a:noFill/>
        </p:spPr>
        <p:txBody>
          <a:bodyPr wrap="square" rtlCol="0">
            <a:spAutoFit/>
          </a:bodyPr>
          <a:lstStyle/>
          <a:p>
            <a:pPr algn="ctr"/>
            <a:endParaRPr lang="en-US" sz="4000" b="1" dirty="0">
              <a:effectLst>
                <a:outerShdw blurRad="38100" dist="38100" dir="2700000" algn="tl">
                  <a:srgbClr val="000000">
                    <a:alpha val="43137"/>
                  </a:srgbClr>
                </a:outerShdw>
              </a:effectLst>
            </a:endParaRPr>
          </a:p>
        </p:txBody>
      </p:sp>
      <p:sp>
        <p:nvSpPr>
          <p:cNvPr id="8" name="TextBox 7"/>
          <p:cNvSpPr txBox="1"/>
          <p:nvPr/>
        </p:nvSpPr>
        <p:spPr>
          <a:xfrm>
            <a:off x="3886200" y="2149257"/>
            <a:ext cx="5105400" cy="2677656"/>
          </a:xfrm>
          <a:prstGeom prst="rect">
            <a:avLst/>
          </a:prstGeom>
          <a:noFill/>
        </p:spPr>
        <p:txBody>
          <a:bodyPr wrap="square" rtlCol="0">
            <a:spAutoFit/>
          </a:bodyPr>
          <a:lstStyle/>
          <a:p>
            <a:pPr marL="514350" indent="-514350">
              <a:buAutoNum type="arabicPeriod"/>
            </a:pPr>
            <a:r>
              <a:rPr lang="en-US" sz="2800" dirty="0" smtClean="0"/>
              <a:t>Type “cyber school manager” in Google Play Store</a:t>
            </a:r>
          </a:p>
          <a:p>
            <a:pPr marL="514350" indent="-514350">
              <a:buAutoNum type="arabicPeriod"/>
            </a:pPr>
            <a:endParaRPr lang="en-US" sz="2800" dirty="0" smtClean="0"/>
          </a:p>
          <a:p>
            <a:pPr marL="514350" indent="-514350">
              <a:buAutoNum type="arabicPeriod"/>
            </a:pPr>
            <a:r>
              <a:rPr lang="en-US" sz="2800" dirty="0" smtClean="0"/>
              <a:t>To Download the app, click on Install</a:t>
            </a:r>
          </a:p>
          <a:p>
            <a:pPr marL="514350" indent="-514350">
              <a:buAutoNum type="arabicPeriod"/>
            </a:pPr>
            <a:endParaRPr lang="en-US" sz="2800" b="1" dirty="0" smtClean="0">
              <a:effectLst>
                <a:outerShdw blurRad="38100" dist="38100" dir="2700000" algn="tl">
                  <a:srgbClr val="000000">
                    <a:alpha val="43137"/>
                  </a:srgbClr>
                </a:outerShdw>
              </a:effectLst>
            </a:endParaRPr>
          </a:p>
        </p:txBody>
      </p:sp>
      <p:pic>
        <p:nvPicPr>
          <p:cNvPr id="10" name="Picture 9" descr="3-Login.png"/>
          <p:cNvPicPr>
            <a:picLocks noChangeAspect="1"/>
          </p:cNvPicPr>
          <p:nvPr/>
        </p:nvPicPr>
        <p:blipFill>
          <a:blip r:embed="rId4" cstate="print"/>
          <a:stretch>
            <a:fillRect/>
          </a:stretch>
        </p:blipFill>
        <p:spPr>
          <a:xfrm>
            <a:off x="457200" y="609600"/>
            <a:ext cx="3280563" cy="5641848"/>
          </a:xfrm>
          <a:prstGeom prst="rect">
            <a:avLst/>
          </a:prstGeom>
        </p:spPr>
      </p:pic>
      <p:pic>
        <p:nvPicPr>
          <p:cNvPr id="11" name="Picture 10" descr="3"/>
          <p:cNvPicPr>
            <a:picLocks noChangeAspect="1"/>
          </p:cNvPicPr>
          <p:nvPr/>
        </p:nvPicPr>
        <p:blipFill>
          <a:blip r:embed="rId5" cstate="print"/>
          <a:srcRect t="1852"/>
          <a:stretch>
            <a:fillRect/>
          </a:stretch>
        </p:blipFill>
        <p:spPr>
          <a:xfrm>
            <a:off x="685800" y="1371600"/>
            <a:ext cx="2895600" cy="3886200"/>
          </a:xfrm>
          <a:prstGeom prst="rect">
            <a:avLst/>
          </a:prstGeom>
        </p:spPr>
      </p:pic>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91000" y="830759"/>
            <a:ext cx="4495800"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rPr>
              <a:t>How to Register</a:t>
            </a:r>
          </a:p>
        </p:txBody>
      </p:sp>
      <p:sp>
        <p:nvSpPr>
          <p:cNvPr id="13" name="TextBox 12"/>
          <p:cNvSpPr txBox="1"/>
          <p:nvPr/>
        </p:nvSpPr>
        <p:spPr>
          <a:xfrm>
            <a:off x="4419600" y="1981200"/>
            <a:ext cx="4267200" cy="1815882"/>
          </a:xfrm>
          <a:prstGeom prst="rect">
            <a:avLst/>
          </a:prstGeom>
          <a:noFill/>
        </p:spPr>
        <p:txBody>
          <a:bodyPr wrap="square" rtlCol="0">
            <a:spAutoFit/>
          </a:bodyPr>
          <a:lstStyle/>
          <a:p>
            <a:pPr algn="just"/>
            <a:r>
              <a:rPr lang="en-US" sz="2800" dirty="0" smtClean="0"/>
              <a:t>After successful Installation Users need to register. For new registration click on </a:t>
            </a:r>
            <a:r>
              <a:rPr lang="en-US" sz="2800" u="sng" dirty="0" smtClean="0"/>
              <a:t>Register Now</a:t>
            </a:r>
            <a:r>
              <a:rPr lang="en-US" sz="2800" dirty="0" smtClean="0"/>
              <a:t> link.</a:t>
            </a:r>
            <a:endParaRPr lang="en-US" sz="5400" dirty="0" smtClean="0"/>
          </a:p>
        </p:txBody>
      </p:sp>
      <p:pic>
        <p:nvPicPr>
          <p:cNvPr id="8" name="Picture 7" descr="3-Login.png"/>
          <p:cNvPicPr>
            <a:picLocks noChangeAspect="1"/>
          </p:cNvPicPr>
          <p:nvPr/>
        </p:nvPicPr>
        <p:blipFill>
          <a:blip r:embed="rId3" cstate="print"/>
          <a:stretch>
            <a:fillRect/>
          </a:stretch>
        </p:blipFill>
        <p:spPr>
          <a:xfrm>
            <a:off x="605637" y="609600"/>
            <a:ext cx="3280563" cy="5641848"/>
          </a:xfrm>
          <a:prstGeom prst="rect">
            <a:avLst/>
          </a:prstGeom>
        </p:spPr>
      </p:pic>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343400" y="609600"/>
            <a:ext cx="44958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New User Registration</a:t>
            </a:r>
          </a:p>
        </p:txBody>
      </p:sp>
      <p:sp>
        <p:nvSpPr>
          <p:cNvPr id="13" name="TextBox 12"/>
          <p:cNvSpPr txBox="1"/>
          <p:nvPr/>
        </p:nvSpPr>
        <p:spPr>
          <a:xfrm>
            <a:off x="4191000" y="1447800"/>
            <a:ext cx="4800600" cy="3847207"/>
          </a:xfrm>
          <a:prstGeom prst="rect">
            <a:avLst/>
          </a:prstGeom>
          <a:noFill/>
        </p:spPr>
        <p:txBody>
          <a:bodyPr wrap="square" rtlCol="0">
            <a:spAutoFit/>
          </a:bodyPr>
          <a:lstStyle/>
          <a:p>
            <a:pPr marL="514350" indent="-514350">
              <a:buAutoNum type="arabicPeriod"/>
            </a:pPr>
            <a:r>
              <a:rPr lang="en-US" sz="2800" dirty="0" smtClean="0"/>
              <a:t>Enter Student’s Registration Number </a:t>
            </a:r>
            <a:r>
              <a:rPr lang="en-US" sz="2000" i="1" dirty="0" smtClean="0"/>
              <a:t>(Provided by School, unique id of student</a:t>
            </a:r>
            <a:r>
              <a:rPr lang="en-US" sz="2000" dirty="0" smtClean="0"/>
              <a:t>)</a:t>
            </a:r>
            <a:endParaRPr lang="en-US" sz="2800" dirty="0" smtClean="0"/>
          </a:p>
          <a:p>
            <a:pPr marL="514350" indent="-514350">
              <a:buAutoNum type="arabicPeriod"/>
            </a:pPr>
            <a:r>
              <a:rPr lang="en-US" sz="2800" dirty="0" smtClean="0"/>
              <a:t>Enter Student’s Date of Birth </a:t>
            </a:r>
            <a:r>
              <a:rPr lang="en-US" sz="2000" i="1" dirty="0" smtClean="0"/>
              <a:t>(in DDMMYYYY Format)</a:t>
            </a:r>
            <a:endParaRPr lang="en-US" sz="2400" i="1" dirty="0" smtClean="0"/>
          </a:p>
          <a:p>
            <a:pPr marL="514350" indent="-514350">
              <a:buAutoNum type="arabicPeriod"/>
            </a:pPr>
            <a:r>
              <a:rPr lang="en-US" sz="2800" dirty="0" smtClean="0"/>
              <a:t>Enter Parent’s Mobile Number registered in school records.</a:t>
            </a:r>
          </a:p>
          <a:p>
            <a:pPr marL="514350" indent="-514350">
              <a:buAutoNum type="arabicPeriod"/>
            </a:pPr>
            <a:r>
              <a:rPr lang="en-US" sz="2800" dirty="0" smtClean="0"/>
              <a:t>Click on Register Button</a:t>
            </a:r>
            <a:endParaRPr lang="en-US" sz="3200" dirty="0"/>
          </a:p>
        </p:txBody>
      </p:sp>
      <p:pic>
        <p:nvPicPr>
          <p:cNvPr id="14" name="Picture 13" descr="smartphone_1.png"/>
          <p:cNvPicPr>
            <a:picLocks noChangeAspect="1"/>
          </p:cNvPicPr>
          <p:nvPr/>
        </p:nvPicPr>
        <p:blipFill>
          <a:blip r:embed="rId3" cstate="print"/>
          <a:stretch>
            <a:fillRect/>
          </a:stretch>
        </p:blipFill>
        <p:spPr>
          <a:xfrm>
            <a:off x="600349" y="609600"/>
            <a:ext cx="3278791" cy="5638800"/>
          </a:xfrm>
          <a:prstGeom prst="rect">
            <a:avLst/>
          </a:prstGeom>
        </p:spPr>
      </p:pic>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038600" y="838200"/>
            <a:ext cx="4953000"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rPr>
              <a:t>Verify Mobile Number</a:t>
            </a:r>
            <a:endParaRPr lang="en-US" sz="4000" b="1" dirty="0">
              <a:effectLst>
                <a:outerShdw blurRad="38100" dist="38100" dir="2700000" algn="tl">
                  <a:srgbClr val="000000">
                    <a:alpha val="43137"/>
                  </a:srgbClr>
                </a:outerShdw>
              </a:effectLst>
            </a:endParaRPr>
          </a:p>
        </p:txBody>
      </p:sp>
      <p:sp>
        <p:nvSpPr>
          <p:cNvPr id="13" name="TextBox 12"/>
          <p:cNvSpPr txBox="1"/>
          <p:nvPr/>
        </p:nvSpPr>
        <p:spPr>
          <a:xfrm>
            <a:off x="4419600" y="1981200"/>
            <a:ext cx="4419600" cy="2677656"/>
          </a:xfrm>
          <a:prstGeom prst="rect">
            <a:avLst/>
          </a:prstGeom>
          <a:noFill/>
        </p:spPr>
        <p:txBody>
          <a:bodyPr wrap="square" rtlCol="0">
            <a:spAutoFit/>
          </a:bodyPr>
          <a:lstStyle/>
          <a:p>
            <a:pPr marL="514350" indent="-514350">
              <a:buAutoNum type="arabicPeriod"/>
            </a:pPr>
            <a:r>
              <a:rPr lang="en-US" sz="2800" dirty="0" smtClean="0"/>
              <a:t>Enter One Time Password (OTP) received on registered mobile number</a:t>
            </a:r>
          </a:p>
          <a:p>
            <a:pPr marL="514350" indent="-514350">
              <a:buAutoNum type="arabicPeriod"/>
            </a:pPr>
            <a:endParaRPr lang="en-US" sz="2800" dirty="0" smtClean="0"/>
          </a:p>
          <a:p>
            <a:pPr marL="514350" indent="-514350">
              <a:buAutoNum type="arabicPeriod"/>
            </a:pPr>
            <a:r>
              <a:rPr lang="en-US" sz="2800" dirty="0" smtClean="0"/>
              <a:t>Click on Submit Button</a:t>
            </a:r>
            <a:endParaRPr lang="en-US" sz="3200" dirty="0"/>
          </a:p>
        </p:txBody>
      </p:sp>
      <p:pic>
        <p:nvPicPr>
          <p:cNvPr id="8" name="Picture 7" descr="2-OTP.png"/>
          <p:cNvPicPr>
            <a:picLocks noChangeAspect="1"/>
          </p:cNvPicPr>
          <p:nvPr/>
        </p:nvPicPr>
        <p:blipFill>
          <a:blip r:embed="rId3" cstate="print"/>
          <a:stretch>
            <a:fillRect/>
          </a:stretch>
        </p:blipFill>
        <p:spPr>
          <a:xfrm>
            <a:off x="-533400" y="609600"/>
            <a:ext cx="5569748" cy="5641848"/>
          </a:xfrm>
          <a:prstGeom prst="rect">
            <a:avLst/>
          </a:prstGeom>
        </p:spPr>
      </p:pic>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14800" y="381000"/>
            <a:ext cx="4724400" cy="3416320"/>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Congratulations!!!</a:t>
            </a:r>
          </a:p>
          <a:p>
            <a:pPr algn="ctr"/>
            <a:r>
              <a:rPr lang="en-US" sz="3600" b="1" dirty="0" smtClean="0">
                <a:effectLst>
                  <a:outerShdw blurRad="38100" dist="38100" dir="2700000" algn="tl">
                    <a:srgbClr val="000000">
                      <a:alpha val="43137"/>
                    </a:srgbClr>
                  </a:outerShdw>
                </a:effectLst>
              </a:rPr>
              <a:t>Your mobile number is successfully verified. Now CSM Mobile App is ready to use.</a:t>
            </a:r>
          </a:p>
          <a:p>
            <a:pPr algn="ctr"/>
            <a:endParaRPr lang="en-US" sz="3600" b="1" dirty="0">
              <a:effectLst>
                <a:outerShdw blurRad="38100" dist="38100" dir="2700000" algn="tl">
                  <a:srgbClr val="000000">
                    <a:alpha val="43137"/>
                  </a:srgbClr>
                </a:outerShdw>
              </a:effectLst>
            </a:endParaRPr>
          </a:p>
        </p:txBody>
      </p:sp>
      <p:sp>
        <p:nvSpPr>
          <p:cNvPr id="13" name="TextBox 12"/>
          <p:cNvSpPr txBox="1"/>
          <p:nvPr/>
        </p:nvSpPr>
        <p:spPr>
          <a:xfrm>
            <a:off x="4419600" y="3352800"/>
            <a:ext cx="4419600" cy="1938992"/>
          </a:xfrm>
          <a:prstGeom prst="rect">
            <a:avLst/>
          </a:prstGeom>
          <a:noFill/>
        </p:spPr>
        <p:txBody>
          <a:bodyPr wrap="square" rtlCol="0" anchor="t">
            <a:spAutoFit/>
          </a:bodyPr>
          <a:lstStyle/>
          <a:p>
            <a:pPr marL="514350" indent="-514350" algn="just">
              <a:buAutoNum type="arabicPeriod"/>
            </a:pPr>
            <a:r>
              <a:rPr lang="en-US" sz="2000" dirty="0" smtClean="0"/>
              <a:t>Now parent can also login in multiple mobiles using Student’s Registration Number as User id and Date of Birth as login password.</a:t>
            </a:r>
          </a:p>
          <a:p>
            <a:pPr marL="514350" indent="-514350" algn="just">
              <a:buAutoNum type="arabicPeriod"/>
            </a:pPr>
            <a:endParaRPr lang="en-US" sz="2000" dirty="0" smtClean="0"/>
          </a:p>
          <a:p>
            <a:pPr marL="514350" indent="-514350" algn="just">
              <a:buAutoNum type="arabicPeriod"/>
            </a:pPr>
            <a:r>
              <a:rPr lang="en-US" sz="2000" dirty="0" smtClean="0"/>
              <a:t>Click on Login Button</a:t>
            </a:r>
            <a:endParaRPr lang="en-US" sz="2400" dirty="0"/>
          </a:p>
        </p:txBody>
      </p:sp>
      <p:pic>
        <p:nvPicPr>
          <p:cNvPr id="8" name="Picture 7" descr="3-Login.png"/>
          <p:cNvPicPr>
            <a:picLocks noChangeAspect="1"/>
          </p:cNvPicPr>
          <p:nvPr/>
        </p:nvPicPr>
        <p:blipFill>
          <a:blip r:embed="rId3" cstate="print"/>
          <a:stretch>
            <a:fillRect/>
          </a:stretch>
        </p:blipFill>
        <p:spPr>
          <a:xfrm>
            <a:off x="605637" y="609600"/>
            <a:ext cx="3280563" cy="5641848"/>
          </a:xfrm>
          <a:prstGeom prst="rect">
            <a:avLst/>
          </a:prstGeom>
        </p:spPr>
      </p:pic>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95800" y="1692057"/>
            <a:ext cx="4343400" cy="3108543"/>
          </a:xfrm>
          <a:prstGeom prst="rect">
            <a:avLst/>
          </a:prstGeom>
          <a:noFill/>
        </p:spPr>
        <p:txBody>
          <a:bodyPr wrap="square" rtlCol="0">
            <a:spAutoFit/>
          </a:bodyPr>
          <a:lstStyle/>
          <a:p>
            <a:pPr algn="just"/>
            <a:r>
              <a:rPr lang="en-US" sz="2800" dirty="0" smtClean="0"/>
              <a:t>After Successful Login on home screen user can see Student’s Profile, Attendance Status, Latest Homework, Messages, Notifications and School Gallery etc.</a:t>
            </a:r>
            <a:endParaRPr lang="en-US" sz="2800" dirty="0"/>
          </a:p>
        </p:txBody>
      </p:sp>
      <p:sp>
        <p:nvSpPr>
          <p:cNvPr id="8" name="TextBox 7"/>
          <p:cNvSpPr txBox="1"/>
          <p:nvPr/>
        </p:nvSpPr>
        <p:spPr>
          <a:xfrm>
            <a:off x="4114800" y="381000"/>
            <a:ext cx="4724400" cy="1754326"/>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Welcome on the Dashboard.</a:t>
            </a:r>
          </a:p>
          <a:p>
            <a:pPr algn="ctr"/>
            <a:endParaRPr lang="en-US" sz="3600" b="1" dirty="0">
              <a:effectLst>
                <a:outerShdw blurRad="38100" dist="38100" dir="2700000" algn="tl">
                  <a:srgbClr val="000000">
                    <a:alpha val="43137"/>
                  </a:srgbClr>
                </a:outerShdw>
              </a:effectLst>
            </a:endParaRP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0" y="5638800"/>
            <a:ext cx="1447800" cy="533400"/>
          </a:xfrm>
        </p:spPr>
        <p:txBody>
          <a:bodyPr>
            <a:normAutofit/>
          </a:bodyPr>
          <a:lstStyle/>
          <a:p>
            <a:r>
              <a:rPr lang="en-US" sz="1800" dirty="0" smtClean="0"/>
              <a:t>Powered by:</a:t>
            </a:r>
            <a:endParaRPr lang="en-US" sz="1800" dirty="0"/>
          </a:p>
        </p:txBody>
      </p:sp>
      <p:pic>
        <p:nvPicPr>
          <p:cNvPr id="4" name="Picture 3" descr="Cybrain logo.png"/>
          <p:cNvPicPr>
            <a:picLocks noChangeAspect="1"/>
          </p:cNvPicPr>
          <p:nvPr/>
        </p:nvPicPr>
        <p:blipFill>
          <a:blip r:embed="rId2" cstate="print"/>
          <a:stretch>
            <a:fillRect/>
          </a:stretch>
        </p:blipFill>
        <p:spPr>
          <a:xfrm>
            <a:off x="5829695" y="5943686"/>
            <a:ext cx="3161905" cy="685714"/>
          </a:xfrm>
          <a:prstGeom prst="rect">
            <a:avLst/>
          </a:prstGeom>
        </p:spPr>
      </p:pic>
      <p:sp>
        <p:nvSpPr>
          <p:cNvPr id="7" name="TextBox 6"/>
          <p:cNvSpPr txBox="1"/>
          <p:nvPr/>
        </p:nvSpPr>
        <p:spPr>
          <a:xfrm>
            <a:off x="4114800" y="628471"/>
            <a:ext cx="4724400"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rPr>
              <a:t>CSM Menu Items</a:t>
            </a:r>
            <a:endParaRPr lang="en-US" sz="3600" b="1" dirty="0">
              <a:effectLst>
                <a:outerShdw blurRad="38100" dist="38100" dir="2700000" algn="tl">
                  <a:srgbClr val="000000">
                    <a:alpha val="43137"/>
                  </a:srgbClr>
                </a:outerShdw>
              </a:effectLst>
            </a:endParaRPr>
          </a:p>
        </p:txBody>
      </p:sp>
      <p:pic>
        <p:nvPicPr>
          <p:cNvPr id="9" name="Picture 8" descr="4-Dashboard.jpg"/>
          <p:cNvPicPr>
            <a:picLocks noChangeAspect="1"/>
          </p:cNvPicPr>
          <p:nvPr/>
        </p:nvPicPr>
        <p:blipFill>
          <a:blip r:embed="rId3" cstate="print"/>
          <a:srcRect l="18889" r="20000"/>
          <a:stretch>
            <a:fillRect/>
          </a:stretch>
        </p:blipFill>
        <p:spPr>
          <a:xfrm>
            <a:off x="514604" y="457200"/>
            <a:ext cx="3447796" cy="5641848"/>
          </a:xfrm>
          <a:prstGeom prst="rect">
            <a:avLst/>
          </a:prstGeom>
        </p:spPr>
      </p:pic>
      <p:sp>
        <p:nvSpPr>
          <p:cNvPr id="10" name="TextBox 9"/>
          <p:cNvSpPr txBox="1"/>
          <p:nvPr/>
        </p:nvSpPr>
        <p:spPr>
          <a:xfrm>
            <a:off x="4495800" y="1524000"/>
            <a:ext cx="4343400" cy="2677656"/>
          </a:xfrm>
          <a:prstGeom prst="rect">
            <a:avLst/>
          </a:prstGeom>
          <a:noFill/>
        </p:spPr>
        <p:txBody>
          <a:bodyPr wrap="square" rtlCol="0">
            <a:spAutoFit/>
          </a:bodyPr>
          <a:lstStyle/>
          <a:p>
            <a:pPr algn="just"/>
            <a:r>
              <a:rPr lang="en-US" sz="2400" dirty="0" smtClean="0"/>
              <a:t>On the left side of home screen, in menu list now user can see all the functions of CSM app like Student Profile, Inbox, Notifications, Home Work, Time table, Results, Date Sheet, Fee Ledger etc.</a:t>
            </a:r>
            <a:endParaRPr lang="en-US" sz="2400" dirty="0"/>
          </a:p>
        </p:txBody>
      </p:sp>
      <p:pic>
        <p:nvPicPr>
          <p:cNvPr id="8" name="Picture 7" descr="12"/>
          <p:cNvPicPr>
            <a:picLocks noChangeAspect="1"/>
          </p:cNvPicPr>
          <p:nvPr/>
        </p:nvPicPr>
        <p:blipFill>
          <a:blip r:embed="rId4" cstate="print"/>
          <a:srcRect t="3456"/>
          <a:stretch>
            <a:fillRect/>
          </a:stretch>
        </p:blipFill>
        <p:spPr>
          <a:xfrm>
            <a:off x="838200" y="1066800"/>
            <a:ext cx="2819400" cy="4038599"/>
          </a:xfrm>
          <a:prstGeom prst="rect">
            <a:avLst/>
          </a:prstGeom>
        </p:spPr>
      </p:pic>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7470</TotalTime>
  <Words>533</Words>
  <Application>Microsoft Office PowerPoint</Application>
  <PresentationFormat>On-screen Show (4:3)</PresentationFormat>
  <Paragraphs>66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Cyber School Manager</vt:lpstr>
      <vt:lpstr>A Smartest Way to Get Closer</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For more details Visit: www.cyberschoolmanager.com   Call us :+91-9216953958, 9988899777, 0172-5053958 Email us : info@cybrain.co.in  Follow us on Facebook: www.facebook.com/cybrainsoft/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School Manager</dc:title>
  <dc:creator>Dikshant</dc:creator>
  <cp:lastModifiedBy>Zedd</cp:lastModifiedBy>
  <cp:revision>95</cp:revision>
  <dcterms:created xsi:type="dcterms:W3CDTF">2016-11-16T10:45:59Z</dcterms:created>
  <dcterms:modified xsi:type="dcterms:W3CDTF">2017-01-25T07:56:00Z</dcterms:modified>
</cp:coreProperties>
</file>