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29D96-1EFE-4BAA-92BE-DF01A4056B11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926C142-8479-4976-80B3-CB31B2DFA6CF}">
      <dgm:prSet/>
      <dgm:spPr/>
      <dgm:t>
        <a:bodyPr/>
        <a:lstStyle/>
        <a:p>
          <a:r>
            <a:rPr lang="en-IN" dirty="0"/>
            <a:t>2</a:t>
          </a:r>
        </a:p>
      </dgm:t>
    </dgm:pt>
    <dgm:pt modelId="{E1F025C0-38EA-4751-B6A5-2917E05082F5}" type="parTrans" cxnId="{ECD1B502-2316-4E92-9207-833D28B1A4BD}">
      <dgm:prSet/>
      <dgm:spPr/>
      <dgm:t>
        <a:bodyPr/>
        <a:lstStyle/>
        <a:p>
          <a:endParaRPr lang="en-IN"/>
        </a:p>
      </dgm:t>
    </dgm:pt>
    <dgm:pt modelId="{D136291D-208E-4F4B-912D-06C049DE5B50}" type="sibTrans" cxnId="{ECD1B502-2316-4E92-9207-833D28B1A4BD}">
      <dgm:prSet/>
      <dgm:spPr/>
      <dgm:t>
        <a:bodyPr/>
        <a:lstStyle/>
        <a:p>
          <a:endParaRPr lang="en-IN"/>
        </a:p>
      </dgm:t>
    </dgm:pt>
    <dgm:pt modelId="{8F1CBF53-2009-480D-88E6-16C09CE3A672}">
      <dgm:prSet/>
      <dgm:spPr/>
      <dgm:t>
        <a:bodyPr/>
        <a:lstStyle/>
        <a:p>
          <a:r>
            <a:rPr lang="en-IN" dirty="0"/>
            <a:t>3 </a:t>
          </a:r>
        </a:p>
      </dgm:t>
    </dgm:pt>
    <dgm:pt modelId="{77CF6F32-1928-43C9-BF79-8EAB34729760}" type="parTrans" cxnId="{CC6DFF0A-91B5-4489-9672-E58225659CFE}">
      <dgm:prSet/>
      <dgm:spPr/>
      <dgm:t>
        <a:bodyPr/>
        <a:lstStyle/>
        <a:p>
          <a:endParaRPr lang="en-IN"/>
        </a:p>
      </dgm:t>
    </dgm:pt>
    <dgm:pt modelId="{378BF966-C574-4582-AB3B-E4451EDDD77C}" type="sibTrans" cxnId="{CC6DFF0A-91B5-4489-9672-E58225659CFE}">
      <dgm:prSet/>
      <dgm:spPr/>
      <dgm:t>
        <a:bodyPr/>
        <a:lstStyle/>
        <a:p>
          <a:endParaRPr lang="en-IN"/>
        </a:p>
      </dgm:t>
    </dgm:pt>
    <dgm:pt modelId="{901B02CD-9B13-412A-8925-F0AB6DA3C3FD}">
      <dgm:prSet/>
      <dgm:spPr/>
      <dgm:t>
        <a:bodyPr/>
        <a:lstStyle/>
        <a:p>
          <a:r>
            <a:rPr lang="en-IN" dirty="0"/>
            <a:t>1</a:t>
          </a:r>
        </a:p>
      </dgm:t>
    </dgm:pt>
    <dgm:pt modelId="{BD62A2B6-F099-46AF-879E-644800BD5002}" type="sibTrans" cxnId="{AABB7DFD-96B5-405F-9BEF-FFA53DC8CC08}">
      <dgm:prSet/>
      <dgm:spPr/>
      <dgm:t>
        <a:bodyPr/>
        <a:lstStyle/>
        <a:p>
          <a:endParaRPr lang="en-IN"/>
        </a:p>
      </dgm:t>
    </dgm:pt>
    <dgm:pt modelId="{3D0DF9D9-EF01-4E22-8F70-107894C42104}" type="parTrans" cxnId="{AABB7DFD-96B5-405F-9BEF-FFA53DC8CC08}">
      <dgm:prSet/>
      <dgm:spPr/>
      <dgm:t>
        <a:bodyPr/>
        <a:lstStyle/>
        <a:p>
          <a:endParaRPr lang="en-IN"/>
        </a:p>
      </dgm:t>
    </dgm:pt>
    <dgm:pt modelId="{F9C5DBC9-D22D-45F8-881C-C22733C89743}">
      <dgm:prSet/>
      <dgm:spPr/>
      <dgm:t>
        <a:bodyPr/>
        <a:lstStyle/>
        <a:p>
          <a:r>
            <a:rPr lang="en-IN" b="1" dirty="0"/>
            <a:t>Business analytics is the process of collecting, processing, sorting and studying business data  using statistical models and analyse them to transform into meaningful insight.</a:t>
          </a:r>
        </a:p>
      </dgm:t>
    </dgm:pt>
    <dgm:pt modelId="{3328E256-C90E-494B-84E3-F52E002253BB}" type="parTrans" cxnId="{A5C593E8-5FCD-487F-9D03-F485C0FD616B}">
      <dgm:prSet/>
      <dgm:spPr/>
      <dgm:t>
        <a:bodyPr/>
        <a:lstStyle/>
        <a:p>
          <a:endParaRPr lang="en-IN"/>
        </a:p>
      </dgm:t>
    </dgm:pt>
    <dgm:pt modelId="{A48A0D31-F1AB-4ABC-9614-32B07BFD6ED1}" type="sibTrans" cxnId="{A5C593E8-5FCD-487F-9D03-F485C0FD616B}">
      <dgm:prSet/>
      <dgm:spPr/>
      <dgm:t>
        <a:bodyPr/>
        <a:lstStyle/>
        <a:p>
          <a:endParaRPr lang="en-IN"/>
        </a:p>
      </dgm:t>
    </dgm:pt>
    <dgm:pt modelId="{6BFFD4FC-01DC-40E7-9D5C-1DFD7E852518}">
      <dgm:prSet/>
      <dgm:spPr/>
      <dgm:t>
        <a:bodyPr/>
        <a:lstStyle/>
        <a:p>
          <a:r>
            <a:rPr lang="en-IN" b="1" dirty="0"/>
            <a:t>Business analytics is prescriptive where we analysed the data , recognized the pattern of the data, developed models to clarify past events and to predict future events. Also its focuses on efficient process and effective outcome.</a:t>
          </a:r>
        </a:p>
      </dgm:t>
    </dgm:pt>
    <dgm:pt modelId="{CE79B050-6AFC-45D2-8CDD-756A6AD0A1A1}" type="parTrans" cxnId="{1C8160FA-1D7C-45E8-A6B2-80140B3B8669}">
      <dgm:prSet/>
      <dgm:spPr/>
      <dgm:t>
        <a:bodyPr/>
        <a:lstStyle/>
        <a:p>
          <a:endParaRPr lang="en-IN"/>
        </a:p>
      </dgm:t>
    </dgm:pt>
    <dgm:pt modelId="{F9698E33-4EB1-4956-8ABA-76729F4EE212}" type="sibTrans" cxnId="{1C8160FA-1D7C-45E8-A6B2-80140B3B8669}">
      <dgm:prSet/>
      <dgm:spPr/>
      <dgm:t>
        <a:bodyPr/>
        <a:lstStyle/>
        <a:p>
          <a:endParaRPr lang="en-IN"/>
        </a:p>
      </dgm:t>
    </dgm:pt>
    <dgm:pt modelId="{1E213AD0-A66D-45A9-9316-073933B07C30}">
      <dgm:prSet/>
      <dgm:spPr/>
      <dgm:t>
        <a:bodyPr/>
        <a:lstStyle/>
        <a:p>
          <a:r>
            <a:rPr lang="en-IN" b="1" dirty="0"/>
            <a:t>Component of Business analytics are Data Mining, Text Mining, Clustering, Features Engineering, Forecasting, Optimization and Data Visualization.</a:t>
          </a:r>
        </a:p>
      </dgm:t>
    </dgm:pt>
    <dgm:pt modelId="{5F89D27E-77A9-4DC9-B114-D09030EF53B1}" type="parTrans" cxnId="{F0DB8619-E95C-4B36-BF3F-257228D0D433}">
      <dgm:prSet/>
      <dgm:spPr/>
      <dgm:t>
        <a:bodyPr/>
        <a:lstStyle/>
        <a:p>
          <a:endParaRPr lang="en-IN"/>
        </a:p>
      </dgm:t>
    </dgm:pt>
    <dgm:pt modelId="{276A56D3-B3B0-4B54-87EA-B452D6CBB02E}" type="sibTrans" cxnId="{F0DB8619-E95C-4B36-BF3F-257228D0D433}">
      <dgm:prSet/>
      <dgm:spPr/>
      <dgm:t>
        <a:bodyPr/>
        <a:lstStyle/>
        <a:p>
          <a:endParaRPr lang="en-IN"/>
        </a:p>
      </dgm:t>
    </dgm:pt>
    <dgm:pt modelId="{105FEBDA-82C3-4C6B-AFA5-D58BEBBFE56D}" type="pres">
      <dgm:prSet presAssocID="{95E29D96-1EFE-4BAA-92BE-DF01A4056B11}" presName="linearFlow" presStyleCnt="0">
        <dgm:presLayoutVars>
          <dgm:dir/>
          <dgm:animLvl val="lvl"/>
          <dgm:resizeHandles val="exact"/>
        </dgm:presLayoutVars>
      </dgm:prSet>
      <dgm:spPr/>
    </dgm:pt>
    <dgm:pt modelId="{5124D9CF-E1D1-415C-82AE-0B6596BB71BB}" type="pres">
      <dgm:prSet presAssocID="{901B02CD-9B13-412A-8925-F0AB6DA3C3FD}" presName="composite" presStyleCnt="0"/>
      <dgm:spPr/>
    </dgm:pt>
    <dgm:pt modelId="{6A03B7D3-CF55-4E4D-B64F-0A35FB9EFC24}" type="pres">
      <dgm:prSet presAssocID="{901B02CD-9B13-412A-8925-F0AB6DA3C3F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A3763E2-F422-4A8E-83DB-039C5ADE1ACD}" type="pres">
      <dgm:prSet presAssocID="{901B02CD-9B13-412A-8925-F0AB6DA3C3FD}" presName="descendantText" presStyleLbl="alignAcc1" presStyleIdx="0" presStyleCnt="3">
        <dgm:presLayoutVars>
          <dgm:bulletEnabled val="1"/>
        </dgm:presLayoutVars>
      </dgm:prSet>
      <dgm:spPr/>
    </dgm:pt>
    <dgm:pt modelId="{D8811A6F-1F74-4A89-8659-A12C5E7E3D62}" type="pres">
      <dgm:prSet presAssocID="{BD62A2B6-F099-46AF-879E-644800BD5002}" presName="sp" presStyleCnt="0"/>
      <dgm:spPr/>
    </dgm:pt>
    <dgm:pt modelId="{8DF411ED-F57A-41AE-A84D-FB196A412CF4}" type="pres">
      <dgm:prSet presAssocID="{7926C142-8479-4976-80B3-CB31B2DFA6CF}" presName="composite" presStyleCnt="0"/>
      <dgm:spPr/>
    </dgm:pt>
    <dgm:pt modelId="{FD2FAAD8-90F6-4F07-BA46-CA955F00FACF}" type="pres">
      <dgm:prSet presAssocID="{7926C142-8479-4976-80B3-CB31B2DFA6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13D9D54A-1191-4FE9-A73E-A6A9D6251ECA}" type="pres">
      <dgm:prSet presAssocID="{7926C142-8479-4976-80B3-CB31B2DFA6CF}" presName="descendantText" presStyleLbl="alignAcc1" presStyleIdx="1" presStyleCnt="3">
        <dgm:presLayoutVars>
          <dgm:bulletEnabled val="1"/>
        </dgm:presLayoutVars>
      </dgm:prSet>
      <dgm:spPr/>
    </dgm:pt>
    <dgm:pt modelId="{CCFC4EC1-6D13-4550-AB3A-D3A3B348782D}" type="pres">
      <dgm:prSet presAssocID="{D136291D-208E-4F4B-912D-06C049DE5B50}" presName="sp" presStyleCnt="0"/>
      <dgm:spPr/>
    </dgm:pt>
    <dgm:pt modelId="{5643FF80-E9FF-49D8-B153-8CFB17DEDB92}" type="pres">
      <dgm:prSet presAssocID="{8F1CBF53-2009-480D-88E6-16C09CE3A672}" presName="composite" presStyleCnt="0"/>
      <dgm:spPr/>
    </dgm:pt>
    <dgm:pt modelId="{E5128138-2499-45BE-A822-FE9FCF597A7A}" type="pres">
      <dgm:prSet presAssocID="{8F1CBF53-2009-480D-88E6-16C09CE3A67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6F0A583-A13C-4E46-887F-9D04A3BF3B77}" type="pres">
      <dgm:prSet presAssocID="{8F1CBF53-2009-480D-88E6-16C09CE3A67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CD1B502-2316-4E92-9207-833D28B1A4BD}" srcId="{95E29D96-1EFE-4BAA-92BE-DF01A4056B11}" destId="{7926C142-8479-4976-80B3-CB31B2DFA6CF}" srcOrd="1" destOrd="0" parTransId="{E1F025C0-38EA-4751-B6A5-2917E05082F5}" sibTransId="{D136291D-208E-4F4B-912D-06C049DE5B50}"/>
    <dgm:cxn modelId="{FB74A803-037D-4A77-8087-E90D57B91E01}" type="presOf" srcId="{901B02CD-9B13-412A-8925-F0AB6DA3C3FD}" destId="{6A03B7D3-CF55-4E4D-B64F-0A35FB9EFC24}" srcOrd="0" destOrd="0" presId="urn:microsoft.com/office/officeart/2005/8/layout/chevron2"/>
    <dgm:cxn modelId="{CC6DFF0A-91B5-4489-9672-E58225659CFE}" srcId="{95E29D96-1EFE-4BAA-92BE-DF01A4056B11}" destId="{8F1CBF53-2009-480D-88E6-16C09CE3A672}" srcOrd="2" destOrd="0" parTransId="{77CF6F32-1928-43C9-BF79-8EAB34729760}" sibTransId="{378BF966-C574-4582-AB3B-E4451EDDD77C}"/>
    <dgm:cxn modelId="{14C84617-6F12-44CF-96D4-61B1365F75BD}" type="presOf" srcId="{6BFFD4FC-01DC-40E7-9D5C-1DFD7E852518}" destId="{13D9D54A-1191-4FE9-A73E-A6A9D6251ECA}" srcOrd="0" destOrd="0" presId="urn:microsoft.com/office/officeart/2005/8/layout/chevron2"/>
    <dgm:cxn modelId="{F0DB8619-E95C-4B36-BF3F-257228D0D433}" srcId="{8F1CBF53-2009-480D-88E6-16C09CE3A672}" destId="{1E213AD0-A66D-45A9-9316-073933B07C30}" srcOrd="0" destOrd="0" parTransId="{5F89D27E-77A9-4DC9-B114-D09030EF53B1}" sibTransId="{276A56D3-B3B0-4B54-87EA-B452D6CBB02E}"/>
    <dgm:cxn modelId="{0B87F124-5C14-4D8F-B659-1281F93EDA4A}" type="presOf" srcId="{95E29D96-1EFE-4BAA-92BE-DF01A4056B11}" destId="{105FEBDA-82C3-4C6B-AFA5-D58BEBBFE56D}" srcOrd="0" destOrd="0" presId="urn:microsoft.com/office/officeart/2005/8/layout/chevron2"/>
    <dgm:cxn modelId="{42DA876D-2E1C-4392-854F-2934D074AB49}" type="presOf" srcId="{1E213AD0-A66D-45A9-9316-073933B07C30}" destId="{16F0A583-A13C-4E46-887F-9D04A3BF3B77}" srcOrd="0" destOrd="0" presId="urn:microsoft.com/office/officeart/2005/8/layout/chevron2"/>
    <dgm:cxn modelId="{E9C928A3-6A48-45F4-A01A-4C7879F82A21}" type="presOf" srcId="{7926C142-8479-4976-80B3-CB31B2DFA6CF}" destId="{FD2FAAD8-90F6-4F07-BA46-CA955F00FACF}" srcOrd="0" destOrd="0" presId="urn:microsoft.com/office/officeart/2005/8/layout/chevron2"/>
    <dgm:cxn modelId="{A5C593E8-5FCD-487F-9D03-F485C0FD616B}" srcId="{901B02CD-9B13-412A-8925-F0AB6DA3C3FD}" destId="{F9C5DBC9-D22D-45F8-881C-C22733C89743}" srcOrd="0" destOrd="0" parTransId="{3328E256-C90E-494B-84E3-F52E002253BB}" sibTransId="{A48A0D31-F1AB-4ABC-9614-32B07BFD6ED1}"/>
    <dgm:cxn modelId="{FCFB2BF2-3843-4003-97A2-61F34F59DE63}" type="presOf" srcId="{F9C5DBC9-D22D-45F8-881C-C22733C89743}" destId="{DA3763E2-F422-4A8E-83DB-039C5ADE1ACD}" srcOrd="0" destOrd="0" presId="urn:microsoft.com/office/officeart/2005/8/layout/chevron2"/>
    <dgm:cxn modelId="{1C8160FA-1D7C-45E8-A6B2-80140B3B8669}" srcId="{7926C142-8479-4976-80B3-CB31B2DFA6CF}" destId="{6BFFD4FC-01DC-40E7-9D5C-1DFD7E852518}" srcOrd="0" destOrd="0" parTransId="{CE79B050-6AFC-45D2-8CDD-756A6AD0A1A1}" sibTransId="{F9698E33-4EB1-4956-8ABA-76729F4EE212}"/>
    <dgm:cxn modelId="{CA9B4EFC-FD51-46A3-92E7-82836696D702}" type="presOf" srcId="{8F1CBF53-2009-480D-88E6-16C09CE3A672}" destId="{E5128138-2499-45BE-A822-FE9FCF597A7A}" srcOrd="0" destOrd="0" presId="urn:microsoft.com/office/officeart/2005/8/layout/chevron2"/>
    <dgm:cxn modelId="{AABB7DFD-96B5-405F-9BEF-FFA53DC8CC08}" srcId="{95E29D96-1EFE-4BAA-92BE-DF01A4056B11}" destId="{901B02CD-9B13-412A-8925-F0AB6DA3C3FD}" srcOrd="0" destOrd="0" parTransId="{3D0DF9D9-EF01-4E22-8F70-107894C42104}" sibTransId="{BD62A2B6-F099-46AF-879E-644800BD5002}"/>
    <dgm:cxn modelId="{265003D3-2F35-4A59-99F4-6EE0B121A14C}" type="presParOf" srcId="{105FEBDA-82C3-4C6B-AFA5-D58BEBBFE56D}" destId="{5124D9CF-E1D1-415C-82AE-0B6596BB71BB}" srcOrd="0" destOrd="0" presId="urn:microsoft.com/office/officeart/2005/8/layout/chevron2"/>
    <dgm:cxn modelId="{A9107835-F063-45A0-8182-E1DA906F48DC}" type="presParOf" srcId="{5124D9CF-E1D1-415C-82AE-0B6596BB71BB}" destId="{6A03B7D3-CF55-4E4D-B64F-0A35FB9EFC24}" srcOrd="0" destOrd="0" presId="urn:microsoft.com/office/officeart/2005/8/layout/chevron2"/>
    <dgm:cxn modelId="{B32B4D8B-C691-4FB8-B8DC-3A68BD907625}" type="presParOf" srcId="{5124D9CF-E1D1-415C-82AE-0B6596BB71BB}" destId="{DA3763E2-F422-4A8E-83DB-039C5ADE1ACD}" srcOrd="1" destOrd="0" presId="urn:microsoft.com/office/officeart/2005/8/layout/chevron2"/>
    <dgm:cxn modelId="{DE798E08-0B54-4A33-88F9-19907373D7BA}" type="presParOf" srcId="{105FEBDA-82C3-4C6B-AFA5-D58BEBBFE56D}" destId="{D8811A6F-1F74-4A89-8659-A12C5E7E3D62}" srcOrd="1" destOrd="0" presId="urn:microsoft.com/office/officeart/2005/8/layout/chevron2"/>
    <dgm:cxn modelId="{720688B9-AC3C-48F5-A386-A83F84373118}" type="presParOf" srcId="{105FEBDA-82C3-4C6B-AFA5-D58BEBBFE56D}" destId="{8DF411ED-F57A-41AE-A84D-FB196A412CF4}" srcOrd="2" destOrd="0" presId="urn:microsoft.com/office/officeart/2005/8/layout/chevron2"/>
    <dgm:cxn modelId="{ACBB16F9-86E7-488D-8FE3-1ED7CCB21CC7}" type="presParOf" srcId="{8DF411ED-F57A-41AE-A84D-FB196A412CF4}" destId="{FD2FAAD8-90F6-4F07-BA46-CA955F00FACF}" srcOrd="0" destOrd="0" presId="urn:microsoft.com/office/officeart/2005/8/layout/chevron2"/>
    <dgm:cxn modelId="{1084ACB0-A038-4D46-86D4-B92BAC143E9B}" type="presParOf" srcId="{8DF411ED-F57A-41AE-A84D-FB196A412CF4}" destId="{13D9D54A-1191-4FE9-A73E-A6A9D6251ECA}" srcOrd="1" destOrd="0" presId="urn:microsoft.com/office/officeart/2005/8/layout/chevron2"/>
    <dgm:cxn modelId="{84C6DB06-97A7-46DD-B256-E1C658352A7C}" type="presParOf" srcId="{105FEBDA-82C3-4C6B-AFA5-D58BEBBFE56D}" destId="{CCFC4EC1-6D13-4550-AB3A-D3A3B348782D}" srcOrd="3" destOrd="0" presId="urn:microsoft.com/office/officeart/2005/8/layout/chevron2"/>
    <dgm:cxn modelId="{EC1FFBD4-6AAE-4065-BA1E-88B927765796}" type="presParOf" srcId="{105FEBDA-82C3-4C6B-AFA5-D58BEBBFE56D}" destId="{5643FF80-E9FF-49D8-B153-8CFB17DEDB92}" srcOrd="4" destOrd="0" presId="urn:microsoft.com/office/officeart/2005/8/layout/chevron2"/>
    <dgm:cxn modelId="{FCE66B85-987E-4B2C-824B-3810036923D5}" type="presParOf" srcId="{5643FF80-E9FF-49D8-B153-8CFB17DEDB92}" destId="{E5128138-2499-45BE-A822-FE9FCF597A7A}" srcOrd="0" destOrd="0" presId="urn:microsoft.com/office/officeart/2005/8/layout/chevron2"/>
    <dgm:cxn modelId="{BE81E182-57F9-45CD-BBBE-8E99C988A660}" type="presParOf" srcId="{5643FF80-E9FF-49D8-B153-8CFB17DEDB92}" destId="{16F0A583-A13C-4E46-887F-9D04A3BF3B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3B7D3-CF55-4E4D-B64F-0A35FB9EFC24}">
      <dsp:nvSpPr>
        <dsp:cNvPr id="0" name=""/>
        <dsp:cNvSpPr/>
      </dsp:nvSpPr>
      <dsp:spPr>
        <a:xfrm rot="5400000">
          <a:off x="-257447" y="257453"/>
          <a:ext cx="1716318" cy="12014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1</a:t>
          </a:r>
        </a:p>
      </dsp:txBody>
      <dsp:txXfrm rot="-5400000">
        <a:off x="1" y="600716"/>
        <a:ext cx="1201422" cy="514896"/>
      </dsp:txXfrm>
    </dsp:sp>
    <dsp:sp modelId="{DA3763E2-F422-4A8E-83DB-039C5ADE1ACD}">
      <dsp:nvSpPr>
        <dsp:cNvPr id="0" name=""/>
        <dsp:cNvSpPr/>
      </dsp:nvSpPr>
      <dsp:spPr>
        <a:xfrm rot="5400000">
          <a:off x="4694420" y="-3492992"/>
          <a:ext cx="1115606" cy="8101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 dirty="0"/>
            <a:t>Business analytics is the process of collecting, processing, sorting and studying business data  using statistical models and analyse them to transform into meaningful insight.</a:t>
          </a:r>
        </a:p>
      </dsp:txBody>
      <dsp:txXfrm rot="-5400000">
        <a:off x="1201422" y="54465"/>
        <a:ext cx="8047144" cy="1006688"/>
      </dsp:txXfrm>
    </dsp:sp>
    <dsp:sp modelId="{FD2FAAD8-90F6-4F07-BA46-CA955F00FACF}">
      <dsp:nvSpPr>
        <dsp:cNvPr id="0" name=""/>
        <dsp:cNvSpPr/>
      </dsp:nvSpPr>
      <dsp:spPr>
        <a:xfrm rot="5400000">
          <a:off x="-257447" y="1780738"/>
          <a:ext cx="1716318" cy="1201422"/>
        </a:xfrm>
        <a:prstGeom prst="chevron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5875" cap="rnd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2</a:t>
          </a:r>
        </a:p>
      </dsp:txBody>
      <dsp:txXfrm rot="-5400000">
        <a:off x="1" y="2124001"/>
        <a:ext cx="1201422" cy="514896"/>
      </dsp:txXfrm>
    </dsp:sp>
    <dsp:sp modelId="{13D9D54A-1191-4FE9-A73E-A6A9D6251ECA}">
      <dsp:nvSpPr>
        <dsp:cNvPr id="0" name=""/>
        <dsp:cNvSpPr/>
      </dsp:nvSpPr>
      <dsp:spPr>
        <a:xfrm rot="5400000">
          <a:off x="4694420" y="-1969707"/>
          <a:ext cx="1115606" cy="8101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620045"/>
              <a:satOff val="225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 dirty="0"/>
            <a:t>Business analytics is prescriptive where we analysed the data , recognized the pattern of the data, developed models to clarify past events and to predict future events. Also its focuses on efficient process and effective outcome.</a:t>
          </a:r>
        </a:p>
      </dsp:txBody>
      <dsp:txXfrm rot="-5400000">
        <a:off x="1201422" y="1577750"/>
        <a:ext cx="8047144" cy="1006688"/>
      </dsp:txXfrm>
    </dsp:sp>
    <dsp:sp modelId="{E5128138-2499-45BE-A822-FE9FCF597A7A}">
      <dsp:nvSpPr>
        <dsp:cNvPr id="0" name=""/>
        <dsp:cNvSpPr/>
      </dsp:nvSpPr>
      <dsp:spPr>
        <a:xfrm rot="5400000">
          <a:off x="-257447" y="3304023"/>
          <a:ext cx="1716318" cy="1201422"/>
        </a:xfrm>
        <a:prstGeom prst="chevron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rnd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3 </a:t>
          </a:r>
        </a:p>
      </dsp:txBody>
      <dsp:txXfrm rot="-5400000">
        <a:off x="1" y="3647286"/>
        <a:ext cx="1201422" cy="514896"/>
      </dsp:txXfrm>
    </dsp:sp>
    <dsp:sp modelId="{16F0A583-A13C-4E46-887F-9D04A3BF3B77}">
      <dsp:nvSpPr>
        <dsp:cNvPr id="0" name=""/>
        <dsp:cNvSpPr/>
      </dsp:nvSpPr>
      <dsp:spPr>
        <a:xfrm rot="5400000">
          <a:off x="4694420" y="-446422"/>
          <a:ext cx="1115606" cy="81016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1" kern="1200" dirty="0"/>
            <a:t>Component of Business analytics are Data Mining, Text Mining, Clustering, Features Engineering, Forecasting, Optimization and Data Visualization.</a:t>
          </a:r>
        </a:p>
      </dsp:txBody>
      <dsp:txXfrm rot="-5400000">
        <a:off x="1201422" y="3101035"/>
        <a:ext cx="8047144" cy="100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06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082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3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36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4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0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2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1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7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6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9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3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3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02D4-6F6B-4CB5-9B77-E7689269D995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ECBBA5-FC9F-4FB6-A139-F70222E32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A9B-B5FD-43BB-BD69-577AEF6E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2638"/>
            <a:ext cx="10058400" cy="2178260"/>
          </a:xfrm>
        </p:spPr>
        <p:txBody>
          <a:bodyPr>
            <a:normAutofit/>
          </a:bodyPr>
          <a:lstStyle/>
          <a:p>
            <a:r>
              <a:rPr lang="en-IN" b="1" dirty="0"/>
              <a:t>How Business Analytics is used in Business?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C82F9-A8BE-455C-B909-CECA7807E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30898"/>
            <a:ext cx="9144000" cy="532640"/>
          </a:xfrm>
        </p:spPr>
        <p:txBody>
          <a:bodyPr/>
          <a:lstStyle/>
          <a:p>
            <a:r>
              <a:rPr lang="en-IN" b="1" dirty="0"/>
              <a:t>Under the Guidance of Prof. Abdul Majed Raja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3051-5848-4D21-B34B-8B6022B22DC0}"/>
              </a:ext>
            </a:extLst>
          </p:cNvPr>
          <p:cNvSpPr txBox="1"/>
          <p:nvPr/>
        </p:nvSpPr>
        <p:spPr>
          <a:xfrm>
            <a:off x="8627165" y="5023464"/>
            <a:ext cx="3074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By:-</a:t>
            </a:r>
          </a:p>
          <a:p>
            <a:r>
              <a:rPr lang="en-IN" sz="2400" b="1" dirty="0"/>
              <a:t>Subhasmita Purohit</a:t>
            </a:r>
          </a:p>
        </p:txBody>
      </p:sp>
    </p:spTree>
    <p:extLst>
      <p:ext uri="{BB962C8B-B14F-4D97-AF65-F5344CB8AC3E}">
        <p14:creationId xmlns:p14="http://schemas.microsoft.com/office/powerpoint/2010/main" val="188464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C3B33-E639-4480-88DD-B7321627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Business Analytics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6750368-2CA5-40D1-A16F-DF0776882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348769"/>
              </p:ext>
            </p:extLst>
          </p:nvPr>
        </p:nvGraphicFramePr>
        <p:xfrm>
          <a:off x="2067340" y="1470991"/>
          <a:ext cx="9303026" cy="4762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0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BBB71-F743-48D0-83BD-DD208D5B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its used in Business?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133D7-7430-4432-88A2-73AFF4E6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70991"/>
            <a:ext cx="9085953" cy="4762899"/>
          </a:xfrm>
        </p:spPr>
        <p:txBody>
          <a:bodyPr/>
          <a:lstStyle/>
          <a:p>
            <a:r>
              <a:rPr lang="en-IN" dirty="0"/>
              <a:t>Data Mining</a:t>
            </a:r>
          </a:p>
          <a:p>
            <a:r>
              <a:rPr lang="en-IN" dirty="0"/>
              <a:t>Decision Making</a:t>
            </a:r>
          </a:p>
          <a:p>
            <a:r>
              <a:rPr lang="en-IN" dirty="0"/>
              <a:t>Define Problem</a:t>
            </a:r>
          </a:p>
          <a:p>
            <a:r>
              <a:rPr lang="en-IN" dirty="0"/>
              <a:t>Problem Solving</a:t>
            </a:r>
          </a:p>
          <a:p>
            <a:r>
              <a:rPr lang="en-IN" dirty="0"/>
              <a:t>Expansion Planning</a:t>
            </a:r>
          </a:p>
          <a:p>
            <a:r>
              <a:rPr lang="en-IN" dirty="0"/>
              <a:t>Finding Customer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56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A48A22-3E56-4E52-A8C7-BEFDA02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860133"/>
          </a:xfrm>
        </p:spPr>
        <p:txBody>
          <a:bodyPr/>
          <a:lstStyle/>
          <a:p>
            <a:r>
              <a:rPr lang="en-IN" b="1" dirty="0"/>
              <a:t>Analytical Tool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961F7-3652-4F76-91E2-B04AFF017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3925" y="1541382"/>
            <a:ext cx="3992732" cy="576262"/>
          </a:xfrm>
        </p:spPr>
        <p:txBody>
          <a:bodyPr/>
          <a:lstStyle/>
          <a:p>
            <a:r>
              <a:rPr lang="en-IN" b="1" dirty="0"/>
              <a:t>Programming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45700-2A50-46C7-B75B-64059A1B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3925" y="2229006"/>
            <a:ext cx="4342893" cy="1691730"/>
          </a:xfrm>
        </p:spPr>
        <p:txBody>
          <a:bodyPr/>
          <a:lstStyle/>
          <a:p>
            <a:r>
              <a:rPr lang="en-IN" dirty="0"/>
              <a:t>R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Scala</a:t>
            </a:r>
          </a:p>
          <a:p>
            <a:r>
              <a:rPr lang="en-IN" dirty="0"/>
              <a:t>Julia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544D82-656D-4DA9-98D3-EDF1EDDA7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6957" y="1584925"/>
            <a:ext cx="3999001" cy="576262"/>
          </a:xfrm>
        </p:spPr>
        <p:txBody>
          <a:bodyPr/>
          <a:lstStyle/>
          <a:p>
            <a:r>
              <a:rPr lang="en-IN" b="1" dirty="0"/>
              <a:t>Analytics self-serve tool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44180-C43C-4A16-AFC4-A10E04040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9"/>
            <a:ext cx="4338674" cy="1270888"/>
          </a:xfrm>
        </p:spPr>
        <p:txBody>
          <a:bodyPr/>
          <a:lstStyle/>
          <a:p>
            <a:r>
              <a:rPr lang="en-IN" dirty="0"/>
              <a:t>SAS</a:t>
            </a:r>
          </a:p>
          <a:p>
            <a:r>
              <a:rPr lang="en-IN" dirty="0"/>
              <a:t>SPSS</a:t>
            </a:r>
          </a:p>
          <a:p>
            <a:r>
              <a:rPr lang="en-IN" dirty="0"/>
              <a:t>Alteryx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531DD92-8605-47D2-924B-914E78412A08}"/>
              </a:ext>
            </a:extLst>
          </p:cNvPr>
          <p:cNvSpPr txBox="1">
            <a:spLocks/>
          </p:cNvSpPr>
          <p:nvPr/>
        </p:nvSpPr>
        <p:spPr>
          <a:xfrm>
            <a:off x="2589212" y="4222768"/>
            <a:ext cx="3992732" cy="3629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Data Visualization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CD1F9FE-0677-4DE0-9481-EBF1BDDAF355}"/>
              </a:ext>
            </a:extLst>
          </p:cNvPr>
          <p:cNvSpPr txBox="1">
            <a:spLocks/>
          </p:cNvSpPr>
          <p:nvPr/>
        </p:nvSpPr>
        <p:spPr>
          <a:xfrm>
            <a:off x="2513925" y="4808462"/>
            <a:ext cx="4342893" cy="127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Tableau</a:t>
            </a:r>
          </a:p>
          <a:p>
            <a:r>
              <a:rPr lang="en-IN" dirty="0"/>
              <a:t>Qlik</a:t>
            </a:r>
          </a:p>
          <a:p>
            <a:r>
              <a:rPr lang="en-IN" dirty="0"/>
              <a:t>Power BI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7B0289E-00FC-4134-A370-F64BB82D8BF7}"/>
              </a:ext>
            </a:extLst>
          </p:cNvPr>
          <p:cNvSpPr txBox="1">
            <a:spLocks/>
          </p:cNvSpPr>
          <p:nvPr/>
        </p:nvSpPr>
        <p:spPr>
          <a:xfrm>
            <a:off x="7166957" y="4009475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Auto ML Platform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625E863-2BCC-46EF-89F0-A21BBB9A8F30}"/>
              </a:ext>
            </a:extLst>
          </p:cNvPr>
          <p:cNvSpPr txBox="1">
            <a:spLocks/>
          </p:cNvSpPr>
          <p:nvPr/>
        </p:nvSpPr>
        <p:spPr>
          <a:xfrm>
            <a:off x="7165937" y="4811859"/>
            <a:ext cx="4338674" cy="169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AWS</a:t>
            </a:r>
          </a:p>
          <a:p>
            <a:r>
              <a:rPr lang="en-IN" dirty="0"/>
              <a:t>Google cloud Platform</a:t>
            </a:r>
          </a:p>
          <a:p>
            <a:r>
              <a:rPr lang="en-IN" dirty="0"/>
              <a:t>H2o.ai</a:t>
            </a:r>
          </a:p>
          <a:p>
            <a:r>
              <a:rPr lang="en-IN" dirty="0"/>
              <a:t>Azure ML</a:t>
            </a:r>
          </a:p>
        </p:txBody>
      </p:sp>
    </p:spTree>
    <p:extLst>
      <p:ext uri="{BB962C8B-B14F-4D97-AF65-F5344CB8AC3E}">
        <p14:creationId xmlns:p14="http://schemas.microsoft.com/office/powerpoint/2010/main" val="352318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833843-E8C7-4964-A777-80D9545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160" y="2638441"/>
            <a:ext cx="5676432" cy="1280890"/>
          </a:xfrm>
        </p:spPr>
        <p:txBody>
          <a:bodyPr>
            <a:normAutofit/>
          </a:bodyPr>
          <a:lstStyle/>
          <a:p>
            <a:r>
              <a:rPr lang="en-IN" sz="72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93453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170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How Business Analytics is used in Business?</vt:lpstr>
      <vt:lpstr>What is Business Analytics</vt:lpstr>
      <vt:lpstr>How its used in Business?</vt:lpstr>
      <vt:lpstr>Analytical Tool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Business Analytics is used in Business?</dc:title>
  <dc:creator>Subhasmita Purohit</dc:creator>
  <cp:lastModifiedBy>Subhasmita Purohit</cp:lastModifiedBy>
  <cp:revision>22</cp:revision>
  <dcterms:created xsi:type="dcterms:W3CDTF">2019-10-14T09:58:56Z</dcterms:created>
  <dcterms:modified xsi:type="dcterms:W3CDTF">2019-10-14T17:14:54Z</dcterms:modified>
</cp:coreProperties>
</file>