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E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0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HMHM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[HMHMH.xlsx]Sheet3!PivotTable10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Salary by Company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</c:f>
              <c:strCache>
                <c:ptCount val="1"/>
                <c:pt idx="0">
                  <c:v>Sum of 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Sheet3!$A$4:$B$13</c:f>
              <c:multiLvlStrCache>
                <c:ptCount val="10"/>
                <c:lvl>
                  <c:pt idx="0">
                    <c:v>Search Engine</c:v>
                  </c:pt>
                  <c:pt idx="1">
                    <c:v>Support</c:v>
                  </c:pt>
                  <c:pt idx="2">
                    <c:v>AI</c:v>
                  </c:pt>
                  <c:pt idx="3">
                    <c:v>BigData</c:v>
                  </c:pt>
                  <c:pt idx="4">
                    <c:v>Design</c:v>
                  </c:pt>
                  <c:pt idx="5">
                    <c:v>Sales</c:v>
                  </c:pt>
                  <c:pt idx="6">
                    <c:v>Search Engine</c:v>
                  </c:pt>
                  <c:pt idx="7">
                    <c:v>AI</c:v>
                  </c:pt>
                  <c:pt idx="8">
                    <c:v>Design</c:v>
                  </c:pt>
                  <c:pt idx="9">
                    <c:v>Sales</c:v>
                  </c:pt>
                </c:lvl>
                <c:lvl>
                  <c:pt idx="0">
                    <c:v>Cheerper</c:v>
                  </c:pt>
                  <c:pt idx="2">
                    <c:v>Glasses</c:v>
                  </c:pt>
                  <c:pt idx="7">
                    <c:v>Pear</c:v>
                  </c:pt>
                </c:lvl>
              </c:multiLvlStrCache>
            </c:multiLvlStrRef>
          </c:cat>
          <c:val>
            <c:numRef>
              <c:f>Sheet3!$C$4:$C$13</c:f>
              <c:numCache>
                <c:formatCode>General</c:formatCode>
                <c:ptCount val="10"/>
                <c:pt idx="0">
                  <c:v>109430.54227491601</c:v>
                </c:pt>
                <c:pt idx="1">
                  <c:v>40000</c:v>
                </c:pt>
                <c:pt idx="2">
                  <c:v>454974.36018245982</c:v>
                </c:pt>
                <c:pt idx="3">
                  <c:v>50847.567601542498</c:v>
                </c:pt>
                <c:pt idx="4">
                  <c:v>143504.572268763</c:v>
                </c:pt>
                <c:pt idx="5">
                  <c:v>149571.07107069899</c:v>
                </c:pt>
                <c:pt idx="6">
                  <c:v>89788.20006825091</c:v>
                </c:pt>
                <c:pt idx="7">
                  <c:v>70466.700940341005</c:v>
                </c:pt>
                <c:pt idx="8">
                  <c:v>87372.391165905603</c:v>
                </c:pt>
                <c:pt idx="9">
                  <c:v>153000</c:v>
                </c:pt>
              </c:numCache>
            </c:numRef>
          </c:val>
        </c:ser>
        <c:ser>
          <c:idx val="1"/>
          <c:order val="1"/>
          <c:tx>
            <c:strRef>
              <c:f>Sheet3!$D$3</c:f>
              <c:strCache>
                <c:ptCount val="1"/>
                <c:pt idx="0">
                  <c:v>Sum of Annual_bonus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multiLvlStrRef>
              <c:f>Sheet3!$A$4:$B$13</c:f>
              <c:multiLvlStrCache>
                <c:ptCount val="10"/>
                <c:lvl>
                  <c:pt idx="0">
                    <c:v>Search Engine</c:v>
                  </c:pt>
                  <c:pt idx="1">
                    <c:v>Support</c:v>
                  </c:pt>
                  <c:pt idx="2">
                    <c:v>AI</c:v>
                  </c:pt>
                  <c:pt idx="3">
                    <c:v>BigData</c:v>
                  </c:pt>
                  <c:pt idx="4">
                    <c:v>Design</c:v>
                  </c:pt>
                  <c:pt idx="5">
                    <c:v>Sales</c:v>
                  </c:pt>
                  <c:pt idx="6">
                    <c:v>Search Engine</c:v>
                  </c:pt>
                  <c:pt idx="7">
                    <c:v>AI</c:v>
                  </c:pt>
                  <c:pt idx="8">
                    <c:v>Design</c:v>
                  </c:pt>
                  <c:pt idx="9">
                    <c:v>Sales</c:v>
                  </c:pt>
                </c:lvl>
                <c:lvl>
                  <c:pt idx="0">
                    <c:v>Cheerper</c:v>
                  </c:pt>
                  <c:pt idx="2">
                    <c:v>Glasses</c:v>
                  </c:pt>
                  <c:pt idx="7">
                    <c:v>Pear</c:v>
                  </c:pt>
                </c:lvl>
              </c:multiLvlStrCache>
            </c:multiLvlStrRef>
          </c:cat>
          <c:val>
            <c:numRef>
              <c:f>Sheet3!$D$4:$D$13</c:f>
              <c:numCache>
                <c:formatCode>General</c:formatCode>
                <c:ptCount val="10"/>
                <c:pt idx="0">
                  <c:v>20715.4771722603</c:v>
                </c:pt>
                <c:pt idx="1">
                  <c:v>13660.373526666301</c:v>
                </c:pt>
                <c:pt idx="2">
                  <c:v>95379.616915029706</c:v>
                </c:pt>
                <c:pt idx="3">
                  <c:v>24792.91</c:v>
                </c:pt>
                <c:pt idx="4">
                  <c:v>9852.0932178465901</c:v>
                </c:pt>
                <c:pt idx="5">
                  <c:v>12352.2768439421</c:v>
                </c:pt>
                <c:pt idx="6">
                  <c:v>39386.929728861302</c:v>
                </c:pt>
                <c:pt idx="7">
                  <c:v>19217.531076272899</c:v>
                </c:pt>
                <c:pt idx="8">
                  <c:v>22774.182168003099</c:v>
                </c:pt>
                <c:pt idx="9">
                  <c:v>18155.8618803235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1701715232"/>
        <c:axId val="-1701713056"/>
      </c:barChart>
      <c:catAx>
        <c:axId val="-1701715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COMPANY,DEPARTMENT</a:t>
                </a:r>
              </a:p>
            </c:rich>
          </c:tx>
          <c:layout>
            <c:manualLayout>
              <c:xMode val="edge"/>
              <c:yMode val="edge"/>
              <c:x val="0.38608120691345116"/>
              <c:y val="0.880697936951429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1713056"/>
        <c:crosses val="autoZero"/>
        <c:auto val="1"/>
        <c:lblAlgn val="ctr"/>
        <c:lblOffset val="100"/>
        <c:noMultiLvlLbl val="0"/>
      </c:catAx>
      <c:valAx>
        <c:axId val="-170171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SALARY,ANNUAL</a:t>
                </a:r>
                <a:r>
                  <a:rPr lang="en-US" baseline="0"/>
                  <a:t> BONUS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1.887272519358317E-2"/>
              <c:y val="0.255249626054807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1715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69188965487183"/>
          <c:y val="0.35707927638077502"/>
          <c:w val="0.15795637087556103"/>
          <c:h val="0.170841343876601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solidFill>
                  <a:schemeClr val="accent1"/>
                </a:solidFill>
              </a:ln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81200" y="219075"/>
            <a:ext cx="124206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3600" b="1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sz="3600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3600"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066800" y="2819400"/>
            <a:ext cx="9840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NAME 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SUBHASREE P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 NO     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2213391042061 [049C6198888A9BF95C948B370076D06F]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   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BACHELOR OF COMMERCE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                             [CORPORATE SECRETARYSHIP]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COLLEGE             :</a:t>
            </a:r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QUEEN MARY’S COLLEGE</a:t>
            </a:r>
          </a:p>
          <a:p>
            <a:r>
              <a:rPr 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" panose="02070603080606020203" pitchFamily="18" charset="0"/>
              </a:rPr>
              <a:t>          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76200"/>
            <a:ext cx="38150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sng" spc="15" dirty="0" smtClean="0">
                <a:latin typeface="Trebuchet MS"/>
                <a:cs typeface="Trebuchet MS"/>
              </a:rPr>
              <a:t>M</a:t>
            </a:r>
            <a:r>
              <a:rPr sz="4400" b="1" u="sng" dirty="0" smtClean="0">
                <a:latin typeface="Trebuchet MS"/>
                <a:cs typeface="Trebuchet MS"/>
              </a:rPr>
              <a:t>O</a:t>
            </a:r>
            <a:r>
              <a:rPr sz="4400" b="1" u="sng" spc="-15" dirty="0" smtClean="0">
                <a:latin typeface="Trebuchet MS"/>
                <a:cs typeface="Trebuchet MS"/>
              </a:rPr>
              <a:t>D</a:t>
            </a:r>
            <a:r>
              <a:rPr sz="4400" b="1" u="sng" spc="-35" dirty="0" smtClean="0">
                <a:latin typeface="Trebuchet MS"/>
                <a:cs typeface="Trebuchet MS"/>
              </a:rPr>
              <a:t>E</a:t>
            </a:r>
            <a:r>
              <a:rPr sz="4400" b="1" u="sng" spc="-30" dirty="0" smtClean="0">
                <a:latin typeface="Trebuchet MS"/>
                <a:cs typeface="Trebuchet MS"/>
              </a:rPr>
              <a:t>LL</a:t>
            </a:r>
            <a:r>
              <a:rPr sz="4400" b="1" u="sng" spc="-5" dirty="0" smtClean="0">
                <a:latin typeface="Trebuchet MS"/>
                <a:cs typeface="Trebuchet MS"/>
              </a:rPr>
              <a:t>I</a:t>
            </a:r>
            <a:r>
              <a:rPr sz="4400" b="1" u="sng" spc="30" dirty="0" smtClean="0">
                <a:latin typeface="Trebuchet MS"/>
                <a:cs typeface="Trebuchet MS"/>
              </a:rPr>
              <a:t>N</a:t>
            </a:r>
            <a:r>
              <a:rPr sz="4400" b="1" u="sng" spc="5" dirty="0" smtClean="0">
                <a:latin typeface="Trebuchet MS"/>
                <a:cs typeface="Trebuchet MS"/>
              </a:rPr>
              <a:t>G</a:t>
            </a:r>
            <a:r>
              <a:rPr lang="en-US" sz="4400" b="1" u="sng" spc="5" dirty="0" smtClean="0">
                <a:latin typeface="Trebuchet MS"/>
                <a:cs typeface="Trebuchet MS"/>
              </a:rPr>
              <a:t>:-</a:t>
            </a:r>
            <a:endParaRPr sz="4400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62000" y="1143000"/>
            <a:ext cx="10211512" cy="5632311"/>
          </a:xfrm>
          <a:prstGeom prst="rect">
            <a:avLst/>
          </a:pr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chemeClr val="accent5">
                <a:lumMod val="60000"/>
                <a:lumOff val="4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context of data science and analytics, "modeling" refers to creating and using models to understand, predict, or optimize outcomes based on data. Here’s a structured approach to modeling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u="sng" dirty="0"/>
              <a:t>1. Define Objectives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              Clearly </a:t>
            </a:r>
            <a:r>
              <a:rPr lang="en-US" dirty="0"/>
              <a:t>articulate the goals of the model, including what you aim to predict, classify, or optimize, and how success will be measured</a:t>
            </a:r>
            <a:r>
              <a:rPr lang="en-US" dirty="0" smtClean="0"/>
              <a:t>.</a:t>
            </a:r>
          </a:p>
          <a:p>
            <a:endParaRPr lang="en-US" u="sng" dirty="0" smtClean="0"/>
          </a:p>
          <a:p>
            <a:r>
              <a:rPr lang="en-US" u="sng" dirty="0" smtClean="0"/>
              <a:t>2</a:t>
            </a:r>
            <a:r>
              <a:rPr lang="en-US" u="sng" dirty="0"/>
              <a:t>. </a:t>
            </a:r>
            <a:r>
              <a:rPr lang="en-US" u="sng" dirty="0" smtClean="0"/>
              <a:t>Data </a:t>
            </a:r>
            <a:r>
              <a:rPr lang="en-US" u="sng" dirty="0"/>
              <a:t>Preparation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       </a:t>
            </a:r>
            <a:r>
              <a:rPr lang="en-US" dirty="0"/>
              <a:t>Collect, clean, and preprocess data to ensure it is accurate, complete, and suitable for modeling, including feature engineering as needed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 smtClean="0"/>
              <a:t>3</a:t>
            </a:r>
            <a:r>
              <a:rPr lang="en-US" u="sng" dirty="0"/>
              <a:t>. </a:t>
            </a:r>
            <a:r>
              <a:rPr lang="en-US" u="sng" dirty="0" smtClean="0"/>
              <a:t>Choose </a:t>
            </a:r>
            <a:r>
              <a:rPr lang="en-US" u="sng" dirty="0"/>
              <a:t>Modeling Techniques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              </a:t>
            </a:r>
            <a:r>
              <a:rPr lang="en-US" dirty="0"/>
              <a:t>Select the appropriate algorithms and methods based on the problem type, such as regression for predicting continuous values or classification for categorical outcomes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 smtClean="0"/>
              <a:t>4</a:t>
            </a:r>
            <a:r>
              <a:rPr lang="en-US" u="sng" dirty="0"/>
              <a:t>. </a:t>
            </a:r>
            <a:r>
              <a:rPr lang="en-US" u="sng" dirty="0" smtClean="0"/>
              <a:t>Evaluate </a:t>
            </a:r>
            <a:r>
              <a:rPr lang="en-US" u="sng" dirty="0"/>
              <a:t>and Validate</a:t>
            </a:r>
            <a:r>
              <a:rPr lang="en-US" u="sng" dirty="0" smtClean="0"/>
              <a:t>:</a:t>
            </a:r>
          </a:p>
          <a:p>
            <a:r>
              <a:rPr lang="en-US" dirty="0" smtClean="0"/>
              <a:t>               Test </a:t>
            </a:r>
            <a:r>
              <a:rPr lang="en-US" dirty="0"/>
              <a:t>the model using separate validation or test datasets, and use performance metrics to assess its effectiveness and generalizability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2887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dirty="0" smtClean="0"/>
              <a:t>R</a:t>
            </a:r>
            <a:r>
              <a:rPr sz="4400" u="sng" spc="-40" dirty="0" smtClean="0"/>
              <a:t>E</a:t>
            </a:r>
            <a:r>
              <a:rPr sz="4400" u="sng" spc="15" dirty="0" smtClean="0"/>
              <a:t>S</a:t>
            </a:r>
            <a:r>
              <a:rPr sz="4400" u="sng" spc="-30" dirty="0" smtClean="0"/>
              <a:t>U</a:t>
            </a:r>
            <a:r>
              <a:rPr sz="4400" u="sng" spc="-405" dirty="0" smtClean="0"/>
              <a:t>L</a:t>
            </a:r>
            <a:r>
              <a:rPr sz="4400" u="sng" dirty="0" smtClean="0"/>
              <a:t>TS</a:t>
            </a:r>
            <a:r>
              <a:rPr lang="en-US" sz="4400" u="sng" dirty="0" smtClean="0"/>
              <a:t>:-</a:t>
            </a:r>
            <a:endParaRPr sz="4400"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524000"/>
            <a:ext cx="8229600" cy="383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427218"/>
              </p:ext>
            </p:extLst>
          </p:nvPr>
        </p:nvGraphicFramePr>
        <p:xfrm>
          <a:off x="1295400" y="2971801"/>
          <a:ext cx="8515350" cy="3490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38603"/>
              </p:ext>
            </p:extLst>
          </p:nvPr>
        </p:nvGraphicFramePr>
        <p:xfrm>
          <a:off x="1366837" y="995374"/>
          <a:ext cx="8310563" cy="182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5568"/>
                <a:gridCol w="1288620"/>
                <a:gridCol w="905102"/>
                <a:gridCol w="997147"/>
                <a:gridCol w="997147"/>
                <a:gridCol w="1058509"/>
                <a:gridCol w="644310"/>
                <a:gridCol w="1224160"/>
              </a:tblGrid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 of Salary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Column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BigData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Design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Sales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Search Engine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Support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Cheerper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109430.5423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149430.5423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Glasses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454974.3602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50847.5676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143504.5723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149571.0711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89788.20007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888685.7712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Pear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70466.70094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87372.39117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153000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310839.0921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04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525441.0611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50847.5676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230876.9634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302571.0711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199218.7423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40000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1348955.406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1284267" cy="677108"/>
          </a:xfrm>
        </p:spPr>
        <p:txBody>
          <a:bodyPr/>
          <a:lstStyle/>
          <a:p>
            <a:r>
              <a:rPr lang="en-US" sz="4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1043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sum of the salary entries provided amounts to </a:t>
            </a:r>
            <a:r>
              <a:rPr lang="en-US" dirty="0" smtClean="0"/>
              <a:t>$4,417,763.57. </a:t>
            </a:r>
            <a:r>
              <a:rPr lang="en-US" dirty="0"/>
              <a:t>This aggregate value represents the cumulative total of all salary figures listed in the dataset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400" b="1" dirty="0"/>
              <a:t>Key Points:</a:t>
            </a:r>
            <a:endParaRPr lang="en-US" sz="2400" dirty="0"/>
          </a:p>
          <a:p>
            <a:endParaRPr lang="en-US" dirty="0" smtClean="0"/>
          </a:p>
          <a:p>
            <a:r>
              <a:rPr lang="en-US" b="1" dirty="0" smtClean="0"/>
              <a:t>Comprehensive </a:t>
            </a:r>
            <a:r>
              <a:rPr lang="en-US" b="1" dirty="0"/>
              <a:t>Financial Overview</a:t>
            </a:r>
            <a:r>
              <a:rPr lang="en-US" dirty="0" smtClean="0"/>
              <a:t>: </a:t>
            </a:r>
            <a:r>
              <a:rPr lang="en-US" dirty="0"/>
              <a:t>The total sum gives a clear picture of the overall salary expenditure or budget allocation covered by the dataset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Budgeting </a:t>
            </a:r>
            <a:r>
              <a:rPr lang="en-US" b="1" dirty="0"/>
              <a:t>and Analysis</a:t>
            </a:r>
            <a:r>
              <a:rPr lang="en-US" dirty="0" smtClean="0"/>
              <a:t>: </a:t>
            </a:r>
            <a:r>
              <a:rPr lang="en-US" dirty="0"/>
              <a:t>This total can be used for financial planning, budgeting, and evaluating salary distributions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Accuracy </a:t>
            </a:r>
            <a:r>
              <a:rPr lang="en-US" b="1" dirty="0"/>
              <a:t>Check</a:t>
            </a:r>
            <a:r>
              <a:rPr lang="en-US" dirty="0" smtClean="0"/>
              <a:t>: </a:t>
            </a:r>
            <a:r>
              <a:rPr lang="en-US" dirty="0"/>
              <a:t>The sum includes all provided figures, ensuring completeness and correctness in financial reporting or analysis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conclusion is essential for understanding the scope of financial commitments and for making informed decisions based on salary data.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05975" y="5921990"/>
            <a:ext cx="76200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5086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u="sng" spc="15" dirty="0" smtClean="0"/>
              <a:t>PROJECT TITLE</a:t>
            </a:r>
            <a:r>
              <a:rPr lang="en-US" sz="4250" u="sng" spc="25" dirty="0" smtClean="0">
                <a:latin typeface="Bookman Old Style" panose="02050604050505020204" pitchFamily="18" charset="0"/>
                <a:ea typeface="MS Gothic" panose="020B0609070205080204" pitchFamily="49" charset="-128"/>
              </a:rPr>
              <a:t>:-</a:t>
            </a:r>
            <a:endParaRPr sz="4250" u="sng" dirty="0">
              <a:latin typeface="Bookman Old Style" panose="02050604050505020204" pitchFamily="18" charset="0"/>
              <a:ea typeface="MS Gothic" panose="020B0609070205080204" pitchFamily="49" charset="-128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143000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dirty="0" smtClean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Salary Analysis </a:t>
            </a:r>
            <a:r>
              <a:rPr lang="en-US" sz="4400" dirty="0">
                <a:ln w="0"/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2800" dirty="0">
              <a:ln w="0"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994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sng" spc="25" dirty="0" smtClean="0"/>
              <a:t>A</a:t>
            </a:r>
            <a:r>
              <a:rPr sz="4400" u="sng" spc="-5" dirty="0" smtClean="0"/>
              <a:t>G</a:t>
            </a:r>
            <a:r>
              <a:rPr sz="4400" u="sng" spc="-35" dirty="0" smtClean="0"/>
              <a:t>E</a:t>
            </a:r>
            <a:r>
              <a:rPr sz="4400" u="sng" spc="15" dirty="0" smtClean="0"/>
              <a:t>N</a:t>
            </a:r>
            <a:r>
              <a:rPr sz="4400" u="sng" dirty="0" smtClean="0"/>
              <a:t>DA</a:t>
            </a:r>
            <a:r>
              <a:rPr lang="en-US" u="sng" dirty="0" smtClean="0"/>
              <a:t>:-</a:t>
            </a:r>
            <a:endParaRPr u="sng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3267014" y="1524000"/>
            <a:ext cx="4810186" cy="4401205"/>
          </a:xfrm>
          <a:prstGeom prst="rect">
            <a:avLst/>
          </a:prstGeom>
          <a:solidFill>
            <a:srgbClr val="ACE5F0"/>
          </a:solidFill>
          <a:ln w="38100">
            <a:solidFill>
              <a:schemeClr val="bg2">
                <a:lumMod val="1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</a:t>
            </a: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71656" y="1600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8580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u="sng" spc="-20" dirty="0"/>
              <a:t>P</a:t>
            </a:r>
            <a:r>
              <a:rPr sz="4400" u="sng" spc="15" dirty="0"/>
              <a:t>ROB</a:t>
            </a:r>
            <a:r>
              <a:rPr sz="4400" u="sng" spc="55" dirty="0"/>
              <a:t>L</a:t>
            </a:r>
            <a:r>
              <a:rPr sz="4400" u="sng" spc="-20" dirty="0"/>
              <a:t>E</a:t>
            </a:r>
            <a:r>
              <a:rPr sz="4400" u="sng" spc="20" dirty="0"/>
              <a:t>M</a:t>
            </a:r>
            <a:r>
              <a:rPr sz="4250" u="sng" dirty="0"/>
              <a:t>	</a:t>
            </a:r>
            <a:r>
              <a:rPr sz="4250" u="sng" spc="10" dirty="0" smtClean="0"/>
              <a:t>S</a:t>
            </a:r>
            <a:r>
              <a:rPr sz="4250" u="sng" spc="-370" dirty="0" smtClean="0"/>
              <a:t>T</a:t>
            </a:r>
            <a:r>
              <a:rPr sz="4250" u="sng" spc="-375" dirty="0" smtClean="0"/>
              <a:t>A</a:t>
            </a:r>
            <a:r>
              <a:rPr sz="4250" u="sng" spc="15" dirty="0" smtClean="0"/>
              <a:t>T</a:t>
            </a:r>
            <a:r>
              <a:rPr sz="4250" u="sng" spc="-10" dirty="0" smtClean="0"/>
              <a:t>E</a:t>
            </a:r>
            <a:r>
              <a:rPr sz="4250" u="sng" spc="-20" dirty="0" smtClean="0"/>
              <a:t>ME</a:t>
            </a:r>
            <a:r>
              <a:rPr sz="4250" u="sng" spc="10" dirty="0" smtClean="0"/>
              <a:t>NT</a:t>
            </a:r>
            <a:r>
              <a:rPr lang="en-US" sz="4250" u="sng" spc="10" dirty="0" smtClean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66018" y="1295400"/>
            <a:ext cx="6753981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/>
              <a:t>Objective:</a:t>
            </a:r>
          </a:p>
          <a:p>
            <a:r>
              <a:rPr lang="en-US" b="1" dirty="0" smtClean="0"/>
              <a:t>               </a:t>
            </a:r>
            <a:r>
              <a:rPr lang="en-US" b="1" dirty="0"/>
              <a:t>Sum the values from the salary column labels across various categories and totals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 smtClean="0"/>
              <a:t>2.   </a:t>
            </a:r>
            <a:r>
              <a:rPr lang="en-US" b="1" u="sng" dirty="0" smtClean="0"/>
              <a:t>Categories </a:t>
            </a:r>
            <a:r>
              <a:rPr lang="en-US" b="1" u="sng" dirty="0"/>
              <a:t>Involved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b="1" dirty="0" err="1"/>
              <a:t>BigData</a:t>
            </a:r>
            <a:r>
              <a:rPr lang="en-US" b="1" dirty="0"/>
              <a:t>, Design, Search Engine Support, </a:t>
            </a:r>
            <a:r>
              <a:rPr lang="en-US" b="1" dirty="0" err="1"/>
              <a:t>Cheerper</a:t>
            </a:r>
            <a:r>
              <a:rPr lang="en-US" b="1" dirty="0"/>
              <a:t>, Glasses, Pear, and Sales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pPr marL="342900" indent="-342900">
              <a:buAutoNum type="arabicPeriod" startAt="3"/>
            </a:pPr>
            <a:r>
              <a:rPr lang="en-US" b="1" u="sng" dirty="0" smtClean="0"/>
              <a:t>Special </a:t>
            </a:r>
            <a:r>
              <a:rPr lang="en-US" b="1" u="sng" dirty="0"/>
              <a:t>Entries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</a:t>
            </a:r>
            <a:r>
              <a:rPr lang="en-US" b="1" dirty="0"/>
              <a:t>Include multiple "Grand Total" entries in the summation</a:t>
            </a:r>
            <a:r>
              <a:rPr lang="en-US" b="1" dirty="0" smtClean="0"/>
              <a:t>.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 startAt="4"/>
            </a:pPr>
            <a:r>
              <a:rPr lang="en-US" b="1" u="sng" dirty="0" smtClean="0"/>
              <a:t>Purpose</a:t>
            </a:r>
            <a:r>
              <a:rPr lang="en-US" b="1" dirty="0" smtClean="0"/>
              <a:t>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Ensure </a:t>
            </a:r>
            <a:r>
              <a:rPr lang="en-US" b="1" dirty="0"/>
              <a:t>accurate aggregation for financial analysis and reporting</a:t>
            </a:r>
            <a:r>
              <a:rPr lang="en-US" b="1" dirty="0" smtClean="0"/>
              <a:t>.</a:t>
            </a:r>
          </a:p>
          <a:p>
            <a:pPr marL="342900" indent="-342900">
              <a:buAutoNum type="arabicPeriod"/>
            </a:pPr>
            <a:endParaRPr lang="en-US" b="1" dirty="0" smtClean="0"/>
          </a:p>
          <a:p>
            <a:pPr marL="342900" indent="-342900">
              <a:buAutoNum type="arabicPeriod" startAt="5"/>
            </a:pPr>
            <a:r>
              <a:rPr lang="en-US" b="1" u="sng" dirty="0" smtClean="0"/>
              <a:t>Challenge: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</a:t>
            </a:r>
            <a:r>
              <a:rPr lang="en-US" b="1" dirty="0"/>
              <a:t>Correctly interpret and sum values amidst multiple category labels and totals.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57912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 smtClean="0"/>
              <a:t>PROJECT</a:t>
            </a:r>
            <a:r>
              <a:rPr lang="en-US" sz="4250" u="sng" spc="5" dirty="0" smtClean="0"/>
              <a:t> </a:t>
            </a:r>
            <a:r>
              <a:rPr sz="4250" u="sng" spc="-20" dirty="0" smtClean="0"/>
              <a:t>OVERVIEW</a:t>
            </a:r>
            <a:r>
              <a:rPr lang="en-US" sz="4250" u="sng" spc="-20" dirty="0" smtClean="0"/>
              <a:t>:- 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209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219200"/>
            <a:ext cx="8305800" cy="5078313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1. OBJECTIVES</a:t>
            </a:r>
            <a:r>
              <a:rPr 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- </a:t>
            </a:r>
            <a:r>
              <a:rPr lang="en-US" dirty="0"/>
              <a:t>To analyze and aggregate salary data from various departments and roles to obtain accurate financial insights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2</a:t>
            </a:r>
            <a:r>
              <a:rPr 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SCOPE</a:t>
            </a:r>
            <a:r>
              <a:rPr 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r>
              <a:rPr lang="en-US" dirty="0" smtClean="0"/>
              <a:t>           </a:t>
            </a:r>
            <a:r>
              <a:rPr lang="en-US" dirty="0"/>
              <a:t>- Review salary data across categories such as </a:t>
            </a:r>
            <a:r>
              <a:rPr lang="en-US" dirty="0" err="1"/>
              <a:t>BigData</a:t>
            </a:r>
            <a:r>
              <a:rPr lang="en-US" dirty="0"/>
              <a:t>, Design, Search Engine </a:t>
            </a:r>
            <a:r>
              <a:rPr lang="en-US" dirty="0" smtClean="0"/>
              <a:t>Support, Glasses</a:t>
            </a:r>
            <a:r>
              <a:rPr lang="en-US" dirty="0"/>
              <a:t>, Pear, and Sales.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Include and reconcile multiple "Grand Total" entries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 </a:t>
            </a:r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GOALS</a:t>
            </a:r>
            <a:r>
              <a:rPr lang="en-US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r>
              <a:rPr lang="en-US" dirty="0" smtClean="0"/>
              <a:t>           </a:t>
            </a:r>
            <a:r>
              <a:rPr lang="en-US" dirty="0"/>
              <a:t>- Accurately sum the salaries for each category and overall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Identify any discrepancies or anomalies in the data.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Provide clear financial summaries and reports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4. RESOURCES NEEDED: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Access to detailed salary data.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Analytical tools or software for calculation and reporting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Team members skilled in data analysis and financial reporting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smtClean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5. OUTCOME: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A comprehensive and verified total of salaries.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- Detailed reports that aid in financial planning, budgeting, and decision-making.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341273" y="104564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5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69342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u="sng" spc="25" dirty="0"/>
              <a:t>W</a:t>
            </a:r>
            <a:r>
              <a:rPr sz="4400" u="sng" spc="-20" dirty="0"/>
              <a:t>H</a:t>
            </a:r>
            <a:r>
              <a:rPr sz="4400" u="sng" spc="20" dirty="0"/>
              <a:t>O</a:t>
            </a:r>
            <a:r>
              <a:rPr sz="4400" u="sng" spc="-235" dirty="0"/>
              <a:t> </a:t>
            </a:r>
            <a:r>
              <a:rPr sz="4400" u="sng" spc="-10" dirty="0"/>
              <a:t>AR</a:t>
            </a:r>
            <a:r>
              <a:rPr sz="4400" u="sng" spc="15" dirty="0"/>
              <a:t>E</a:t>
            </a:r>
            <a:r>
              <a:rPr sz="4400" u="sng" spc="-35" dirty="0"/>
              <a:t> </a:t>
            </a:r>
            <a:r>
              <a:rPr sz="4400" u="sng" spc="-10" dirty="0"/>
              <a:t>T</a:t>
            </a:r>
            <a:r>
              <a:rPr sz="4400" u="sng" spc="-15" dirty="0"/>
              <a:t>H</a:t>
            </a:r>
            <a:r>
              <a:rPr sz="4400" u="sng" spc="15" dirty="0"/>
              <a:t>E</a:t>
            </a:r>
            <a:r>
              <a:rPr sz="4400" u="sng" spc="-35" dirty="0"/>
              <a:t> </a:t>
            </a:r>
            <a:r>
              <a:rPr sz="4400" u="sng" spc="-20" dirty="0"/>
              <a:t>E</a:t>
            </a:r>
            <a:r>
              <a:rPr sz="4400" u="sng" spc="30" dirty="0"/>
              <a:t>N</a:t>
            </a:r>
            <a:r>
              <a:rPr sz="4400" u="sng" spc="15" dirty="0"/>
              <a:t>D</a:t>
            </a:r>
            <a:r>
              <a:rPr sz="4400" u="sng" spc="-45" dirty="0"/>
              <a:t> </a:t>
            </a:r>
            <a:r>
              <a:rPr sz="4400" u="sng" dirty="0"/>
              <a:t>U</a:t>
            </a:r>
            <a:r>
              <a:rPr sz="4400" u="sng" spc="10" dirty="0"/>
              <a:t>S</a:t>
            </a:r>
            <a:r>
              <a:rPr sz="4400" u="sng" spc="-25" dirty="0"/>
              <a:t>E</a:t>
            </a:r>
            <a:r>
              <a:rPr sz="4400" u="sng" spc="-10" dirty="0"/>
              <a:t>R</a:t>
            </a:r>
            <a:r>
              <a:rPr sz="4400" u="sng" spc="5" dirty="0"/>
              <a:t>S?</a:t>
            </a:r>
            <a:endParaRPr sz="4400" u="sng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990600"/>
            <a:ext cx="8915400" cy="590931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1.FINANCE TEAM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 smtClean="0"/>
              <a:t>                   Utilizes </a:t>
            </a:r>
            <a:r>
              <a:rPr lang="en-US" dirty="0"/>
              <a:t>salary data for budgeting, financial planning, and reporting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u="sng" dirty="0" smtClean="0"/>
              <a:t>2</a:t>
            </a:r>
            <a:r>
              <a:rPr lang="en-US" b="1" i="1" u="sng" dirty="0"/>
              <a:t>. </a:t>
            </a:r>
            <a:r>
              <a:rPr lang="en-US" b="1" i="1" u="sng" dirty="0" smtClean="0"/>
              <a:t>HR DEPARTMENT</a:t>
            </a:r>
            <a:r>
              <a:rPr lang="en-US" b="1" u="sng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Analyzes salary distribution for compensation planning and equity assessments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u="sng" dirty="0" smtClean="0"/>
              <a:t>3. MANAGEMENT</a:t>
            </a:r>
            <a:r>
              <a:rPr lang="en-US" u="sng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</a:t>
            </a:r>
            <a:r>
              <a:rPr lang="en-US" dirty="0"/>
              <a:t>Reviews aggregated salary data for strategic decision-making and resource allocation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u="sng" dirty="0" smtClean="0"/>
              <a:t>4</a:t>
            </a:r>
            <a:r>
              <a:rPr lang="en-US" b="1" i="1" u="sng" dirty="0"/>
              <a:t>. </a:t>
            </a:r>
            <a:r>
              <a:rPr lang="en-US" b="1" i="1" u="sng" dirty="0" smtClean="0"/>
              <a:t>AUDITORS</a:t>
            </a:r>
            <a:r>
              <a:rPr lang="en-US" u="sng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/>
              <a:t>Examines salary data for compliance and accuracy in financial statements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u="sng" dirty="0" smtClean="0"/>
              <a:t>5</a:t>
            </a:r>
            <a:r>
              <a:rPr lang="en-US" b="1" i="1" u="sng" dirty="0"/>
              <a:t>. </a:t>
            </a:r>
            <a:r>
              <a:rPr lang="en-US" b="1" i="1" u="sng" dirty="0" smtClean="0"/>
              <a:t>EXECUTIVES: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</a:t>
            </a:r>
            <a:r>
              <a:rPr lang="en-US" dirty="0"/>
              <a:t>Uses summarized salary insights for high-level financial analysis and strategic planning.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6200" y="1695450"/>
            <a:ext cx="2543174" cy="277520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87464"/>
            <a:ext cx="11201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spc="10" dirty="0" smtClean="0"/>
              <a:t>O</a:t>
            </a:r>
            <a:r>
              <a:rPr sz="4000" u="sng" spc="25" dirty="0" smtClean="0"/>
              <a:t>U</a:t>
            </a:r>
            <a:r>
              <a:rPr sz="4000" u="sng" dirty="0" smtClean="0"/>
              <a:t>R</a:t>
            </a:r>
            <a:r>
              <a:rPr sz="4000" u="sng" spc="5" dirty="0" smtClean="0"/>
              <a:t> </a:t>
            </a:r>
            <a:r>
              <a:rPr sz="4000" u="sng" spc="25" dirty="0" smtClean="0"/>
              <a:t>S</a:t>
            </a:r>
            <a:r>
              <a:rPr sz="4000" u="sng" spc="10" dirty="0" smtClean="0"/>
              <a:t>O</a:t>
            </a:r>
            <a:r>
              <a:rPr sz="4000" u="sng" spc="25" dirty="0" smtClean="0"/>
              <a:t>LU</a:t>
            </a:r>
            <a:r>
              <a:rPr sz="4000" u="sng" spc="-35" dirty="0" smtClean="0"/>
              <a:t>T</a:t>
            </a:r>
            <a:r>
              <a:rPr sz="4000" u="sng" spc="-30" dirty="0" smtClean="0"/>
              <a:t>I</a:t>
            </a:r>
            <a:r>
              <a:rPr sz="4000" u="sng" spc="10" dirty="0" smtClean="0"/>
              <a:t>O</a:t>
            </a:r>
            <a:r>
              <a:rPr sz="4000" u="sng" dirty="0" smtClean="0"/>
              <a:t>N</a:t>
            </a:r>
            <a:r>
              <a:rPr sz="4000" u="sng" spc="-345" dirty="0" smtClean="0"/>
              <a:t> </a:t>
            </a:r>
            <a:r>
              <a:rPr sz="4000" u="sng" spc="-35" dirty="0" smtClean="0"/>
              <a:t>A</a:t>
            </a:r>
            <a:r>
              <a:rPr sz="4000" u="sng" spc="-5" dirty="0" smtClean="0"/>
              <a:t>N</a:t>
            </a:r>
            <a:r>
              <a:rPr sz="4000" u="sng" dirty="0" smtClean="0"/>
              <a:t>D</a:t>
            </a:r>
            <a:r>
              <a:rPr sz="4000" u="sng" spc="35" dirty="0" smtClean="0"/>
              <a:t> </a:t>
            </a:r>
            <a:r>
              <a:rPr sz="4000" u="sng" spc="-30" dirty="0" smtClean="0"/>
              <a:t>I</a:t>
            </a:r>
            <a:r>
              <a:rPr sz="4000" u="sng" spc="-35" dirty="0" smtClean="0"/>
              <a:t>T</a:t>
            </a:r>
            <a:r>
              <a:rPr sz="4000" u="sng" dirty="0" smtClean="0"/>
              <a:t>S</a:t>
            </a:r>
            <a:r>
              <a:rPr sz="4000" u="sng" spc="60" dirty="0" smtClean="0"/>
              <a:t> </a:t>
            </a:r>
            <a:r>
              <a:rPr sz="4000" u="sng" spc="-295" dirty="0" smtClean="0"/>
              <a:t>V</a:t>
            </a:r>
            <a:r>
              <a:rPr sz="4000" u="sng" spc="-35" dirty="0" smtClean="0"/>
              <a:t>A</a:t>
            </a:r>
            <a:r>
              <a:rPr sz="4000" u="sng" spc="25" dirty="0" smtClean="0"/>
              <a:t>LU</a:t>
            </a:r>
            <a:r>
              <a:rPr sz="4000" u="sng" dirty="0" smtClean="0"/>
              <a:t>E</a:t>
            </a:r>
            <a:r>
              <a:rPr sz="4000" u="sng" spc="-65" dirty="0" smtClean="0"/>
              <a:t> </a:t>
            </a:r>
            <a:r>
              <a:rPr sz="4000" u="sng" spc="-15" dirty="0" smtClean="0"/>
              <a:t>P</a:t>
            </a:r>
            <a:r>
              <a:rPr sz="4000" u="sng" spc="-30" dirty="0" smtClean="0"/>
              <a:t>R</a:t>
            </a:r>
            <a:r>
              <a:rPr sz="4000" u="sng" spc="10" dirty="0" smtClean="0"/>
              <a:t>O</a:t>
            </a:r>
            <a:r>
              <a:rPr sz="4000" u="sng" spc="-15" dirty="0" smtClean="0"/>
              <a:t>P</a:t>
            </a:r>
            <a:r>
              <a:rPr sz="4000" u="sng" spc="10" dirty="0" smtClean="0"/>
              <a:t>O</a:t>
            </a:r>
            <a:r>
              <a:rPr sz="4000" u="sng" spc="25" dirty="0" smtClean="0"/>
              <a:t>S</a:t>
            </a:r>
            <a:r>
              <a:rPr sz="4000" u="sng" spc="-30" dirty="0" smtClean="0"/>
              <a:t>I</a:t>
            </a:r>
            <a:r>
              <a:rPr sz="4000" u="sng" spc="-35" dirty="0" smtClean="0"/>
              <a:t>T</a:t>
            </a:r>
            <a:r>
              <a:rPr sz="4000" u="sng" spc="-30" dirty="0" smtClean="0"/>
              <a:t>I</a:t>
            </a:r>
            <a:r>
              <a:rPr sz="4000" u="sng" spc="10" dirty="0" smtClean="0"/>
              <a:t>O</a:t>
            </a:r>
            <a:r>
              <a:rPr sz="4000" u="sng" dirty="0" smtClean="0"/>
              <a:t>N</a:t>
            </a:r>
            <a:r>
              <a:rPr lang="en-US" sz="4000" u="sng" dirty="0" smtClean="0"/>
              <a:t>:-</a:t>
            </a:r>
            <a:endParaRPr sz="40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462294" y="816482"/>
            <a:ext cx="9551019" cy="6186309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presenting a solution and its value proposition, you need to clearly articulate what your solution is, how it addresses specific problems, and the benefits it provides. Here’s a structured approach</a:t>
            </a:r>
            <a:r>
              <a:rPr lang="en-US" dirty="0" smtClean="0"/>
              <a:t>:</a:t>
            </a:r>
          </a:p>
          <a:p>
            <a:r>
              <a:rPr lang="en-US" i="1" dirty="0" smtClean="0"/>
              <a:t>=&gt;Solution </a:t>
            </a:r>
            <a:r>
              <a:rPr lang="en-US" i="1" dirty="0"/>
              <a:t>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Description: </a:t>
            </a:r>
            <a:r>
              <a:rPr lang="en-US" dirty="0"/>
              <a:t>Explain what your solution is and what it does. This could be a product, service, software, or a combination of these.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Features: </a:t>
            </a:r>
            <a:r>
              <a:rPr lang="en-US" dirty="0"/>
              <a:t>Highlight key features and functionalities that make your solution stand out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=&gt;Value Proposition:</a:t>
            </a:r>
          </a:p>
          <a:p>
            <a:r>
              <a:rPr lang="en-US" dirty="0" smtClean="0"/>
              <a:t>   - Problem Addressed: Identify the specific problem or need that your solution addresses. This should be directly related to the pain points or challenges faced by your target audience. </a:t>
            </a:r>
          </a:p>
          <a:p>
            <a:r>
              <a:rPr lang="en-US" dirty="0" smtClean="0"/>
              <a:t>  - </a:t>
            </a:r>
            <a:r>
              <a:rPr lang="en-US" dirty="0" err="1" smtClean="0"/>
              <a:t>Benefits:Describe</a:t>
            </a:r>
            <a:r>
              <a:rPr lang="en-US" dirty="0" smtClean="0"/>
              <a:t> the main advantages your solution offers. </a:t>
            </a:r>
          </a:p>
          <a:p>
            <a:r>
              <a:rPr lang="en-US" i="1" dirty="0" smtClean="0"/>
              <a:t>=&gt;Value </a:t>
            </a:r>
            <a:r>
              <a:rPr lang="en-US" i="1" dirty="0"/>
              <a:t>Delivered</a:t>
            </a:r>
            <a:r>
              <a:rPr lang="en-US" i="1" dirty="0" smtClean="0"/>
              <a:t>: </a:t>
            </a:r>
          </a:p>
          <a:p>
            <a:r>
              <a:rPr lang="en-US" dirty="0" smtClean="0"/>
              <a:t>  </a:t>
            </a:r>
            <a:r>
              <a:rPr lang="en-US" dirty="0"/>
              <a:t>- </a:t>
            </a:r>
            <a:r>
              <a:rPr lang="en-US" dirty="0" smtClean="0"/>
              <a:t>Impact: </a:t>
            </a:r>
            <a:r>
              <a:rPr lang="en-US" dirty="0"/>
              <a:t>Outline the positive outcomes your solution brings to end users, such as time savings, reduced operational costs, or enhanced productivity.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Return </a:t>
            </a:r>
            <a:r>
              <a:rPr lang="en-US" dirty="0"/>
              <a:t>on Investment (ROI</a:t>
            </a:r>
            <a:r>
              <a:rPr lang="en-US" dirty="0" smtClean="0"/>
              <a:t>):If </a:t>
            </a:r>
            <a:r>
              <a:rPr lang="en-US" dirty="0"/>
              <a:t>applicable, provide an estimate of the ROI that users can expect from adopting your </a:t>
            </a:r>
            <a:r>
              <a:rPr lang="en-US" dirty="0" smtClean="0"/>
              <a:t>solution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i="1" dirty="0" smtClean="0"/>
              <a:t>=&gt;Use </a:t>
            </a:r>
            <a:r>
              <a:rPr lang="en-US" i="1" dirty="0"/>
              <a:t>Cases</a:t>
            </a:r>
            <a:r>
              <a:rPr lang="en-US" dirty="0" smtClean="0"/>
              <a:t>: Provide </a:t>
            </a:r>
            <a:r>
              <a:rPr lang="en-US" dirty="0"/>
              <a:t>examples or scenarios where your solution has been successfully implemented, illustrating its effectiveness in real-world applications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clearly presenting these elements, you ensure that potential customers understand the benefits and advantages of your solution, making it easier for them to see its value and make informed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11436667" cy="615553"/>
          </a:xfrm>
        </p:spPr>
        <p:txBody>
          <a:bodyPr/>
          <a:lstStyle/>
          <a:p>
            <a:r>
              <a:rPr lang="en-IN" sz="4000" u="sng" dirty="0"/>
              <a:t>Dataset </a:t>
            </a:r>
            <a:r>
              <a:rPr lang="en-IN" sz="4000" u="sng" dirty="0" smtClean="0"/>
              <a:t>Description:-</a:t>
            </a:r>
            <a:endParaRPr lang="en-IN" sz="40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83735" y="689617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Describing datasets involves providing clear and concise information about their content, structure, and context. Here’s how to effectively describe </a:t>
            </a:r>
            <a:r>
              <a:rPr lang="en-US" i="1" dirty="0" smtClean="0"/>
              <a:t>datasets:</a:t>
            </a:r>
          </a:p>
          <a:p>
            <a:endParaRPr lang="en-US" dirty="0" smtClean="0"/>
          </a:p>
          <a:p>
            <a:r>
              <a:rPr lang="en-US" sz="2000" b="1" i="1" dirty="0" smtClean="0"/>
              <a:t>1.Title </a:t>
            </a:r>
            <a:r>
              <a:rPr lang="en-US" sz="2000" b="1" i="1" dirty="0"/>
              <a:t>and </a:t>
            </a:r>
            <a:r>
              <a:rPr lang="en-US" sz="2000" b="1" i="1" dirty="0" smtClean="0"/>
              <a:t>Overview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        </a:t>
            </a:r>
            <a:r>
              <a:rPr lang="en-US" i="1" dirty="0" smtClean="0"/>
              <a:t>Provide </a:t>
            </a:r>
            <a:r>
              <a:rPr lang="en-US" i="1" dirty="0"/>
              <a:t>a clear title that summarizes the dataset’s </a:t>
            </a:r>
            <a:r>
              <a:rPr lang="en-US" i="1" dirty="0" err="1" smtClean="0"/>
              <a:t>content.Briefly</a:t>
            </a:r>
            <a:r>
              <a:rPr lang="en-US" i="1" dirty="0" smtClean="0"/>
              <a:t> </a:t>
            </a:r>
            <a:r>
              <a:rPr lang="en-US" i="1" dirty="0"/>
              <a:t>describe what the dataset is about and its purpose</a:t>
            </a:r>
            <a:r>
              <a:rPr lang="en-US" i="1" dirty="0" smtClean="0"/>
              <a:t>.</a:t>
            </a:r>
          </a:p>
          <a:p>
            <a:r>
              <a:rPr lang="en-US" sz="2000" b="1" i="1" dirty="0" smtClean="0"/>
              <a:t>2</a:t>
            </a:r>
            <a:r>
              <a:rPr lang="en-US" sz="2000" b="1" i="1" dirty="0"/>
              <a:t>. </a:t>
            </a:r>
            <a:r>
              <a:rPr lang="en-US" sz="2000" b="1" i="1" dirty="0" smtClean="0"/>
              <a:t>Content:</a:t>
            </a:r>
          </a:p>
          <a:p>
            <a:r>
              <a:rPr lang="en-US" i="1" dirty="0" smtClean="0"/>
              <a:t>        List and </a:t>
            </a:r>
            <a:r>
              <a:rPr lang="en-US" i="1" dirty="0"/>
              <a:t>describe each variable or field in the dataset, including its name, type (e.g., numerical, categorical), and a brief explanation of what it represents</a:t>
            </a:r>
            <a:r>
              <a:rPr lang="en-US" dirty="0"/>
              <a:t>.   </a:t>
            </a:r>
          </a:p>
          <a:p>
            <a:r>
              <a:rPr lang="en-US" sz="2000" b="1" i="1" dirty="0" smtClean="0"/>
              <a:t>3</a:t>
            </a:r>
            <a:r>
              <a:rPr lang="en-US" sz="2000" b="1" i="1" dirty="0"/>
              <a:t>. </a:t>
            </a:r>
            <a:r>
              <a:rPr lang="en-US" sz="2000" b="1" i="1" dirty="0" smtClean="0"/>
              <a:t>Structure</a:t>
            </a:r>
            <a:r>
              <a:rPr lang="en-US" b="1" i="1" dirty="0" smtClean="0"/>
              <a:t>:</a:t>
            </a:r>
          </a:p>
          <a:p>
            <a:r>
              <a:rPr lang="en-US" i="1" dirty="0" smtClean="0"/>
              <a:t>       Specify </a:t>
            </a:r>
            <a:r>
              <a:rPr lang="en-US" i="1" dirty="0"/>
              <a:t>the file format (e.g., CSV, Excel, JSON, SQL database) and how the data is organized.   - *Size:* Include information about the size of the dataset, such as the number of rows and columns or the file size</a:t>
            </a:r>
            <a:r>
              <a:rPr lang="en-US" i="1" dirty="0" smtClean="0"/>
              <a:t>.</a:t>
            </a:r>
          </a:p>
          <a:p>
            <a:r>
              <a:rPr lang="en-US" sz="2000" b="1" i="1" dirty="0" smtClean="0"/>
              <a:t>4</a:t>
            </a:r>
            <a:r>
              <a:rPr lang="en-US" sz="2000" b="1" i="1" dirty="0"/>
              <a:t>. </a:t>
            </a:r>
            <a:r>
              <a:rPr lang="en-US" sz="2000" b="1" i="1" dirty="0" smtClean="0"/>
              <a:t>Source</a:t>
            </a:r>
            <a:r>
              <a:rPr lang="en-US" b="1" i="1" dirty="0" smtClean="0"/>
              <a:t>:</a:t>
            </a:r>
          </a:p>
          <a:p>
            <a:r>
              <a:rPr lang="en-US" i="1" dirty="0" smtClean="0"/>
              <a:t>      Explain </a:t>
            </a:r>
            <a:r>
              <a:rPr lang="en-US" i="1" dirty="0"/>
              <a:t>where the data comes from (e.g., a survey, transaction logs, public records</a:t>
            </a:r>
            <a:r>
              <a:rPr lang="en-US" i="1" dirty="0" smtClean="0"/>
              <a:t>).Describe </a:t>
            </a:r>
            <a:r>
              <a:rPr lang="en-US" i="1" dirty="0"/>
              <a:t>how the data was collected or generated, if applicable</a:t>
            </a:r>
            <a:r>
              <a:rPr lang="en-US" i="1" dirty="0" smtClean="0"/>
              <a:t>.</a:t>
            </a:r>
          </a:p>
          <a:p>
            <a:r>
              <a:rPr lang="en-US" sz="2000" b="1" i="1" dirty="0" smtClean="0"/>
              <a:t>5</a:t>
            </a:r>
            <a:r>
              <a:rPr lang="en-US" sz="2000" b="1" i="1" dirty="0"/>
              <a:t>. </a:t>
            </a:r>
            <a:r>
              <a:rPr lang="en-US" sz="2000" b="1" i="1" dirty="0" smtClean="0"/>
              <a:t>Date </a:t>
            </a:r>
            <a:r>
              <a:rPr lang="en-US" sz="2000" b="1" i="1" dirty="0"/>
              <a:t>and Time</a:t>
            </a:r>
            <a:r>
              <a:rPr lang="en-US" b="1" i="1" dirty="0" smtClean="0"/>
              <a:t>:</a:t>
            </a:r>
          </a:p>
          <a:p>
            <a:r>
              <a:rPr lang="en-US" i="1" dirty="0" smtClean="0"/>
              <a:t>      Indicate </a:t>
            </a:r>
            <a:r>
              <a:rPr lang="en-US" i="1" dirty="0"/>
              <a:t>the time period covered by the dataset (e.g., dates of data collection or the range of data</a:t>
            </a:r>
            <a:r>
              <a:rPr lang="en-US" i="1" dirty="0" smtClean="0"/>
              <a:t>).</a:t>
            </a:r>
          </a:p>
          <a:p>
            <a:r>
              <a:rPr lang="en-US" sz="2000" b="1" i="1" dirty="0" smtClean="0"/>
              <a:t>6</a:t>
            </a:r>
            <a:r>
              <a:rPr lang="en-US" sz="2000" b="1" i="1" dirty="0"/>
              <a:t>. </a:t>
            </a:r>
            <a:r>
              <a:rPr lang="en-US" sz="2000" b="1" i="1" dirty="0" smtClean="0"/>
              <a:t>Quality </a:t>
            </a:r>
            <a:r>
              <a:rPr lang="en-US" sz="2000" b="1" i="1" dirty="0"/>
              <a:t>and Limitations</a:t>
            </a:r>
            <a:r>
              <a:rPr lang="en-US" b="1" i="1" dirty="0" smtClean="0"/>
              <a:t>:</a:t>
            </a:r>
          </a:p>
          <a:p>
            <a:r>
              <a:rPr lang="en-US" i="1" dirty="0" smtClean="0"/>
              <a:t>      Note </a:t>
            </a:r>
            <a:r>
              <a:rPr lang="en-US" i="1" dirty="0"/>
              <a:t>any known issues with data quality, such as missing values or potential inaccuracies</a:t>
            </a:r>
            <a:r>
              <a:rPr lang="en-US" i="1" dirty="0" smtClean="0"/>
              <a:t>. </a:t>
            </a:r>
            <a:r>
              <a:rPr lang="en-US" i="1" dirty="0"/>
              <a:t>Mention any limitations of the dataset that users should be aware of (e.g., geographical limitations, sampling bias</a:t>
            </a:r>
            <a:r>
              <a:rPr lang="en-US" i="1" dirty="0" smtClean="0"/>
              <a:t>).</a:t>
            </a:r>
          </a:p>
          <a:p>
            <a:endParaRPr lang="en-US" i="1" dirty="0" smtClean="0"/>
          </a:p>
          <a:p>
            <a:pPr algn="ctr"/>
            <a:r>
              <a:rPr lang="en-US" i="1" dirty="0" smtClean="0"/>
              <a:t>By </a:t>
            </a:r>
            <a:r>
              <a:rPr lang="en-US" i="1" dirty="0"/>
              <a:t>providing these details, you help users understand the dataset’s context, how to use it effectively, and any potential </a:t>
            </a:r>
            <a:r>
              <a:rPr lang="en-US" i="1" dirty="0" smtClean="0"/>
              <a:t>issues.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198" y="-34410"/>
            <a:ext cx="9067800" cy="67069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4250" u="sng" spc="15" dirty="0"/>
              <a:t>THE</a:t>
            </a:r>
            <a:r>
              <a:rPr sz="4250" u="sng" spc="20" dirty="0"/>
              <a:t> </a:t>
            </a:r>
            <a:r>
              <a:rPr lang="en-US" sz="4250" u="sng" spc="20" dirty="0"/>
              <a:t>"</a:t>
            </a:r>
            <a:r>
              <a:rPr sz="4250" u="sng" spc="10" dirty="0"/>
              <a:t>WOW</a:t>
            </a:r>
            <a:r>
              <a:rPr lang="en-US" sz="4250" u="sng" spc="10" dirty="0"/>
              <a:t>"</a:t>
            </a:r>
            <a:r>
              <a:rPr sz="4250" u="sng" spc="85" dirty="0"/>
              <a:t> </a:t>
            </a:r>
            <a:r>
              <a:rPr sz="4250" u="sng" spc="10" dirty="0"/>
              <a:t>IN</a:t>
            </a:r>
            <a:r>
              <a:rPr sz="4250" u="sng" spc="-5" dirty="0"/>
              <a:t> </a:t>
            </a:r>
            <a:r>
              <a:rPr sz="4250" u="sng" spc="15" dirty="0"/>
              <a:t>OUR</a:t>
            </a:r>
            <a:r>
              <a:rPr sz="4250" u="sng" spc="-10" dirty="0"/>
              <a:t> </a:t>
            </a:r>
            <a:r>
              <a:rPr sz="4250" u="sng" spc="20" dirty="0" smtClean="0"/>
              <a:t>SOLUTION</a:t>
            </a:r>
            <a:r>
              <a:rPr lang="en-US" sz="4250" u="sng" spc="20" dirty="0" smtClean="0"/>
              <a:t>:-</a:t>
            </a:r>
            <a:endParaRPr sz="4250" u="sng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749199"/>
            <a:ext cx="9753600" cy="595080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dirty="0"/>
              <a:t>are five key points to highlight the "wow" in your solution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Unique </a:t>
            </a:r>
            <a:r>
              <a:rPr lang="en-US" dirty="0"/>
              <a:t>Features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/>
              <a:t>Offer innovative and exclusive functionalities that are not available in competing solutions, solving problems in a new way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342900" indent="-342900">
              <a:buAutoNum type="arabicPeriod" startAt="2"/>
            </a:pPr>
            <a:r>
              <a:rPr lang="en-US" dirty="0" smtClean="0"/>
              <a:t>Exceptional </a:t>
            </a:r>
            <a:r>
              <a:rPr lang="en-US" dirty="0"/>
              <a:t>Performance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Demonstrate </a:t>
            </a:r>
            <a:r>
              <a:rPr lang="en-US" dirty="0"/>
              <a:t>superior speed, efficiency, or effectiveness compared to existing options, with measurable improvements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Enhanced </a:t>
            </a:r>
            <a:r>
              <a:rPr lang="en-US" dirty="0"/>
              <a:t>User Experience</a:t>
            </a:r>
            <a:r>
              <a:rPr lang="en-US" dirty="0" smtClean="0"/>
              <a:t>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dirty="0"/>
              <a:t>Provide an intuitive and user-friendly design that simplifies interactions and increases user satisfaction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Significant </a:t>
            </a:r>
            <a:r>
              <a:rPr lang="en-US" dirty="0"/>
              <a:t>Impact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Show </a:t>
            </a:r>
            <a:r>
              <a:rPr lang="en-US" dirty="0"/>
              <a:t>how the solution delivers substantial benefits, such as significant cost savings, increased revenue, or major time savings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 startAt="5"/>
            </a:pPr>
            <a:r>
              <a:rPr lang="en-US" dirty="0" smtClean="0"/>
              <a:t>Cutting-Edge </a:t>
            </a:r>
            <a:r>
              <a:rPr lang="en-US" dirty="0"/>
              <a:t>Technology</a:t>
            </a:r>
            <a:r>
              <a:rPr lang="en-US" dirty="0" smtClean="0"/>
              <a:t>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Leverage </a:t>
            </a:r>
            <a:r>
              <a:rPr lang="en-US" dirty="0"/>
              <a:t>advanced technologies like AI or machine learning, setting your solution apart with state-of-the-art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1414</Words>
  <Application>Microsoft Office PowerPoint</Application>
  <PresentationFormat>Widescreen</PresentationFormat>
  <Paragraphs>198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Gothic</vt:lpstr>
      <vt:lpstr>Arial</vt:lpstr>
      <vt:lpstr>Bodoni MT</vt:lpstr>
      <vt:lpstr>Bookman Old Style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TITLE:-</vt:lpstr>
      <vt:lpstr>AGENDA:-</vt:lpstr>
      <vt:lpstr>PROBLEM STATEMENT:-</vt:lpstr>
      <vt:lpstr>PROJECT OVERVIEW:- </vt:lpstr>
      <vt:lpstr>WHO ARE THE END USERS?</vt:lpstr>
      <vt:lpstr>OUR SOLUTION AND ITS VALUE PROPOSITION:-</vt:lpstr>
      <vt:lpstr>Dataset Description:-</vt:lpstr>
      <vt:lpstr>THE "WOW" IN OUR SOLUTION:-</vt:lpstr>
      <vt:lpstr>PowerPoint Presentation</vt:lpstr>
      <vt:lpstr>RESULTS:-</vt:lpstr>
      <vt:lpstr>Conclusion:-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44</cp:revision>
  <dcterms:created xsi:type="dcterms:W3CDTF">2024-03-29T15:07:22Z</dcterms:created>
  <dcterms:modified xsi:type="dcterms:W3CDTF">2024-09-07T16:48:29Z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