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86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6</a:t>
            </a:fld>
            <a:endParaRPr lang="en-IN"/>
          </a:p>
        </p:txBody>
      </p:sp>
    </p:spTree>
    <p:extLst>
      <p:ext uri="{BB962C8B-B14F-4D97-AF65-F5344CB8AC3E}">
        <p14:creationId xmlns:p14="http://schemas.microsoft.com/office/powerpoint/2010/main" val="202392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533400" y="251861"/>
            <a:ext cx="10429875"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3311254"/>
            <a:ext cx="8610600" cy="1938992"/>
          </a:xfrm>
          <a:prstGeom prst="rect">
            <a:avLst/>
          </a:prstGeom>
          <a:noFill/>
        </p:spPr>
        <p:txBody>
          <a:bodyPr wrap="square" rtlCol="0">
            <a:spAutoFit/>
          </a:bodyPr>
          <a:lstStyle/>
          <a:p>
            <a:r>
              <a:rPr lang="en-US" sz="2400" dirty="0">
                <a:latin typeface="Arial Narrow" panose="020B0606020202030204" pitchFamily="34" charset="0"/>
              </a:rPr>
              <a:t>STUDENT NAME:</a:t>
            </a:r>
            <a:r>
              <a:rPr lang="en-IN" sz="2400" dirty="0">
                <a:latin typeface="Arial Narrow" panose="020B0606020202030204" pitchFamily="34" charset="0"/>
              </a:rPr>
              <a:t> </a:t>
            </a:r>
            <a:r>
              <a:rPr lang="en-IN" sz="2400" b="1" dirty="0">
                <a:latin typeface="Times New Roman" panose="02020603050405020304" pitchFamily="18" charset="0"/>
                <a:cs typeface="Times New Roman" panose="02020603050405020304" pitchFamily="18" charset="0"/>
              </a:rPr>
              <a:t>SUBHASREE M </a:t>
            </a:r>
            <a:endParaRPr lang="en-US" sz="2400" b="1" dirty="0">
              <a:latin typeface="Times New Roman" panose="02020603050405020304" pitchFamily="18" charset="0"/>
              <a:cs typeface="Times New Roman" panose="02020603050405020304" pitchFamily="18" charset="0"/>
            </a:endParaRPr>
          </a:p>
          <a:p>
            <a:r>
              <a:rPr lang="en-US" sz="2400" dirty="0">
                <a:latin typeface="Arial Narrow" panose="020B0606020202030204" pitchFamily="34" charset="0"/>
              </a:rPr>
              <a:t>REGISTER NO:</a:t>
            </a:r>
            <a:r>
              <a:rPr lang="en-IN" sz="2400" dirty="0">
                <a:latin typeface="Arial Narrow" panose="020B0606020202030204" pitchFamily="34" charset="0"/>
              </a:rPr>
              <a:t> </a:t>
            </a:r>
            <a:r>
              <a:rPr lang="en-IN" sz="2400" b="1" dirty="0">
                <a:latin typeface="Times New Roman" panose="02020603050405020304" pitchFamily="18" charset="0"/>
                <a:cs typeface="Times New Roman" panose="02020603050405020304" pitchFamily="18" charset="0"/>
              </a:rPr>
              <a:t>312217069 (asumn1659312217069)</a:t>
            </a:r>
            <a:endParaRPr lang="en-US" sz="2400" b="1" dirty="0">
              <a:latin typeface="Times New Roman" panose="02020603050405020304" pitchFamily="18" charset="0"/>
              <a:cs typeface="Times New Roman" panose="02020603050405020304" pitchFamily="18" charset="0"/>
            </a:endParaRPr>
          </a:p>
          <a:p>
            <a:r>
              <a:rPr lang="en-US" sz="2400" dirty="0">
                <a:latin typeface="Arial Narrow" panose="020B0606020202030204" pitchFamily="34" charset="0"/>
              </a:rPr>
              <a:t>DEPARTMENT:</a:t>
            </a:r>
            <a:r>
              <a:rPr lang="en-IN" sz="2400" dirty="0">
                <a:latin typeface="Arial Narrow" panose="020B0606020202030204" pitchFamily="34" charset="0"/>
              </a:rPr>
              <a:t> </a:t>
            </a:r>
            <a:r>
              <a:rPr lang="en-IN" sz="2400" b="1" dirty="0">
                <a:latin typeface="Times New Roman" panose="02020603050405020304" pitchFamily="18" charset="0"/>
                <a:cs typeface="Times New Roman" panose="02020603050405020304" pitchFamily="18" charset="0"/>
              </a:rPr>
              <a:t>B.com (General)</a:t>
            </a:r>
            <a:endParaRPr lang="en-US" sz="2400" b="1" dirty="0">
              <a:latin typeface="Times New Roman" panose="02020603050405020304" pitchFamily="18" charset="0"/>
              <a:cs typeface="Times New Roman" panose="02020603050405020304" pitchFamily="18" charset="0"/>
            </a:endParaRPr>
          </a:p>
          <a:p>
            <a:r>
              <a:rPr lang="en-US" sz="2400" dirty="0">
                <a:latin typeface="Arial Narrow" panose="020B0606020202030204" pitchFamily="34" charset="0"/>
              </a:rPr>
              <a:t>COLLEGE</a:t>
            </a:r>
            <a:r>
              <a:rPr lang="en-IN" sz="2400" dirty="0">
                <a:latin typeface="Arial Narrow" panose="020B0606020202030204" pitchFamily="34" charset="0"/>
              </a:rPr>
              <a:t>:</a:t>
            </a:r>
            <a:r>
              <a:rPr lang="en-IN" sz="2400" b="1" dirty="0"/>
              <a:t>  </a:t>
            </a:r>
            <a:r>
              <a:rPr lang="en-IN" sz="2400" b="1" dirty="0">
                <a:latin typeface="Times New Roman" panose="02020603050405020304" pitchFamily="18" charset="0"/>
                <a:cs typeface="Times New Roman" panose="02020603050405020304" pitchFamily="18" charset="0"/>
              </a:rPr>
              <a:t>Shri Krishnaswamy College For Women</a:t>
            </a:r>
            <a:endParaRPr lang="en-US" sz="2400" b="1" dirty="0">
              <a:latin typeface="Times New Roman" panose="02020603050405020304" pitchFamily="18" charset="0"/>
              <a:cs typeface="Times New Roman" panose="02020603050405020304" pitchFamily="18" charset="0"/>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 Placeholder 9">
            <a:extLst>
              <a:ext uri="{FF2B5EF4-FFF2-40B4-BE49-F238E27FC236}">
                <a16:creationId xmlns:a16="http://schemas.microsoft.com/office/drawing/2014/main" id="{36ACFD07-CE7C-48B8-A31C-2C4AF9870416}"/>
              </a:ext>
            </a:extLst>
          </p:cNvPr>
          <p:cNvSpPr>
            <a:spLocks noGrp="1"/>
          </p:cNvSpPr>
          <p:nvPr>
            <p:ph type="body" idx="1"/>
          </p:nvPr>
        </p:nvSpPr>
        <p:spPr>
          <a:xfrm>
            <a:off x="2514600" y="1524000"/>
            <a:ext cx="6838950" cy="5478423"/>
          </a:xfrm>
        </p:spPr>
        <p:txBody>
          <a:bodyPr/>
          <a:lstStyle/>
          <a:p>
            <a:pPr algn="l"/>
            <a:r>
              <a:rPr lang="en-US" sz="2800" dirty="0">
                <a:latin typeface="Times New Roman" panose="02020603050405020304" pitchFamily="18" charset="0"/>
                <a:cs typeface="Times New Roman" panose="02020603050405020304" pitchFamily="18" charset="0"/>
              </a:rPr>
              <a:t>Data Cleaning:</a:t>
            </a:r>
          </a:p>
          <a:p>
            <a:pPr marL="342900" indent="-3429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Remove Duplicates</a:t>
            </a:r>
          </a:p>
          <a:p>
            <a:pPr marL="342900" indent="-3429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Handle Missing Data</a:t>
            </a:r>
          </a:p>
          <a:p>
            <a:pPr algn="l"/>
            <a:r>
              <a:rPr lang="en-US" sz="2800" dirty="0">
                <a:latin typeface="Times New Roman" panose="02020603050405020304" pitchFamily="18" charset="0"/>
                <a:cs typeface="Times New Roman" panose="02020603050405020304" pitchFamily="18" charset="0"/>
              </a:rPr>
              <a:t> </a:t>
            </a:r>
          </a:p>
          <a:p>
            <a:pPr algn="l"/>
            <a:r>
              <a:rPr lang="en-US" sz="2800" dirty="0">
                <a:latin typeface="Times New Roman" panose="02020603050405020304" pitchFamily="18" charset="0"/>
                <a:cs typeface="Times New Roman" panose="02020603050405020304" pitchFamily="18" charset="0"/>
              </a:rPr>
              <a:t>Segmentation:</a:t>
            </a:r>
          </a:p>
          <a:p>
            <a:pPr marL="342900" indent="-3429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By job role</a:t>
            </a:r>
          </a:p>
          <a:p>
            <a:pPr marL="342900" indent="-3429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By Department</a:t>
            </a:r>
          </a:p>
          <a:p>
            <a:pPr algn="l"/>
            <a:endParaRPr lang="en-US" sz="2800" dirty="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Pivot Table and Pivot Chart</a:t>
            </a:r>
          </a:p>
          <a:p>
            <a:pPr marL="342900" indent="-3429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Creating pivot table</a:t>
            </a:r>
          </a:p>
          <a:p>
            <a:pPr marL="342900" indent="-3429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Creating pivot chart</a:t>
            </a:r>
          </a:p>
          <a:p>
            <a:pPr algn="l"/>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BE3F3-2075-4D78-AAB7-2EB6FAFA2184}"/>
              </a:ext>
            </a:extLst>
          </p:cNvPr>
          <p:cNvSpPr>
            <a:spLocks noGrp="1"/>
          </p:cNvSpPr>
          <p:nvPr>
            <p:ph type="title"/>
          </p:nvPr>
        </p:nvSpPr>
        <p:spPr/>
        <p:txBody>
          <a:bodyPr/>
          <a:lstStyle/>
          <a:p>
            <a:r>
              <a:rPr lang="en-US" dirty="0"/>
              <a:t>MODELLING</a:t>
            </a:r>
          </a:p>
        </p:txBody>
      </p:sp>
      <p:sp>
        <p:nvSpPr>
          <p:cNvPr id="3" name="Text Placeholder 2">
            <a:extLst>
              <a:ext uri="{FF2B5EF4-FFF2-40B4-BE49-F238E27FC236}">
                <a16:creationId xmlns:a16="http://schemas.microsoft.com/office/drawing/2014/main" id="{301AE241-0106-4844-B658-06EB2C1F9D8C}"/>
              </a:ext>
            </a:extLst>
          </p:cNvPr>
          <p:cNvSpPr>
            <a:spLocks noGrp="1"/>
          </p:cNvSpPr>
          <p:nvPr>
            <p:ph type="body" idx="1"/>
          </p:nvPr>
        </p:nvSpPr>
        <p:spPr>
          <a:xfrm>
            <a:off x="3200400" y="1447800"/>
            <a:ext cx="8382000" cy="4815959"/>
          </a:xfrm>
        </p:spPr>
        <p:txBody>
          <a:bodyPr/>
          <a:lstStyle/>
          <a:p>
            <a:r>
              <a:rPr lang="en-US" sz="2800" dirty="0">
                <a:latin typeface="Times New Roman" panose="02020603050405020304" pitchFamily="18" charset="0"/>
                <a:cs typeface="Times New Roman" panose="02020603050405020304" pitchFamily="18" charset="0"/>
              </a:rPr>
              <a:t>Scenario Analysis:</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What If Analysis</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Data Tables</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Visualization:</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Bar chart</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Line graph</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Box Plots</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Reporting</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Summary report </a:t>
            </a:r>
          </a:p>
        </p:txBody>
      </p:sp>
    </p:spTree>
    <p:extLst>
      <p:ext uri="{BB962C8B-B14F-4D97-AF65-F5344CB8AC3E}">
        <p14:creationId xmlns:p14="http://schemas.microsoft.com/office/powerpoint/2010/main" val="188492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10" name="Picture 9">
            <a:extLst>
              <a:ext uri="{FF2B5EF4-FFF2-40B4-BE49-F238E27FC236}">
                <a16:creationId xmlns:a16="http://schemas.microsoft.com/office/drawing/2014/main" id="{5F47D573-2F11-4B80-823C-5593D23648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457" y="1532087"/>
            <a:ext cx="9292293" cy="425090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E7CDA17-1213-4639-9624-C95424CEE2BD}"/>
              </a:ext>
            </a:extLst>
          </p:cNvPr>
          <p:cNvSpPr>
            <a:spLocks noGrp="1"/>
          </p:cNvSpPr>
          <p:nvPr>
            <p:ph type="body" idx="1"/>
          </p:nvPr>
        </p:nvSpPr>
        <p:spPr>
          <a:xfrm>
            <a:off x="755332" y="1371600"/>
            <a:ext cx="8922068" cy="5170646"/>
          </a:xfrm>
        </p:spPr>
        <p:txBody>
          <a:bodyPr/>
          <a:lstStyle/>
          <a:p>
            <a:r>
              <a:rPr lang="en-US" sz="2000" dirty="0">
                <a:latin typeface="Times New Roman" panose="02020603050405020304" pitchFamily="18" charset="0"/>
                <a:cs typeface="Times New Roman" panose="02020603050405020304" pitchFamily="18" charset="0"/>
              </a:rPr>
              <a:t>     In analyzing the salary data for the Project Management and Accounting department, it is evident that this department offers High salaries relative to others within the organization.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This trend suggests that the roles within Project management and Accounting department are likely considered critical to the company’s strategic growth and revenue generation, thus justifying the higher compensation.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The department may require specialized skills, experience, and performance, which are reflected in the salary structure.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This insight can help guide future compensation planning, talent, acquisition, and retention strategies to maintain competitive positioning in the market.</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a:t>
            </a:r>
            <a:r>
              <a:rPr lang="en-US" sz="3600" b="1">
                <a:latin typeface="Times New Roman" panose="02020603050405020304" pitchFamily="18" charset="0"/>
                <a:cs typeface="Times New Roman" panose="02020603050405020304" pitchFamily="18" charset="0"/>
              </a:rPr>
              <a:t>Thank </a:t>
            </a:r>
            <a:r>
              <a:rPr lang="en-US" sz="3600" b="1" dirty="0">
                <a:latin typeface="Times New Roman" panose="02020603050405020304" pitchFamily="18" charset="0"/>
                <a:cs typeface="Times New Roman" panose="02020603050405020304" pitchFamily="18" charset="0"/>
              </a:rPr>
              <a:t>You!</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and Compensation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93095"/>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962501"/>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a:extLst>
              <a:ext uri="{FF2B5EF4-FFF2-40B4-BE49-F238E27FC236}">
                <a16:creationId xmlns:a16="http://schemas.microsoft.com/office/drawing/2014/main" id="{3B44C193-C15E-4FEB-AF00-726932CE4912}"/>
              </a:ext>
            </a:extLst>
          </p:cNvPr>
          <p:cNvSpPr>
            <a:spLocks noGrp="1"/>
          </p:cNvSpPr>
          <p:nvPr>
            <p:ph type="body" idx="1"/>
          </p:nvPr>
        </p:nvSpPr>
        <p:spPr>
          <a:xfrm>
            <a:off x="838200" y="1752600"/>
            <a:ext cx="7328536" cy="8450717"/>
          </a:xfrm>
        </p:spPr>
        <p:txBody>
          <a:bodyPr/>
          <a:lstStyle/>
          <a:p>
            <a:r>
              <a:rPr lang="en-US" sz="2800" dirty="0">
                <a:latin typeface="Times New Roman" panose="02020603050405020304" pitchFamily="18" charset="0"/>
                <a:cs typeface="Times New Roman" panose="02020603050405020304" pitchFamily="18" charset="0"/>
              </a:rPr>
              <a:t>        It provides valuable insights that help organizations make informed decisions about their compensation strategies.</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p>
          <a:p>
            <a:pPr marL="457200" indent="-457200" algn="l">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Fairness and Equity</a:t>
            </a:r>
          </a:p>
          <a:p>
            <a:pPr marL="457200" indent="-457200" algn="l">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Attracting and Retaining Talent</a:t>
            </a:r>
          </a:p>
          <a:p>
            <a:pPr marL="457200" indent="-457200" algn="l">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Legal Compliance</a:t>
            </a:r>
          </a:p>
          <a:p>
            <a:pPr marL="457200" indent="-457200" algn="l">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Performance Management</a:t>
            </a:r>
          </a:p>
          <a:p>
            <a:pPr marL="457200" indent="-457200" algn="l">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Employee Engagement and Motivation                             </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p:txBody>
          <a:bodyPr vert="horz" wrap="square" lIns="0" tIns="16510" rIns="0" bIns="0" rtlCol="0">
            <a:spAutoFit/>
          </a:bodyPr>
          <a:lstStyle/>
          <a:p>
            <a:r>
              <a:rPr lang="en-US" dirty="0"/>
              <a:t>PROJECT	OVERVIEW</a:t>
            </a:r>
          </a:p>
        </p:txBody>
      </p:sp>
      <p:sp>
        <p:nvSpPr>
          <p:cNvPr id="13" name="Text Placeholder 12">
            <a:extLst>
              <a:ext uri="{FF2B5EF4-FFF2-40B4-BE49-F238E27FC236}">
                <a16:creationId xmlns:a16="http://schemas.microsoft.com/office/drawing/2014/main" id="{CE99C86B-481C-44A0-8FF2-257AA242442C}"/>
              </a:ext>
            </a:extLst>
          </p:cNvPr>
          <p:cNvSpPr>
            <a:spLocks noGrp="1"/>
          </p:cNvSpPr>
          <p:nvPr>
            <p:ph type="body" idx="1"/>
          </p:nvPr>
        </p:nvSpPr>
        <p:spPr>
          <a:xfrm>
            <a:off x="620110" y="1717839"/>
            <a:ext cx="8371490" cy="6130761"/>
          </a:xfrm>
        </p:spPr>
        <p:txBody>
          <a:bodyPr/>
          <a:lstStyle/>
          <a:p>
            <a:r>
              <a:rPr lang="en-US" sz="20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 Primary Goal of this project is to analysis employee salary data with an organization to identify trends, disparities, and potential areas for improvement in compensation practices., and ensure fair and equitable compensation strategies</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It also helps understand the Holistic Remuneration packages offered by employers. Evaluating pay equity allows organizations to compensate employees doing the same level of work in a fair way.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p:txBody>
      </p:sp>
      <p:sp>
        <p:nvSpPr>
          <p:cNvPr id="10" name="object 10"/>
          <p:cNvSpPr txBox="1">
            <a:spLocks noGrp="1"/>
          </p:cNvSpPr>
          <p:nvPr>
            <p:ph type="sldNum" sz="quarter" idx="7"/>
          </p:nvPr>
        </p:nvSpPr>
        <p:spPr/>
        <p:txBody>
          <a:bodyPr vert="horz" wrap="square" lIns="0" tIns="6985" rIns="0" bIns="0" rtlCol="0">
            <a:spAutoFit/>
          </a:bodyPr>
          <a:lstStyle/>
          <a:p>
            <a:fld id="{81D60167-4931-47E6-BA6A-407CBD079E47}" type="slidenum">
              <a:rPr lang="en-US" dirty="0"/>
              <a:pPr/>
              <a:t>5</a:t>
            </a:fld>
            <a:endParaRPr lang="en-US"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15FC9140-7F67-4A4A-A75A-F8843187FE27}"/>
              </a:ext>
            </a:extLst>
          </p:cNvPr>
          <p:cNvSpPr>
            <a:spLocks noGrp="1"/>
          </p:cNvSpPr>
          <p:nvPr>
            <p:ph type="body" idx="1"/>
          </p:nvPr>
        </p:nvSpPr>
        <p:spPr>
          <a:xfrm>
            <a:off x="445672" y="1587357"/>
            <a:ext cx="5993358" cy="4431983"/>
          </a:xfrm>
        </p:spPr>
        <p:txBody>
          <a:bodyPr/>
          <a:lstStyle/>
          <a:p>
            <a:pPr marL="571500" indent="-57150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Human Resource (HR) Professionals</a:t>
            </a:r>
          </a:p>
          <a:p>
            <a:pPr marL="571500" indent="-57150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Compensation and Benefits Specialists</a:t>
            </a:r>
          </a:p>
          <a:p>
            <a:pPr marL="571500" indent="-57150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Finance Team</a:t>
            </a:r>
          </a:p>
          <a:p>
            <a:pPr marL="571500" indent="-57150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Executives and Manager</a:t>
            </a:r>
          </a:p>
          <a:p>
            <a:pPr marL="571500" indent="-57150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Employees and Potential Hires</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3" cstate="print"/>
          <a:stretch>
            <a:fillRect/>
          </a:stretch>
        </p:blipFill>
        <p:spPr>
          <a:xfrm>
            <a:off x="723900" y="6172200"/>
            <a:ext cx="2181225" cy="485775"/>
          </a:xfrm>
          <a:prstGeom prst="rect">
            <a:avLst/>
          </a:prstGeom>
        </p:spPr>
      </p:pic>
      <p:pic>
        <p:nvPicPr>
          <p:cNvPr id="10" name="Picture 9">
            <a:extLst>
              <a:ext uri="{FF2B5EF4-FFF2-40B4-BE49-F238E27FC236}">
                <a16:creationId xmlns:a16="http://schemas.microsoft.com/office/drawing/2014/main" id="{4FA74557-113B-4939-80AA-9E4B4CB554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5600" y="3808221"/>
            <a:ext cx="2533780" cy="1651085"/>
          </a:xfrm>
          <a:prstGeom prst="rect">
            <a:avLst/>
          </a:prstGeom>
          <a:ln>
            <a:noFill/>
          </a:ln>
          <a:effectLst>
            <a:softEdge rad="112500"/>
          </a:effectLst>
        </p:spPr>
      </p:pic>
      <p:pic>
        <p:nvPicPr>
          <p:cNvPr id="14" name="Picture 13">
            <a:extLst>
              <a:ext uri="{FF2B5EF4-FFF2-40B4-BE49-F238E27FC236}">
                <a16:creationId xmlns:a16="http://schemas.microsoft.com/office/drawing/2014/main" id="{CE8FCCC4-0C7F-497A-A21E-09B6AEEB6D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3200" y="1508349"/>
            <a:ext cx="2559182" cy="1770314"/>
          </a:xfrm>
          <a:prstGeom prst="rect">
            <a:avLst/>
          </a:prstGeom>
          <a:ln>
            <a:noFill/>
          </a:ln>
          <a:effectLst>
            <a:softEdge rad="112500"/>
          </a:effectLst>
        </p:spPr>
      </p:pic>
      <p:sp>
        <p:nvSpPr>
          <p:cNvPr id="17" name="Rectangle 16">
            <a:extLst>
              <a:ext uri="{FF2B5EF4-FFF2-40B4-BE49-F238E27FC236}">
                <a16:creationId xmlns:a16="http://schemas.microsoft.com/office/drawing/2014/main" id="{8700BC48-01AB-4D39-920D-15A3C313AF3D}"/>
              </a:ext>
            </a:extLst>
          </p:cNvPr>
          <p:cNvSpPr/>
          <p:nvPr/>
        </p:nvSpPr>
        <p:spPr>
          <a:xfrm>
            <a:off x="4982472" y="2590800"/>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8CBA8D43-3221-4B48-A624-FD17EDE71F40}"/>
              </a:ext>
            </a:extLst>
          </p:cNvPr>
          <p:cNvSpPr>
            <a:spLocks noGrp="1"/>
          </p:cNvSpPr>
          <p:nvPr>
            <p:ph type="body" idx="1"/>
          </p:nvPr>
        </p:nvSpPr>
        <p:spPr>
          <a:xfrm>
            <a:off x="2895600" y="1752600"/>
            <a:ext cx="6324600" cy="4463534"/>
          </a:xfrm>
        </p:spPr>
        <p:txBody>
          <a:bodyPr/>
          <a:lstStyle/>
          <a:p>
            <a:pPr marL="914400" lvl="1" indent="-457200">
              <a:buFont typeface="Wingdings" panose="05000000000000000000" pitchFamily="2" charset="2"/>
              <a:buChar char="ü"/>
            </a:pPr>
            <a:r>
              <a:rPr lang="en-US" sz="4400" dirty="0">
                <a:latin typeface="Times New Roman" panose="02020603050405020304" pitchFamily="18" charset="0"/>
                <a:cs typeface="Times New Roman" panose="02020603050405020304" pitchFamily="18" charset="0"/>
              </a:rPr>
              <a:t> Conditional Formatting</a:t>
            </a:r>
          </a:p>
          <a:p>
            <a:pPr marL="914400" lvl="1" indent="-457200">
              <a:buFont typeface="Wingdings" panose="05000000000000000000" pitchFamily="2" charset="2"/>
              <a:buChar char="ü"/>
            </a:pPr>
            <a:r>
              <a:rPr lang="en-US" sz="4400" dirty="0">
                <a:latin typeface="Times New Roman" panose="02020603050405020304" pitchFamily="18" charset="0"/>
                <a:cs typeface="Times New Roman" panose="02020603050405020304" pitchFamily="18" charset="0"/>
              </a:rPr>
              <a:t> Filter</a:t>
            </a:r>
          </a:p>
          <a:p>
            <a:pPr marL="914400" lvl="1" indent="-457200">
              <a:buFont typeface="Wingdings" panose="05000000000000000000" pitchFamily="2" charset="2"/>
              <a:buChar char="ü"/>
            </a:pPr>
            <a:r>
              <a:rPr lang="en-US" sz="4400" dirty="0">
                <a:latin typeface="Times New Roman" panose="02020603050405020304" pitchFamily="18" charset="0"/>
                <a:cs typeface="Times New Roman" panose="02020603050405020304" pitchFamily="18" charset="0"/>
              </a:rPr>
              <a:t> Pivot Table – Summaries</a:t>
            </a:r>
          </a:p>
          <a:p>
            <a:pPr marL="914400" lvl="1" indent="-457200">
              <a:buFont typeface="Wingdings" panose="05000000000000000000" pitchFamily="2" charset="2"/>
              <a:buChar char="ü"/>
            </a:pPr>
            <a:r>
              <a:rPr lang="en-US" sz="4400" dirty="0">
                <a:latin typeface="Times New Roman" panose="02020603050405020304" pitchFamily="18" charset="0"/>
                <a:cs typeface="Times New Roman" panose="02020603050405020304" pitchFamily="18" charset="0"/>
              </a:rPr>
              <a:t> Graph – Data Visualizing</a:t>
            </a:r>
          </a:p>
          <a:p>
            <a:pPr marL="285750" indent="-285750">
              <a:buFont typeface="Wingdings" panose="05000000000000000000" pitchFamily="2" charset="2"/>
              <a:buChar char="ü"/>
            </a:pPr>
            <a:endParaRPr lang="en-US" sz="44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2BB5D1D7-3DEA-45C3-A6CC-2743C8CEDA94}"/>
              </a:ext>
            </a:extLst>
          </p:cNvPr>
          <p:cNvSpPr>
            <a:spLocks noGrp="1"/>
          </p:cNvSpPr>
          <p:nvPr>
            <p:ph type="body" idx="1"/>
          </p:nvPr>
        </p:nvSpPr>
        <p:spPr>
          <a:xfrm>
            <a:off x="609600" y="1524000"/>
            <a:ext cx="8839200" cy="4616648"/>
          </a:xfrm>
        </p:spPr>
        <p:txBody>
          <a:bodyPr/>
          <a:lstStyle/>
          <a:p>
            <a:r>
              <a:rPr lang="en-US"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Typically includes the following dataset to ensure a comprehensive analysis;</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 Employee ID: </a:t>
            </a:r>
            <a:r>
              <a:rPr lang="en-US" sz="2400" dirty="0">
                <a:latin typeface="Times New Roman" panose="02020603050405020304" pitchFamily="18" charset="0"/>
                <a:cs typeface="Times New Roman" panose="02020603050405020304" pitchFamily="18" charset="0"/>
              </a:rPr>
              <a:t>A unique identifier for each employee</a:t>
            </a:r>
          </a:p>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Name:</a:t>
            </a:r>
            <a:r>
              <a:rPr lang="en-US" sz="2400" dirty="0">
                <a:latin typeface="Times New Roman" panose="02020603050405020304" pitchFamily="18" charset="0"/>
                <a:cs typeface="Times New Roman" panose="02020603050405020304" pitchFamily="18" charset="0"/>
              </a:rPr>
              <a:t> Employee’s full name</a:t>
            </a:r>
          </a:p>
          <a:p>
            <a:pPr marL="285750" indent="-285750">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 Department: </a:t>
            </a:r>
            <a:r>
              <a:rPr lang="en-US" sz="2400" dirty="0">
                <a:latin typeface="Times New Roman" panose="02020603050405020304" pitchFamily="18" charset="0"/>
                <a:cs typeface="Times New Roman" panose="02020603050405020304" pitchFamily="18" charset="0"/>
              </a:rPr>
              <a:t>The department where the employee works (Example: Marketing, HR, Sales, Services, Business Development and Research &amp; Development)</a:t>
            </a:r>
          </a:p>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Base Salary: </a:t>
            </a:r>
            <a:r>
              <a:rPr lang="en-US" sz="2400" dirty="0">
                <a:latin typeface="Times New Roman" panose="02020603050405020304" pitchFamily="18" charset="0"/>
                <a:cs typeface="Times New Roman" panose="02020603050405020304" pitchFamily="18" charset="0"/>
              </a:rPr>
              <a:t>The employees base salary before any bonuses or deductions</a:t>
            </a:r>
          </a:p>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Performance Rating: </a:t>
            </a:r>
            <a:r>
              <a:rPr lang="en-US" sz="2400" dirty="0">
                <a:latin typeface="Times New Roman" panose="02020603050405020304" pitchFamily="18" charset="0"/>
                <a:cs typeface="Times New Roman" panose="02020603050405020304" pitchFamily="18" charset="0"/>
              </a:rPr>
              <a:t>Employee’s performance rating (if available)</a:t>
            </a:r>
          </a:p>
          <a:p>
            <a:pPr marL="285750" indent="-285750">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Employment Type: </a:t>
            </a:r>
            <a:r>
              <a:rPr lang="en-US" sz="2400" dirty="0">
                <a:latin typeface="Times New Roman" panose="02020603050405020304" pitchFamily="18" charset="0"/>
                <a:cs typeface="Times New Roman" panose="02020603050405020304" pitchFamily="18" charset="0"/>
              </a:rPr>
              <a:t>Full time, Part time, Contract, </a:t>
            </a:r>
            <a:r>
              <a:rPr lang="en-US" sz="2400" dirty="0" err="1">
                <a:latin typeface="Times New Roman" panose="02020603050405020304" pitchFamily="18" charset="0"/>
                <a:cs typeface="Times New Roman" panose="02020603050405020304" pitchFamily="18" charset="0"/>
              </a:rPr>
              <a:t>etc</a:t>
            </a:r>
            <a:r>
              <a:rPr lang="en-US" sz="24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H="1">
            <a:off x="9677400" y="1695450"/>
            <a:ext cx="609600" cy="2857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895600" y="1981200"/>
            <a:ext cx="6457950" cy="4216539"/>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 </a:t>
            </a:r>
            <a:r>
              <a:rPr lang="en-IN" sz="4000" dirty="0">
                <a:latin typeface="Times New Roman" panose="02020603050405020304" pitchFamily="18" charset="0"/>
                <a:cs typeface="Times New Roman" panose="02020603050405020304" pitchFamily="18" charset="0"/>
              </a:rPr>
              <a:t>Fair Compensation</a:t>
            </a:r>
          </a:p>
          <a:p>
            <a:pPr marL="457200" indent="-457200">
              <a:buFont typeface="Wingdings" panose="05000000000000000000" pitchFamily="2" charset="2"/>
              <a:buChar char="ü"/>
            </a:pPr>
            <a:r>
              <a:rPr lang="en-IN" sz="4000" dirty="0">
                <a:latin typeface="Times New Roman" panose="02020603050405020304" pitchFamily="18" charset="0"/>
                <a:cs typeface="Times New Roman" panose="02020603050405020304" pitchFamily="18" charset="0"/>
              </a:rPr>
              <a:t> Market Comparison</a:t>
            </a:r>
          </a:p>
          <a:p>
            <a:pPr marL="457200" indent="-457200">
              <a:buFont typeface="Wingdings" panose="05000000000000000000" pitchFamily="2" charset="2"/>
              <a:buChar char="ü"/>
            </a:pPr>
            <a:r>
              <a:rPr lang="en-IN" sz="4000" dirty="0">
                <a:latin typeface="Times New Roman" panose="02020603050405020304" pitchFamily="18" charset="0"/>
                <a:cs typeface="Times New Roman" panose="02020603050405020304" pitchFamily="18" charset="0"/>
              </a:rPr>
              <a:t> Budgeting and Planning</a:t>
            </a:r>
          </a:p>
          <a:p>
            <a:pPr marL="457200" indent="-457200">
              <a:buFont typeface="Wingdings" panose="05000000000000000000" pitchFamily="2" charset="2"/>
              <a:buChar char="ü"/>
            </a:pPr>
            <a:r>
              <a:rPr lang="en-IN" sz="4000" dirty="0">
                <a:latin typeface="Times New Roman" panose="02020603050405020304" pitchFamily="18" charset="0"/>
                <a:cs typeface="Times New Roman" panose="02020603050405020304" pitchFamily="18" charset="0"/>
              </a:rPr>
              <a:t> Performance Evaluation</a:t>
            </a:r>
          </a:p>
          <a:p>
            <a:pPr marL="457200" indent="-457200">
              <a:buFont typeface="Wingdings" panose="05000000000000000000" pitchFamily="2" charset="2"/>
              <a:buChar char="ü"/>
            </a:pPr>
            <a:r>
              <a:rPr lang="en-IN" sz="4000" dirty="0">
                <a:latin typeface="Times New Roman" panose="02020603050405020304" pitchFamily="18" charset="0"/>
                <a:cs typeface="Times New Roman" panose="02020603050405020304" pitchFamily="18" charset="0"/>
              </a:rPr>
              <a:t> Employee Retention</a:t>
            </a:r>
          </a:p>
          <a:p>
            <a:pPr marL="457200" indent="-457200">
              <a:buFont typeface="Wingdings" panose="05000000000000000000" pitchFamily="2" charset="2"/>
              <a:buChar char="ü"/>
            </a:pPr>
            <a:r>
              <a:rPr lang="en-IN" sz="4000" dirty="0">
                <a:latin typeface="Times New Roman" panose="02020603050405020304" pitchFamily="18" charset="0"/>
                <a:cs typeface="Times New Roman" panose="02020603050405020304" pitchFamily="18" charset="0"/>
              </a:rPr>
              <a:t> Strategic Adjustments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325</TotalTime>
  <Words>529</Words>
  <Application>Microsoft Office PowerPoint</Application>
  <PresentationFormat>Widescreen</PresentationFormat>
  <Paragraphs>124</Paragraphs>
  <Slides>13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Narrow</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SUBHASREE</cp:lastModifiedBy>
  <cp:revision>30</cp:revision>
  <dcterms:created xsi:type="dcterms:W3CDTF">2024-03-29T15:07:22Z</dcterms:created>
  <dcterms:modified xsi:type="dcterms:W3CDTF">2024-08-30T18:47:22Z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