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690EDDAE-3290-4406-921B-A4F7F470A85B}" type="datetimeFigureOut">
              <a:rPr lang="en-US" smtClean="0"/>
              <a:pPr/>
              <a:t>4/4/2024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648C1652-CF35-4B6A-B78C-C0990E43A61D}"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0EDDAE-3290-4406-921B-A4F7F470A85B}"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48C1652-CF35-4B6A-B78C-C0990E43A6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0EDDAE-3290-4406-921B-A4F7F470A85B}"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48C1652-CF35-4B6A-B78C-C0990E43A6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0EDDAE-3290-4406-921B-A4F7F470A85B}"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48C1652-CF35-4B6A-B78C-C0990E43A6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90EDDAE-3290-4406-921B-A4F7F470A85B}"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48C1652-CF35-4B6A-B78C-C0990E43A61D}"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90EDDAE-3290-4406-921B-A4F7F470A85B}" type="datetimeFigureOut">
              <a:rPr lang="en-US" smtClean="0"/>
              <a:pPr/>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48C1652-CF35-4B6A-B78C-C0990E43A6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90EDDAE-3290-4406-921B-A4F7F470A85B}" type="datetimeFigureOut">
              <a:rPr lang="en-US" smtClean="0"/>
              <a:pPr/>
              <a:t>4/4/2024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48C1652-CF35-4B6A-B78C-C0990E43A61D}"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90EDDAE-3290-4406-921B-A4F7F470A85B}" type="datetimeFigureOut">
              <a:rPr lang="en-US" smtClean="0"/>
              <a:pPr/>
              <a:t>4/4/2024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48C1652-CF35-4B6A-B78C-C0990E43A6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90EDDAE-3290-4406-921B-A4F7F470A85B}" type="datetimeFigureOut">
              <a:rPr lang="en-US" smtClean="0"/>
              <a:pPr/>
              <a:t>4/4/2024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48C1652-CF35-4B6A-B78C-C0990E43A6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90EDDAE-3290-4406-921B-A4F7F470A85B}" type="datetimeFigureOut">
              <a:rPr lang="en-US" smtClean="0"/>
              <a:pPr/>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48C1652-CF35-4B6A-B78C-C0990E43A6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690EDDAE-3290-4406-921B-A4F7F470A85B}" type="datetimeFigureOut">
              <a:rPr lang="en-US" smtClean="0"/>
              <a:pPr/>
              <a:t>4/4/2024</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648C1652-CF35-4B6A-B78C-C0990E43A61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690EDDAE-3290-4406-921B-A4F7F470A85B}" type="datetimeFigureOut">
              <a:rPr lang="en-US" smtClean="0"/>
              <a:pPr/>
              <a:t>4/4/2024</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648C1652-CF35-4B6A-B78C-C0990E43A61D}"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content.botpress.com/conversational-ai-playbook" TargetMode="External"/><Relationship Id="rId2" Type="http://schemas.openxmlformats.org/officeDocument/2006/relationships/hyperlink" Target="https://arxiv.org/abs/1801.06700" TargetMode="External"/><Relationship Id="rId1" Type="http://schemas.openxmlformats.org/officeDocument/2006/relationships/slideLayout" Target="../slideLayouts/slideLayout7.xml"/><Relationship Id="rId4" Type="http://schemas.openxmlformats.org/officeDocument/2006/relationships/hyperlink" Target="https://www.oreilly.com/library/view/practical-deeplearning/978149203485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533400"/>
            <a:ext cx="8229600" cy="646331"/>
          </a:xfrm>
          <a:prstGeom prst="rect">
            <a:avLst/>
          </a:prstGeom>
          <a:noFill/>
        </p:spPr>
        <p:txBody>
          <a:bodyPr wrap="square" rtlCol="0">
            <a:spAutoFit/>
          </a:bodyPr>
          <a:lstStyle/>
          <a:p>
            <a:r>
              <a:rPr lang="en-US" sz="3600" dirty="0" smtClean="0">
                <a:solidFill>
                  <a:srgbClr val="00B0F0"/>
                </a:solidFill>
                <a:latin typeface="Bell MT" pitchFamily="18" charset="0"/>
              </a:rPr>
              <a:t>CHATBOT  WITH  DEEP LEARNING   </a:t>
            </a:r>
            <a:endParaRPr lang="en-US" sz="3600" dirty="0">
              <a:solidFill>
                <a:srgbClr val="00B0F0"/>
              </a:solidFill>
              <a:latin typeface="Bell MT" pitchFamily="18" charset="0"/>
            </a:endParaRPr>
          </a:p>
        </p:txBody>
      </p:sp>
      <p:sp>
        <p:nvSpPr>
          <p:cNvPr id="5" name="TextBox 4"/>
          <p:cNvSpPr txBox="1"/>
          <p:nvPr/>
        </p:nvSpPr>
        <p:spPr>
          <a:xfrm>
            <a:off x="838200" y="2133600"/>
            <a:ext cx="7924800" cy="3108543"/>
          </a:xfrm>
          <a:prstGeom prst="rect">
            <a:avLst/>
          </a:prstGeom>
          <a:noFill/>
        </p:spPr>
        <p:txBody>
          <a:bodyPr wrap="square" rtlCol="0">
            <a:spAutoFit/>
          </a:bodyPr>
          <a:lstStyle/>
          <a:p>
            <a:r>
              <a:rPr lang="en-US" sz="2800" dirty="0" smtClean="0">
                <a:solidFill>
                  <a:schemeClr val="accent1">
                    <a:lumMod val="20000"/>
                    <a:lumOff val="80000"/>
                  </a:schemeClr>
                </a:solidFill>
                <a:latin typeface="Arial" pitchFamily="34" charset="0"/>
                <a:cs typeface="Arial" pitchFamily="34" charset="0"/>
              </a:rPr>
              <a:t>BY:</a:t>
            </a:r>
          </a:p>
          <a:p>
            <a:r>
              <a:rPr lang="en-US" sz="2800" dirty="0" smtClean="0">
                <a:latin typeface="Bell MT" pitchFamily="18" charset="0"/>
              </a:rPr>
              <a:t> Name    : </a:t>
            </a:r>
            <a:r>
              <a:rPr lang="en-US" sz="2800" dirty="0" err="1" smtClean="0">
                <a:latin typeface="Bell MT" pitchFamily="18" charset="0"/>
              </a:rPr>
              <a:t>P.Subha</a:t>
            </a:r>
            <a:r>
              <a:rPr lang="en-US" sz="2800" dirty="0" smtClean="0">
                <a:latin typeface="Bell MT" pitchFamily="18" charset="0"/>
              </a:rPr>
              <a:t> </a:t>
            </a:r>
            <a:r>
              <a:rPr lang="en-US" sz="2800" dirty="0" err="1" smtClean="0">
                <a:latin typeface="Bell MT" pitchFamily="18" charset="0"/>
              </a:rPr>
              <a:t>sri</a:t>
            </a:r>
            <a:r>
              <a:rPr lang="en-US" sz="2800" dirty="0" smtClean="0">
                <a:latin typeface="Bell MT" pitchFamily="18" charset="0"/>
              </a:rPr>
              <a:t> </a:t>
            </a:r>
          </a:p>
          <a:p>
            <a:r>
              <a:rPr lang="en-US" sz="2800" dirty="0" smtClean="0">
                <a:latin typeface="Bell MT" pitchFamily="18" charset="0"/>
              </a:rPr>
              <a:t> Degree   : B.E </a:t>
            </a:r>
          </a:p>
          <a:p>
            <a:r>
              <a:rPr lang="en-US" sz="2800" dirty="0" smtClean="0">
                <a:latin typeface="Bell MT" pitchFamily="18" charset="0"/>
              </a:rPr>
              <a:t> Branch   : CSE </a:t>
            </a:r>
          </a:p>
          <a:p>
            <a:r>
              <a:rPr lang="en-US" sz="2800" dirty="0" smtClean="0">
                <a:latin typeface="Bell MT" pitchFamily="18" charset="0"/>
              </a:rPr>
              <a:t> College   : PET ENGINEERING COLLEGE</a:t>
            </a:r>
          </a:p>
          <a:p>
            <a:r>
              <a:rPr lang="en-US" sz="2800" dirty="0" smtClean="0">
                <a:latin typeface="Bell MT" pitchFamily="18" charset="0"/>
              </a:rPr>
              <a:t> NM ID   : au963221104052</a:t>
            </a:r>
          </a:p>
          <a:p>
            <a:r>
              <a:rPr lang="en-US" sz="2800" dirty="0" smtClean="0">
                <a:latin typeface="Bell MT" pitchFamily="18" charset="0"/>
              </a:rPr>
              <a:t> Email ID : subhasri8506@gmail.com</a:t>
            </a:r>
            <a:endParaRPr lang="en-US" sz="2800" dirty="0">
              <a:latin typeface="Bell MT"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457200"/>
            <a:ext cx="3124200" cy="646331"/>
          </a:xfrm>
          <a:prstGeom prst="rect">
            <a:avLst/>
          </a:prstGeom>
          <a:noFill/>
        </p:spPr>
        <p:txBody>
          <a:bodyPr wrap="square" rtlCol="0">
            <a:spAutoFit/>
          </a:bodyPr>
          <a:lstStyle/>
          <a:p>
            <a:r>
              <a:rPr lang="en-US" sz="3600" dirty="0" smtClean="0">
                <a:solidFill>
                  <a:schemeClr val="accent2"/>
                </a:solidFill>
                <a:latin typeface="Arial Black" pitchFamily="34" charset="0"/>
              </a:rPr>
              <a:t>RESULT</a:t>
            </a:r>
            <a:endParaRPr lang="en-US" sz="3600" dirty="0">
              <a:solidFill>
                <a:schemeClr val="accent2"/>
              </a:solidFill>
              <a:latin typeface="Arial Black" pitchFamily="34" charset="0"/>
            </a:endParaRPr>
          </a:p>
        </p:txBody>
      </p:sp>
      <p:pic>
        <p:nvPicPr>
          <p:cNvPr id="4" name="Picture 3" descr="WhatsApp Image 2024-04-04 at 9.07.13 PM.jpeg"/>
          <p:cNvPicPr>
            <a:picLocks noChangeAspect="1"/>
          </p:cNvPicPr>
          <p:nvPr/>
        </p:nvPicPr>
        <p:blipFill>
          <a:blip r:embed="rId2"/>
          <a:stretch>
            <a:fillRect/>
          </a:stretch>
        </p:blipFill>
        <p:spPr>
          <a:xfrm>
            <a:off x="228600" y="1600200"/>
            <a:ext cx="8610600" cy="3810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838200"/>
            <a:ext cx="7848600" cy="4893647"/>
          </a:xfrm>
          <a:prstGeom prst="rect">
            <a:avLst/>
          </a:prstGeom>
          <a:noFill/>
        </p:spPr>
        <p:txBody>
          <a:bodyPr wrap="square" rtlCol="0">
            <a:spAutoFit/>
          </a:bodyPr>
          <a:lstStyle/>
          <a:p>
            <a:r>
              <a:rPr lang="en-US" sz="3600" dirty="0" smtClean="0">
                <a:solidFill>
                  <a:schemeClr val="accent2"/>
                </a:solidFill>
                <a:latin typeface="Arial Black" pitchFamily="34" charset="0"/>
              </a:rPr>
              <a:t>CONCLUSION</a:t>
            </a:r>
          </a:p>
          <a:p>
            <a:endParaRPr lang="en-US" dirty="0" smtClean="0"/>
          </a:p>
          <a:p>
            <a:endParaRPr lang="en-US" dirty="0" smtClean="0"/>
          </a:p>
          <a:p>
            <a:pPr algn="just"/>
            <a:r>
              <a:rPr lang="en-US" sz="2400" dirty="0" smtClean="0">
                <a:latin typeface="Calibri" pitchFamily="34" charset="0"/>
                <a:cs typeface="Calibri" pitchFamily="34" charset="0"/>
              </a:rPr>
              <a:t>In conclusion, leveraging deep learning techniques for developing </a:t>
            </a:r>
            <a:r>
              <a:rPr lang="en-US" sz="2400" dirty="0" err="1" smtClean="0">
                <a:latin typeface="Calibri" pitchFamily="34" charset="0"/>
                <a:cs typeface="Calibri" pitchFamily="34" charset="0"/>
              </a:rPr>
              <a:t>chatbots</a:t>
            </a:r>
            <a:r>
              <a:rPr lang="en-US" sz="2400" dirty="0" smtClean="0">
                <a:latin typeface="Calibri" pitchFamily="34" charset="0"/>
                <a:cs typeface="Calibri" pitchFamily="34" charset="0"/>
              </a:rPr>
              <a:t> offers significant potential for creating intelligent conversational agents capable of understanding and responding to human language in a natural and contextually relevant manner. By utilizing algorithms such as recurrent neural networks (RNNs), </a:t>
            </a:r>
            <a:r>
              <a:rPr lang="en-US" sz="2400" dirty="0" err="1" smtClean="0">
                <a:latin typeface="Calibri" pitchFamily="34" charset="0"/>
                <a:cs typeface="Calibri" pitchFamily="34" charset="0"/>
              </a:rPr>
              <a:t>convolutional</a:t>
            </a:r>
            <a:r>
              <a:rPr lang="en-US" sz="2400" dirty="0" smtClean="0">
                <a:latin typeface="Calibri" pitchFamily="34" charset="0"/>
                <a:cs typeface="Calibri" pitchFamily="34" charset="0"/>
              </a:rPr>
              <a:t> neural networks (CNNs), and transformer models, developers can address key components of </a:t>
            </a:r>
            <a:r>
              <a:rPr lang="en-US" sz="2400" dirty="0" err="1" smtClean="0">
                <a:latin typeface="Calibri" pitchFamily="34" charset="0"/>
                <a:cs typeface="Calibri" pitchFamily="34" charset="0"/>
              </a:rPr>
              <a:t>chatbot</a:t>
            </a:r>
            <a:r>
              <a:rPr lang="en-US" sz="2400" dirty="0" smtClean="0">
                <a:latin typeface="Calibri" pitchFamily="34" charset="0"/>
                <a:cs typeface="Calibri" pitchFamily="34" charset="0"/>
              </a:rPr>
              <a:t> functionality including natural language understanding (NLU), dialogue management, and natural language generation (NLG).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143000"/>
            <a:ext cx="8077200" cy="3600986"/>
          </a:xfrm>
          <a:prstGeom prst="rect">
            <a:avLst/>
          </a:prstGeom>
          <a:noFill/>
        </p:spPr>
        <p:txBody>
          <a:bodyPr wrap="square" rtlCol="0">
            <a:spAutoFit/>
          </a:bodyPr>
          <a:lstStyle/>
          <a:p>
            <a:r>
              <a:rPr lang="en-US" sz="3600" dirty="0" smtClean="0">
                <a:solidFill>
                  <a:schemeClr val="accent2"/>
                </a:solidFill>
                <a:latin typeface="Arial Black" pitchFamily="34" charset="0"/>
              </a:rPr>
              <a:t>REFERENCES</a:t>
            </a:r>
            <a:r>
              <a:rPr lang="en-US" sz="2400" dirty="0" smtClean="0">
                <a:solidFill>
                  <a:schemeClr val="accent2"/>
                </a:solidFill>
              </a:rPr>
              <a:t> </a:t>
            </a:r>
          </a:p>
          <a:p>
            <a:endParaRPr lang="en-US" sz="2400" dirty="0" smtClean="0"/>
          </a:p>
          <a:p>
            <a:endParaRPr lang="en-US" sz="2400" dirty="0" smtClean="0"/>
          </a:p>
          <a:p>
            <a:endParaRPr lang="en-US" sz="2400" dirty="0" smtClean="0"/>
          </a:p>
          <a:p>
            <a:r>
              <a:rPr lang="en-US" sz="2400" dirty="0" smtClean="0">
                <a:hlinkClick r:id="rId2"/>
              </a:rPr>
              <a:t>https://arxiv.org/abs/1801.06700</a:t>
            </a:r>
            <a:endParaRPr lang="en-US" sz="2400" dirty="0" smtClean="0"/>
          </a:p>
          <a:p>
            <a:r>
              <a:rPr lang="en-US" sz="2400" dirty="0" smtClean="0">
                <a:hlinkClick r:id="rId3"/>
              </a:rPr>
              <a:t>https://content.botpress.com/conversational-ai-playbook</a:t>
            </a:r>
            <a:endParaRPr lang="en-US" sz="2400" dirty="0" smtClean="0"/>
          </a:p>
          <a:p>
            <a:r>
              <a:rPr lang="en-US" sz="2400" dirty="0" smtClean="0">
                <a:hlinkClick r:id="rId4"/>
              </a:rPr>
              <a:t>https://www.oreilly.com/library/view/practical-deeplearning/9781492034858/</a:t>
            </a:r>
            <a:endParaRPr lang="en-US" sz="2400" dirty="0" smtClean="0"/>
          </a:p>
          <a:p>
            <a:endParaRPr lang="en-U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609600"/>
            <a:ext cx="3200400" cy="646331"/>
          </a:xfrm>
          <a:prstGeom prst="rect">
            <a:avLst/>
          </a:prstGeom>
          <a:noFill/>
        </p:spPr>
        <p:txBody>
          <a:bodyPr wrap="square" rtlCol="0">
            <a:spAutoFit/>
          </a:bodyPr>
          <a:lstStyle/>
          <a:p>
            <a:r>
              <a:rPr lang="en-US" sz="3600" dirty="0" smtClean="0">
                <a:solidFill>
                  <a:schemeClr val="accent2">
                    <a:lumMod val="40000"/>
                    <a:lumOff val="60000"/>
                  </a:schemeClr>
                </a:solidFill>
                <a:latin typeface="Arial Black" pitchFamily="34" charset="0"/>
              </a:rPr>
              <a:t>OUTLINE</a:t>
            </a:r>
            <a:endParaRPr lang="en-US" sz="3600" dirty="0">
              <a:solidFill>
                <a:schemeClr val="accent2">
                  <a:lumMod val="40000"/>
                  <a:lumOff val="60000"/>
                </a:schemeClr>
              </a:solidFill>
              <a:latin typeface="Arial Black" pitchFamily="34" charset="0"/>
            </a:endParaRPr>
          </a:p>
        </p:txBody>
      </p:sp>
      <p:sp>
        <p:nvSpPr>
          <p:cNvPr id="3" name="TextBox 2"/>
          <p:cNvSpPr txBox="1"/>
          <p:nvPr/>
        </p:nvSpPr>
        <p:spPr>
          <a:xfrm>
            <a:off x="1600200" y="2133600"/>
            <a:ext cx="6477000" cy="2677656"/>
          </a:xfrm>
          <a:prstGeom prst="rect">
            <a:avLst/>
          </a:prstGeom>
          <a:noFill/>
        </p:spPr>
        <p:txBody>
          <a:bodyPr wrap="square" rtlCol="0">
            <a:spAutoFit/>
          </a:bodyPr>
          <a:lstStyle/>
          <a:p>
            <a:r>
              <a:rPr lang="en-US" sz="2400" dirty="0" smtClean="0">
                <a:solidFill>
                  <a:schemeClr val="accent4">
                    <a:lumMod val="40000"/>
                    <a:lumOff val="60000"/>
                  </a:schemeClr>
                </a:solidFill>
                <a:latin typeface="Bahnschrift Light" pitchFamily="34" charset="0"/>
                <a:sym typeface="Wingdings" pitchFamily="2" charset="2"/>
              </a:rPr>
              <a:t>  </a:t>
            </a:r>
            <a:r>
              <a:rPr lang="en-US" sz="2400" dirty="0" smtClean="0">
                <a:solidFill>
                  <a:schemeClr val="accent4">
                    <a:lumMod val="40000"/>
                    <a:lumOff val="60000"/>
                  </a:schemeClr>
                </a:solidFill>
                <a:latin typeface="Bahnschrift Light" pitchFamily="34" charset="0"/>
              </a:rPr>
              <a:t>PROBLEM STATEMENT</a:t>
            </a:r>
          </a:p>
          <a:p>
            <a:r>
              <a:rPr lang="en-US" sz="2400" dirty="0" smtClean="0">
                <a:solidFill>
                  <a:schemeClr val="accent4">
                    <a:lumMod val="40000"/>
                    <a:lumOff val="60000"/>
                  </a:schemeClr>
                </a:solidFill>
                <a:latin typeface="Bahnschrift Light" pitchFamily="34" charset="0"/>
                <a:sym typeface="Wingdings" pitchFamily="2" charset="2"/>
              </a:rPr>
              <a:t>  </a:t>
            </a:r>
            <a:r>
              <a:rPr lang="en-US" sz="2400" dirty="0" smtClean="0">
                <a:solidFill>
                  <a:schemeClr val="accent4">
                    <a:lumMod val="40000"/>
                    <a:lumOff val="60000"/>
                  </a:schemeClr>
                </a:solidFill>
                <a:latin typeface="Bahnschrift Light" pitchFamily="34" charset="0"/>
              </a:rPr>
              <a:t>PROPOSED SOLUTION </a:t>
            </a:r>
          </a:p>
          <a:p>
            <a:pPr>
              <a:buFont typeface="Wingdings"/>
              <a:buChar char="à"/>
            </a:pPr>
            <a:r>
              <a:rPr lang="en-US" sz="2400" dirty="0" smtClean="0">
                <a:solidFill>
                  <a:schemeClr val="accent4">
                    <a:lumMod val="40000"/>
                    <a:lumOff val="60000"/>
                  </a:schemeClr>
                </a:solidFill>
                <a:latin typeface="Bahnschrift Light" pitchFamily="34" charset="0"/>
              </a:rPr>
              <a:t>  SYSTEM DEVELOPMENT APPROACH</a:t>
            </a:r>
          </a:p>
          <a:p>
            <a:r>
              <a:rPr lang="en-US" sz="2400" dirty="0" smtClean="0">
                <a:solidFill>
                  <a:schemeClr val="accent4">
                    <a:lumMod val="40000"/>
                    <a:lumOff val="60000"/>
                  </a:schemeClr>
                </a:solidFill>
                <a:latin typeface="Bahnschrift Light" pitchFamily="34" charset="0"/>
                <a:sym typeface="Wingdings" pitchFamily="2" charset="2"/>
              </a:rPr>
              <a:t>  </a:t>
            </a:r>
            <a:r>
              <a:rPr lang="en-US" sz="2400" dirty="0" smtClean="0">
                <a:solidFill>
                  <a:schemeClr val="accent4">
                    <a:lumMod val="40000"/>
                    <a:lumOff val="60000"/>
                  </a:schemeClr>
                </a:solidFill>
                <a:latin typeface="Bahnschrift Light" pitchFamily="34" charset="0"/>
              </a:rPr>
              <a:t>ALGORITHM &amp; DEPLOYMENT</a:t>
            </a:r>
          </a:p>
          <a:p>
            <a:r>
              <a:rPr lang="en-US" sz="2400" dirty="0" smtClean="0">
                <a:solidFill>
                  <a:schemeClr val="accent4">
                    <a:lumMod val="40000"/>
                    <a:lumOff val="60000"/>
                  </a:schemeClr>
                </a:solidFill>
                <a:latin typeface="Bahnschrift Light" pitchFamily="34" charset="0"/>
                <a:sym typeface="Wingdings" pitchFamily="2" charset="2"/>
              </a:rPr>
              <a:t>  </a:t>
            </a:r>
            <a:r>
              <a:rPr lang="en-US" sz="2400" dirty="0" smtClean="0">
                <a:solidFill>
                  <a:schemeClr val="accent4">
                    <a:lumMod val="40000"/>
                    <a:lumOff val="60000"/>
                  </a:schemeClr>
                </a:solidFill>
                <a:latin typeface="Bahnschrift Light" pitchFamily="34" charset="0"/>
              </a:rPr>
              <a:t>RESULT</a:t>
            </a:r>
          </a:p>
          <a:p>
            <a:r>
              <a:rPr lang="en-US" sz="2400" dirty="0" smtClean="0">
                <a:solidFill>
                  <a:schemeClr val="accent4">
                    <a:lumMod val="40000"/>
                    <a:lumOff val="60000"/>
                  </a:schemeClr>
                </a:solidFill>
                <a:latin typeface="Bahnschrift Light" pitchFamily="34" charset="0"/>
                <a:sym typeface="Wingdings" pitchFamily="2" charset="2"/>
              </a:rPr>
              <a:t>  </a:t>
            </a:r>
            <a:r>
              <a:rPr lang="en-US" sz="2400" dirty="0" smtClean="0">
                <a:solidFill>
                  <a:schemeClr val="accent4">
                    <a:lumMod val="40000"/>
                    <a:lumOff val="60000"/>
                  </a:schemeClr>
                </a:solidFill>
                <a:latin typeface="Bahnschrift Light" pitchFamily="34" charset="0"/>
              </a:rPr>
              <a:t>CONCLUSION</a:t>
            </a:r>
          </a:p>
          <a:p>
            <a:r>
              <a:rPr lang="en-US" sz="2400" dirty="0" smtClean="0">
                <a:solidFill>
                  <a:schemeClr val="accent4">
                    <a:lumMod val="40000"/>
                    <a:lumOff val="60000"/>
                  </a:schemeClr>
                </a:solidFill>
                <a:latin typeface="Bahnschrift Light" pitchFamily="34" charset="0"/>
                <a:sym typeface="Wingdings" pitchFamily="2" charset="2"/>
              </a:rPr>
              <a:t>  </a:t>
            </a:r>
            <a:r>
              <a:rPr lang="en-US" sz="2400" dirty="0" smtClean="0">
                <a:solidFill>
                  <a:schemeClr val="accent4">
                    <a:lumMod val="40000"/>
                    <a:lumOff val="60000"/>
                  </a:schemeClr>
                </a:solidFill>
                <a:latin typeface="Bahnschrift Light" pitchFamily="34" charset="0"/>
              </a:rPr>
              <a:t>REFERENCES</a:t>
            </a:r>
            <a:endParaRPr lang="en-US" sz="2400" dirty="0">
              <a:solidFill>
                <a:schemeClr val="accent4">
                  <a:lumMod val="40000"/>
                  <a:lumOff val="60000"/>
                </a:schemeClr>
              </a:solidFill>
              <a:latin typeface="Bahnschrift Light"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7010400" cy="646331"/>
          </a:xfrm>
          <a:prstGeom prst="rect">
            <a:avLst/>
          </a:prstGeom>
          <a:noFill/>
        </p:spPr>
        <p:txBody>
          <a:bodyPr wrap="square" rtlCol="0">
            <a:spAutoFit/>
          </a:bodyPr>
          <a:lstStyle/>
          <a:p>
            <a:r>
              <a:rPr lang="en-US" sz="3600" dirty="0" smtClean="0">
                <a:solidFill>
                  <a:srgbClr val="00B050"/>
                </a:solidFill>
                <a:latin typeface="Arial Black" pitchFamily="34" charset="0"/>
              </a:rPr>
              <a:t>PROBLEM STATEMENT</a:t>
            </a:r>
            <a:endParaRPr lang="en-US" sz="3600" dirty="0">
              <a:solidFill>
                <a:srgbClr val="00B050"/>
              </a:solidFill>
              <a:latin typeface="Arial Black" pitchFamily="34" charset="0"/>
            </a:endParaRPr>
          </a:p>
        </p:txBody>
      </p:sp>
      <p:sp>
        <p:nvSpPr>
          <p:cNvPr id="3" name="TextBox 2"/>
          <p:cNvSpPr txBox="1"/>
          <p:nvPr/>
        </p:nvSpPr>
        <p:spPr>
          <a:xfrm>
            <a:off x="533400" y="1371600"/>
            <a:ext cx="7543800" cy="4924425"/>
          </a:xfrm>
          <a:prstGeom prst="rect">
            <a:avLst/>
          </a:prstGeom>
          <a:noFill/>
        </p:spPr>
        <p:txBody>
          <a:bodyPr wrap="square" rtlCol="0">
            <a:spAutoFit/>
          </a:bodyPr>
          <a:lstStyle/>
          <a:p>
            <a:r>
              <a:rPr lang="en-US" dirty="0" smtClean="0">
                <a:solidFill>
                  <a:srgbClr val="FFFF00"/>
                </a:solidFill>
                <a:latin typeface="Arial Black" pitchFamily="34" charset="0"/>
                <a:sym typeface="Wingdings" pitchFamily="2" charset="2"/>
              </a:rPr>
              <a:t></a:t>
            </a:r>
            <a:r>
              <a:rPr lang="en-US" dirty="0" smtClean="0">
                <a:solidFill>
                  <a:srgbClr val="FFFF00"/>
                </a:solidFill>
                <a:latin typeface="Arial Black" pitchFamily="34" charset="0"/>
              </a:rPr>
              <a:t>PROBLEM STATEMENT:</a:t>
            </a:r>
          </a:p>
          <a:p>
            <a:pPr algn="just"/>
            <a:r>
              <a:rPr lang="en-US" sz="2000" dirty="0" smtClean="0"/>
              <a:t>                       Design and develop a </a:t>
            </a:r>
            <a:r>
              <a:rPr lang="en-US" sz="2000" dirty="0" err="1" smtClean="0"/>
              <a:t>chatbot</a:t>
            </a:r>
            <a:r>
              <a:rPr lang="en-US" sz="2000" dirty="0" smtClean="0"/>
              <a:t> using deep learning techniques to facilitate seamless interaction between users and the system. The </a:t>
            </a:r>
            <a:r>
              <a:rPr lang="en-US" sz="2000" dirty="0" err="1" smtClean="0"/>
              <a:t>chatbot</a:t>
            </a:r>
            <a:r>
              <a:rPr lang="en-US" sz="2000" dirty="0" smtClean="0"/>
              <a:t> should be capable of understanding natural language inputs, generating appropriate responses, and providing relevant information or assistance to users across various domains or applications.</a:t>
            </a:r>
          </a:p>
          <a:p>
            <a:endParaRPr lang="en-US" dirty="0" smtClean="0"/>
          </a:p>
          <a:p>
            <a:r>
              <a:rPr lang="en-US" dirty="0" smtClean="0">
                <a:solidFill>
                  <a:srgbClr val="FFFF00"/>
                </a:solidFill>
                <a:latin typeface="Arial Black" pitchFamily="34" charset="0"/>
                <a:sym typeface="Wingdings" pitchFamily="2" charset="2"/>
              </a:rPr>
              <a:t></a:t>
            </a:r>
            <a:r>
              <a:rPr lang="en-US" dirty="0" smtClean="0">
                <a:solidFill>
                  <a:srgbClr val="FFFF00"/>
                </a:solidFill>
                <a:latin typeface="Arial Black" pitchFamily="34" charset="0"/>
              </a:rPr>
              <a:t>OBJECTIVE:</a:t>
            </a:r>
          </a:p>
          <a:p>
            <a:pPr algn="just"/>
            <a:r>
              <a:rPr lang="en-US" dirty="0" smtClean="0"/>
              <a:t>                      </a:t>
            </a:r>
            <a:r>
              <a:rPr lang="en-US" sz="2000" dirty="0" smtClean="0"/>
              <a:t>The primary objective of developing a </a:t>
            </a:r>
            <a:r>
              <a:rPr lang="en-US" sz="2000" dirty="0" err="1" smtClean="0"/>
              <a:t>chatbot</a:t>
            </a:r>
            <a:r>
              <a:rPr lang="en-US" sz="2000" dirty="0" smtClean="0"/>
              <a:t> using deep learning techniques is to create an intelligent conversational agent capable of understanding natural language inputs, generating contextually relevant responses, and providing valuable assistance or information to users across diverse domains. The following objectives delineate the specific goals to be achieved in pursuit of this overarching aim.</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57200"/>
            <a:ext cx="8458200" cy="6063198"/>
          </a:xfrm>
          <a:prstGeom prst="rect">
            <a:avLst/>
          </a:prstGeom>
          <a:noFill/>
        </p:spPr>
        <p:txBody>
          <a:bodyPr wrap="square" rtlCol="0">
            <a:spAutoFit/>
          </a:bodyPr>
          <a:lstStyle/>
          <a:p>
            <a:r>
              <a:rPr lang="en-US" sz="3600" dirty="0" smtClean="0">
                <a:solidFill>
                  <a:schemeClr val="accent2"/>
                </a:solidFill>
                <a:latin typeface="Arial Black" pitchFamily="34" charset="0"/>
              </a:rPr>
              <a:t>PROPOSED SOLUTION</a:t>
            </a:r>
          </a:p>
          <a:p>
            <a:endParaRPr lang="en-US" sz="3600" dirty="0" smtClean="0">
              <a:latin typeface="Arial Black" pitchFamily="34" charset="0"/>
            </a:endParaRPr>
          </a:p>
          <a:p>
            <a:pPr algn="just"/>
            <a:r>
              <a:rPr lang="en-US" dirty="0" smtClean="0">
                <a:solidFill>
                  <a:schemeClr val="bg2">
                    <a:lumMod val="40000"/>
                    <a:lumOff val="60000"/>
                  </a:schemeClr>
                </a:solidFill>
                <a:latin typeface="Arial Black" pitchFamily="34" charset="0"/>
              </a:rPr>
              <a:t> </a:t>
            </a:r>
            <a:r>
              <a:rPr lang="en-US" dirty="0" smtClean="0">
                <a:solidFill>
                  <a:schemeClr val="bg2">
                    <a:lumMod val="40000"/>
                    <a:lumOff val="60000"/>
                  </a:schemeClr>
                </a:solidFill>
                <a:latin typeface="Arial Black" pitchFamily="34" charset="0"/>
                <a:sym typeface="Wingdings" pitchFamily="2" charset="2"/>
              </a:rPr>
              <a:t></a:t>
            </a:r>
            <a:r>
              <a:rPr lang="en-US" dirty="0" smtClean="0">
                <a:solidFill>
                  <a:schemeClr val="bg2">
                    <a:lumMod val="40000"/>
                    <a:lumOff val="60000"/>
                  </a:schemeClr>
                </a:solidFill>
                <a:latin typeface="Arial Black" pitchFamily="34" charset="0"/>
              </a:rPr>
              <a:t>DATA COLLECTION AND PREPROCESSING</a:t>
            </a:r>
            <a:r>
              <a:rPr lang="en-US" sz="2000" dirty="0" smtClean="0">
                <a:solidFill>
                  <a:schemeClr val="bg2">
                    <a:lumMod val="40000"/>
                    <a:lumOff val="60000"/>
                  </a:schemeClr>
                </a:solidFill>
                <a:latin typeface="Calibri" pitchFamily="34" charset="0"/>
                <a:cs typeface="Calibri" pitchFamily="34" charset="0"/>
              </a:rPr>
              <a:t>: </a:t>
            </a:r>
            <a:r>
              <a:rPr lang="en-US" sz="2000" dirty="0" smtClean="0">
                <a:latin typeface="Calibri" pitchFamily="34" charset="0"/>
                <a:cs typeface="Calibri" pitchFamily="34" charset="0"/>
              </a:rPr>
              <a:t>Gather A Diverse Dataset Of Conversational Data To Train The </a:t>
            </a:r>
            <a:r>
              <a:rPr lang="en-US" sz="2000" dirty="0" err="1" smtClean="0">
                <a:latin typeface="Calibri" pitchFamily="34" charset="0"/>
                <a:cs typeface="Calibri" pitchFamily="34" charset="0"/>
              </a:rPr>
              <a:t>Chatbot.Preprocess</a:t>
            </a:r>
            <a:r>
              <a:rPr lang="en-US" sz="2000" dirty="0" smtClean="0">
                <a:latin typeface="Calibri" pitchFamily="34" charset="0"/>
                <a:cs typeface="Calibri" pitchFamily="34" charset="0"/>
              </a:rPr>
              <a:t> The Data To Clean And Format It For Training.</a:t>
            </a:r>
          </a:p>
          <a:p>
            <a:endParaRPr lang="en-US" sz="2000" dirty="0" smtClean="0">
              <a:solidFill>
                <a:schemeClr val="bg2">
                  <a:lumMod val="40000"/>
                  <a:lumOff val="60000"/>
                </a:schemeClr>
              </a:solidFill>
            </a:endParaRPr>
          </a:p>
          <a:p>
            <a:pPr algn="just"/>
            <a:r>
              <a:rPr lang="en-US" dirty="0" smtClean="0">
                <a:solidFill>
                  <a:schemeClr val="bg2">
                    <a:lumMod val="40000"/>
                    <a:lumOff val="60000"/>
                  </a:schemeClr>
                </a:solidFill>
                <a:latin typeface="Arial Black" pitchFamily="34" charset="0"/>
                <a:sym typeface="Wingdings" pitchFamily="2" charset="2"/>
              </a:rPr>
              <a:t></a:t>
            </a:r>
            <a:r>
              <a:rPr lang="en-US" dirty="0" smtClean="0">
                <a:solidFill>
                  <a:schemeClr val="bg2">
                    <a:lumMod val="40000"/>
                    <a:lumOff val="60000"/>
                  </a:schemeClr>
                </a:solidFill>
                <a:latin typeface="Arial Black" pitchFamily="34" charset="0"/>
              </a:rPr>
              <a:t>NATURAL LANGUAGE UNDERSTANDING NLU</a:t>
            </a:r>
            <a:r>
              <a:rPr lang="en-US" sz="2000" dirty="0" smtClean="0">
                <a:solidFill>
                  <a:schemeClr val="bg2">
                    <a:lumMod val="40000"/>
                    <a:lumOff val="60000"/>
                  </a:schemeClr>
                </a:solidFill>
                <a:latin typeface="Arial Black" pitchFamily="34" charset="0"/>
              </a:rPr>
              <a:t>):</a:t>
            </a:r>
            <a:r>
              <a:rPr lang="en-US" sz="2000" dirty="0" smtClean="0">
                <a:solidFill>
                  <a:schemeClr val="bg2">
                    <a:lumMod val="40000"/>
                    <a:lumOff val="60000"/>
                  </a:schemeClr>
                </a:solidFill>
                <a:latin typeface="Calibri" pitchFamily="34" charset="0"/>
                <a:cs typeface="Calibri" pitchFamily="34" charset="0"/>
              </a:rPr>
              <a:t> </a:t>
            </a:r>
            <a:r>
              <a:rPr lang="en-US" sz="2000" dirty="0" smtClean="0">
                <a:latin typeface="Calibri" pitchFamily="34" charset="0"/>
                <a:cs typeface="Calibri" pitchFamily="34" charset="0"/>
              </a:rPr>
              <a:t>Implement Deep Learning Models Such As Recurrent Neural Networks (</a:t>
            </a:r>
            <a:r>
              <a:rPr lang="en-US" sz="2000" dirty="0" err="1" smtClean="0">
                <a:latin typeface="Calibri" pitchFamily="34" charset="0"/>
                <a:cs typeface="Calibri" pitchFamily="34" charset="0"/>
              </a:rPr>
              <a:t>Rnns</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Convolutional</a:t>
            </a:r>
            <a:r>
              <a:rPr lang="en-US" sz="2000" dirty="0" smtClean="0">
                <a:latin typeface="Calibri" pitchFamily="34" charset="0"/>
                <a:cs typeface="Calibri" pitchFamily="34" charset="0"/>
              </a:rPr>
              <a:t> Neural Networks (</a:t>
            </a:r>
            <a:r>
              <a:rPr lang="en-US" sz="2000" dirty="0" err="1" smtClean="0">
                <a:latin typeface="Calibri" pitchFamily="34" charset="0"/>
                <a:cs typeface="Calibri" pitchFamily="34" charset="0"/>
              </a:rPr>
              <a:t>Cnns</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Ortransformers</a:t>
            </a:r>
            <a:r>
              <a:rPr lang="en-US" sz="2000" dirty="0" smtClean="0">
                <a:latin typeface="Calibri" pitchFamily="34" charset="0"/>
                <a:cs typeface="Calibri" pitchFamily="34" charset="0"/>
              </a:rPr>
              <a:t> To Understand User Queries And Extract Relevant Information</a:t>
            </a:r>
          </a:p>
          <a:p>
            <a:pPr algn="just"/>
            <a:r>
              <a:rPr lang="en-US" sz="2000" dirty="0" smtClean="0"/>
              <a:t>.</a:t>
            </a:r>
          </a:p>
          <a:p>
            <a:pPr algn="just"/>
            <a:r>
              <a:rPr lang="en-US" dirty="0" smtClean="0">
                <a:solidFill>
                  <a:schemeClr val="bg2">
                    <a:lumMod val="40000"/>
                    <a:lumOff val="60000"/>
                  </a:schemeClr>
                </a:solidFill>
                <a:latin typeface="Arial Black" pitchFamily="34" charset="0"/>
              </a:rPr>
              <a:t> </a:t>
            </a:r>
            <a:r>
              <a:rPr lang="en-US" dirty="0" smtClean="0">
                <a:solidFill>
                  <a:schemeClr val="bg2">
                    <a:lumMod val="40000"/>
                    <a:lumOff val="60000"/>
                  </a:schemeClr>
                </a:solidFill>
                <a:latin typeface="Arial Black" pitchFamily="34" charset="0"/>
                <a:sym typeface="Wingdings" pitchFamily="2" charset="2"/>
              </a:rPr>
              <a:t></a:t>
            </a:r>
            <a:r>
              <a:rPr lang="en-US" dirty="0" smtClean="0">
                <a:solidFill>
                  <a:schemeClr val="bg2">
                    <a:lumMod val="40000"/>
                    <a:lumOff val="60000"/>
                  </a:schemeClr>
                </a:solidFill>
                <a:latin typeface="Arial Black" pitchFamily="34" charset="0"/>
              </a:rPr>
              <a:t>DIALOGUE MANAGEMENT:  </a:t>
            </a:r>
            <a:r>
              <a:rPr lang="en-US" sz="2000" dirty="0" smtClean="0">
                <a:latin typeface="Calibri" pitchFamily="34" charset="0"/>
                <a:cs typeface="Calibri" pitchFamily="34" charset="0"/>
              </a:rPr>
              <a:t>Use Deep Learning Architectures Like Reinforcement Learning (</a:t>
            </a:r>
            <a:r>
              <a:rPr lang="en-US" sz="2000" dirty="0" err="1" smtClean="0">
                <a:latin typeface="Calibri" pitchFamily="34" charset="0"/>
                <a:cs typeface="Calibri" pitchFamily="34" charset="0"/>
              </a:rPr>
              <a:t>Rl</a:t>
            </a:r>
            <a:r>
              <a:rPr lang="en-US" sz="2000" dirty="0" smtClean="0">
                <a:latin typeface="Calibri" pitchFamily="34" charset="0"/>
                <a:cs typeface="Calibri" pitchFamily="34" charset="0"/>
              </a:rPr>
              <a:t>) Or Sequence-to-sequence Models To Manage The Flow Of Conversation And Decide On </a:t>
            </a:r>
            <a:r>
              <a:rPr lang="en-US" sz="2000" dirty="0" err="1" smtClean="0">
                <a:latin typeface="Calibri" pitchFamily="34" charset="0"/>
                <a:cs typeface="Calibri" pitchFamily="34" charset="0"/>
              </a:rPr>
              <a:t>Appropriateresponses</a:t>
            </a:r>
            <a:r>
              <a:rPr lang="en-US" sz="2000" dirty="0" smtClean="0">
                <a:latin typeface="Calibri" pitchFamily="34" charset="0"/>
                <a:cs typeface="Calibri" pitchFamily="34" charset="0"/>
              </a:rPr>
              <a:t> Based On The Current Context And User Input</a:t>
            </a:r>
            <a:r>
              <a:rPr lang="en-US" dirty="0" smtClean="0">
                <a:latin typeface="Calibri" pitchFamily="34" charset="0"/>
                <a:cs typeface="Calibri" pitchFamily="34" charset="0"/>
              </a:rPr>
              <a:t>.</a:t>
            </a:r>
          </a:p>
          <a:p>
            <a:endParaRPr lang="en-US" dirty="0" smtClean="0"/>
          </a:p>
          <a:p>
            <a:pPr algn="just"/>
            <a:r>
              <a:rPr lang="en-US" dirty="0" smtClean="0">
                <a:solidFill>
                  <a:schemeClr val="bg2">
                    <a:lumMod val="40000"/>
                    <a:lumOff val="60000"/>
                  </a:schemeClr>
                </a:solidFill>
                <a:latin typeface="Arial Black" pitchFamily="34" charset="0"/>
              </a:rPr>
              <a:t> </a:t>
            </a:r>
            <a:r>
              <a:rPr lang="en-US" dirty="0" smtClean="0">
                <a:solidFill>
                  <a:schemeClr val="bg2">
                    <a:lumMod val="40000"/>
                    <a:lumOff val="60000"/>
                  </a:schemeClr>
                </a:solidFill>
                <a:latin typeface="Arial Black" pitchFamily="34" charset="0"/>
                <a:sym typeface="Wingdings" pitchFamily="2" charset="2"/>
              </a:rPr>
              <a:t></a:t>
            </a:r>
            <a:r>
              <a:rPr lang="en-US" dirty="0" smtClean="0">
                <a:solidFill>
                  <a:schemeClr val="bg2">
                    <a:lumMod val="40000"/>
                    <a:lumOff val="60000"/>
                  </a:schemeClr>
                </a:solidFill>
                <a:latin typeface="Arial Black" pitchFamily="34" charset="0"/>
              </a:rPr>
              <a:t>NATURAL LANGUAGE GENERATION (NLG):</a:t>
            </a:r>
            <a:r>
              <a:rPr lang="en-US" dirty="0" smtClean="0">
                <a:solidFill>
                  <a:schemeClr val="bg2">
                    <a:lumMod val="40000"/>
                    <a:lumOff val="60000"/>
                  </a:schemeClr>
                </a:solidFill>
                <a:latin typeface="Calibri" pitchFamily="34" charset="0"/>
                <a:cs typeface="Calibri" pitchFamily="34" charset="0"/>
              </a:rPr>
              <a:t> </a:t>
            </a:r>
            <a:r>
              <a:rPr lang="en-US" sz="2000" dirty="0" smtClean="0">
                <a:latin typeface="Calibri" pitchFamily="34" charset="0"/>
                <a:cs typeface="Calibri" pitchFamily="34" charset="0"/>
              </a:rPr>
              <a:t>Employ Deep Learning Techniques To Generate Natural And Coherent Responses</a:t>
            </a:r>
            <a:r>
              <a:rPr lang="en-US" dirty="0" smtClean="0">
                <a:latin typeface="Calibri" pitchFamily="34" charset="0"/>
                <a:cs typeface="Calibri" pitchFamily="34" charset="0"/>
              </a:rPr>
              <a:t>.</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85800"/>
            <a:ext cx="8229600" cy="4462760"/>
          </a:xfrm>
          <a:prstGeom prst="rect">
            <a:avLst/>
          </a:prstGeom>
          <a:noFill/>
        </p:spPr>
        <p:txBody>
          <a:bodyPr wrap="square" rtlCol="0">
            <a:spAutoFit/>
          </a:bodyPr>
          <a:lstStyle/>
          <a:p>
            <a:r>
              <a:rPr lang="en-US" sz="3600" dirty="0" smtClean="0">
                <a:solidFill>
                  <a:schemeClr val="accent2"/>
                </a:solidFill>
                <a:latin typeface="Arial Black" pitchFamily="34" charset="0"/>
              </a:rPr>
              <a:t>PROPOSED SOLUTION-CONT</a:t>
            </a:r>
            <a:r>
              <a:rPr lang="en-US" sz="3600" dirty="0" smtClean="0">
                <a:latin typeface="Arial Black" pitchFamily="34" charset="0"/>
              </a:rPr>
              <a:t>.</a:t>
            </a:r>
          </a:p>
          <a:p>
            <a:endParaRPr lang="en-US" sz="3600" dirty="0" smtClean="0">
              <a:latin typeface="Arial Black" pitchFamily="34" charset="0"/>
            </a:endParaRPr>
          </a:p>
          <a:p>
            <a:endParaRPr lang="en-US" sz="3600" dirty="0" smtClean="0">
              <a:latin typeface="Arial Black" pitchFamily="34" charset="0"/>
            </a:endParaRPr>
          </a:p>
          <a:p>
            <a:pPr algn="just"/>
            <a:r>
              <a:rPr lang="en-US" sz="2000" dirty="0" smtClean="0">
                <a:latin typeface="Arial Black" pitchFamily="34" charset="0"/>
              </a:rPr>
              <a:t> </a:t>
            </a:r>
            <a:r>
              <a:rPr lang="en-US" sz="2000" dirty="0" smtClean="0">
                <a:solidFill>
                  <a:schemeClr val="accent2">
                    <a:lumMod val="40000"/>
                    <a:lumOff val="60000"/>
                  </a:schemeClr>
                </a:solidFill>
                <a:latin typeface="Arial Black" pitchFamily="34" charset="0"/>
                <a:sym typeface="Wingdings" pitchFamily="2" charset="2"/>
              </a:rPr>
              <a:t></a:t>
            </a:r>
            <a:r>
              <a:rPr lang="en-US" sz="2000" dirty="0" smtClean="0">
                <a:solidFill>
                  <a:schemeClr val="accent2">
                    <a:lumMod val="40000"/>
                    <a:lumOff val="60000"/>
                  </a:schemeClr>
                </a:solidFill>
                <a:latin typeface="Arial Black" pitchFamily="34" charset="0"/>
              </a:rPr>
              <a:t>DEPLOYMENT AND INTEGRATION</a:t>
            </a:r>
            <a:r>
              <a:rPr lang="en-US" sz="2000" dirty="0" smtClean="0">
                <a:solidFill>
                  <a:schemeClr val="accent2">
                    <a:lumMod val="40000"/>
                    <a:lumOff val="60000"/>
                  </a:schemeClr>
                </a:solidFill>
                <a:latin typeface="Calibri" pitchFamily="34" charset="0"/>
                <a:cs typeface="Calibri" pitchFamily="34" charset="0"/>
              </a:rPr>
              <a:t>: </a:t>
            </a:r>
            <a:r>
              <a:rPr lang="en-US" sz="2000" dirty="0" smtClean="0">
                <a:latin typeface="Calibri" pitchFamily="34" charset="0"/>
                <a:cs typeface="Calibri" pitchFamily="34" charset="0"/>
              </a:rPr>
              <a:t>Integrate The Trained Deep Learning Models Into A </a:t>
            </a:r>
            <a:r>
              <a:rPr lang="en-US" sz="2000" dirty="0" err="1" smtClean="0">
                <a:latin typeface="Calibri" pitchFamily="34" charset="0"/>
                <a:cs typeface="Calibri" pitchFamily="34" charset="0"/>
              </a:rPr>
              <a:t>Chatbot</a:t>
            </a:r>
            <a:r>
              <a:rPr lang="en-US" sz="2000" dirty="0" smtClean="0">
                <a:latin typeface="Calibri" pitchFamily="34" charset="0"/>
                <a:cs typeface="Calibri" pitchFamily="34" charset="0"/>
              </a:rPr>
              <a:t> Application Or Platform, Making It Accessible To Users Through Various Channels Such As Web Interfaces, Messaging Apps, Or Voice Assistants.</a:t>
            </a: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pPr algn="just"/>
            <a:r>
              <a:rPr lang="en-US" sz="2000" dirty="0" smtClean="0">
                <a:latin typeface="Arial Black" pitchFamily="34" charset="0"/>
              </a:rPr>
              <a:t> </a:t>
            </a:r>
            <a:r>
              <a:rPr lang="en-US" sz="2000" dirty="0" smtClean="0">
                <a:solidFill>
                  <a:schemeClr val="accent2">
                    <a:lumMod val="40000"/>
                    <a:lumOff val="60000"/>
                  </a:schemeClr>
                </a:solidFill>
                <a:latin typeface="Arial Black" pitchFamily="34" charset="0"/>
                <a:sym typeface="Wingdings" pitchFamily="2" charset="2"/>
              </a:rPr>
              <a:t></a:t>
            </a:r>
            <a:r>
              <a:rPr lang="en-US" sz="2000" dirty="0" smtClean="0">
                <a:solidFill>
                  <a:schemeClr val="accent2">
                    <a:lumMod val="40000"/>
                    <a:lumOff val="60000"/>
                  </a:schemeClr>
                </a:solidFill>
                <a:latin typeface="Arial Black" pitchFamily="34" charset="0"/>
              </a:rPr>
              <a:t>CONTINUOUS LEARNING AND IMPROVEMENT: </a:t>
            </a:r>
            <a:r>
              <a:rPr lang="en-US" sz="2000" dirty="0" smtClean="0">
                <a:latin typeface="Calibri" pitchFamily="34" charset="0"/>
                <a:cs typeface="Calibri" pitchFamily="34" charset="0"/>
              </a:rPr>
              <a:t>Implement Mechanisms For The </a:t>
            </a:r>
            <a:r>
              <a:rPr lang="en-US" sz="2000" dirty="0" err="1" smtClean="0">
                <a:latin typeface="Calibri" pitchFamily="34" charset="0"/>
                <a:cs typeface="Calibri" pitchFamily="34" charset="0"/>
              </a:rPr>
              <a:t>Chatbot</a:t>
            </a:r>
            <a:r>
              <a:rPr lang="en-US" sz="2000" dirty="0" smtClean="0">
                <a:latin typeface="Calibri" pitchFamily="34" charset="0"/>
                <a:cs typeface="Calibri" pitchFamily="34" charset="0"/>
              </a:rPr>
              <a:t> To Continuously Learn And Adapt To New Data And User Interactions. </a:t>
            </a:r>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685800"/>
            <a:ext cx="7162800" cy="5509200"/>
          </a:xfrm>
          <a:prstGeom prst="rect">
            <a:avLst/>
          </a:prstGeom>
          <a:noFill/>
        </p:spPr>
        <p:txBody>
          <a:bodyPr wrap="square" rtlCol="0">
            <a:spAutoFit/>
          </a:bodyPr>
          <a:lstStyle/>
          <a:p>
            <a:r>
              <a:rPr lang="en-US" sz="3600" dirty="0" smtClean="0">
                <a:solidFill>
                  <a:schemeClr val="accent2"/>
                </a:solidFill>
                <a:latin typeface="Arial Black" pitchFamily="34" charset="0"/>
              </a:rPr>
              <a:t>SYSTEM APPROACH</a:t>
            </a:r>
          </a:p>
          <a:p>
            <a:r>
              <a:rPr lang="en-US" dirty="0" smtClean="0">
                <a:solidFill>
                  <a:schemeClr val="accent6">
                    <a:lumMod val="20000"/>
                    <a:lumOff val="80000"/>
                  </a:schemeClr>
                </a:solidFill>
              </a:rPr>
              <a:t> </a:t>
            </a:r>
            <a:r>
              <a:rPr lang="en-US" sz="2000" dirty="0" smtClean="0">
                <a:solidFill>
                  <a:schemeClr val="accent6">
                    <a:lumMod val="20000"/>
                    <a:lumOff val="80000"/>
                  </a:schemeClr>
                </a:solidFill>
                <a:latin typeface="Arial Black" pitchFamily="34" charset="0"/>
              </a:rPr>
              <a:t>•SYSTEM REQUIREMENTS:</a:t>
            </a:r>
          </a:p>
          <a:p>
            <a:r>
              <a:rPr lang="en-US" sz="2000" dirty="0" smtClean="0">
                <a:solidFill>
                  <a:schemeClr val="accent2">
                    <a:lumMod val="40000"/>
                    <a:lumOff val="60000"/>
                  </a:schemeClr>
                </a:solidFill>
                <a:latin typeface="Arial Black" pitchFamily="34" charset="0"/>
              </a:rPr>
              <a:t> </a:t>
            </a:r>
            <a:r>
              <a:rPr lang="en-US" sz="1600" dirty="0" smtClean="0">
                <a:solidFill>
                  <a:schemeClr val="accent2">
                    <a:lumMod val="40000"/>
                    <a:lumOff val="60000"/>
                  </a:schemeClr>
                </a:solidFill>
                <a:latin typeface="Arial Black" pitchFamily="34" charset="0"/>
              </a:rPr>
              <a:t>=&gt;HARDWARE REQUIREMENTS</a:t>
            </a:r>
            <a:r>
              <a:rPr lang="en-US" sz="1600" dirty="0" smtClean="0">
                <a:latin typeface="Arial Black" pitchFamily="34" charset="0"/>
              </a:rPr>
              <a:t>:</a:t>
            </a:r>
          </a:p>
          <a:p>
            <a:pPr algn="just"/>
            <a:r>
              <a:rPr lang="en-US" dirty="0" smtClean="0">
                <a:solidFill>
                  <a:schemeClr val="accent2">
                    <a:lumMod val="40000"/>
                    <a:lumOff val="60000"/>
                  </a:schemeClr>
                </a:solidFill>
                <a:latin typeface="Arial Black" pitchFamily="34" charset="0"/>
              </a:rPr>
              <a:t> </a:t>
            </a:r>
            <a:r>
              <a:rPr lang="en-US" dirty="0" smtClean="0">
                <a:solidFill>
                  <a:schemeClr val="accent2">
                    <a:lumMod val="40000"/>
                    <a:lumOff val="60000"/>
                  </a:schemeClr>
                </a:solidFill>
                <a:latin typeface="Arial Black" pitchFamily="34" charset="0"/>
                <a:sym typeface="Wingdings" pitchFamily="2" charset="2"/>
              </a:rPr>
              <a:t></a:t>
            </a:r>
            <a:r>
              <a:rPr lang="en-US" sz="1600" dirty="0" smtClean="0">
                <a:solidFill>
                  <a:schemeClr val="accent2">
                    <a:lumMod val="40000"/>
                    <a:lumOff val="60000"/>
                  </a:schemeClr>
                </a:solidFill>
                <a:latin typeface="Arial Black" pitchFamily="34" charset="0"/>
              </a:rPr>
              <a:t>CPU</a:t>
            </a:r>
            <a:r>
              <a:rPr lang="en-US" sz="2000" dirty="0" smtClean="0">
                <a:solidFill>
                  <a:schemeClr val="accent2">
                    <a:lumMod val="40000"/>
                    <a:lumOff val="60000"/>
                  </a:schemeClr>
                </a:solidFill>
                <a:latin typeface="Arial Black" pitchFamily="34" charset="0"/>
              </a:rPr>
              <a:t>: </a:t>
            </a:r>
            <a:r>
              <a:rPr lang="en-US" sz="2000" dirty="0" smtClean="0">
                <a:latin typeface="Calibri" pitchFamily="34" charset="0"/>
                <a:cs typeface="Calibri" pitchFamily="34" charset="0"/>
              </a:rPr>
              <a:t>A </a:t>
            </a:r>
            <a:r>
              <a:rPr lang="en-US" sz="2000" dirty="0" err="1" smtClean="0">
                <a:latin typeface="Calibri" pitchFamily="34" charset="0"/>
                <a:cs typeface="Calibri" pitchFamily="34" charset="0"/>
              </a:rPr>
              <a:t>Multicore</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Cpu</a:t>
            </a:r>
            <a:r>
              <a:rPr lang="en-US" sz="2000" dirty="0" smtClean="0">
                <a:latin typeface="Calibri" pitchFamily="34" charset="0"/>
                <a:cs typeface="Calibri" pitchFamily="34" charset="0"/>
              </a:rPr>
              <a:t> Is Essential For Preprocessing Data, Training, And Serving The </a:t>
            </a:r>
            <a:r>
              <a:rPr lang="en-US" sz="2000" dirty="0" err="1" smtClean="0">
                <a:latin typeface="Calibri" pitchFamily="34" charset="0"/>
                <a:cs typeface="Calibri" pitchFamily="34" charset="0"/>
              </a:rPr>
              <a:t>Chatbot</a:t>
            </a:r>
            <a:r>
              <a:rPr lang="en-US" sz="2000" dirty="0" smtClean="0">
                <a:latin typeface="Calibri" pitchFamily="34" charset="0"/>
                <a:cs typeface="Calibri" pitchFamily="34" charset="0"/>
              </a:rPr>
              <a:t>. The More Cores, The Faster The Processing, Especially During Training.</a:t>
            </a:r>
          </a:p>
          <a:p>
            <a:endParaRPr lang="en-US" dirty="0" smtClean="0">
              <a:latin typeface="Calibri" pitchFamily="34" charset="0"/>
              <a:cs typeface="Calibri" pitchFamily="34" charset="0"/>
            </a:endParaRPr>
          </a:p>
          <a:p>
            <a:pPr algn="just"/>
            <a:r>
              <a:rPr lang="en-US" sz="1600" dirty="0" smtClean="0">
                <a:solidFill>
                  <a:schemeClr val="accent2">
                    <a:lumMod val="40000"/>
                    <a:lumOff val="60000"/>
                  </a:schemeClr>
                </a:solidFill>
                <a:latin typeface="Arial Black" pitchFamily="34" charset="0"/>
              </a:rPr>
              <a:t>  </a:t>
            </a:r>
            <a:r>
              <a:rPr lang="en-US" dirty="0" smtClean="0">
                <a:solidFill>
                  <a:schemeClr val="accent2">
                    <a:lumMod val="40000"/>
                    <a:lumOff val="60000"/>
                  </a:schemeClr>
                </a:solidFill>
                <a:latin typeface="Arial Black" pitchFamily="34" charset="0"/>
                <a:sym typeface="Wingdings" pitchFamily="2" charset="2"/>
              </a:rPr>
              <a:t></a:t>
            </a:r>
            <a:r>
              <a:rPr lang="en-US" sz="1600" dirty="0" smtClean="0">
                <a:solidFill>
                  <a:schemeClr val="accent2">
                    <a:lumMod val="40000"/>
                    <a:lumOff val="60000"/>
                  </a:schemeClr>
                </a:solidFill>
                <a:latin typeface="Arial Black" pitchFamily="34" charset="0"/>
              </a:rPr>
              <a:t>GPU</a:t>
            </a:r>
            <a:r>
              <a:rPr lang="en-US" sz="2000" dirty="0" smtClean="0">
                <a:solidFill>
                  <a:schemeClr val="accent2">
                    <a:lumMod val="40000"/>
                    <a:lumOff val="60000"/>
                  </a:schemeClr>
                </a:solidFill>
                <a:latin typeface="Arial Black" pitchFamily="34" charset="0"/>
              </a:rPr>
              <a:t>:</a:t>
            </a:r>
            <a:r>
              <a:rPr lang="en-US" sz="2000" dirty="0" smtClean="0">
                <a:solidFill>
                  <a:schemeClr val="accent2">
                    <a:lumMod val="40000"/>
                    <a:lumOff val="60000"/>
                  </a:schemeClr>
                </a:solidFill>
                <a:latin typeface="Calibri" pitchFamily="34" charset="0"/>
                <a:cs typeface="Calibri" pitchFamily="34" charset="0"/>
              </a:rPr>
              <a:t>  </a:t>
            </a:r>
            <a:r>
              <a:rPr lang="en-US" sz="2000" dirty="0" smtClean="0">
                <a:latin typeface="Calibri" pitchFamily="34" charset="0"/>
                <a:cs typeface="Calibri" pitchFamily="34" charset="0"/>
              </a:rPr>
              <a:t>For Training Deep Learning Models Efficiently, Especially Larger Models Like Transformers Or Recurrent Neural Networks, A </a:t>
            </a:r>
            <a:r>
              <a:rPr lang="en-US" sz="2000" dirty="0" err="1" smtClean="0">
                <a:latin typeface="Calibri" pitchFamily="34" charset="0"/>
                <a:cs typeface="Calibri" pitchFamily="34" charset="0"/>
              </a:rPr>
              <a:t>Gpu</a:t>
            </a:r>
            <a:r>
              <a:rPr lang="en-US" sz="2000" dirty="0" smtClean="0">
                <a:latin typeface="Calibri" pitchFamily="34" charset="0"/>
                <a:cs typeface="Calibri" pitchFamily="34" charset="0"/>
              </a:rPr>
              <a:t> Is Highly Recommended. </a:t>
            </a:r>
            <a:r>
              <a:rPr lang="en-US" sz="2000" dirty="0" err="1" smtClean="0">
                <a:latin typeface="Calibri" pitchFamily="34" charset="0"/>
                <a:cs typeface="Calibri" pitchFamily="34" charset="0"/>
              </a:rPr>
              <a:t>Nvidia</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Gpus</a:t>
            </a:r>
            <a:r>
              <a:rPr lang="en-US" sz="2000" dirty="0" smtClean="0">
                <a:latin typeface="Calibri" pitchFamily="34" charset="0"/>
                <a:cs typeface="Calibri" pitchFamily="34" charset="0"/>
              </a:rPr>
              <a:t> Are Commonly Used Due To Their Excellent Support For Deep Learning Frameworks Such As </a:t>
            </a:r>
            <a:r>
              <a:rPr lang="en-US" sz="2000" dirty="0" err="1" smtClean="0">
                <a:latin typeface="Calibri" pitchFamily="34" charset="0"/>
                <a:cs typeface="Calibri" pitchFamily="34" charset="0"/>
              </a:rPr>
              <a:t>Tensorflow</a:t>
            </a:r>
            <a:r>
              <a:rPr lang="en-US" sz="2000" dirty="0" smtClean="0">
                <a:latin typeface="Calibri" pitchFamily="34" charset="0"/>
                <a:cs typeface="Calibri" pitchFamily="34" charset="0"/>
              </a:rPr>
              <a:t> And </a:t>
            </a:r>
            <a:r>
              <a:rPr lang="en-US" sz="2000" dirty="0" err="1" smtClean="0">
                <a:latin typeface="Calibri" pitchFamily="34" charset="0"/>
                <a:cs typeface="Calibri" pitchFamily="34" charset="0"/>
              </a:rPr>
              <a:t>Pytorch</a:t>
            </a:r>
            <a:endParaRPr lang="en-US" sz="2000" dirty="0" smtClean="0">
              <a:latin typeface="Calibri" pitchFamily="34" charset="0"/>
              <a:cs typeface="Calibri" pitchFamily="34" charset="0"/>
            </a:endParaRPr>
          </a:p>
          <a:p>
            <a:endParaRPr lang="en-US" dirty="0" smtClean="0">
              <a:latin typeface="Calibri" pitchFamily="34" charset="0"/>
              <a:cs typeface="Calibri" pitchFamily="34" charset="0"/>
            </a:endParaRPr>
          </a:p>
          <a:p>
            <a:pPr algn="just"/>
            <a:r>
              <a:rPr lang="en-US" dirty="0" smtClean="0">
                <a:solidFill>
                  <a:schemeClr val="accent2">
                    <a:lumMod val="40000"/>
                    <a:lumOff val="60000"/>
                  </a:schemeClr>
                </a:solidFill>
                <a:latin typeface="Arial Black" pitchFamily="34" charset="0"/>
              </a:rPr>
              <a:t> </a:t>
            </a:r>
            <a:r>
              <a:rPr lang="en-US" dirty="0" smtClean="0">
                <a:solidFill>
                  <a:schemeClr val="accent2">
                    <a:lumMod val="40000"/>
                    <a:lumOff val="60000"/>
                  </a:schemeClr>
                </a:solidFill>
                <a:latin typeface="Arial Black" pitchFamily="34" charset="0"/>
                <a:sym typeface="Wingdings" pitchFamily="2" charset="2"/>
              </a:rPr>
              <a:t></a:t>
            </a:r>
            <a:r>
              <a:rPr lang="en-US" sz="1600" dirty="0" smtClean="0">
                <a:solidFill>
                  <a:schemeClr val="accent2">
                    <a:lumMod val="40000"/>
                    <a:lumOff val="60000"/>
                  </a:schemeClr>
                </a:solidFill>
                <a:latin typeface="Arial Black" pitchFamily="34" charset="0"/>
              </a:rPr>
              <a:t>MEMORY (RAM): </a:t>
            </a:r>
            <a:r>
              <a:rPr lang="en-US" sz="2000" dirty="0" smtClean="0">
                <a:latin typeface="Calibri" pitchFamily="34" charset="0"/>
                <a:cs typeface="Calibri" pitchFamily="34" charset="0"/>
              </a:rPr>
              <a:t>Sufficient Ram Is Crucial For Handling Large Datasets During Preprocessing And Training. The Amount Of Ram Required Depends On The Size Of The Dataset And The Complexity Of The Model. </a:t>
            </a:r>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990600"/>
            <a:ext cx="7239000" cy="4678204"/>
          </a:xfrm>
          <a:prstGeom prst="rect">
            <a:avLst/>
          </a:prstGeom>
          <a:noFill/>
        </p:spPr>
        <p:txBody>
          <a:bodyPr wrap="square" rtlCol="0">
            <a:spAutoFit/>
          </a:bodyPr>
          <a:lstStyle/>
          <a:p>
            <a:r>
              <a:rPr lang="en-US" sz="3200" dirty="0" smtClean="0">
                <a:solidFill>
                  <a:schemeClr val="accent2"/>
                </a:solidFill>
                <a:latin typeface="Arial Black" pitchFamily="34" charset="0"/>
              </a:rPr>
              <a:t>SYSTEM APPROACH-CONT.</a:t>
            </a:r>
          </a:p>
          <a:p>
            <a:endParaRPr lang="en-US" sz="3200" dirty="0" smtClean="0">
              <a:latin typeface="Arial Black" pitchFamily="34" charset="0"/>
            </a:endParaRPr>
          </a:p>
          <a:p>
            <a:r>
              <a:rPr lang="en-US" dirty="0" smtClean="0">
                <a:solidFill>
                  <a:schemeClr val="accent2">
                    <a:lumMod val="40000"/>
                    <a:lumOff val="60000"/>
                  </a:schemeClr>
                </a:solidFill>
                <a:latin typeface="Arial Rounded MT Bold" pitchFamily="34" charset="0"/>
              </a:rPr>
              <a:t> </a:t>
            </a:r>
            <a:r>
              <a:rPr lang="en-US" sz="2000" dirty="0" smtClean="0">
                <a:solidFill>
                  <a:schemeClr val="accent2">
                    <a:lumMod val="40000"/>
                    <a:lumOff val="60000"/>
                  </a:schemeClr>
                </a:solidFill>
                <a:latin typeface="Arial Rounded MT Bold" pitchFamily="34" charset="0"/>
              </a:rPr>
              <a:t>=&gt;SOFTWARE REQUIREMENTS</a:t>
            </a:r>
          </a:p>
          <a:p>
            <a:pPr algn="just"/>
            <a:r>
              <a:rPr lang="en-US" dirty="0" smtClean="0">
                <a:solidFill>
                  <a:schemeClr val="accent2">
                    <a:lumMod val="40000"/>
                    <a:lumOff val="60000"/>
                  </a:schemeClr>
                </a:solidFill>
                <a:latin typeface="Arial Rounded MT Bold" pitchFamily="34" charset="0"/>
              </a:rPr>
              <a:t> -&gt;DEEP LEARNING FRAMEWORK</a:t>
            </a:r>
            <a:r>
              <a:rPr lang="en-US" sz="2000" dirty="0" smtClean="0">
                <a:solidFill>
                  <a:schemeClr val="accent2">
                    <a:lumMod val="40000"/>
                    <a:lumOff val="60000"/>
                  </a:schemeClr>
                </a:solidFill>
              </a:rPr>
              <a:t>: </a:t>
            </a:r>
            <a:r>
              <a:rPr lang="en-US" sz="2000" dirty="0" smtClean="0"/>
              <a:t>Choose A Framework Such As </a:t>
            </a:r>
            <a:r>
              <a:rPr lang="en-US" sz="2000" dirty="0" err="1" smtClean="0"/>
              <a:t>Tensorflow</a:t>
            </a:r>
            <a:r>
              <a:rPr lang="en-US" sz="2000" dirty="0" smtClean="0"/>
              <a:t>, </a:t>
            </a:r>
            <a:r>
              <a:rPr lang="en-US" sz="2000" dirty="0" err="1" smtClean="0"/>
              <a:t>Pytorch</a:t>
            </a:r>
            <a:r>
              <a:rPr lang="en-US" sz="2000" dirty="0" smtClean="0"/>
              <a:t>, Or </a:t>
            </a:r>
            <a:r>
              <a:rPr lang="en-US" sz="2000" dirty="0" err="1" smtClean="0"/>
              <a:t>Keras</a:t>
            </a:r>
            <a:r>
              <a:rPr lang="en-US" sz="2000" dirty="0" smtClean="0"/>
              <a:t> For Building And Training Deep Learning Models.</a:t>
            </a:r>
          </a:p>
          <a:p>
            <a:endParaRPr lang="en-US" dirty="0" smtClean="0"/>
          </a:p>
          <a:p>
            <a:pPr algn="just"/>
            <a:r>
              <a:rPr lang="en-US" dirty="0" smtClean="0">
                <a:solidFill>
                  <a:schemeClr val="accent2">
                    <a:lumMod val="40000"/>
                    <a:lumOff val="60000"/>
                  </a:schemeClr>
                </a:solidFill>
                <a:latin typeface="Arial Rounded MT Bold" pitchFamily="34" charset="0"/>
              </a:rPr>
              <a:t> -&gt;NATURAL LANGUAGE PROCESSING (NLP) LIBRARIES</a:t>
            </a:r>
            <a:r>
              <a:rPr lang="en-US" dirty="0" smtClean="0">
                <a:solidFill>
                  <a:schemeClr val="accent2">
                    <a:lumMod val="40000"/>
                    <a:lumOff val="60000"/>
                  </a:schemeClr>
                </a:solidFill>
              </a:rPr>
              <a:t>: </a:t>
            </a:r>
            <a:r>
              <a:rPr lang="en-US" sz="2000" dirty="0" smtClean="0"/>
              <a:t>Libraries Like </a:t>
            </a:r>
            <a:r>
              <a:rPr lang="en-US" sz="2000" dirty="0" err="1" smtClean="0"/>
              <a:t>Nltk</a:t>
            </a:r>
            <a:r>
              <a:rPr lang="en-US" sz="2000" dirty="0" smtClean="0"/>
              <a:t>, </a:t>
            </a:r>
            <a:r>
              <a:rPr lang="en-US" sz="2000" dirty="0" err="1" smtClean="0"/>
              <a:t>Spacy</a:t>
            </a:r>
            <a:r>
              <a:rPr lang="en-US" sz="2000" dirty="0" smtClean="0"/>
              <a:t>, Or Hugging Face Transformers For Preprocessing And Understanding Natural Language. </a:t>
            </a:r>
          </a:p>
          <a:p>
            <a:endParaRPr lang="en-US" dirty="0" smtClean="0"/>
          </a:p>
          <a:p>
            <a:pPr algn="just"/>
            <a:r>
              <a:rPr lang="en-US" dirty="0" smtClean="0">
                <a:solidFill>
                  <a:schemeClr val="accent2">
                    <a:lumMod val="40000"/>
                    <a:lumOff val="60000"/>
                  </a:schemeClr>
                </a:solidFill>
                <a:latin typeface="Arial Rounded MT Bold" pitchFamily="34" charset="0"/>
              </a:rPr>
              <a:t>-&gt;DATA</a:t>
            </a:r>
            <a:r>
              <a:rPr lang="en-US" sz="2000" dirty="0" smtClean="0">
                <a:solidFill>
                  <a:schemeClr val="accent2">
                    <a:lumMod val="40000"/>
                    <a:lumOff val="60000"/>
                  </a:schemeClr>
                </a:solidFill>
                <a:latin typeface="Arial Rounded MT Bold" pitchFamily="34" charset="0"/>
              </a:rPr>
              <a:t>: </a:t>
            </a:r>
            <a:r>
              <a:rPr lang="en-US" sz="2000" dirty="0" smtClean="0"/>
              <a:t>Large Datasets Of Conversational Data For Training The Model. Common Datasets Include Cornell Movie Dialogs Corpus, Twitter Datasets, Or Custom Datasets.</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5800"/>
            <a:ext cx="8153400" cy="5170646"/>
          </a:xfrm>
          <a:prstGeom prst="rect">
            <a:avLst/>
          </a:prstGeom>
          <a:noFill/>
        </p:spPr>
        <p:txBody>
          <a:bodyPr wrap="square" rtlCol="0">
            <a:spAutoFit/>
          </a:bodyPr>
          <a:lstStyle/>
          <a:p>
            <a:r>
              <a:rPr lang="en-US" sz="3200" dirty="0" smtClean="0">
                <a:solidFill>
                  <a:schemeClr val="accent2"/>
                </a:solidFill>
                <a:latin typeface="Arial Black" pitchFamily="34" charset="0"/>
              </a:rPr>
              <a:t>ALGORITHM AND DEPLOYMENT</a:t>
            </a:r>
          </a:p>
          <a:p>
            <a:r>
              <a:rPr lang="en-US" dirty="0" smtClean="0">
                <a:solidFill>
                  <a:schemeClr val="accent2">
                    <a:lumMod val="40000"/>
                    <a:lumOff val="60000"/>
                  </a:schemeClr>
                </a:solidFill>
                <a:latin typeface="Arial Rounded MT Bold" pitchFamily="34" charset="0"/>
              </a:rPr>
              <a:t> •ALGORITHM SELECTION:</a:t>
            </a:r>
          </a:p>
          <a:p>
            <a:pPr algn="just"/>
            <a:r>
              <a:rPr lang="en-US" dirty="0" smtClean="0">
                <a:solidFill>
                  <a:schemeClr val="accent2">
                    <a:lumMod val="60000"/>
                    <a:lumOff val="40000"/>
                  </a:schemeClr>
                </a:solidFill>
                <a:latin typeface="Arial Rounded MT Bold" pitchFamily="34" charset="0"/>
              </a:rPr>
              <a:t> -&gt;NATURAL LANGUAGE UNDERSTANDING (NLU):</a:t>
            </a:r>
            <a:r>
              <a:rPr lang="en-US" sz="2000" dirty="0" smtClean="0"/>
              <a:t>Use Algorithms Such As Recurrent Neural Networks (</a:t>
            </a:r>
            <a:r>
              <a:rPr lang="en-US" sz="2000" dirty="0" err="1" smtClean="0"/>
              <a:t>Rnns</a:t>
            </a:r>
            <a:r>
              <a:rPr lang="en-US" sz="2000" dirty="0" smtClean="0"/>
              <a:t>), Long Short-term Memory (</a:t>
            </a:r>
            <a:r>
              <a:rPr lang="en-US" sz="2000" dirty="0" err="1" smtClean="0"/>
              <a:t>Lstm</a:t>
            </a:r>
            <a:r>
              <a:rPr lang="en-US" sz="2000" dirty="0" smtClean="0"/>
              <a:t>) Networks, Or Transformer Models For Tasks Like Intent Classification And Entity </a:t>
            </a:r>
            <a:r>
              <a:rPr lang="en-US" sz="2000" dirty="0" smtClean="0">
                <a:latin typeface="Arial Rounded MT Bold" pitchFamily="34" charset="0"/>
              </a:rPr>
              <a:t> </a:t>
            </a:r>
            <a:r>
              <a:rPr lang="en-US" sz="2000" dirty="0" smtClean="0"/>
              <a:t>Recognition.</a:t>
            </a:r>
          </a:p>
          <a:p>
            <a:pPr algn="just"/>
            <a:r>
              <a:rPr lang="en-US" dirty="0" smtClean="0">
                <a:solidFill>
                  <a:schemeClr val="accent2">
                    <a:lumMod val="60000"/>
                    <a:lumOff val="40000"/>
                  </a:schemeClr>
                </a:solidFill>
                <a:latin typeface="Arial Rounded MT Bold" pitchFamily="34" charset="0"/>
              </a:rPr>
              <a:t> -&gt;DIALOGUE MANAGEMENT</a:t>
            </a:r>
            <a:r>
              <a:rPr lang="en-US" dirty="0" smtClean="0">
                <a:latin typeface="Arial Rounded MT Bold" pitchFamily="34" charset="0"/>
              </a:rPr>
              <a:t>:</a:t>
            </a:r>
            <a:r>
              <a:rPr lang="en-US" dirty="0" smtClean="0"/>
              <a:t> </a:t>
            </a:r>
            <a:r>
              <a:rPr lang="en-US" sz="2000" dirty="0" smtClean="0"/>
              <a:t>Consider Techniques Like Rule-based Systems, Finite State Machines (</a:t>
            </a:r>
            <a:r>
              <a:rPr lang="en-US" sz="2000" dirty="0" err="1" smtClean="0"/>
              <a:t>Fsms</a:t>
            </a:r>
            <a:r>
              <a:rPr lang="en-US" sz="2000" dirty="0" smtClean="0"/>
              <a:t>), Or Reinforcement Learning (</a:t>
            </a:r>
            <a:r>
              <a:rPr lang="en-US" sz="2000" dirty="0" err="1" smtClean="0"/>
              <a:t>Rl</a:t>
            </a:r>
            <a:r>
              <a:rPr lang="en-US" sz="2000" dirty="0" smtClean="0"/>
              <a:t>) For Managing The Flow Of Conversation And Decision-making.</a:t>
            </a:r>
          </a:p>
          <a:p>
            <a:pPr algn="just"/>
            <a:r>
              <a:rPr lang="en-US" dirty="0" smtClean="0"/>
              <a:t> </a:t>
            </a:r>
            <a:r>
              <a:rPr lang="en-US" dirty="0" smtClean="0">
                <a:solidFill>
                  <a:schemeClr val="accent2">
                    <a:lumMod val="60000"/>
                    <a:lumOff val="40000"/>
                  </a:schemeClr>
                </a:solidFill>
                <a:latin typeface="Arial Rounded MT Bold" pitchFamily="34" charset="0"/>
              </a:rPr>
              <a:t>-&gt;NATURAL LANGUAGE GENERATION (NLG): </a:t>
            </a:r>
            <a:r>
              <a:rPr lang="en-US" sz="2000" dirty="0" smtClean="0"/>
              <a:t>Employ Algorithms Like </a:t>
            </a:r>
            <a:r>
              <a:rPr lang="en-US" sz="2000" dirty="0" err="1" smtClean="0"/>
              <a:t>Sequenceto</a:t>
            </a:r>
            <a:r>
              <a:rPr lang="en-US" sz="2000" dirty="0" smtClean="0"/>
              <a:t>-sequence Models, Gated Recurrent Units (</a:t>
            </a:r>
            <a:r>
              <a:rPr lang="en-US" sz="2000" dirty="0" err="1" smtClean="0"/>
              <a:t>Grus</a:t>
            </a:r>
            <a:r>
              <a:rPr lang="en-US" sz="2000" dirty="0" smtClean="0"/>
              <a:t>), Or Transformers For Generating Coherent And Contextually Relevant Responses</a:t>
            </a:r>
            <a:r>
              <a:rPr lang="en-US" dirty="0" smtClean="0"/>
              <a:t>.</a:t>
            </a:r>
          </a:p>
          <a:p>
            <a:pPr algn="just"/>
            <a:r>
              <a:rPr lang="en-US" dirty="0" smtClean="0">
                <a:solidFill>
                  <a:schemeClr val="accent2">
                    <a:lumMod val="40000"/>
                    <a:lumOff val="60000"/>
                  </a:schemeClr>
                </a:solidFill>
              </a:rPr>
              <a:t> </a:t>
            </a:r>
            <a:r>
              <a:rPr lang="en-US" dirty="0" smtClean="0">
                <a:solidFill>
                  <a:schemeClr val="accent2">
                    <a:lumMod val="40000"/>
                    <a:lumOff val="60000"/>
                  </a:schemeClr>
                </a:solidFill>
                <a:latin typeface="Arial Rounded MT Bold" pitchFamily="34" charset="0"/>
              </a:rPr>
              <a:t>•MODEL TRAINING: </a:t>
            </a:r>
            <a:r>
              <a:rPr lang="en-US" sz="2000" dirty="0" smtClean="0"/>
              <a:t>Train The Selected Algorithms Using Annotated Conversational Datasets For Tasks Such As Intent Classification, Entity Recognition, Dialogue State Tracking, And Response Generation. </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838200"/>
            <a:ext cx="8458200" cy="4739759"/>
          </a:xfrm>
          <a:prstGeom prst="rect">
            <a:avLst/>
          </a:prstGeom>
          <a:noFill/>
        </p:spPr>
        <p:txBody>
          <a:bodyPr wrap="square" rtlCol="0">
            <a:spAutoFit/>
          </a:bodyPr>
          <a:lstStyle/>
          <a:p>
            <a:r>
              <a:rPr lang="en-US" sz="2800" dirty="0" smtClean="0">
                <a:solidFill>
                  <a:schemeClr val="accent2"/>
                </a:solidFill>
                <a:latin typeface="Arial Black" pitchFamily="34" charset="0"/>
              </a:rPr>
              <a:t>ALGORITHM AND DEPLOYMENT-CONT.</a:t>
            </a:r>
          </a:p>
          <a:p>
            <a:endParaRPr lang="en-US" dirty="0" smtClean="0"/>
          </a:p>
          <a:p>
            <a:r>
              <a:rPr lang="en-US" dirty="0" smtClean="0">
                <a:solidFill>
                  <a:schemeClr val="accent2">
                    <a:lumMod val="60000"/>
                    <a:lumOff val="40000"/>
                  </a:schemeClr>
                </a:solidFill>
                <a:latin typeface="Arial Black" pitchFamily="34" charset="0"/>
              </a:rPr>
              <a:t> •DEPLOYMENT:</a:t>
            </a:r>
          </a:p>
          <a:p>
            <a:endParaRPr lang="en-US" dirty="0" smtClean="0">
              <a:latin typeface="Arial Black" pitchFamily="34" charset="0"/>
            </a:endParaRPr>
          </a:p>
          <a:p>
            <a:pPr algn="just"/>
            <a:r>
              <a:rPr lang="en-US" sz="2000" dirty="0" smtClean="0">
                <a:latin typeface="Calibri" pitchFamily="34" charset="0"/>
                <a:cs typeface="Calibri" pitchFamily="34" charset="0"/>
              </a:rPr>
              <a:t> •Deploy The Trained Model As A </a:t>
            </a:r>
            <a:r>
              <a:rPr lang="en-US" sz="2000" dirty="0" err="1" smtClean="0">
                <a:latin typeface="Calibri" pitchFamily="34" charset="0"/>
                <a:cs typeface="Calibri" pitchFamily="34" charset="0"/>
              </a:rPr>
              <a:t>Chatbot</a:t>
            </a:r>
            <a:r>
              <a:rPr lang="en-US" sz="2000" dirty="0" smtClean="0">
                <a:latin typeface="Calibri" pitchFamily="34" charset="0"/>
                <a:cs typeface="Calibri" pitchFamily="34" charset="0"/>
              </a:rPr>
              <a:t> In A Suitable Environment, Such As A Web Application, Messaging Platform, Or Voice Interface.</a:t>
            </a:r>
          </a:p>
          <a:p>
            <a:pPr algn="just"/>
            <a:r>
              <a:rPr lang="en-US" sz="2000" dirty="0" smtClean="0">
                <a:latin typeface="Calibri" pitchFamily="34" charset="0"/>
                <a:cs typeface="Calibri" pitchFamily="34" charset="0"/>
              </a:rPr>
              <a:t> •Host The </a:t>
            </a:r>
            <a:r>
              <a:rPr lang="en-US" sz="2000" dirty="0" err="1" smtClean="0">
                <a:latin typeface="Calibri" pitchFamily="34" charset="0"/>
                <a:cs typeface="Calibri" pitchFamily="34" charset="0"/>
              </a:rPr>
              <a:t>Chatbot</a:t>
            </a:r>
            <a:r>
              <a:rPr lang="en-US" sz="2000" dirty="0" smtClean="0">
                <a:latin typeface="Calibri" pitchFamily="34" charset="0"/>
                <a:cs typeface="Calibri" pitchFamily="34" charset="0"/>
              </a:rPr>
              <a:t> On Cloud Platforms Like </a:t>
            </a:r>
            <a:r>
              <a:rPr lang="en-US" sz="2000" dirty="0" err="1" smtClean="0">
                <a:latin typeface="Calibri" pitchFamily="34" charset="0"/>
                <a:cs typeface="Calibri" pitchFamily="34" charset="0"/>
              </a:rPr>
              <a:t>Aws</a:t>
            </a:r>
            <a:r>
              <a:rPr lang="en-US" sz="2000" dirty="0" smtClean="0">
                <a:latin typeface="Calibri" pitchFamily="34" charset="0"/>
                <a:cs typeface="Calibri" pitchFamily="34" charset="0"/>
              </a:rPr>
              <a:t>, Azure, Or Google Cloud.</a:t>
            </a:r>
          </a:p>
          <a:p>
            <a:pPr algn="just"/>
            <a:r>
              <a:rPr lang="en-US" sz="2000" dirty="0" smtClean="0">
                <a:latin typeface="Calibri" pitchFamily="34" charset="0"/>
                <a:cs typeface="Calibri" pitchFamily="34" charset="0"/>
              </a:rPr>
              <a:t>•Package The </a:t>
            </a:r>
            <a:r>
              <a:rPr lang="en-US" sz="2000" dirty="0" err="1" smtClean="0">
                <a:latin typeface="Calibri" pitchFamily="34" charset="0"/>
                <a:cs typeface="Calibri" pitchFamily="34" charset="0"/>
              </a:rPr>
              <a:t>Chatbot</a:t>
            </a:r>
            <a:r>
              <a:rPr lang="en-US" sz="2000" dirty="0" smtClean="0">
                <a:latin typeface="Calibri" pitchFamily="34" charset="0"/>
                <a:cs typeface="Calibri" pitchFamily="34" charset="0"/>
              </a:rPr>
              <a:t> Application And Its Dependencies Into Containers.</a:t>
            </a:r>
          </a:p>
          <a:p>
            <a:pPr algn="just"/>
            <a:r>
              <a:rPr lang="en-US" sz="2000" dirty="0" smtClean="0">
                <a:latin typeface="Calibri" pitchFamily="34" charset="0"/>
                <a:cs typeface="Calibri" pitchFamily="34" charset="0"/>
              </a:rPr>
              <a:t> •Integrate The </a:t>
            </a:r>
            <a:r>
              <a:rPr lang="en-US" sz="2000" dirty="0" err="1" smtClean="0">
                <a:latin typeface="Calibri" pitchFamily="34" charset="0"/>
                <a:cs typeface="Calibri" pitchFamily="34" charset="0"/>
              </a:rPr>
              <a:t>Chatbot</a:t>
            </a:r>
            <a:r>
              <a:rPr lang="en-US" sz="2000" dirty="0" smtClean="0">
                <a:latin typeface="Calibri" pitchFamily="34" charset="0"/>
                <a:cs typeface="Calibri" pitchFamily="34" charset="0"/>
              </a:rPr>
              <a:t> With Messaging Platforms Like Slack, </a:t>
            </a:r>
            <a:r>
              <a:rPr lang="en-US" sz="2000" dirty="0" err="1" smtClean="0">
                <a:latin typeface="Calibri" pitchFamily="34" charset="0"/>
                <a:cs typeface="Calibri" pitchFamily="34" charset="0"/>
              </a:rPr>
              <a:t>Facebook</a:t>
            </a:r>
            <a:r>
              <a:rPr lang="en-US" sz="2000" dirty="0" smtClean="0">
                <a:latin typeface="Calibri" pitchFamily="34" charset="0"/>
                <a:cs typeface="Calibri" pitchFamily="34" charset="0"/>
              </a:rPr>
              <a:t> Messenger, Or </a:t>
            </a:r>
            <a:r>
              <a:rPr lang="en-US" sz="2000" dirty="0" err="1" smtClean="0">
                <a:latin typeface="Calibri" pitchFamily="34" charset="0"/>
                <a:cs typeface="Calibri" pitchFamily="34" charset="0"/>
              </a:rPr>
              <a:t>Whatsapp</a:t>
            </a:r>
            <a:r>
              <a:rPr lang="en-US" sz="2000" dirty="0" smtClean="0">
                <a:latin typeface="Calibri" pitchFamily="34" charset="0"/>
                <a:cs typeface="Calibri" pitchFamily="34" charset="0"/>
              </a:rPr>
              <a:t> Using Their Respective </a:t>
            </a:r>
            <a:r>
              <a:rPr lang="en-US" sz="2000" dirty="0" err="1" smtClean="0">
                <a:latin typeface="Calibri" pitchFamily="34" charset="0"/>
                <a:cs typeface="Calibri" pitchFamily="34" charset="0"/>
              </a:rPr>
              <a:t>Apis</a:t>
            </a:r>
            <a:r>
              <a:rPr lang="en-US" sz="2000" dirty="0" smtClean="0">
                <a:latin typeface="Calibri" pitchFamily="34" charset="0"/>
                <a:cs typeface="Calibri" pitchFamily="34" charset="0"/>
              </a:rPr>
              <a:t> To Enable Communication With Users. </a:t>
            </a:r>
          </a:p>
          <a:p>
            <a:pPr algn="just"/>
            <a:r>
              <a:rPr lang="en-US" sz="2000" dirty="0" smtClean="0">
                <a:latin typeface="Calibri" pitchFamily="34" charset="0"/>
                <a:cs typeface="Calibri" pitchFamily="34" charset="0"/>
              </a:rPr>
              <a:t>•Develop A Web-based Interface For The </a:t>
            </a:r>
            <a:r>
              <a:rPr lang="en-US" sz="2000" dirty="0" err="1" smtClean="0">
                <a:latin typeface="Calibri" pitchFamily="34" charset="0"/>
                <a:cs typeface="Calibri" pitchFamily="34" charset="0"/>
              </a:rPr>
              <a:t>Chatbot</a:t>
            </a:r>
            <a:r>
              <a:rPr lang="en-US" sz="2000" dirty="0" smtClean="0">
                <a:latin typeface="Calibri" pitchFamily="34" charset="0"/>
                <a:cs typeface="Calibri" pitchFamily="34" charset="0"/>
              </a:rPr>
              <a:t> Using Frameworks Like Flask, </a:t>
            </a:r>
            <a:r>
              <a:rPr lang="en-US" sz="2000" dirty="0" err="1" smtClean="0">
                <a:latin typeface="Calibri" pitchFamily="34" charset="0"/>
                <a:cs typeface="Calibri" pitchFamily="34" charset="0"/>
              </a:rPr>
              <a:t>Django</a:t>
            </a:r>
            <a:r>
              <a:rPr lang="en-US" sz="2000" dirty="0" smtClean="0">
                <a:latin typeface="Calibri" pitchFamily="34" charset="0"/>
                <a:cs typeface="Calibri" pitchFamily="34" charset="0"/>
              </a:rPr>
              <a:t>, Or </a:t>
            </a:r>
            <a:r>
              <a:rPr lang="en-US" sz="2000" dirty="0" err="1" smtClean="0">
                <a:latin typeface="Calibri" pitchFamily="34" charset="0"/>
                <a:cs typeface="Calibri" pitchFamily="34" charset="0"/>
              </a:rPr>
              <a:t>React.Js</a:t>
            </a:r>
            <a:r>
              <a:rPr lang="en-US" sz="2000" dirty="0" smtClean="0">
                <a:latin typeface="Calibri" pitchFamily="34" charset="0"/>
                <a:cs typeface="Calibri" pitchFamily="34" charset="0"/>
              </a:rPr>
              <a:t>, Allowing Users To Interact With The </a:t>
            </a:r>
            <a:r>
              <a:rPr lang="en-US" sz="2000" dirty="0" err="1" smtClean="0">
                <a:latin typeface="Calibri" pitchFamily="34" charset="0"/>
                <a:cs typeface="Calibri" pitchFamily="34" charset="0"/>
              </a:rPr>
              <a:t>Chatbot</a:t>
            </a:r>
            <a:r>
              <a:rPr lang="en-US" sz="2000" dirty="0" smtClean="0">
                <a:latin typeface="Calibri" pitchFamily="34" charset="0"/>
                <a:cs typeface="Calibri" pitchFamily="34" charset="0"/>
              </a:rPr>
              <a:t> Through A Browser.</a:t>
            </a:r>
          </a:p>
          <a:p>
            <a:pPr algn="just"/>
            <a:r>
              <a:rPr lang="en-US" sz="2000" dirty="0" smtClean="0">
                <a:latin typeface="Calibri" pitchFamily="34" charset="0"/>
                <a:cs typeface="Calibri" pitchFamily="34" charset="0"/>
              </a:rPr>
              <a:t> •Integrate The </a:t>
            </a:r>
            <a:r>
              <a:rPr lang="en-US" sz="2000" dirty="0" err="1" smtClean="0">
                <a:latin typeface="Calibri" pitchFamily="34" charset="0"/>
                <a:cs typeface="Calibri" pitchFamily="34" charset="0"/>
              </a:rPr>
              <a:t>Chatbot</a:t>
            </a:r>
            <a:r>
              <a:rPr lang="en-US" sz="2000" dirty="0" smtClean="0">
                <a:latin typeface="Calibri" pitchFamily="34" charset="0"/>
                <a:cs typeface="Calibri" pitchFamily="34" charset="0"/>
              </a:rPr>
              <a:t> With Voice Assistants Like Amazon </a:t>
            </a:r>
            <a:r>
              <a:rPr lang="en-US" sz="2000" dirty="0" err="1" smtClean="0">
                <a:latin typeface="Calibri" pitchFamily="34" charset="0"/>
                <a:cs typeface="Calibri" pitchFamily="34" charset="0"/>
              </a:rPr>
              <a:t>Alexa</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117</TotalTime>
  <Words>938</Words>
  <Application>Microsoft Office PowerPoint</Application>
  <PresentationFormat>On-screen Show (4:3)</PresentationFormat>
  <Paragraphs>82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Metro</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home</dc:creator>
  <cp:lastModifiedBy>home</cp:lastModifiedBy>
  <cp:revision>13</cp:revision>
  <dcterms:created xsi:type="dcterms:W3CDTF">2024-04-05T02:33:17Z</dcterms:created>
  <dcterms:modified xsi:type="dcterms:W3CDTF">2024-04-05T05:36:47Z</dcterms:modified>
</cp:coreProperties>
</file>