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overlay val="0"/>
      <c:spPr>
        <a:noFill/>
        <a:ln>
          <a:noFill/>
        </a:ln>
      </c:spPr>
    </c:title>
    <c:autoTitleDeleted val="0"/>
    <c:plotArea>
      <c:layout/>
      <c:barChart>
        <c:barDir val="col"/>
        <c:grouping val="clustered"/>
        <c:varyColors val="0"/>
        <c:ser>
          <c:idx val="0"/>
          <c:order val="0"/>
          <c:tx>
            <c:v>Exceeds</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36</c:v>
              </c:pt>
              <c:pt idx="1">
                <c:v>39</c:v>
              </c:pt>
              <c:pt idx="2">
                <c:v>39</c:v>
              </c:pt>
              <c:pt idx="3">
                <c:v>39</c:v>
              </c:pt>
              <c:pt idx="4">
                <c:v>30</c:v>
              </c:pt>
              <c:pt idx="5">
                <c:v>34</c:v>
              </c:pt>
              <c:pt idx="6">
                <c:v>35</c:v>
              </c:pt>
              <c:pt idx="7">
                <c:v>46</c:v>
              </c:pt>
              <c:pt idx="8">
                <c:v>41</c:v>
              </c:pt>
              <c:pt idx="9">
                <c:v>30</c:v>
              </c:pt>
            </c:numLit>
          </c:val>
          <c:extLst>
            <c:ext xmlns:c16="http://schemas.microsoft.com/office/drawing/2014/chart" uri="{C3380CC4-5D6E-409C-BE32-E72D297353CC}">
              <c16:uniqueId val="{00000000-E460-A843-9FAB-091BDF3E3736}"/>
            </c:ext>
          </c:extLst>
        </c:ser>
        <c:ser>
          <c:idx val="1"/>
          <c:order val="1"/>
          <c:tx>
            <c:v>Fully Meets</c:v>
          </c:tx>
          <c:spPr>
            <a:solidFill>
              <a:srgbClr val="C0504D"/>
            </a:solidFill>
            <a:ln>
              <a:noFill/>
            </a:ln>
          </c:spPr>
          <c:invertIfNegative val="0"/>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235</c:v>
              </c:pt>
              <c:pt idx="1">
                <c:v>234</c:v>
              </c:pt>
              <c:pt idx="2">
                <c:v>240</c:v>
              </c:pt>
              <c:pt idx="3">
                <c:v>226</c:v>
              </c:pt>
              <c:pt idx="4">
                <c:v>251</c:v>
              </c:pt>
              <c:pt idx="5">
                <c:v>241</c:v>
              </c:pt>
              <c:pt idx="6">
                <c:v>228</c:v>
              </c:pt>
              <c:pt idx="7">
                <c:v>233</c:v>
              </c:pt>
              <c:pt idx="8">
                <c:v>233</c:v>
              </c:pt>
              <c:pt idx="9">
                <c:v>240</c:v>
              </c:pt>
            </c:numLit>
          </c:val>
          <c:extLst>
            <c:ext xmlns:c16="http://schemas.microsoft.com/office/drawing/2014/chart" uri="{C3380CC4-5D6E-409C-BE32-E72D297353CC}">
              <c16:uniqueId val="{00000002-E460-A843-9FAB-091BDF3E3736}"/>
            </c:ext>
          </c:extLst>
        </c:ser>
        <c:ser>
          <c:idx val="2"/>
          <c:order val="2"/>
          <c:tx>
            <c:v>Needs Improvement</c:v>
          </c:tx>
          <c:spPr>
            <a:solidFill>
              <a:srgbClr val="9BBB59"/>
            </a:solidFill>
            <a:ln>
              <a:noFill/>
            </a:ln>
          </c:spPr>
          <c:invertIfNegative val="0"/>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24</c:v>
              </c:pt>
              <c:pt idx="1">
                <c:v>17</c:v>
              </c:pt>
              <c:pt idx="2">
                <c:v>16</c:v>
              </c:pt>
              <c:pt idx="3">
                <c:v>20</c:v>
              </c:pt>
              <c:pt idx="4">
                <c:v>11</c:v>
              </c:pt>
              <c:pt idx="5">
                <c:v>16</c:v>
              </c:pt>
              <c:pt idx="6">
                <c:v>23</c:v>
              </c:pt>
              <c:pt idx="7">
                <c:v>20</c:v>
              </c:pt>
              <c:pt idx="8">
                <c:v>15</c:v>
              </c:pt>
              <c:pt idx="9">
                <c:v>15</c:v>
              </c:pt>
            </c:numLit>
          </c:val>
          <c:extLst>
            <c:ext xmlns:c16="http://schemas.microsoft.com/office/drawing/2014/chart" uri="{C3380CC4-5D6E-409C-BE32-E72D297353CC}">
              <c16:uniqueId val="{00000004-E460-A843-9FAB-091BDF3E3736}"/>
            </c:ext>
          </c:extLst>
        </c:ser>
        <c:ser>
          <c:idx val="3"/>
          <c:order val="3"/>
          <c:tx>
            <c:v>PIP</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c:v>
              </c:pt>
              <c:pt idx="1">
                <c:v>10</c:v>
              </c:pt>
              <c:pt idx="2">
                <c:v>7</c:v>
              </c:pt>
              <c:pt idx="3">
                <c:v>11</c:v>
              </c:pt>
              <c:pt idx="4">
                <c:v>12</c:v>
              </c:pt>
              <c:pt idx="5">
                <c:v>10</c:v>
              </c:pt>
              <c:pt idx="6">
                <c:v>13</c:v>
              </c:pt>
              <c:pt idx="7">
                <c:v>5</c:v>
              </c:pt>
              <c:pt idx="8">
                <c:v>8</c:v>
              </c:pt>
              <c:pt idx="9">
                <c:v>9</c:v>
              </c:pt>
            </c:numLit>
          </c:val>
          <c:extLst>
            <c:ext xmlns:c16="http://schemas.microsoft.com/office/drawing/2014/chart" uri="{C3380CC4-5D6E-409C-BE32-E72D297353CC}">
              <c16:uniqueId val="{00000005-E460-A843-9FAB-091BDF3E3736}"/>
            </c:ext>
          </c:extLst>
        </c:ser>
        <c:dLbls>
          <c:showLegendKey val="0"/>
          <c:showVal val="0"/>
          <c:showCatName val="0"/>
          <c:showSerName val="0"/>
          <c:showPercent val="0"/>
          <c:showBubbleSize val="0"/>
        </c:dLbls>
        <c:gapWidth val="219"/>
        <c:overlap val="-27"/>
        <c:axId val="434165376"/>
        <c:axId val="1"/>
      </c:barChart>
      <c:catAx>
        <c:axId val="434165376"/>
        <c:scaling>
          <c:orientation val="minMax"/>
        </c:scaling>
        <c:delete val="1"/>
        <c:axPos val="b"/>
        <c:numFmt formatCode="General" sourceLinked="0"/>
        <c:majorTickMark val="none"/>
        <c:minorTickMark val="none"/>
        <c:tickLblPos val="nextTo"/>
        <c:crossAx val="1"/>
        <c:crosses val="autoZero"/>
        <c:auto val="1"/>
        <c:lblAlgn val="ctr"/>
        <c:lblOffset val="100"/>
        <c:noMultiLvlLbl val="0"/>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crossAx val="434165376"/>
        <c:crosses val="autoZero"/>
        <c:crossBetween val="between"/>
      </c:valAx>
      <c:spPr>
        <a:solidFill>
          <a:srgbClr val="FFFFFF"/>
        </a:solidFill>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3489393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2158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63521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1887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99306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4680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9965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9399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4832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93475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53483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48935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0947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8631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880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054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3221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3211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628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538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3265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6443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729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394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413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791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891472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747837" y="2270763"/>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IN" altLang="zh-CN" sz="2400" b="0" i="0" u="none" strike="noStrike" kern="1200" cap="none" spc="0" baseline="0" dirty="0">
                <a:solidFill>
                  <a:schemeClr val="tx1"/>
                </a:solidFill>
                <a:latin typeface="Calibri" charset="0"/>
                <a:ea typeface="宋体" charset="0"/>
                <a:cs typeface="Calibri" charset="0"/>
              </a:rPr>
              <a:t>T </a:t>
            </a:r>
            <a:r>
              <a:rPr lang="en-IN" altLang="zh-CN" sz="2400" b="0" i="0" u="none" strike="noStrike" kern="1200" cap="none" spc="0" baseline="0" dirty="0" err="1">
                <a:solidFill>
                  <a:schemeClr val="tx1"/>
                </a:solidFill>
                <a:latin typeface="Calibri" charset="0"/>
                <a:ea typeface="宋体" charset="0"/>
                <a:cs typeface="Calibri" charset="0"/>
              </a:rPr>
              <a:t>Subha</a:t>
            </a:r>
            <a:r>
              <a:rPr lang="en-IN" altLang="zh-CN" sz="2400" b="0" i="0" u="none" strike="noStrike" kern="1200" cap="none" spc="0" baseline="0" dirty="0">
                <a:solidFill>
                  <a:schemeClr val="tx1"/>
                </a:solidFill>
                <a:latin typeface="Calibri" charset="0"/>
                <a:ea typeface="宋体" charset="0"/>
                <a:cs typeface="Calibri" charset="0"/>
              </a:rPr>
              <a:t> Sri</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312210</a:t>
            </a:r>
            <a:r>
              <a:rPr lang="en-IN" altLang="zh-CN" sz="2400" b="0" i="0" u="none" strike="noStrike" kern="1200" cap="none" spc="0" baseline="0" dirty="0">
                <a:solidFill>
                  <a:schemeClr val="tx1"/>
                </a:solidFill>
                <a:latin typeface="Calibri" charset="0"/>
                <a:ea typeface="宋体" charset="0"/>
                <a:cs typeface="Calibri" charset="0"/>
              </a:rPr>
              <a:t>873</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B.COM (General)  III - B</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BHAKTAVATSALAM MEMORIAL COLLEGE FOR WOMEN</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9923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2"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4" name="曲线"/>
          <p:cNvSpPr>
            <a:spLocks/>
          </p:cNvSpPr>
          <p:nvPr/>
        </p:nvSpPr>
        <p:spPr>
          <a:xfrm rot="10800000" flipV="1">
            <a:off x="659480" y="1600200"/>
            <a:ext cx="9172816" cy="2987625"/>
          </a:xfrm>
          <a:custGeom>
            <a:avLst/>
            <a:gdLst>
              <a:gd name="T1" fmla="*/ 0 w 21600"/>
              <a:gd name="T2" fmla="*/ -21600 h 21600"/>
              <a:gd name="T3" fmla="*/ 21600 w 21600"/>
              <a:gd name="T4" fmla="*/ 0 h 21600"/>
            </a:gdLst>
            <a:ahLst/>
            <a:cxn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DATA COLLECTION:</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Drafted the data from the edunet dataset.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FEATURE COLLECTION:</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Business unit, Gender unit, First name, Performance score.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PERFORMANCE LEVEL:</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Exceeds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Fully meets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Needs improvements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PIP</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3195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9"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0"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342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53" name="矩形"/>
          <p:cNvSpPr>
            <a:spLocks/>
          </p:cNvSpPr>
          <p:nvPr/>
        </p:nvSpPr>
        <p:spPr>
          <a:xfrm>
            <a:off x="781708" y="1509028"/>
            <a:ext cx="9505291"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8615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4825"/>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2091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7262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481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文本框"/>
          <p:cNvSpPr>
            <a:spLocks noGrp="1"/>
          </p:cNvSpPr>
          <p:nvPr>
            <p:ph type="title"/>
          </p:nvPr>
        </p:nvSpPr>
        <p:spPr>
          <a:xfrm>
            <a:off x="834071" y="575055"/>
            <a:ext cx="56368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3" name="矩形"/>
          <p:cNvSpPr>
            <a:spLocks/>
          </p:cNvSpPr>
          <p:nvPr/>
        </p:nvSpPr>
        <p:spPr>
          <a:xfrm rot="10800000" flipV="1">
            <a:off x="762000" y="2593736"/>
            <a:ext cx="6934200" cy="1958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4818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739774" y="1676400"/>
            <a:ext cx="8023225"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This project focuses on developing a comprehensive tool to analyze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charset="0"/>
                <a:cs typeface="Times New Roman" pitchFamily="18" charset="0"/>
              </a:rPr>
              <a:t>goals</a:t>
            </a:r>
            <a:r>
              <a:rPr lang="en-US" altLang="zh-CN" sz="1800" b="0" i="0" u="none" strike="noStrike" kern="1200" cap="none" spc="0" baseline="0">
                <a:solidFill>
                  <a:schemeClr val="tx1"/>
                </a:solidFill>
                <a:latin typeface="Calibri" charset="0"/>
                <a:ea typeface="宋体" charset="0"/>
                <a:cs typeface="Calibri"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9672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4"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7" name="矩形"/>
          <p:cNvSpPr>
            <a:spLocks/>
          </p:cNvSpPr>
          <p:nvPr/>
        </p:nvSpPr>
        <p:spPr>
          <a:xfrm>
            <a:off x="699452" y="1676400"/>
            <a:ext cx="8278496"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Managers and Team Leaders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HR Professionals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Executives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Employees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12392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8"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29" name="文本框"/>
          <p:cNvSpPr>
            <a:spLocks noGrp="1"/>
          </p:cNvSpPr>
          <p:nvPr>
            <p:ph type="title"/>
          </p:nvPr>
        </p:nvSpPr>
        <p:spPr>
          <a:xfrm>
            <a:off x="533400" y="901064"/>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2" name="矩形"/>
          <p:cNvSpPr>
            <a:spLocks/>
          </p:cNvSpPr>
          <p:nvPr/>
        </p:nvSpPr>
        <p:spPr>
          <a:xfrm>
            <a:off x="3124200" y="1600200"/>
            <a:ext cx="6934198"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3000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文本框"/>
          <p:cNvSpPr>
            <a:spLocks noGrp="1"/>
          </p:cNvSpPr>
          <p:nvPr>
            <p:ph type="title"/>
          </p:nvPr>
        </p:nvSpPr>
        <p:spPr>
          <a:xfrm>
            <a:off x="755332" y="385444"/>
            <a:ext cx="10681335" cy="344709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br>
              <a:rPr lang="zh-CN" altLang="en-US" sz="4800" b="1" i="0" u="none" strike="noStrike" kern="0" cap="none" spc="0" baseline="0">
                <a:solidFill>
                  <a:schemeClr val="tx1"/>
                </a:solidFill>
                <a:latin typeface="Trebuchet MS" charset="0"/>
                <a:ea typeface="宋体" charset="0"/>
                <a:cs typeface="Trebuchet MS" charset="0"/>
              </a:rPr>
            </a:br>
            <a:br>
              <a:rPr lang="zh-CN" altLang="en-US" sz="48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EMPLOYEE DATASET: KAGGLE</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FEATURES: 26</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FEATURES TAKEN: 8</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FIELD NAMES: BUSINESS UNIT, FIRST NAME, GENDER CODE AND PERFORMANCE SCORE</a:t>
            </a:r>
            <a:br>
              <a:rPr lang="zh-CN" altLang="en-US" sz="2000" b="0" i="0" u="none" strike="noStrike" kern="0" cap="none" spc="0" baseline="0">
                <a:solidFill>
                  <a:schemeClr val="tx1"/>
                </a:solidFill>
                <a:latin typeface="Trebuchet MS" charset="0"/>
                <a:ea typeface="宋体" charset="0"/>
                <a:cs typeface="Trebuchet MS" charset="0"/>
              </a:rPr>
            </a:br>
            <a:endParaRPr lang="zh-CN" altLang="en-US" sz="4800" b="1" i="0" u="none" strike="noStrike" kern="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25966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5" name="曲线"/>
          <p:cNvSpPr>
            <a:spLocks/>
          </p:cNvSpPr>
          <p:nvPr/>
        </p:nvSpPr>
        <p:spPr>
          <a:xfrm flipH="1">
            <a:off x="2533649" y="1891261"/>
            <a:ext cx="7162800" cy="383381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Aggregation</a:t>
            </a:r>
            <a:r>
              <a:rPr lang="en-US" altLang="zh-CN" sz="1800" b="0" i="0" u="none" strike="noStrike" kern="1200" cap="none" spc="0" baseline="0">
                <a:solidFill>
                  <a:schemeClr val="tx1"/>
                </a:solidFill>
                <a:latin typeface="Calibri" charset="0"/>
                <a:ea typeface="宋体" charset="0"/>
                <a:cs typeface="Calibri" charset="0"/>
              </a:rPr>
              <a:t>: Our Excel sheet compiles comprehensive employee performance data, segmented by key metrics such as productivity, efficiency, and goal achievement.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r>
              <a:rPr lang="en-US" altLang="zh-CN" sz="1800" b="1" i="0" u="none" strike="noStrike" kern="1200" cap="none" spc="0" baseline="0">
                <a:solidFill>
                  <a:schemeClr val="tx1"/>
                </a:solidFill>
                <a:latin typeface="Calibri" charset="0"/>
                <a:ea typeface="宋体" charset="0"/>
                <a:cs typeface="Calibri" charset="0"/>
              </a:rPr>
              <a:t>Dynamic Dashboards</a:t>
            </a:r>
            <a:r>
              <a:rPr lang="en-US" altLang="zh-CN" sz="1800" b="0" i="0" u="none" strike="noStrike" kern="1200" cap="none" spc="0" baseline="0">
                <a:solidFill>
                  <a:schemeClr val="tx1"/>
                </a:solidFill>
                <a:latin typeface="Calibri" charset="0"/>
                <a:ea typeface="宋体" charset="0"/>
                <a:cs typeface="Calibri"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36" name="图片"/>
          <p:cNvPicPr>
            <a:picLocks/>
          </p:cNvPicPr>
          <p:nvPr/>
        </p:nvPicPr>
        <p:blipFill>
          <a:blip r:embed="rId3" cstate="print"/>
          <a:stretch>
            <a:fillRect/>
          </a:stretch>
        </p:blipFill>
        <p:spPr>
          <a:xfrm>
            <a:off x="66675" y="3597351"/>
            <a:ext cx="2466975" cy="3203496"/>
          </a:xfrm>
          <a:prstGeom prst="rect">
            <a:avLst/>
          </a:prstGeom>
          <a:noFill/>
          <a:ln w="12700" cap="flat" cmpd="sng">
            <a:noFill/>
            <a:prstDash val="solid"/>
            <a:miter/>
          </a:ln>
        </p:spPr>
      </p:pic>
      <p:sp>
        <p:nvSpPr>
          <p:cNvPr id="13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THE "WOW" IN OUR SOLUTION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38"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9" name="矩形"/>
          <p:cNvSpPr>
            <a:spLocks/>
          </p:cNvSpPr>
          <p:nvPr/>
        </p:nvSpPr>
        <p:spPr>
          <a:xfrm>
            <a:off x="2438400" y="2427266"/>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364502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0</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Subhasri T</cp:lastModifiedBy>
  <cp:revision>1</cp:revision>
  <dcterms:created xsi:type="dcterms:W3CDTF">2024-03-28T17:07:22Z</dcterms:created>
  <dcterms:modified xsi:type="dcterms:W3CDTF">2024-08-31T04:02:54Z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276a5432bdf1431191b484a3bb5076ce</vt:lpwstr>
  </property>
</Properties>
</file>