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4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3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9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9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EBD0C-90CF-4767-9409-859AA0887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>
            <a:normAutofit/>
          </a:bodyPr>
          <a:lstStyle/>
          <a:p>
            <a:r>
              <a:rPr lang="en-US" err="1"/>
              <a:t>Klucher</a:t>
            </a:r>
            <a:r>
              <a:rPr lang="en-US"/>
              <a:t> Model</a:t>
            </a:r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77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E091-DBBB-42D1-AFF8-E4DDA3C1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"/>
            <a:ext cx="10515600" cy="65339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#include &lt;iostream&gt;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#include &lt;</a:t>
            </a:r>
            <a:r>
              <a:rPr lang="en-US" sz="1100" dirty="0" err="1"/>
              <a:t>fstream</a:t>
            </a:r>
            <a:r>
              <a:rPr lang="en-US" sz="11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#include&lt;cmath&gt;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using namespace std;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struct </a:t>
            </a:r>
            <a:r>
              <a:rPr lang="en-US" sz="1100" dirty="0" err="1"/>
              <a:t>time_date</a:t>
            </a:r>
            <a:r>
              <a:rPr lang="en-US" sz="11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int </a:t>
            </a:r>
            <a:r>
              <a:rPr lang="en-US" sz="1100" dirty="0" err="1"/>
              <a:t>tm_sec</a:t>
            </a:r>
            <a:r>
              <a:rPr lang="en-US" sz="1100" dirty="0"/>
              <a:t>;   // seconds of minutes from 0 to 61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float </a:t>
            </a:r>
            <a:r>
              <a:rPr lang="en-US" sz="1100" dirty="0" err="1"/>
              <a:t>tm_min</a:t>
            </a:r>
            <a:r>
              <a:rPr lang="en-US" sz="1100" dirty="0"/>
              <a:t>;   // minutes of hour from 0 to 59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float </a:t>
            </a:r>
            <a:r>
              <a:rPr lang="en-US" sz="1100" dirty="0" err="1"/>
              <a:t>tm_hour</a:t>
            </a:r>
            <a:r>
              <a:rPr lang="en-US" sz="1100" dirty="0"/>
              <a:t>;   // hours of day from 0 to 24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int </a:t>
            </a:r>
            <a:r>
              <a:rPr lang="en-US" sz="1100" dirty="0" err="1"/>
              <a:t>tm_mday</a:t>
            </a:r>
            <a:r>
              <a:rPr lang="en-US" sz="1100" dirty="0"/>
              <a:t>;  // day of month from 1 to 31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int </a:t>
            </a:r>
            <a:r>
              <a:rPr lang="en-US" sz="1100" dirty="0" err="1"/>
              <a:t>tm_mon</a:t>
            </a:r>
            <a:r>
              <a:rPr lang="en-US" sz="1100" dirty="0"/>
              <a:t>;   // month of year from 0 to 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int </a:t>
            </a:r>
            <a:r>
              <a:rPr lang="en-US" sz="1100" dirty="0" err="1"/>
              <a:t>tm_year</a:t>
            </a:r>
            <a:r>
              <a:rPr lang="en-US" sz="1100" dirty="0"/>
              <a:t>;  // year since 1900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int </a:t>
            </a:r>
            <a:r>
              <a:rPr lang="en-US" sz="1100" dirty="0" err="1"/>
              <a:t>tm_wday</a:t>
            </a:r>
            <a:r>
              <a:rPr lang="en-US" sz="1100" dirty="0"/>
              <a:t>;  // days since </a:t>
            </a:r>
            <a:r>
              <a:rPr lang="en-US" sz="1100" dirty="0" err="1"/>
              <a:t>sunday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int </a:t>
            </a:r>
            <a:r>
              <a:rPr lang="en-US" sz="1100" dirty="0" err="1"/>
              <a:t>tm_yday</a:t>
            </a:r>
            <a:r>
              <a:rPr lang="en-US" sz="1100" dirty="0"/>
              <a:t>;  // days since January 1st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int </a:t>
            </a:r>
            <a:r>
              <a:rPr lang="en-US" sz="1100" dirty="0" err="1"/>
              <a:t>tm_isdst</a:t>
            </a:r>
            <a:r>
              <a:rPr lang="en-US" sz="1100" dirty="0"/>
              <a:t>; // hours of daylight savings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struct constants{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constants </a:t>
            </a:r>
            <a:r>
              <a:rPr lang="en-US" sz="1100" dirty="0" err="1"/>
              <a:t>val</a:t>
            </a:r>
            <a:r>
              <a:rPr lang="en-US" sz="1100" dirty="0"/>
              <a:t>[12]={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{1202, 0.141, 0.103}, {1187, 0.142, 0.104}, {1164, 0.149, 0.109}, {1130, 0.164, 0.120}, {1106, 0.177, 0.130}, {1092, 0.185, 0.137},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{1093, 0.186, 0.138}, {1107, 0.182, 0.134}, {1136, 0.165, 0.121}, {1136, 0.152, 0.111}, {1190, 0.144, 0.106}, {1204, 0.141, 0.103}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bool </a:t>
            </a:r>
            <a:r>
              <a:rPr lang="en-US" sz="1100" dirty="0" err="1"/>
              <a:t>checkYear</a:t>
            </a:r>
            <a:r>
              <a:rPr lang="en-US" sz="1100" dirty="0"/>
              <a:t>(int year)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if (year % 400 == 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return true;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if (year % 100 == 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return false;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if (year % 4 == 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return true;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return false;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1481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E091-DBBB-42D1-AFF8-E4DDA3C1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91"/>
            <a:ext cx="10515600" cy="679141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void </a:t>
            </a:r>
            <a:r>
              <a:rPr lang="en-US" sz="1100" dirty="0" err="1"/>
              <a:t>ashrae</a:t>
            </a:r>
            <a:r>
              <a:rPr lang="en-US" sz="1100" dirty="0"/>
              <a:t>(</a:t>
            </a:r>
            <a:r>
              <a:rPr lang="en-US" sz="1100" dirty="0" err="1"/>
              <a:t>time_date</a:t>
            </a:r>
            <a:r>
              <a:rPr lang="en-US" sz="1100" dirty="0"/>
              <a:t> date, </a:t>
            </a:r>
            <a:r>
              <a:rPr lang="en-US" sz="1100" dirty="0" err="1"/>
              <a:t>time_date</a:t>
            </a:r>
            <a:r>
              <a:rPr lang="en-US" sz="1100" dirty="0"/>
              <a:t> time, float </a:t>
            </a:r>
            <a:r>
              <a:rPr lang="en-US" sz="1100" dirty="0" err="1"/>
              <a:t>lat</a:t>
            </a:r>
            <a:r>
              <a:rPr lang="en-US" sz="11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{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n = 0;        //day of the year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</a:t>
            </a:r>
            <a:r>
              <a:rPr lang="en-US" sz="1100" dirty="0" err="1"/>
              <a:t>hra</a:t>
            </a:r>
            <a:r>
              <a:rPr lang="en-US" sz="1100" dirty="0"/>
              <a:t> = 0;      //hour angle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dec = 0;      //declination angle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tilt = 0;     //tilt angle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</a:t>
            </a:r>
            <a:r>
              <a:rPr lang="en-US" sz="1100" dirty="0" err="1"/>
              <a:t>azi</a:t>
            </a:r>
            <a:r>
              <a:rPr lang="en-US" sz="1100" dirty="0"/>
              <a:t> = 0;      //azimuth angle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</a:t>
            </a:r>
            <a:r>
              <a:rPr lang="en-US" sz="1100" dirty="0" err="1"/>
              <a:t>cosQ</a:t>
            </a:r>
            <a:r>
              <a:rPr lang="en-US" sz="1100" dirty="0"/>
              <a:t> = 0;     //angle of incidence of solar radiation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</a:t>
            </a:r>
            <a:r>
              <a:rPr lang="en-US" sz="1100" dirty="0" err="1"/>
              <a:t>cosQz</a:t>
            </a:r>
            <a:r>
              <a:rPr lang="en-US" sz="1100" dirty="0"/>
              <a:t> = 0;    //zenith angle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int interval = 0;   //interval of mins for data representation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F = 0;        //correction coefficient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Ig = 0;       //Hourly Global Radiation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</a:t>
            </a:r>
            <a:r>
              <a:rPr lang="en-US" sz="1100" dirty="0" err="1"/>
              <a:t>Ib</a:t>
            </a:r>
            <a:r>
              <a:rPr lang="en-US" sz="1100" dirty="0"/>
              <a:t> = 0;       //Hourly Beam Radiation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Id = 0;       //Hourly Diffused Radiation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float It = 0;       //Solar Radiation on Tilted Surface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cout</a:t>
            </a:r>
            <a:r>
              <a:rPr lang="en-US" sz="1100" dirty="0"/>
              <a:t>&lt;&lt;"\</a:t>
            </a:r>
            <a:r>
              <a:rPr lang="en-US" sz="1100" dirty="0" err="1"/>
              <a:t>nEnter</a:t>
            </a:r>
            <a:r>
              <a:rPr lang="en-US" sz="1100" dirty="0"/>
              <a:t> the tilt angle 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cin</a:t>
            </a:r>
            <a:r>
              <a:rPr lang="en-US" sz="1100" dirty="0"/>
              <a:t>&gt;&gt;tilt;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cout</a:t>
            </a:r>
            <a:r>
              <a:rPr lang="en-US" sz="1100" dirty="0"/>
              <a:t>&lt;&lt;"\</a:t>
            </a:r>
            <a:r>
              <a:rPr lang="en-US" sz="1100" dirty="0" err="1"/>
              <a:t>nEnter</a:t>
            </a:r>
            <a:r>
              <a:rPr lang="en-US" sz="1100" dirty="0"/>
              <a:t> the azimuth angle 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cin</a:t>
            </a:r>
            <a:r>
              <a:rPr lang="en-US" sz="1100" dirty="0"/>
              <a:t>&gt;&gt;</a:t>
            </a:r>
            <a:r>
              <a:rPr lang="en-US" sz="1100" dirty="0" err="1"/>
              <a:t>azi</a:t>
            </a:r>
            <a:r>
              <a:rPr lang="en-US" sz="11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ofstream</a:t>
            </a:r>
            <a:r>
              <a:rPr lang="en-US" sz="1100" dirty="0"/>
              <a:t> excel;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excel.open</a:t>
            </a:r>
            <a:r>
              <a:rPr lang="en-US" sz="1100" dirty="0"/>
              <a:t>("test.csv");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excel &lt;&lt; "Year, Latitude, Tilt Angle, Azimuth Angle"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excel&lt;&lt;</a:t>
            </a:r>
            <a:r>
              <a:rPr lang="en-US" sz="1100" dirty="0" err="1"/>
              <a:t>date.tm_year</a:t>
            </a:r>
            <a:r>
              <a:rPr lang="en-US" sz="1100" dirty="0"/>
              <a:t>&lt;&lt;" ,"&lt;&lt;</a:t>
            </a:r>
            <a:r>
              <a:rPr lang="en-US" sz="1100" dirty="0" err="1"/>
              <a:t>lat</a:t>
            </a:r>
            <a:r>
              <a:rPr lang="en-US" sz="1100" dirty="0"/>
              <a:t>&lt;&lt;" ,"&lt;&lt;tilt&lt;&lt;" ,"&lt;&lt;</a:t>
            </a:r>
            <a:r>
              <a:rPr lang="en-US" sz="1100" dirty="0" err="1"/>
              <a:t>azi</a:t>
            </a:r>
            <a:r>
              <a:rPr lang="en-US" sz="1100" dirty="0"/>
              <a:t>&lt;&lt;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excel&lt;&lt;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//Converting degrees into radian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lat</a:t>
            </a:r>
            <a:r>
              <a:rPr lang="en-US" sz="1100" dirty="0"/>
              <a:t> *=3.14159/180;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tilt *=3.14159/180;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azi</a:t>
            </a:r>
            <a:r>
              <a:rPr lang="en-US" sz="1100" dirty="0"/>
              <a:t> *=3.14159/180;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cout</a:t>
            </a:r>
            <a:r>
              <a:rPr lang="en-US" sz="1100" dirty="0"/>
              <a:t>&lt;&lt;"\</a:t>
            </a:r>
            <a:r>
              <a:rPr lang="en-US" sz="1100" dirty="0" err="1"/>
              <a:t>nEnter</a:t>
            </a:r>
            <a:r>
              <a:rPr lang="en-US" sz="1100" dirty="0"/>
              <a:t> the interval 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cin</a:t>
            </a:r>
            <a:r>
              <a:rPr lang="en-US" sz="1100" dirty="0"/>
              <a:t>&gt;&gt;interval;</a:t>
            </a:r>
          </a:p>
          <a:p>
            <a:pPr marL="0" indent="0">
              <a:spcBef>
                <a:spcPts val="0"/>
              </a:spcBef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04776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E091-DBBB-42D1-AFF8-E4DDA3C1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"/>
            <a:ext cx="10515600" cy="65339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excel &lt;&lt; "n, Time, Hour Angle, Declination, </a:t>
            </a:r>
            <a:r>
              <a:rPr lang="en-US" sz="1100" dirty="0" err="1"/>
              <a:t>cosQ</a:t>
            </a:r>
            <a:r>
              <a:rPr lang="en-US" sz="1100" dirty="0"/>
              <a:t>, </a:t>
            </a:r>
            <a:r>
              <a:rPr lang="en-US" sz="1100" dirty="0" err="1"/>
              <a:t>cosQz</a:t>
            </a:r>
            <a:r>
              <a:rPr lang="en-US" sz="1100" dirty="0"/>
              <a:t>, </a:t>
            </a:r>
            <a:r>
              <a:rPr lang="en-US" sz="1100" dirty="0" err="1"/>
              <a:t>Ib</a:t>
            </a:r>
            <a:r>
              <a:rPr lang="en-US" sz="1100" dirty="0"/>
              <a:t>, Id, Ig, F, It" &lt;&lt; 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for(</a:t>
            </a:r>
            <a:r>
              <a:rPr lang="en-US" sz="1100" dirty="0" err="1"/>
              <a:t>date.tm_mon</a:t>
            </a:r>
            <a:r>
              <a:rPr lang="en-US" sz="1100" dirty="0"/>
              <a:t> = 1; </a:t>
            </a:r>
            <a:r>
              <a:rPr lang="en-US" sz="1100" dirty="0" err="1"/>
              <a:t>date.tm_mon</a:t>
            </a:r>
            <a:r>
              <a:rPr lang="en-US" sz="1100" dirty="0"/>
              <a:t>&lt;=12; </a:t>
            </a:r>
            <a:r>
              <a:rPr lang="en-US" sz="1100" dirty="0" err="1"/>
              <a:t>date.tm_mon</a:t>
            </a:r>
            <a:r>
              <a:rPr lang="en-US" sz="11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int ctr=0;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switch (</a:t>
            </a:r>
            <a:r>
              <a:rPr lang="en-US" sz="1100" dirty="0" err="1"/>
              <a:t>date.tm_mon</a:t>
            </a:r>
            <a:r>
              <a:rPr lang="en-US" sz="11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case 1:            ctr=31;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case 2:            ctr=28;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case 3:            ctr=31;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case 4:            ctr=30;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case 5:            ctr=31;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case 6:            ctr=30;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case 7:            ctr=31;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case 8:            ctr=31;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case 9:            ctr=30;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case 10:            ctr=31;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case 11:            ctr=30;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case 12:            ctr=31;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default: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</a:t>
            </a:r>
            <a:r>
              <a:rPr lang="en-US" sz="1100" dirty="0" err="1"/>
              <a:t>date.tm_mday</a:t>
            </a:r>
            <a:r>
              <a:rPr lang="en-US" sz="1100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08886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E091-DBBB-42D1-AFF8-E4DDA3C1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77049"/>
            <a:ext cx="11288697" cy="62476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while (</a:t>
            </a:r>
            <a:r>
              <a:rPr lang="en-US" sz="1200" dirty="0" err="1"/>
              <a:t>date.tm_mday</a:t>
            </a:r>
            <a:r>
              <a:rPr lang="en-US" sz="1200" dirty="0"/>
              <a:t>&lt;=ctr)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n = </a:t>
            </a:r>
            <a:r>
              <a:rPr lang="en-US" sz="1200" dirty="0" err="1"/>
              <a:t>date.tm_mday</a:t>
            </a:r>
            <a:r>
              <a:rPr lang="en-US" sz="1200" dirty="0"/>
              <a:t> + (</a:t>
            </a:r>
            <a:r>
              <a:rPr lang="en-US" sz="1200" dirty="0" err="1"/>
              <a:t>date.tm_mon</a:t>
            </a:r>
            <a:r>
              <a:rPr lang="en-US" sz="1200" dirty="0"/>
              <a:t>&gt;1)*31 + (</a:t>
            </a:r>
            <a:r>
              <a:rPr lang="en-US" sz="1200" dirty="0" err="1"/>
              <a:t>date.tm_mon</a:t>
            </a:r>
            <a:r>
              <a:rPr lang="en-US" sz="1200" dirty="0"/>
              <a:t>&gt;2)*28 + (</a:t>
            </a:r>
            <a:r>
              <a:rPr lang="en-US" sz="1200" dirty="0" err="1"/>
              <a:t>date.tm_mon</a:t>
            </a:r>
            <a:r>
              <a:rPr lang="en-US" sz="1200" dirty="0"/>
              <a:t>&gt;3)*31 + (</a:t>
            </a:r>
            <a:r>
              <a:rPr lang="en-US" sz="1200" dirty="0" err="1"/>
              <a:t>date.tm_mon</a:t>
            </a:r>
            <a:r>
              <a:rPr lang="en-US" sz="1200" dirty="0"/>
              <a:t>&gt;4)*30 + (</a:t>
            </a:r>
            <a:r>
              <a:rPr lang="en-US" sz="1200" dirty="0" err="1"/>
              <a:t>date.tm_mon</a:t>
            </a:r>
            <a:r>
              <a:rPr lang="en-US" sz="1200" dirty="0"/>
              <a:t>&gt;5)*31 + (</a:t>
            </a:r>
            <a:r>
              <a:rPr lang="en-US" sz="1200" dirty="0" err="1"/>
              <a:t>date.tm_mon</a:t>
            </a:r>
            <a:r>
              <a:rPr lang="en-US" sz="1200" dirty="0"/>
              <a:t>&gt;6)*30 + (</a:t>
            </a:r>
            <a:r>
              <a:rPr lang="en-US" sz="1200" dirty="0" err="1"/>
              <a:t>date.tm_mon</a:t>
            </a:r>
            <a:r>
              <a:rPr lang="en-US" sz="1200" dirty="0"/>
              <a:t>&gt;7)*31 + (</a:t>
            </a:r>
            <a:r>
              <a:rPr lang="en-US" sz="1200" dirty="0" err="1"/>
              <a:t>date.tm_mon</a:t>
            </a:r>
            <a:r>
              <a:rPr lang="en-US" sz="1200" dirty="0"/>
              <a:t>&gt;8)*31 + (</a:t>
            </a:r>
            <a:r>
              <a:rPr lang="en-US" sz="1200" dirty="0" err="1"/>
              <a:t>date.tm_mon</a:t>
            </a:r>
            <a:r>
              <a:rPr lang="en-US" sz="1200" dirty="0"/>
              <a:t>&gt;9)*30 + (</a:t>
            </a:r>
            <a:r>
              <a:rPr lang="en-US" sz="1200" dirty="0" err="1"/>
              <a:t>date.tm_mon</a:t>
            </a:r>
            <a:r>
              <a:rPr lang="en-US" sz="1200" dirty="0"/>
              <a:t>&gt;10)*31 + (</a:t>
            </a:r>
            <a:r>
              <a:rPr lang="en-US" sz="1200" dirty="0" err="1"/>
              <a:t>date.tm_mon</a:t>
            </a:r>
            <a:r>
              <a:rPr lang="en-US" sz="1200" dirty="0"/>
              <a:t>&gt;11)*30;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n = n + (1*(</a:t>
            </a:r>
            <a:r>
              <a:rPr lang="en-US" sz="1200" dirty="0" err="1"/>
              <a:t>checkYear</a:t>
            </a:r>
            <a:r>
              <a:rPr lang="en-US" sz="1200" dirty="0"/>
              <a:t>(</a:t>
            </a:r>
            <a:r>
              <a:rPr lang="en-US" sz="1200" dirty="0" err="1"/>
              <a:t>date.tm_year</a:t>
            </a:r>
            <a:r>
              <a:rPr lang="en-US" sz="1200" dirty="0"/>
              <a:t>) &amp;&amp; </a:t>
            </a:r>
            <a:r>
              <a:rPr lang="en-US" sz="1200" dirty="0" err="1"/>
              <a:t>date.tm_mon</a:t>
            </a:r>
            <a:r>
              <a:rPr lang="en-US" sz="1200" dirty="0"/>
              <a:t>&gt;2));     //if the year is leap year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float deg = (360 * (284+n))/365;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deg *= (3.14159/180);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dec = 23.45 * sin(deg);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dec *= 3.14159/180;        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for(</a:t>
            </a:r>
            <a:r>
              <a:rPr lang="en-US" sz="1200" dirty="0" err="1"/>
              <a:t>time.tm_hour</a:t>
            </a:r>
            <a:r>
              <a:rPr lang="en-US" sz="1200" dirty="0"/>
              <a:t> = 5 ; </a:t>
            </a:r>
            <a:r>
              <a:rPr lang="en-US" sz="1200" dirty="0" err="1"/>
              <a:t>time.tm_hour</a:t>
            </a:r>
            <a:r>
              <a:rPr lang="en-US" sz="1200" dirty="0"/>
              <a:t>&lt;18; </a:t>
            </a:r>
            <a:r>
              <a:rPr lang="en-US" sz="1200" dirty="0" err="1"/>
              <a:t>time.tm_hour</a:t>
            </a:r>
            <a:r>
              <a:rPr lang="en-US" sz="1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    for(</a:t>
            </a:r>
            <a:r>
              <a:rPr lang="en-US" sz="1200" dirty="0" err="1"/>
              <a:t>time.tm_min</a:t>
            </a:r>
            <a:r>
              <a:rPr lang="en-US" sz="1200" dirty="0"/>
              <a:t> = 0; </a:t>
            </a:r>
            <a:r>
              <a:rPr lang="en-US" sz="1200" dirty="0" err="1"/>
              <a:t>time.tm_min</a:t>
            </a:r>
            <a:r>
              <a:rPr lang="en-US" sz="1200" dirty="0"/>
              <a:t>&lt;60; </a:t>
            </a:r>
            <a:r>
              <a:rPr lang="en-US" sz="1200" dirty="0" err="1"/>
              <a:t>time.tm_min</a:t>
            </a:r>
            <a:r>
              <a:rPr lang="en-US" sz="1200" dirty="0"/>
              <a:t> += interval)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    {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hra</a:t>
            </a:r>
            <a:r>
              <a:rPr lang="en-US" sz="1200" dirty="0"/>
              <a:t> = 15 * (12 - (</a:t>
            </a:r>
            <a:r>
              <a:rPr lang="en-US" sz="1200" dirty="0" err="1"/>
              <a:t>time.tm_hour</a:t>
            </a:r>
            <a:r>
              <a:rPr lang="en-US" sz="1200" dirty="0"/>
              <a:t> + </a:t>
            </a:r>
            <a:r>
              <a:rPr lang="en-US" sz="1200" dirty="0" err="1"/>
              <a:t>time.tm_min</a:t>
            </a:r>
            <a:r>
              <a:rPr lang="en-US" sz="1200" dirty="0"/>
              <a:t>/60));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hra</a:t>
            </a:r>
            <a:r>
              <a:rPr lang="en-US" sz="1200" dirty="0"/>
              <a:t> *= 3.14159/180;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cosQ</a:t>
            </a:r>
            <a:r>
              <a:rPr lang="en-US" sz="1200" dirty="0"/>
              <a:t> = sin(</a:t>
            </a:r>
            <a:r>
              <a:rPr lang="en-US" sz="1200" dirty="0" err="1"/>
              <a:t>lat</a:t>
            </a:r>
            <a:r>
              <a:rPr lang="en-US" sz="1200" dirty="0"/>
              <a:t>)*(sin(dec)*cos(tilt) + cos(dec)*cos(</a:t>
            </a:r>
            <a:r>
              <a:rPr lang="en-US" sz="1200" dirty="0" err="1"/>
              <a:t>azi</a:t>
            </a:r>
            <a:r>
              <a:rPr lang="en-US" sz="1200" dirty="0"/>
              <a:t>)*cos(</a:t>
            </a:r>
            <a:r>
              <a:rPr lang="en-US" sz="1200" dirty="0" err="1"/>
              <a:t>hra</a:t>
            </a:r>
            <a:r>
              <a:rPr lang="en-US" sz="1200" dirty="0"/>
              <a:t>)*sin(tilt)) + cos(</a:t>
            </a:r>
            <a:r>
              <a:rPr lang="en-US" sz="1200" dirty="0" err="1"/>
              <a:t>lat</a:t>
            </a:r>
            <a:r>
              <a:rPr lang="en-US" sz="1200" dirty="0"/>
              <a:t>)*(cos(dec)*cos(</a:t>
            </a:r>
            <a:r>
              <a:rPr lang="en-US" sz="1200" dirty="0" err="1"/>
              <a:t>hra</a:t>
            </a:r>
            <a:r>
              <a:rPr lang="en-US" sz="1200" dirty="0"/>
              <a:t>)*cos(tilt) - sin(dec)*cos(</a:t>
            </a:r>
            <a:r>
              <a:rPr lang="en-US" sz="1200" dirty="0" err="1"/>
              <a:t>azi</a:t>
            </a:r>
            <a:r>
              <a:rPr lang="en-US" sz="1200" dirty="0"/>
              <a:t>)*sin(tilt)) + cos(dec)*sin(</a:t>
            </a:r>
            <a:r>
              <a:rPr lang="en-US" sz="1200" dirty="0" err="1"/>
              <a:t>azi</a:t>
            </a:r>
            <a:r>
              <a:rPr lang="en-US" sz="1200" dirty="0"/>
              <a:t>)*sin(</a:t>
            </a:r>
            <a:r>
              <a:rPr lang="en-US" sz="1200" dirty="0" err="1"/>
              <a:t>hra</a:t>
            </a:r>
            <a:r>
              <a:rPr lang="en-US" sz="1200" dirty="0"/>
              <a:t>)*sin(tilt);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cosQz</a:t>
            </a:r>
            <a:r>
              <a:rPr lang="en-US" sz="1200" dirty="0"/>
              <a:t> = sin(</a:t>
            </a:r>
            <a:r>
              <a:rPr lang="en-US" sz="1200" dirty="0" err="1"/>
              <a:t>lat</a:t>
            </a:r>
            <a:r>
              <a:rPr lang="en-US" sz="1200" dirty="0"/>
              <a:t>)*sin(dec) + cos(</a:t>
            </a:r>
            <a:r>
              <a:rPr lang="en-US" sz="1200" dirty="0" err="1"/>
              <a:t>lat</a:t>
            </a:r>
            <a:r>
              <a:rPr lang="en-US" sz="1200" dirty="0"/>
              <a:t>)*cos(dec)*cos(</a:t>
            </a:r>
            <a:r>
              <a:rPr lang="en-US" sz="1200" dirty="0" err="1"/>
              <a:t>hra</a:t>
            </a:r>
            <a:r>
              <a:rPr lang="en-US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2259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E091-DBBB-42D1-AFF8-E4DDA3C1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"/>
            <a:ext cx="10515600" cy="65339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 float Ibn;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Ibn = </a:t>
            </a:r>
            <a:r>
              <a:rPr lang="en-US" sz="1100" dirty="0" err="1"/>
              <a:t>val</a:t>
            </a:r>
            <a:r>
              <a:rPr lang="en-US" sz="1100" dirty="0"/>
              <a:t>[(date.tm_mon-1)].A * exp(-</a:t>
            </a:r>
            <a:r>
              <a:rPr lang="en-US" sz="1100" dirty="0" err="1"/>
              <a:t>val</a:t>
            </a:r>
            <a:r>
              <a:rPr lang="en-US" sz="1100" dirty="0"/>
              <a:t>[(date.tm_mon-1)].B/</a:t>
            </a:r>
            <a:r>
              <a:rPr lang="en-US" sz="1100" dirty="0" err="1"/>
              <a:t>cosQz</a:t>
            </a:r>
            <a:r>
              <a:rPr lang="en-US" sz="11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</a:t>
            </a:r>
            <a:r>
              <a:rPr lang="en-US" sz="1100" dirty="0" err="1"/>
              <a:t>Ib</a:t>
            </a:r>
            <a:r>
              <a:rPr lang="en-US" sz="1100" dirty="0"/>
              <a:t> = Ibn * </a:t>
            </a:r>
            <a:r>
              <a:rPr lang="en-US" sz="1100" dirty="0" err="1"/>
              <a:t>cosQz</a:t>
            </a:r>
            <a:r>
              <a:rPr lang="en-US" sz="11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Id = </a:t>
            </a:r>
            <a:r>
              <a:rPr lang="en-US" sz="1100" dirty="0" err="1"/>
              <a:t>val</a:t>
            </a:r>
            <a:r>
              <a:rPr lang="en-US" sz="1100" dirty="0"/>
              <a:t>[(date.tm_mon-1)].C * Ibn;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Ig = </a:t>
            </a:r>
            <a:r>
              <a:rPr lang="en-US" sz="1100" dirty="0" err="1"/>
              <a:t>Ib</a:t>
            </a:r>
            <a:r>
              <a:rPr lang="en-US" sz="1100" dirty="0"/>
              <a:t> + Id;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F = 1 - ((Id/Ig) * (Id/Ig));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int temp = tilt/(3.14159/180);      //temp is tilt in degrees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temp = temp/2;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temp *= 3.14159/180; 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float </a:t>
            </a:r>
            <a:r>
              <a:rPr lang="en-US" sz="1100" dirty="0" err="1"/>
              <a:t>sinQz</a:t>
            </a:r>
            <a:r>
              <a:rPr lang="en-US" sz="1100" dirty="0"/>
              <a:t> = pow((1 - (</a:t>
            </a:r>
            <a:r>
              <a:rPr lang="en-US" sz="1100" dirty="0" err="1"/>
              <a:t>cosQz</a:t>
            </a:r>
            <a:r>
              <a:rPr lang="en-US" sz="1100" dirty="0"/>
              <a:t>*</a:t>
            </a:r>
            <a:r>
              <a:rPr lang="en-US" sz="1100" dirty="0" err="1"/>
              <a:t>cosQz</a:t>
            </a:r>
            <a:r>
              <a:rPr lang="en-US" sz="1100" dirty="0"/>
              <a:t>)), 0.5);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It = </a:t>
            </a:r>
            <a:r>
              <a:rPr lang="en-US" sz="1100" dirty="0" err="1"/>
              <a:t>Ib</a:t>
            </a:r>
            <a:r>
              <a:rPr lang="en-US" sz="1100" dirty="0"/>
              <a:t> * (</a:t>
            </a:r>
            <a:r>
              <a:rPr lang="en-US" sz="1100" dirty="0" err="1"/>
              <a:t>cosQ</a:t>
            </a:r>
            <a:r>
              <a:rPr lang="en-US" sz="1100" dirty="0"/>
              <a:t>/</a:t>
            </a:r>
            <a:r>
              <a:rPr lang="en-US" sz="1100" dirty="0" err="1"/>
              <a:t>cosQz</a:t>
            </a:r>
            <a:r>
              <a:rPr lang="en-US" sz="1100" dirty="0"/>
              <a:t>) + Id * ((1+cos(temp))/2) * (1 + (F * pow((sin(temp)),3))) * (1 + F * </a:t>
            </a:r>
            <a:r>
              <a:rPr lang="en-US" sz="1100" dirty="0" err="1"/>
              <a:t>cosQz</a:t>
            </a:r>
            <a:r>
              <a:rPr lang="en-US" sz="1100" dirty="0"/>
              <a:t> * </a:t>
            </a:r>
            <a:r>
              <a:rPr lang="en-US" sz="1100" dirty="0" err="1"/>
              <a:t>cosQz</a:t>
            </a:r>
            <a:r>
              <a:rPr lang="en-US" sz="1100" dirty="0"/>
              <a:t> * </a:t>
            </a:r>
            <a:r>
              <a:rPr lang="en-US" sz="1100" dirty="0" err="1"/>
              <a:t>sinQz</a:t>
            </a:r>
            <a:r>
              <a:rPr lang="en-US" sz="1100" dirty="0"/>
              <a:t> * </a:t>
            </a:r>
            <a:r>
              <a:rPr lang="en-US" sz="1100" dirty="0" err="1"/>
              <a:t>sinQz</a:t>
            </a:r>
            <a:r>
              <a:rPr lang="en-US" sz="1100" dirty="0"/>
              <a:t> * </a:t>
            </a:r>
            <a:r>
              <a:rPr lang="en-US" sz="1100" dirty="0" err="1"/>
              <a:t>sinQz</a:t>
            </a:r>
            <a:r>
              <a:rPr lang="en-US" sz="11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</a:t>
            </a:r>
            <a:r>
              <a:rPr lang="en-US" sz="1100" dirty="0" err="1"/>
              <a:t>hra</a:t>
            </a:r>
            <a:r>
              <a:rPr lang="en-US" sz="1100" dirty="0"/>
              <a:t> = </a:t>
            </a:r>
            <a:r>
              <a:rPr lang="en-US" sz="1100" dirty="0" err="1"/>
              <a:t>hra</a:t>
            </a:r>
            <a:r>
              <a:rPr lang="en-US" sz="1100" dirty="0"/>
              <a:t>/(3.14159/180);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excel&lt;&lt;n&lt;&lt;" ,"&lt;&lt;</a:t>
            </a:r>
            <a:r>
              <a:rPr lang="en-US" sz="1100" dirty="0" err="1"/>
              <a:t>time.tm_hour</a:t>
            </a:r>
            <a:r>
              <a:rPr lang="en-US" sz="1100" dirty="0"/>
              <a:t>&lt;&lt;" : "&lt;&lt;</a:t>
            </a:r>
            <a:r>
              <a:rPr lang="en-US" sz="1100" dirty="0" err="1"/>
              <a:t>time.tm_min</a:t>
            </a:r>
            <a:r>
              <a:rPr lang="en-US" sz="1100" dirty="0"/>
              <a:t>&lt;&lt;" ,"&lt;&lt;</a:t>
            </a:r>
            <a:r>
              <a:rPr lang="en-US" sz="1100" dirty="0" err="1"/>
              <a:t>hra</a:t>
            </a:r>
            <a:r>
              <a:rPr lang="en-US" sz="1100" dirty="0"/>
              <a:t>&lt;&lt;" ,"&lt;&lt;dec&lt;&lt;" ,"&lt;&lt;</a:t>
            </a:r>
            <a:r>
              <a:rPr lang="en-US" sz="1100" dirty="0" err="1"/>
              <a:t>cosQ</a:t>
            </a:r>
            <a:r>
              <a:rPr lang="en-US" sz="1100" dirty="0"/>
              <a:t>&lt;&lt;" ,"&lt;&lt;</a:t>
            </a:r>
            <a:r>
              <a:rPr lang="en-US" sz="1100" dirty="0" err="1"/>
              <a:t>cosQz</a:t>
            </a:r>
            <a:r>
              <a:rPr lang="en-US" sz="1100" dirty="0"/>
              <a:t>&lt;&lt;" ,"&lt;&lt;</a:t>
            </a:r>
            <a:r>
              <a:rPr lang="en-US" sz="1100" dirty="0" err="1"/>
              <a:t>Ib</a:t>
            </a:r>
            <a:r>
              <a:rPr lang="en-US" sz="1100" dirty="0"/>
              <a:t>&lt;&lt;" ,"&lt;&lt;Id&lt;&lt;" ,"&lt;&lt;Ig&lt;&lt;" ,"&lt;&lt;F&lt;&lt;" ,"&lt;&lt;It&lt;&lt;</a:t>
            </a:r>
            <a:r>
              <a:rPr lang="en-US" sz="1100" dirty="0" err="1"/>
              <a:t>endl</a:t>
            </a:r>
            <a:r>
              <a:rPr lang="en-US" sz="11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</a:t>
            </a:r>
            <a:r>
              <a:rPr lang="en-US" sz="1100" dirty="0" err="1"/>
              <a:t>date.tm_mday</a:t>
            </a:r>
            <a:r>
              <a:rPr lang="en-US" sz="1100" dirty="0"/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excel.close</a:t>
            </a:r>
            <a:r>
              <a:rPr lang="en-US" sz="11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55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E091-DBBB-42D1-AFF8-E4DDA3C1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"/>
            <a:ext cx="10515600" cy="65339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float </a:t>
            </a:r>
            <a:r>
              <a:rPr lang="en-US" sz="1400" dirty="0" err="1"/>
              <a:t>lat</a:t>
            </a:r>
            <a:r>
              <a:rPr lang="en-US" sz="1400" dirty="0"/>
              <a:t>;      //latitude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time_date</a:t>
            </a:r>
            <a:r>
              <a:rPr lang="en-US" sz="1400" dirty="0"/>
              <a:t> date, time;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cout</a:t>
            </a:r>
            <a:r>
              <a:rPr lang="en-US" sz="1400" dirty="0"/>
              <a:t>&lt;&lt;"Enter the Year:	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cin</a:t>
            </a:r>
            <a:r>
              <a:rPr lang="en-US" sz="1400" dirty="0"/>
              <a:t>&gt;&gt;</a:t>
            </a:r>
            <a:r>
              <a:rPr lang="en-US" sz="1400" dirty="0" err="1"/>
              <a:t>date.tm_year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cout</a:t>
            </a:r>
            <a:r>
              <a:rPr lang="en-US" sz="1400" dirty="0"/>
              <a:t>&lt;&lt;"\</a:t>
            </a:r>
            <a:r>
              <a:rPr lang="en-US" sz="1400" dirty="0" err="1"/>
              <a:t>nEnter</a:t>
            </a:r>
            <a:r>
              <a:rPr lang="en-US" sz="1400" dirty="0"/>
              <a:t> the Latitude in Degrees: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cin</a:t>
            </a:r>
            <a:r>
              <a:rPr lang="en-US" sz="1400" dirty="0"/>
              <a:t>&gt;&gt;</a:t>
            </a:r>
            <a:r>
              <a:rPr lang="en-US" sz="1400" dirty="0" err="1"/>
              <a:t>lat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ashrae</a:t>
            </a:r>
            <a:r>
              <a:rPr lang="en-US" sz="1400" dirty="0"/>
              <a:t>(date, time, </a:t>
            </a:r>
            <a:r>
              <a:rPr lang="en-US" sz="1400" dirty="0" err="1"/>
              <a:t>lat</a:t>
            </a:r>
            <a:r>
              <a:rPr lang="en-US" sz="1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}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4974683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1494</Words>
  <Application>Microsoft Office PowerPoint</Application>
  <PresentationFormat>Widescreen</PresentationFormat>
  <Paragraphs>179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FunkyShapesVTI</vt:lpstr>
      <vt:lpstr>Klucher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Klucher Model</dc:title>
  <dc:creator>Subhayan Das</dc:creator>
  <cp:lastModifiedBy>Subhayan Das</cp:lastModifiedBy>
  <cp:revision>1</cp:revision>
  <dcterms:created xsi:type="dcterms:W3CDTF">2021-01-12T11:51:53Z</dcterms:created>
  <dcterms:modified xsi:type="dcterms:W3CDTF">2021-01-12T11:59:54Z</dcterms:modified>
</cp:coreProperties>
</file>