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6" r:id="rId2"/>
    <p:sldId id="257" r:id="rId3"/>
    <p:sldId id="327" r:id="rId4"/>
    <p:sldId id="328" r:id="rId5"/>
    <p:sldId id="325" r:id="rId6"/>
    <p:sldId id="332" r:id="rId7"/>
    <p:sldId id="333" r:id="rId8"/>
    <p:sldId id="337" r:id="rId9"/>
    <p:sldId id="360" r:id="rId10"/>
    <p:sldId id="339" r:id="rId11"/>
    <p:sldId id="340" r:id="rId12"/>
    <p:sldId id="342" r:id="rId13"/>
    <p:sldId id="343" r:id="rId14"/>
    <p:sldId id="344" r:id="rId15"/>
    <p:sldId id="347" r:id="rId16"/>
    <p:sldId id="348" r:id="rId17"/>
    <p:sldId id="349" r:id="rId18"/>
    <p:sldId id="350" r:id="rId19"/>
    <p:sldId id="351" r:id="rId20"/>
    <p:sldId id="352" r:id="rId21"/>
    <p:sldId id="353" r:id="rId22"/>
    <p:sldId id="354" r:id="rId23"/>
    <p:sldId id="356" r:id="rId24"/>
    <p:sldId id="357" r:id="rId25"/>
    <p:sldId id="358" r:id="rId26"/>
    <p:sldId id="266" r:id="rId27"/>
    <p:sldId id="336" r:id="rId28"/>
    <p:sldId id="361" r:id="rId29"/>
    <p:sldId id="329" r:id="rId30"/>
    <p:sldId id="269" r:id="rId31"/>
  </p:sldIdLst>
  <p:sldSz cx="1080135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initials="R" lastIdx="1" clrIdx="0">
    <p:extLst>
      <p:ext uri="{19B8F6BF-5375-455C-9EA6-DF929625EA0E}">
        <p15:presenceInfo xmlns:p15="http://schemas.microsoft.com/office/powerpoint/2012/main" userId="9d9b864396ad25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80" autoAdjust="0"/>
  </p:normalViewPr>
  <p:slideViewPr>
    <p:cSldViewPr>
      <p:cViewPr varScale="1">
        <p:scale>
          <a:sx n="72" d="100"/>
          <a:sy n="72" d="100"/>
        </p:scale>
        <p:origin x="954" y="66"/>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0094BA-1860-4272-A26F-39B4DF6619F8}" type="datetimeFigureOut">
              <a:rPr lang="en-IN" smtClean="0"/>
              <a:pPr/>
              <a:t>02-08-2023</a:t>
            </a:fld>
            <a:endParaRPr lang="en-IN"/>
          </a:p>
        </p:txBody>
      </p:sp>
      <p:sp>
        <p:nvSpPr>
          <p:cNvPr id="4" name="Slide Image Placeholder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0B5973-F2A8-4D31-B702-246185B48B20}" type="slidenum">
              <a:rPr lang="en-IN" smtClean="0"/>
              <a:pPr/>
              <a:t>‹#›</a:t>
            </a:fld>
            <a:endParaRPr lang="en-IN"/>
          </a:p>
        </p:txBody>
      </p:sp>
    </p:spTree>
    <p:extLst>
      <p:ext uri="{BB962C8B-B14F-4D97-AF65-F5344CB8AC3E}">
        <p14:creationId xmlns:p14="http://schemas.microsoft.com/office/powerpoint/2010/main" val="117419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130429"/>
            <a:ext cx="9181148" cy="1470025"/>
          </a:xfrm>
        </p:spPr>
        <p:txBody>
          <a:bodyPr/>
          <a:lstStyle/>
          <a:p>
            <a:r>
              <a:rPr lang="en-US"/>
              <a:t>Click to edit Master title style</a:t>
            </a:r>
            <a:endParaRPr lang="en-IN"/>
          </a:p>
        </p:txBody>
      </p:sp>
      <p:sp>
        <p:nvSpPr>
          <p:cNvPr id="3" name="Subtitle 2"/>
          <p:cNvSpPr>
            <a:spLocks noGrp="1"/>
          </p:cNvSpPr>
          <p:nvPr>
            <p:ph type="subTitle" idx="1"/>
          </p:nvPr>
        </p:nvSpPr>
        <p:spPr>
          <a:xfrm>
            <a:off x="1620204"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734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503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74641"/>
            <a:ext cx="243030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40067" y="274641"/>
            <a:ext cx="711088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348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10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406902"/>
            <a:ext cx="9181148" cy="136207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853232" y="2906717"/>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402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40068" y="1600203"/>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490686" y="1600203"/>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512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540068" y="1535115"/>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068"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486943" y="1535115"/>
            <a:ext cx="47743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943" y="2174875"/>
            <a:ext cx="477434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841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233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314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73" y="273051"/>
            <a:ext cx="3553570"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223030"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540073" y="1435103"/>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382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4800600"/>
            <a:ext cx="648081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088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9" y="274639"/>
            <a:ext cx="9721215"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540069" y="1600203"/>
            <a:ext cx="9721215"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540069" y="6356354"/>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8/2/2023</a:t>
            </a:fld>
            <a:endParaRPr lang="en-US"/>
          </a:p>
        </p:txBody>
      </p:sp>
      <p:sp>
        <p:nvSpPr>
          <p:cNvPr id="5" name="Footer Placeholder 4"/>
          <p:cNvSpPr>
            <a:spLocks noGrp="1"/>
          </p:cNvSpPr>
          <p:nvPr>
            <p:ph type="ftr" sz="quarter" idx="3"/>
          </p:nvPr>
        </p:nvSpPr>
        <p:spPr>
          <a:xfrm>
            <a:off x="3690461" y="6356354"/>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0969" y="6356354"/>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260917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2371" y="1570911"/>
            <a:ext cx="9361170" cy="1077218"/>
          </a:xfrm>
          <a:prstGeom prst="rect">
            <a:avLst/>
          </a:prstGeom>
        </p:spPr>
        <p:txBody>
          <a:bodyPr wrap="square" anchor="b">
            <a:spAutoFit/>
          </a:bodyPr>
          <a:lstStyle/>
          <a:p>
            <a:pPr algn="ctr"/>
            <a:r>
              <a:rPr lang="en-IN" sz="3200" b="1" i="1" u="sng" dirty="0">
                <a:latin typeface="Times New Roman" pitchFamily="18" charset="0"/>
                <a:cs typeface="Times New Roman" pitchFamily="18" charset="0"/>
              </a:rPr>
              <a:t>ONLINE </a:t>
            </a:r>
            <a:r>
              <a:rPr lang="en-US" sz="3200" b="1" i="1" u="sng" dirty="0"/>
              <a:t>COLLEGE COUNSELLING</a:t>
            </a:r>
          </a:p>
          <a:p>
            <a:pPr algn="ctr"/>
            <a:r>
              <a:rPr lang="en-US" sz="3200" b="1" i="1" u="sng" dirty="0"/>
              <a:t> SITE</a:t>
            </a:r>
            <a:endParaRPr lang="en-IN" sz="3200" b="1" i="1" u="sng"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D68942FE-459A-44CD-A462-DCA88461E05E}"/>
              </a:ext>
            </a:extLst>
          </p:cNvPr>
          <p:cNvSpPr txBox="1"/>
          <p:nvPr/>
        </p:nvSpPr>
        <p:spPr>
          <a:xfrm>
            <a:off x="6216512" y="4423320"/>
            <a:ext cx="4495800" cy="1200329"/>
          </a:xfrm>
          <a:prstGeom prst="rect">
            <a:avLst/>
          </a:prstGeom>
          <a:noFill/>
        </p:spPr>
        <p:txBody>
          <a:bodyPr wrap="square" rtlCol="0">
            <a:spAutoFit/>
          </a:bodyPr>
          <a:lstStyle/>
          <a:p>
            <a:r>
              <a:rPr lang="en-US" b="1" i="1" u="sng" dirty="0"/>
              <a:t>UNDER THE GUIDANCE OF, </a:t>
            </a:r>
          </a:p>
          <a:p>
            <a:r>
              <a:rPr lang="en-US" b="1" dirty="0"/>
              <a:t>      </a:t>
            </a:r>
            <a:r>
              <a:rPr lang="en-US" dirty="0"/>
              <a:t>MR. SASWATA CHATTERJEE</a:t>
            </a:r>
          </a:p>
          <a:p>
            <a:r>
              <a:rPr lang="en-US" dirty="0"/>
              <a:t>       State Aided College Teacher,</a:t>
            </a:r>
          </a:p>
          <a:p>
            <a:r>
              <a:rPr lang="en-US" dirty="0"/>
              <a:t>           </a:t>
            </a:r>
            <a:r>
              <a:rPr lang="en-US" dirty="0" err="1"/>
              <a:t>Surendranath</a:t>
            </a:r>
            <a:r>
              <a:rPr lang="en-US" dirty="0"/>
              <a:t> College </a:t>
            </a:r>
          </a:p>
        </p:txBody>
      </p:sp>
      <p:sp>
        <p:nvSpPr>
          <p:cNvPr id="5" name="TextBox 4">
            <a:extLst>
              <a:ext uri="{FF2B5EF4-FFF2-40B4-BE49-F238E27FC236}">
                <a16:creationId xmlns:a16="http://schemas.microsoft.com/office/drawing/2014/main" id="{5CE5B282-E4CE-450E-9014-7A8655104B4A}"/>
              </a:ext>
            </a:extLst>
          </p:cNvPr>
          <p:cNvSpPr txBox="1"/>
          <p:nvPr/>
        </p:nvSpPr>
        <p:spPr>
          <a:xfrm>
            <a:off x="371475" y="4038600"/>
            <a:ext cx="4800600" cy="984885"/>
          </a:xfrm>
          <a:prstGeom prst="rect">
            <a:avLst/>
          </a:prstGeom>
          <a:noFill/>
        </p:spPr>
        <p:txBody>
          <a:bodyPr wrap="square" rtlCol="0">
            <a:spAutoFit/>
          </a:bodyPr>
          <a:lstStyle/>
          <a:p>
            <a:r>
              <a:rPr lang="en-US" sz="2000" b="1" dirty="0"/>
              <a:t>PRESENTED BY:</a:t>
            </a:r>
          </a:p>
          <a:p>
            <a:r>
              <a:rPr lang="en-US" sz="2000" b="1" dirty="0"/>
              <a:t>	</a:t>
            </a:r>
            <a:r>
              <a:rPr lang="en-US" b="1" dirty="0"/>
              <a:t>KUNTAL NASKAR</a:t>
            </a:r>
          </a:p>
          <a:p>
            <a:r>
              <a:rPr lang="en-US" b="1" dirty="0"/>
              <a:t>	   ROHAN GHOSH</a:t>
            </a:r>
          </a:p>
        </p:txBody>
      </p:sp>
      <p:sp>
        <p:nvSpPr>
          <p:cNvPr id="6" name="TextBox 5">
            <a:extLst>
              <a:ext uri="{FF2B5EF4-FFF2-40B4-BE49-F238E27FC236}">
                <a16:creationId xmlns:a16="http://schemas.microsoft.com/office/drawing/2014/main" id="{43A05E5A-882A-471E-B46A-E956086C56F3}"/>
              </a:ext>
            </a:extLst>
          </p:cNvPr>
          <p:cNvSpPr txBox="1"/>
          <p:nvPr/>
        </p:nvSpPr>
        <p:spPr>
          <a:xfrm>
            <a:off x="5762956" y="5623649"/>
            <a:ext cx="5715000" cy="400110"/>
          </a:xfrm>
          <a:prstGeom prst="rect">
            <a:avLst/>
          </a:prstGeom>
          <a:noFill/>
        </p:spPr>
        <p:txBody>
          <a:bodyPr wrap="square" rtlCol="0">
            <a:spAutoFit/>
          </a:bodyPr>
          <a:lstStyle/>
          <a:p>
            <a:r>
              <a:rPr lang="en-US" sz="2000" dirty="0"/>
              <a:t>University Of Calcutta</a:t>
            </a:r>
          </a:p>
        </p:txBody>
      </p:sp>
    </p:spTree>
    <p:extLst>
      <p:ext uri="{BB962C8B-B14F-4D97-AF65-F5344CB8AC3E}">
        <p14:creationId xmlns:p14="http://schemas.microsoft.com/office/powerpoint/2010/main" val="375528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18C84B-B58D-A843-FBE6-100359C64501}"/>
              </a:ext>
            </a:extLst>
          </p:cNvPr>
          <p:cNvGrpSpPr/>
          <p:nvPr/>
        </p:nvGrpSpPr>
        <p:grpSpPr>
          <a:xfrm>
            <a:off x="238125" y="514484"/>
            <a:ext cx="10325101" cy="6239387"/>
            <a:chOff x="2083" y="-117454"/>
            <a:chExt cx="6029149" cy="3852373"/>
          </a:xfrm>
        </p:grpSpPr>
        <p:sp>
          <p:nvSpPr>
            <p:cNvPr id="3" name="Rectangle 2">
              <a:extLst>
                <a:ext uri="{FF2B5EF4-FFF2-40B4-BE49-F238E27FC236}">
                  <a16:creationId xmlns:a16="http://schemas.microsoft.com/office/drawing/2014/main" id="{3500594C-00F8-7B43-0BAC-C35F946018E4}"/>
                </a:ext>
              </a:extLst>
            </p:cNvPr>
            <p:cNvSpPr/>
            <p:nvPr/>
          </p:nvSpPr>
          <p:spPr>
            <a:xfrm>
              <a:off x="2083" y="0"/>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4AC5BA00-CDCA-43E3-E333-C7935D8174F9}"/>
                </a:ext>
              </a:extLst>
            </p:cNvPr>
            <p:cNvSpPr/>
            <p:nvPr/>
          </p:nvSpPr>
          <p:spPr>
            <a:xfrm>
              <a:off x="2083" y="385572"/>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6ACC91F4-8479-F600-8D1F-07FADC0DC33B}"/>
                </a:ext>
              </a:extLst>
            </p:cNvPr>
            <p:cNvSpPr/>
            <p:nvPr/>
          </p:nvSpPr>
          <p:spPr>
            <a:xfrm>
              <a:off x="2083" y="771525"/>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2E093F44-9744-9A40-C0E1-6970D68D36E1}"/>
                </a:ext>
              </a:extLst>
            </p:cNvPr>
            <p:cNvSpPr/>
            <p:nvPr/>
          </p:nvSpPr>
          <p:spPr>
            <a:xfrm>
              <a:off x="2083" y="1157097"/>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F01D99D4-F35F-D632-1AD1-CE7CFEEC696E}"/>
                </a:ext>
              </a:extLst>
            </p:cNvPr>
            <p:cNvSpPr/>
            <p:nvPr/>
          </p:nvSpPr>
          <p:spPr>
            <a:xfrm>
              <a:off x="2083" y="1542669"/>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82B134E2-8699-09F2-2370-BACDDB2D1882}"/>
                </a:ext>
              </a:extLst>
            </p:cNvPr>
            <p:cNvSpPr/>
            <p:nvPr/>
          </p:nvSpPr>
          <p:spPr>
            <a:xfrm>
              <a:off x="2083" y="1926717"/>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485D7020-D077-E03F-F33B-853E79B24A20}"/>
                </a:ext>
              </a:extLst>
            </p:cNvPr>
            <p:cNvSpPr/>
            <p:nvPr/>
          </p:nvSpPr>
          <p:spPr>
            <a:xfrm>
              <a:off x="2083" y="2312289"/>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E692FC1C-40A4-8266-EBBE-454C9BBF4635}"/>
                </a:ext>
              </a:extLst>
            </p:cNvPr>
            <p:cNvSpPr/>
            <p:nvPr/>
          </p:nvSpPr>
          <p:spPr>
            <a:xfrm>
              <a:off x="2083" y="2697861"/>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D308D0A7-971B-C3E3-50C4-E0CCC8AAE451}"/>
                </a:ext>
              </a:extLst>
            </p:cNvPr>
            <p:cNvPicPr/>
            <p:nvPr/>
          </p:nvPicPr>
          <p:blipFill>
            <a:blip r:embed="rId2"/>
            <a:stretch>
              <a:fillRect/>
            </a:stretch>
          </p:blipFill>
          <p:spPr>
            <a:xfrm>
              <a:off x="2083" y="-117454"/>
              <a:ext cx="6029149" cy="3852373"/>
            </a:xfrm>
            <a:prstGeom prst="rect">
              <a:avLst/>
            </a:prstGeom>
          </p:spPr>
        </p:pic>
      </p:grpSp>
      <p:sp>
        <p:nvSpPr>
          <p:cNvPr id="12" name="TextBox 11">
            <a:extLst>
              <a:ext uri="{FF2B5EF4-FFF2-40B4-BE49-F238E27FC236}">
                <a16:creationId xmlns:a16="http://schemas.microsoft.com/office/drawing/2014/main" id="{E30A52BB-1730-5010-C40C-CB379AFCEA68}"/>
              </a:ext>
            </a:extLst>
          </p:cNvPr>
          <p:cNvSpPr txBox="1"/>
          <p:nvPr/>
        </p:nvSpPr>
        <p:spPr>
          <a:xfrm>
            <a:off x="142875" y="104127"/>
            <a:ext cx="3603632" cy="381000"/>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College Search Page :</a:t>
            </a:r>
          </a:p>
        </p:txBody>
      </p:sp>
    </p:spTree>
    <p:extLst>
      <p:ext uri="{BB962C8B-B14F-4D97-AF65-F5344CB8AC3E}">
        <p14:creationId xmlns:p14="http://schemas.microsoft.com/office/powerpoint/2010/main" val="12101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8E16BB-AF54-1A3D-6454-86E75C232018}"/>
              </a:ext>
            </a:extLst>
          </p:cNvPr>
          <p:cNvPicPr/>
          <p:nvPr/>
        </p:nvPicPr>
        <p:blipFill rotWithShape="1">
          <a:blip r:embed="rId2"/>
          <a:srcRect b="6074"/>
          <a:stretch/>
        </p:blipFill>
        <p:spPr>
          <a:xfrm>
            <a:off x="1286289" y="596348"/>
            <a:ext cx="7848600" cy="2819400"/>
          </a:xfrm>
          <a:prstGeom prst="rect">
            <a:avLst/>
          </a:prstGeom>
        </p:spPr>
      </p:pic>
      <p:sp>
        <p:nvSpPr>
          <p:cNvPr id="3" name="TextBox 2">
            <a:extLst>
              <a:ext uri="{FF2B5EF4-FFF2-40B4-BE49-F238E27FC236}">
                <a16:creationId xmlns:a16="http://schemas.microsoft.com/office/drawing/2014/main" id="{D861808D-2562-8E86-6C81-742A9DBBE505}"/>
              </a:ext>
            </a:extLst>
          </p:cNvPr>
          <p:cNvSpPr txBox="1"/>
          <p:nvPr/>
        </p:nvSpPr>
        <p:spPr>
          <a:xfrm>
            <a:off x="142875" y="134178"/>
            <a:ext cx="39624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College Details Page(Before Login):</a:t>
            </a:r>
          </a:p>
        </p:txBody>
      </p:sp>
      <p:pic>
        <p:nvPicPr>
          <p:cNvPr id="4" name="Picture 3">
            <a:extLst>
              <a:ext uri="{FF2B5EF4-FFF2-40B4-BE49-F238E27FC236}">
                <a16:creationId xmlns:a16="http://schemas.microsoft.com/office/drawing/2014/main" id="{A545CE2C-40F8-482D-BF23-D8EA60D38FC3}"/>
              </a:ext>
            </a:extLst>
          </p:cNvPr>
          <p:cNvPicPr/>
          <p:nvPr/>
        </p:nvPicPr>
        <p:blipFill rotWithShape="1">
          <a:blip r:embed="rId3"/>
          <a:srcRect t="13997"/>
          <a:stretch/>
        </p:blipFill>
        <p:spPr>
          <a:xfrm>
            <a:off x="1286289" y="3438939"/>
            <a:ext cx="7848600" cy="2971800"/>
          </a:xfrm>
          <a:prstGeom prst="rect">
            <a:avLst/>
          </a:prstGeom>
        </p:spPr>
      </p:pic>
    </p:spTree>
    <p:extLst>
      <p:ext uri="{BB962C8B-B14F-4D97-AF65-F5344CB8AC3E}">
        <p14:creationId xmlns:p14="http://schemas.microsoft.com/office/powerpoint/2010/main" val="206410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EB5A0D-908D-80C2-F06D-19E6929C7993}"/>
              </a:ext>
            </a:extLst>
          </p:cNvPr>
          <p:cNvGrpSpPr/>
          <p:nvPr/>
        </p:nvGrpSpPr>
        <p:grpSpPr>
          <a:xfrm>
            <a:off x="282119" y="635577"/>
            <a:ext cx="10519231" cy="6209169"/>
            <a:chOff x="2083" y="-170202"/>
            <a:chExt cx="6031231" cy="3575604"/>
          </a:xfrm>
        </p:grpSpPr>
        <p:sp>
          <p:nvSpPr>
            <p:cNvPr id="3" name="Rectangle 2">
              <a:extLst>
                <a:ext uri="{FF2B5EF4-FFF2-40B4-BE49-F238E27FC236}">
                  <a16:creationId xmlns:a16="http://schemas.microsoft.com/office/drawing/2014/main" id="{6EFC3BD7-24E1-E25A-CD35-D7C194E86D23}"/>
                </a:ext>
              </a:extLst>
            </p:cNvPr>
            <p:cNvSpPr/>
            <p:nvPr/>
          </p:nvSpPr>
          <p:spPr>
            <a:xfrm>
              <a:off x="2083" y="12598"/>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B136E692-9A86-9554-8493-F161E1F4C3A5}"/>
                </a:ext>
              </a:extLst>
            </p:cNvPr>
            <p:cNvSpPr/>
            <p:nvPr/>
          </p:nvSpPr>
          <p:spPr>
            <a:xfrm>
              <a:off x="2083" y="398171"/>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749C5D0A-F25E-0400-DF91-534CDDBE36CA}"/>
                </a:ext>
              </a:extLst>
            </p:cNvPr>
            <p:cNvSpPr/>
            <p:nvPr/>
          </p:nvSpPr>
          <p:spPr>
            <a:xfrm>
              <a:off x="2083" y="783743"/>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694A4B44-3643-E06A-6BBB-49FEE52C995B}"/>
                </a:ext>
              </a:extLst>
            </p:cNvPr>
            <p:cNvSpPr/>
            <p:nvPr/>
          </p:nvSpPr>
          <p:spPr>
            <a:xfrm>
              <a:off x="2083" y="1169314"/>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CEDA2D67-8896-7DAB-66B4-B2399065E068}"/>
                </a:ext>
              </a:extLst>
            </p:cNvPr>
            <p:cNvSpPr/>
            <p:nvPr/>
          </p:nvSpPr>
          <p:spPr>
            <a:xfrm>
              <a:off x="2083" y="1554886"/>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B04BBAD8-88BF-056A-7A8D-F0A606706FB6}"/>
                </a:ext>
              </a:extLst>
            </p:cNvPr>
            <p:cNvSpPr/>
            <p:nvPr/>
          </p:nvSpPr>
          <p:spPr>
            <a:xfrm>
              <a:off x="2083" y="1940839"/>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CDE8C37D-F8D4-190C-5AC3-2BB638C3EF21}"/>
                </a:ext>
              </a:extLst>
            </p:cNvPr>
            <p:cNvSpPr/>
            <p:nvPr/>
          </p:nvSpPr>
          <p:spPr>
            <a:xfrm>
              <a:off x="2083" y="2324887"/>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405742ED-C2E7-079C-9DB5-0DB7E1843D13}"/>
                </a:ext>
              </a:extLst>
            </p:cNvPr>
            <p:cNvSpPr/>
            <p:nvPr/>
          </p:nvSpPr>
          <p:spPr>
            <a:xfrm>
              <a:off x="2083" y="2710460"/>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79DD9591-6842-3F06-F028-D975428BBA52}"/>
                </a:ext>
              </a:extLst>
            </p:cNvPr>
            <p:cNvPicPr/>
            <p:nvPr/>
          </p:nvPicPr>
          <p:blipFill>
            <a:blip r:embed="rId2"/>
            <a:stretch>
              <a:fillRect/>
            </a:stretch>
          </p:blipFill>
          <p:spPr>
            <a:xfrm>
              <a:off x="2083" y="-170202"/>
              <a:ext cx="6031231" cy="3575604"/>
            </a:xfrm>
            <a:prstGeom prst="rect">
              <a:avLst/>
            </a:prstGeom>
          </p:spPr>
        </p:pic>
      </p:grpSp>
      <p:sp>
        <p:nvSpPr>
          <p:cNvPr id="12" name="TextBox 11">
            <a:extLst>
              <a:ext uri="{FF2B5EF4-FFF2-40B4-BE49-F238E27FC236}">
                <a16:creationId xmlns:a16="http://schemas.microsoft.com/office/drawing/2014/main" id="{62FA5F31-D9A1-D5B5-7BC6-A73CA898B347}"/>
              </a:ext>
            </a:extLst>
          </p:cNvPr>
          <p:cNvSpPr txBox="1"/>
          <p:nvPr/>
        </p:nvSpPr>
        <p:spPr>
          <a:xfrm>
            <a:off x="142875" y="237526"/>
            <a:ext cx="4896629" cy="369394"/>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Student Register Page :</a:t>
            </a:r>
          </a:p>
        </p:txBody>
      </p:sp>
    </p:spTree>
    <p:extLst>
      <p:ext uri="{BB962C8B-B14F-4D97-AF65-F5344CB8AC3E}">
        <p14:creationId xmlns:p14="http://schemas.microsoft.com/office/powerpoint/2010/main" val="153586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FDEBC1C-359C-5B90-0EBB-A2F6804DC645}"/>
              </a:ext>
            </a:extLst>
          </p:cNvPr>
          <p:cNvGrpSpPr/>
          <p:nvPr/>
        </p:nvGrpSpPr>
        <p:grpSpPr>
          <a:xfrm>
            <a:off x="227197" y="533400"/>
            <a:ext cx="10346956" cy="6019799"/>
            <a:chOff x="0" y="0"/>
            <a:chExt cx="6031231" cy="3392805"/>
          </a:xfrm>
        </p:grpSpPr>
        <p:sp>
          <p:nvSpPr>
            <p:cNvPr id="3" name="Rectangle 2">
              <a:extLst>
                <a:ext uri="{FF2B5EF4-FFF2-40B4-BE49-F238E27FC236}">
                  <a16:creationId xmlns:a16="http://schemas.microsoft.com/office/drawing/2014/main" id="{922581CD-53A8-01A8-E6A8-4EA1472A1031}"/>
                </a:ext>
              </a:extLst>
            </p:cNvPr>
            <p:cNvSpPr/>
            <p:nvPr/>
          </p:nvSpPr>
          <p:spPr>
            <a:xfrm>
              <a:off x="2083" y="14503"/>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FEF32D45-C3D0-D0AF-9CCE-015ABB32EF6C}"/>
                </a:ext>
              </a:extLst>
            </p:cNvPr>
            <p:cNvSpPr/>
            <p:nvPr/>
          </p:nvSpPr>
          <p:spPr>
            <a:xfrm>
              <a:off x="2083" y="398805"/>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9204598F-D549-9A03-47B7-22A9E356CBD4}"/>
                </a:ext>
              </a:extLst>
            </p:cNvPr>
            <p:cNvSpPr/>
            <p:nvPr/>
          </p:nvSpPr>
          <p:spPr>
            <a:xfrm>
              <a:off x="2083" y="784377"/>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E60291F6-23E2-A592-F3BF-D4F2974CB054}"/>
                </a:ext>
              </a:extLst>
            </p:cNvPr>
            <p:cNvSpPr/>
            <p:nvPr/>
          </p:nvSpPr>
          <p:spPr>
            <a:xfrm>
              <a:off x="2083" y="1169949"/>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63DD1DD4-3301-754C-4EBC-EAF6C9CAD369}"/>
                </a:ext>
              </a:extLst>
            </p:cNvPr>
            <p:cNvSpPr/>
            <p:nvPr/>
          </p:nvSpPr>
          <p:spPr>
            <a:xfrm>
              <a:off x="2083" y="1555521"/>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B6E29CE4-6EFE-21CC-00B8-9E221F509DD3}"/>
                </a:ext>
              </a:extLst>
            </p:cNvPr>
            <p:cNvSpPr/>
            <p:nvPr/>
          </p:nvSpPr>
          <p:spPr>
            <a:xfrm>
              <a:off x="2083" y="1941093"/>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6F4290DF-F871-2271-7879-E9F53A990EC5}"/>
                </a:ext>
              </a:extLst>
            </p:cNvPr>
            <p:cNvSpPr/>
            <p:nvPr/>
          </p:nvSpPr>
          <p:spPr>
            <a:xfrm>
              <a:off x="2083" y="2325522"/>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804D3FC3-427F-AB6B-E095-19375176F1DB}"/>
                </a:ext>
              </a:extLst>
            </p:cNvPr>
            <p:cNvSpPr/>
            <p:nvPr/>
          </p:nvSpPr>
          <p:spPr>
            <a:xfrm>
              <a:off x="2083" y="2711094"/>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03630971-1F8F-5A20-E41F-BB1E1F98DF50}"/>
                </a:ext>
              </a:extLst>
            </p:cNvPr>
            <p:cNvPicPr/>
            <p:nvPr/>
          </p:nvPicPr>
          <p:blipFill>
            <a:blip r:embed="rId2"/>
            <a:stretch>
              <a:fillRect/>
            </a:stretch>
          </p:blipFill>
          <p:spPr>
            <a:xfrm>
              <a:off x="0" y="0"/>
              <a:ext cx="6031231" cy="3392805"/>
            </a:xfrm>
            <a:prstGeom prst="rect">
              <a:avLst/>
            </a:prstGeom>
          </p:spPr>
        </p:pic>
      </p:grpSp>
      <p:sp>
        <p:nvSpPr>
          <p:cNvPr id="12" name="TextBox 11">
            <a:extLst>
              <a:ext uri="{FF2B5EF4-FFF2-40B4-BE49-F238E27FC236}">
                <a16:creationId xmlns:a16="http://schemas.microsoft.com/office/drawing/2014/main" id="{FB7A63C0-B52C-282C-4FBA-DF3A50283F6F}"/>
              </a:ext>
            </a:extLst>
          </p:cNvPr>
          <p:cNvSpPr txBox="1"/>
          <p:nvPr/>
        </p:nvSpPr>
        <p:spPr>
          <a:xfrm>
            <a:off x="196298" y="34623"/>
            <a:ext cx="41910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Student Login Page:</a:t>
            </a:r>
          </a:p>
        </p:txBody>
      </p:sp>
    </p:spTree>
    <p:extLst>
      <p:ext uri="{BB962C8B-B14F-4D97-AF65-F5344CB8AC3E}">
        <p14:creationId xmlns:p14="http://schemas.microsoft.com/office/powerpoint/2010/main" val="381643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84225B-DC44-5D5F-584D-889F688236B6}"/>
              </a:ext>
            </a:extLst>
          </p:cNvPr>
          <p:cNvGrpSpPr/>
          <p:nvPr/>
        </p:nvGrpSpPr>
        <p:grpSpPr>
          <a:xfrm>
            <a:off x="53423" y="455363"/>
            <a:ext cx="10694504" cy="6140907"/>
            <a:chOff x="0" y="0"/>
            <a:chExt cx="6031231" cy="3392805"/>
          </a:xfrm>
        </p:grpSpPr>
        <p:sp>
          <p:nvSpPr>
            <p:cNvPr id="3" name="Rectangle 2">
              <a:extLst>
                <a:ext uri="{FF2B5EF4-FFF2-40B4-BE49-F238E27FC236}">
                  <a16:creationId xmlns:a16="http://schemas.microsoft.com/office/drawing/2014/main" id="{398F344F-163B-2850-C01B-5CE9DAE9064A}"/>
                </a:ext>
              </a:extLst>
            </p:cNvPr>
            <p:cNvSpPr/>
            <p:nvPr/>
          </p:nvSpPr>
          <p:spPr>
            <a:xfrm>
              <a:off x="2083" y="9453"/>
              <a:ext cx="84624" cy="374715"/>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2000" b="1"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43A828F7-F6E9-3C94-DB4F-14605A87476B}"/>
                </a:ext>
              </a:extLst>
            </p:cNvPr>
            <p:cNvSpPr/>
            <p:nvPr/>
          </p:nvSpPr>
          <p:spPr>
            <a:xfrm>
              <a:off x="2083" y="456057"/>
              <a:ext cx="60925" cy="27458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DEFD335B-F1AB-DFD7-5BBE-1BE47DF99AD0}"/>
                </a:ext>
              </a:extLst>
            </p:cNvPr>
            <p:cNvSpPr/>
            <p:nvPr/>
          </p:nvSpPr>
          <p:spPr>
            <a:xfrm>
              <a:off x="2083" y="826389"/>
              <a:ext cx="60925" cy="27458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11A28158-D6EE-85E7-33EA-CB3DCBECFE41}"/>
                </a:ext>
              </a:extLst>
            </p:cNvPr>
            <p:cNvSpPr/>
            <p:nvPr/>
          </p:nvSpPr>
          <p:spPr>
            <a:xfrm>
              <a:off x="2083" y="1195197"/>
              <a:ext cx="60925" cy="27458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2DE97EBA-0D23-19B8-EF89-E6E2BEFB27A3}"/>
                </a:ext>
              </a:extLst>
            </p:cNvPr>
            <p:cNvSpPr/>
            <p:nvPr/>
          </p:nvSpPr>
          <p:spPr>
            <a:xfrm>
              <a:off x="2083" y="1564005"/>
              <a:ext cx="60925" cy="27458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189F3143-EF79-5945-D542-FC99E0CB616A}"/>
                </a:ext>
              </a:extLst>
            </p:cNvPr>
            <p:cNvSpPr/>
            <p:nvPr/>
          </p:nvSpPr>
          <p:spPr>
            <a:xfrm>
              <a:off x="2083" y="1934337"/>
              <a:ext cx="60925" cy="27458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78945259-6CFF-32A5-9308-CFC5D9BF891E}"/>
                </a:ext>
              </a:extLst>
            </p:cNvPr>
            <p:cNvSpPr/>
            <p:nvPr/>
          </p:nvSpPr>
          <p:spPr>
            <a:xfrm>
              <a:off x="2083" y="2303526"/>
              <a:ext cx="60925" cy="27458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369A7AF3-04D4-6610-9E9E-C680EBD0E116}"/>
                </a:ext>
              </a:extLst>
            </p:cNvPr>
            <p:cNvSpPr/>
            <p:nvPr/>
          </p:nvSpPr>
          <p:spPr>
            <a:xfrm>
              <a:off x="2083" y="2672334"/>
              <a:ext cx="60925" cy="27458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600" kern="100">
                  <a:solidFill>
                    <a:srgbClr val="000000"/>
                  </a:solidFill>
                  <a:effectLst/>
                  <a:latin typeface="Calibri" panose="020F0502020204030204" pitchFamily="34" charset="0"/>
                  <a:ea typeface="Calibri" panose="020F0502020204030204" pitchFamily="34"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70BFC879-E2C9-659D-4685-02C373D2DD68}"/>
                </a:ext>
              </a:extLst>
            </p:cNvPr>
            <p:cNvPicPr/>
            <p:nvPr/>
          </p:nvPicPr>
          <p:blipFill>
            <a:blip r:embed="rId2"/>
            <a:stretch>
              <a:fillRect/>
            </a:stretch>
          </p:blipFill>
          <p:spPr>
            <a:xfrm>
              <a:off x="0" y="0"/>
              <a:ext cx="6031231" cy="3392805"/>
            </a:xfrm>
            <a:prstGeom prst="rect">
              <a:avLst/>
            </a:prstGeom>
          </p:spPr>
        </p:pic>
      </p:grpSp>
      <p:sp>
        <p:nvSpPr>
          <p:cNvPr id="12" name="TextBox 11">
            <a:extLst>
              <a:ext uri="{FF2B5EF4-FFF2-40B4-BE49-F238E27FC236}">
                <a16:creationId xmlns:a16="http://schemas.microsoft.com/office/drawing/2014/main" id="{AA58DAE4-FB4C-942A-AABC-5633586A5193}"/>
              </a:ext>
            </a:extLst>
          </p:cNvPr>
          <p:cNvSpPr txBox="1"/>
          <p:nvPr/>
        </p:nvSpPr>
        <p:spPr>
          <a:xfrm>
            <a:off x="106846" y="119161"/>
            <a:ext cx="46482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College Search Page (After Login a Student):</a:t>
            </a:r>
          </a:p>
        </p:txBody>
      </p:sp>
    </p:spTree>
    <p:extLst>
      <p:ext uri="{BB962C8B-B14F-4D97-AF65-F5344CB8AC3E}">
        <p14:creationId xmlns:p14="http://schemas.microsoft.com/office/powerpoint/2010/main" val="261382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F6C50-FE40-B4D2-265D-6DF63FBCF000}"/>
              </a:ext>
            </a:extLst>
          </p:cNvPr>
          <p:cNvPicPr/>
          <p:nvPr/>
        </p:nvPicPr>
        <p:blipFill>
          <a:blip r:embed="rId2"/>
          <a:stretch>
            <a:fillRect/>
          </a:stretch>
        </p:blipFill>
        <p:spPr>
          <a:xfrm>
            <a:off x="63362" y="413266"/>
            <a:ext cx="10611264" cy="6292334"/>
          </a:xfrm>
          <a:prstGeom prst="rect">
            <a:avLst/>
          </a:prstGeom>
        </p:spPr>
      </p:pic>
      <p:sp>
        <p:nvSpPr>
          <p:cNvPr id="3" name="TextBox 2">
            <a:extLst>
              <a:ext uri="{FF2B5EF4-FFF2-40B4-BE49-F238E27FC236}">
                <a16:creationId xmlns:a16="http://schemas.microsoft.com/office/drawing/2014/main" id="{55D822D6-5B49-38C8-0EDB-2F4F8D164B6F}"/>
              </a:ext>
            </a:extLst>
          </p:cNvPr>
          <p:cNvSpPr txBox="1"/>
          <p:nvPr/>
        </p:nvSpPr>
        <p:spPr>
          <a:xfrm>
            <a:off x="126724" y="43934"/>
            <a:ext cx="47244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Apply Degree Page :</a:t>
            </a:r>
          </a:p>
        </p:txBody>
      </p:sp>
    </p:spTree>
    <p:extLst>
      <p:ext uri="{BB962C8B-B14F-4D97-AF65-F5344CB8AC3E}">
        <p14:creationId xmlns:p14="http://schemas.microsoft.com/office/powerpoint/2010/main" val="53033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3B3BE4-A0F0-C319-8473-A3F346F0F248}"/>
              </a:ext>
            </a:extLst>
          </p:cNvPr>
          <p:cNvPicPr/>
          <p:nvPr/>
        </p:nvPicPr>
        <p:blipFill>
          <a:blip r:embed="rId2"/>
          <a:stretch>
            <a:fillRect/>
          </a:stretch>
        </p:blipFill>
        <p:spPr>
          <a:xfrm>
            <a:off x="180975" y="521731"/>
            <a:ext cx="10439400" cy="6172201"/>
          </a:xfrm>
          <a:prstGeom prst="rect">
            <a:avLst/>
          </a:prstGeom>
        </p:spPr>
      </p:pic>
      <p:sp>
        <p:nvSpPr>
          <p:cNvPr id="3" name="TextBox 2">
            <a:extLst>
              <a:ext uri="{FF2B5EF4-FFF2-40B4-BE49-F238E27FC236}">
                <a16:creationId xmlns:a16="http://schemas.microsoft.com/office/drawing/2014/main" id="{D46F9640-C925-F2EE-152B-A292C2DE4DC8}"/>
              </a:ext>
            </a:extLst>
          </p:cNvPr>
          <p:cNvSpPr txBox="1"/>
          <p:nvPr/>
        </p:nvSpPr>
        <p:spPr>
          <a:xfrm>
            <a:off x="219075" y="152399"/>
            <a:ext cx="51816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Student Profile Page :</a:t>
            </a:r>
          </a:p>
        </p:txBody>
      </p:sp>
    </p:spTree>
    <p:extLst>
      <p:ext uri="{BB962C8B-B14F-4D97-AF65-F5344CB8AC3E}">
        <p14:creationId xmlns:p14="http://schemas.microsoft.com/office/powerpoint/2010/main" val="165338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30F519-AFC9-BE87-C691-C54479A6E132}"/>
              </a:ext>
            </a:extLst>
          </p:cNvPr>
          <p:cNvPicPr/>
          <p:nvPr/>
        </p:nvPicPr>
        <p:blipFill>
          <a:blip r:embed="rId2"/>
          <a:stretch>
            <a:fillRect/>
          </a:stretch>
        </p:blipFill>
        <p:spPr>
          <a:xfrm>
            <a:off x="276225" y="685800"/>
            <a:ext cx="10248900" cy="5943600"/>
          </a:xfrm>
          <a:prstGeom prst="rect">
            <a:avLst/>
          </a:prstGeom>
        </p:spPr>
      </p:pic>
      <p:sp>
        <p:nvSpPr>
          <p:cNvPr id="3" name="TextBox 2">
            <a:extLst>
              <a:ext uri="{FF2B5EF4-FFF2-40B4-BE49-F238E27FC236}">
                <a16:creationId xmlns:a16="http://schemas.microsoft.com/office/drawing/2014/main" id="{D331BF7C-3CA8-7FF0-007F-D999C55F2640}"/>
              </a:ext>
            </a:extLst>
          </p:cNvPr>
          <p:cNvSpPr txBox="1"/>
          <p:nvPr/>
        </p:nvSpPr>
        <p:spPr>
          <a:xfrm>
            <a:off x="295275" y="119270"/>
            <a:ext cx="54102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College Login Page :</a:t>
            </a:r>
          </a:p>
        </p:txBody>
      </p:sp>
    </p:spTree>
    <p:extLst>
      <p:ext uri="{BB962C8B-B14F-4D97-AF65-F5344CB8AC3E}">
        <p14:creationId xmlns:p14="http://schemas.microsoft.com/office/powerpoint/2010/main" val="4403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E8030F-889C-1059-A788-75EDBE1BC7DD}"/>
              </a:ext>
            </a:extLst>
          </p:cNvPr>
          <p:cNvPicPr/>
          <p:nvPr/>
        </p:nvPicPr>
        <p:blipFill>
          <a:blip r:embed="rId2"/>
          <a:stretch>
            <a:fillRect/>
          </a:stretch>
        </p:blipFill>
        <p:spPr>
          <a:xfrm>
            <a:off x="150329" y="685800"/>
            <a:ext cx="10477500" cy="5867400"/>
          </a:xfrm>
          <a:prstGeom prst="rect">
            <a:avLst/>
          </a:prstGeom>
        </p:spPr>
      </p:pic>
      <p:sp>
        <p:nvSpPr>
          <p:cNvPr id="3" name="TextBox 2">
            <a:extLst>
              <a:ext uri="{FF2B5EF4-FFF2-40B4-BE49-F238E27FC236}">
                <a16:creationId xmlns:a16="http://schemas.microsoft.com/office/drawing/2014/main" id="{1FBBCEAA-4374-79DF-00D5-4F507F8616FE}"/>
              </a:ext>
            </a:extLst>
          </p:cNvPr>
          <p:cNvSpPr txBox="1"/>
          <p:nvPr/>
        </p:nvSpPr>
        <p:spPr>
          <a:xfrm>
            <a:off x="163167" y="152400"/>
            <a:ext cx="4495800" cy="381000"/>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College Dashboard Page :</a:t>
            </a:r>
          </a:p>
        </p:txBody>
      </p:sp>
    </p:spTree>
    <p:extLst>
      <p:ext uri="{BB962C8B-B14F-4D97-AF65-F5344CB8AC3E}">
        <p14:creationId xmlns:p14="http://schemas.microsoft.com/office/powerpoint/2010/main" val="387317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EB34E-1990-DCAE-BC25-D51A74563093}"/>
              </a:ext>
            </a:extLst>
          </p:cNvPr>
          <p:cNvPicPr/>
          <p:nvPr/>
        </p:nvPicPr>
        <p:blipFill>
          <a:blip r:embed="rId2"/>
          <a:stretch>
            <a:fillRect/>
          </a:stretch>
        </p:blipFill>
        <p:spPr>
          <a:xfrm>
            <a:off x="104775" y="685800"/>
            <a:ext cx="10591800" cy="5867400"/>
          </a:xfrm>
          <a:prstGeom prst="rect">
            <a:avLst/>
          </a:prstGeom>
        </p:spPr>
      </p:pic>
      <p:sp>
        <p:nvSpPr>
          <p:cNvPr id="3" name="TextBox 2">
            <a:extLst>
              <a:ext uri="{FF2B5EF4-FFF2-40B4-BE49-F238E27FC236}">
                <a16:creationId xmlns:a16="http://schemas.microsoft.com/office/drawing/2014/main" id="{D50D3C78-7DA1-076A-34DE-1DF231556163}"/>
              </a:ext>
            </a:extLst>
          </p:cNvPr>
          <p:cNvSpPr txBox="1"/>
          <p:nvPr/>
        </p:nvSpPr>
        <p:spPr>
          <a:xfrm>
            <a:off x="66675" y="132522"/>
            <a:ext cx="39624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Add Degree Page :</a:t>
            </a:r>
          </a:p>
        </p:txBody>
      </p:sp>
    </p:spTree>
    <p:extLst>
      <p:ext uri="{BB962C8B-B14F-4D97-AF65-F5344CB8AC3E}">
        <p14:creationId xmlns:p14="http://schemas.microsoft.com/office/powerpoint/2010/main" val="61741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0A1176-7F1D-41D5-B232-ECC9A3008292}"/>
              </a:ext>
            </a:extLst>
          </p:cNvPr>
          <p:cNvSpPr/>
          <p:nvPr/>
        </p:nvSpPr>
        <p:spPr>
          <a:xfrm>
            <a:off x="523875" y="609600"/>
            <a:ext cx="9887960" cy="5715000"/>
          </a:xfrm>
          <a:prstGeom prst="rect">
            <a:avLst/>
          </a:prstGeom>
        </p:spPr>
        <p:txBody>
          <a:bodyPr/>
          <a:lstStyle/>
          <a:p>
            <a:pPr lvl="0">
              <a:buChar char="•"/>
            </a:pPr>
            <a:endParaRPr lang="en-US" dirty="0"/>
          </a:p>
          <a:p>
            <a:pPr lvl="0" algn="ctr"/>
            <a:r>
              <a:rPr lang="en-US" sz="2800" b="1" dirty="0"/>
              <a:t>INTRODUCTION:</a:t>
            </a:r>
          </a:p>
          <a:p>
            <a:pPr marL="342900" lvl="0" indent="-342900" algn="ctr">
              <a:buFont typeface="Wingdings" panose="05000000000000000000" pitchFamily="2" charset="2"/>
              <a:buChar char="Ø"/>
            </a:pPr>
            <a:endParaRPr lang="en-US" sz="2400" b="1" u="sng" dirty="0"/>
          </a:p>
          <a:p>
            <a:pPr marL="285750" lvl="0" indent="-285750">
              <a:buFont typeface="Wingdings" panose="05000000000000000000" pitchFamily="2" charset="2"/>
              <a:buChar char="Ø"/>
            </a:pPr>
            <a:r>
              <a:rPr lang="en-US" dirty="0"/>
              <a:t>  </a:t>
            </a:r>
            <a:r>
              <a:rPr lang="en-US" sz="2000" dirty="0"/>
              <a:t>Online college counselling systems have been used widely by colleges &amp; students all around the world.</a:t>
            </a:r>
          </a:p>
          <a:p>
            <a:pPr lvl="0"/>
            <a:endParaRPr lang="en-US" sz="2000" dirty="0"/>
          </a:p>
          <a:p>
            <a:pPr marL="285750" lvl="0" indent="-285750">
              <a:buFont typeface="Wingdings" panose="05000000000000000000" pitchFamily="2" charset="2"/>
              <a:buChar char="Ø"/>
            </a:pPr>
            <a:r>
              <a:rPr lang="en-US" sz="2000" dirty="0"/>
              <a:t>  The one-stop solution provides technical support and services towards a hassle-free admission process in Academic Institutions across the country.</a:t>
            </a:r>
          </a:p>
          <a:p>
            <a:pPr lvl="0"/>
            <a:endParaRPr lang="en-US" sz="2000" dirty="0"/>
          </a:p>
          <a:p>
            <a:pPr marL="285750" lvl="0" indent="-285750">
              <a:buFont typeface="Wingdings" panose="05000000000000000000" pitchFamily="2" charset="2"/>
              <a:buChar char="Ø"/>
            </a:pPr>
            <a:r>
              <a:rPr lang="en-US" sz="2000" dirty="0"/>
              <a:t>  It is an initiative that makes Admissions in academic institutions simple, accessible to all, at anytime and anywhere.</a:t>
            </a:r>
          </a:p>
          <a:p>
            <a:pPr lvl="0"/>
            <a:r>
              <a:rPr lang="en-US" sz="2000" dirty="0"/>
              <a:t> </a:t>
            </a:r>
          </a:p>
          <a:p>
            <a:pPr lvl="0"/>
            <a:endParaRPr lang="en-US" sz="2000" dirty="0"/>
          </a:p>
          <a:p>
            <a:pPr marL="285750" lvl="0" indent="-285750">
              <a:buFont typeface="Wingdings" panose="05000000000000000000" pitchFamily="2" charset="2"/>
              <a:buChar char="Ø"/>
            </a:pPr>
            <a:r>
              <a:rPr lang="en-US" sz="2000" dirty="0"/>
              <a:t> Our Online College Counselling is one of the best opportunities for those who cannot know about the admission process of the college and booked their suitable course. Students can book their course online at particular time of college. </a:t>
            </a:r>
          </a:p>
        </p:txBody>
      </p:sp>
      <p:pic>
        <p:nvPicPr>
          <p:cNvPr id="3" name="Content Placeholder 6">
            <a:extLst>
              <a:ext uri="{FF2B5EF4-FFF2-40B4-BE49-F238E27FC236}">
                <a16:creationId xmlns:a16="http://schemas.microsoft.com/office/drawing/2014/main" id="{8B700F1D-DFCD-4822-B7A5-142DAFC932E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20075" y="2133600"/>
            <a:ext cx="3883254" cy="4430368"/>
          </a:xfrm>
          <a:prstGeom prst="rect">
            <a:avLst/>
          </a:prstGeom>
        </p:spPr>
      </p:pic>
    </p:spTree>
    <p:extLst>
      <p:ext uri="{BB962C8B-B14F-4D97-AF65-F5344CB8AC3E}">
        <p14:creationId xmlns:p14="http://schemas.microsoft.com/office/powerpoint/2010/main" val="23042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E828E2-92FA-D82B-A199-689FF8A749C8}"/>
              </a:ext>
            </a:extLst>
          </p:cNvPr>
          <p:cNvPicPr/>
          <p:nvPr/>
        </p:nvPicPr>
        <p:blipFill>
          <a:blip r:embed="rId2"/>
          <a:stretch>
            <a:fillRect/>
          </a:stretch>
        </p:blipFill>
        <p:spPr>
          <a:xfrm>
            <a:off x="142875" y="692426"/>
            <a:ext cx="10515600" cy="6013174"/>
          </a:xfrm>
          <a:prstGeom prst="rect">
            <a:avLst/>
          </a:prstGeom>
        </p:spPr>
      </p:pic>
      <p:sp>
        <p:nvSpPr>
          <p:cNvPr id="3" name="TextBox 2">
            <a:extLst>
              <a:ext uri="{FF2B5EF4-FFF2-40B4-BE49-F238E27FC236}">
                <a16:creationId xmlns:a16="http://schemas.microsoft.com/office/drawing/2014/main" id="{0D904A69-8669-0391-192E-EB98B8F26169}"/>
              </a:ext>
            </a:extLst>
          </p:cNvPr>
          <p:cNvSpPr txBox="1"/>
          <p:nvPr/>
        </p:nvSpPr>
        <p:spPr>
          <a:xfrm>
            <a:off x="153228" y="152400"/>
            <a:ext cx="4724400" cy="381000"/>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Add Exam and Rank Page:</a:t>
            </a:r>
          </a:p>
        </p:txBody>
      </p:sp>
    </p:spTree>
    <p:extLst>
      <p:ext uri="{BB962C8B-B14F-4D97-AF65-F5344CB8AC3E}">
        <p14:creationId xmlns:p14="http://schemas.microsoft.com/office/powerpoint/2010/main" val="422811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48A1A1-9C9F-EB9A-47C7-851D568A9BE0}"/>
              </a:ext>
            </a:extLst>
          </p:cNvPr>
          <p:cNvPicPr/>
          <p:nvPr/>
        </p:nvPicPr>
        <p:blipFill>
          <a:blip r:embed="rId2"/>
          <a:stretch>
            <a:fillRect/>
          </a:stretch>
        </p:blipFill>
        <p:spPr>
          <a:xfrm>
            <a:off x="106846" y="762000"/>
            <a:ext cx="10477500" cy="5867400"/>
          </a:xfrm>
          <a:prstGeom prst="rect">
            <a:avLst/>
          </a:prstGeom>
        </p:spPr>
      </p:pic>
      <p:sp>
        <p:nvSpPr>
          <p:cNvPr id="3" name="TextBox 2">
            <a:extLst>
              <a:ext uri="{FF2B5EF4-FFF2-40B4-BE49-F238E27FC236}">
                <a16:creationId xmlns:a16="http://schemas.microsoft.com/office/drawing/2014/main" id="{6F633F19-B9B0-65C9-D2A1-56988E277201}"/>
              </a:ext>
            </a:extLst>
          </p:cNvPr>
          <p:cNvSpPr txBox="1"/>
          <p:nvPr/>
        </p:nvSpPr>
        <p:spPr>
          <a:xfrm>
            <a:off x="106846" y="152400"/>
            <a:ext cx="38862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Pending Student Details Page:</a:t>
            </a:r>
          </a:p>
        </p:txBody>
      </p:sp>
    </p:spTree>
    <p:extLst>
      <p:ext uri="{BB962C8B-B14F-4D97-AF65-F5344CB8AC3E}">
        <p14:creationId xmlns:p14="http://schemas.microsoft.com/office/powerpoint/2010/main" val="960501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04519C-DE0F-56FA-4D5F-4E9D9E647526}"/>
              </a:ext>
            </a:extLst>
          </p:cNvPr>
          <p:cNvPicPr/>
          <p:nvPr/>
        </p:nvPicPr>
        <p:blipFill>
          <a:blip r:embed="rId2"/>
          <a:stretch>
            <a:fillRect/>
          </a:stretch>
        </p:blipFill>
        <p:spPr>
          <a:xfrm>
            <a:off x="149915" y="838200"/>
            <a:ext cx="10515600" cy="5917096"/>
          </a:xfrm>
          <a:prstGeom prst="rect">
            <a:avLst/>
          </a:prstGeom>
        </p:spPr>
      </p:pic>
      <p:sp>
        <p:nvSpPr>
          <p:cNvPr id="3" name="TextBox 2">
            <a:extLst>
              <a:ext uri="{FF2B5EF4-FFF2-40B4-BE49-F238E27FC236}">
                <a16:creationId xmlns:a16="http://schemas.microsoft.com/office/drawing/2014/main" id="{EC3AD49B-593C-BD58-2A2E-F2E169B0B098}"/>
              </a:ext>
            </a:extLst>
          </p:cNvPr>
          <p:cNvSpPr txBox="1"/>
          <p:nvPr/>
        </p:nvSpPr>
        <p:spPr>
          <a:xfrm>
            <a:off x="149915" y="261730"/>
            <a:ext cx="41910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Approved Student Details Page:</a:t>
            </a:r>
          </a:p>
        </p:txBody>
      </p:sp>
    </p:spTree>
    <p:extLst>
      <p:ext uri="{BB962C8B-B14F-4D97-AF65-F5344CB8AC3E}">
        <p14:creationId xmlns:p14="http://schemas.microsoft.com/office/powerpoint/2010/main" val="204488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8D05F2-D869-05DE-4FAF-53706AB0D159}"/>
              </a:ext>
            </a:extLst>
          </p:cNvPr>
          <p:cNvPicPr/>
          <p:nvPr/>
        </p:nvPicPr>
        <p:blipFill>
          <a:blip r:embed="rId2"/>
          <a:stretch>
            <a:fillRect/>
          </a:stretch>
        </p:blipFill>
        <p:spPr>
          <a:xfrm>
            <a:off x="164824" y="762000"/>
            <a:ext cx="10439400" cy="5943600"/>
          </a:xfrm>
          <a:prstGeom prst="rect">
            <a:avLst/>
          </a:prstGeom>
        </p:spPr>
      </p:pic>
      <p:sp>
        <p:nvSpPr>
          <p:cNvPr id="3" name="TextBox 2">
            <a:extLst>
              <a:ext uri="{FF2B5EF4-FFF2-40B4-BE49-F238E27FC236}">
                <a16:creationId xmlns:a16="http://schemas.microsoft.com/office/drawing/2014/main" id="{2FFC704A-2DD2-44D8-8736-2114BFD79B1A}"/>
              </a:ext>
            </a:extLst>
          </p:cNvPr>
          <p:cNvSpPr txBox="1"/>
          <p:nvPr/>
        </p:nvSpPr>
        <p:spPr>
          <a:xfrm>
            <a:off x="164824" y="270085"/>
            <a:ext cx="47244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Admin Login page:</a:t>
            </a:r>
          </a:p>
        </p:txBody>
      </p:sp>
    </p:spTree>
    <p:extLst>
      <p:ext uri="{BB962C8B-B14F-4D97-AF65-F5344CB8AC3E}">
        <p14:creationId xmlns:p14="http://schemas.microsoft.com/office/powerpoint/2010/main" val="305576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86C4A5-81B4-3F80-516B-2B2253267544}"/>
              </a:ext>
            </a:extLst>
          </p:cNvPr>
          <p:cNvPicPr/>
          <p:nvPr/>
        </p:nvPicPr>
        <p:blipFill>
          <a:blip r:embed="rId2"/>
          <a:stretch>
            <a:fillRect/>
          </a:stretch>
        </p:blipFill>
        <p:spPr>
          <a:xfrm>
            <a:off x="142875" y="819906"/>
            <a:ext cx="10515600" cy="5791200"/>
          </a:xfrm>
          <a:prstGeom prst="rect">
            <a:avLst/>
          </a:prstGeom>
        </p:spPr>
      </p:pic>
      <p:sp>
        <p:nvSpPr>
          <p:cNvPr id="3" name="TextBox 2">
            <a:extLst>
              <a:ext uri="{FF2B5EF4-FFF2-40B4-BE49-F238E27FC236}">
                <a16:creationId xmlns:a16="http://schemas.microsoft.com/office/drawing/2014/main" id="{18421A22-36AB-419A-F57C-47A312D53F9E}"/>
              </a:ext>
            </a:extLst>
          </p:cNvPr>
          <p:cNvSpPr txBox="1"/>
          <p:nvPr/>
        </p:nvSpPr>
        <p:spPr>
          <a:xfrm>
            <a:off x="142875" y="246894"/>
            <a:ext cx="41148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College Registration Page :</a:t>
            </a:r>
          </a:p>
        </p:txBody>
      </p:sp>
    </p:spTree>
    <p:extLst>
      <p:ext uri="{BB962C8B-B14F-4D97-AF65-F5344CB8AC3E}">
        <p14:creationId xmlns:p14="http://schemas.microsoft.com/office/powerpoint/2010/main" val="112062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181369-64A6-DE8F-885B-2ACA83D1FBAB}"/>
              </a:ext>
            </a:extLst>
          </p:cNvPr>
          <p:cNvPicPr/>
          <p:nvPr/>
        </p:nvPicPr>
        <p:blipFill>
          <a:blip r:embed="rId2"/>
          <a:stretch>
            <a:fillRect/>
          </a:stretch>
        </p:blipFill>
        <p:spPr>
          <a:xfrm>
            <a:off x="179733" y="1066801"/>
            <a:ext cx="10287000" cy="5486399"/>
          </a:xfrm>
          <a:prstGeom prst="rect">
            <a:avLst/>
          </a:prstGeom>
        </p:spPr>
      </p:pic>
      <p:sp>
        <p:nvSpPr>
          <p:cNvPr id="3" name="TextBox 2">
            <a:extLst>
              <a:ext uri="{FF2B5EF4-FFF2-40B4-BE49-F238E27FC236}">
                <a16:creationId xmlns:a16="http://schemas.microsoft.com/office/drawing/2014/main" id="{44DF1F43-AD81-C9F5-2117-A3FE1429789B}"/>
              </a:ext>
            </a:extLst>
          </p:cNvPr>
          <p:cNvSpPr txBox="1"/>
          <p:nvPr/>
        </p:nvSpPr>
        <p:spPr>
          <a:xfrm>
            <a:off x="142875" y="304800"/>
            <a:ext cx="41910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Manage Registered College Page :</a:t>
            </a:r>
          </a:p>
        </p:txBody>
      </p:sp>
    </p:spTree>
    <p:extLst>
      <p:ext uri="{BB962C8B-B14F-4D97-AF65-F5344CB8AC3E}">
        <p14:creationId xmlns:p14="http://schemas.microsoft.com/office/powerpoint/2010/main" val="3662449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125" y="914400"/>
            <a:ext cx="3510439" cy="369332"/>
          </a:xfrm>
          <a:prstGeom prst="rect">
            <a:avLst/>
          </a:prstGeom>
          <a:noFill/>
        </p:spPr>
        <p:txBody>
          <a:bodyPr wrap="square" rtlCol="0">
            <a:spAutoFit/>
          </a:bodyPr>
          <a:lstStyle/>
          <a:p>
            <a:endParaRPr lang="en-IN" dirty="0"/>
          </a:p>
        </p:txBody>
      </p:sp>
      <p:sp>
        <p:nvSpPr>
          <p:cNvPr id="3" name="TextBox 2"/>
          <p:cNvSpPr txBox="1"/>
          <p:nvPr/>
        </p:nvSpPr>
        <p:spPr>
          <a:xfrm>
            <a:off x="568871" y="571480"/>
            <a:ext cx="9541193" cy="6001643"/>
          </a:xfrm>
          <a:prstGeom prst="rect">
            <a:avLst/>
          </a:prstGeom>
          <a:noFill/>
        </p:spPr>
        <p:txBody>
          <a:bodyPr wrap="square" rtlCol="0">
            <a:spAutoFit/>
          </a:bodyPr>
          <a:lstStyle/>
          <a:p>
            <a:pPr algn="ctr"/>
            <a:endParaRPr lang="en-IN" sz="2000" u="sng" dirty="0">
              <a:latin typeface="Times New Roman" pitchFamily="18" charset="0"/>
              <a:cs typeface="Times New Roman" pitchFamily="18" charset="0"/>
            </a:endParaRPr>
          </a:p>
          <a:p>
            <a:endParaRPr lang="en-IN" sz="2000" u="sng" dirty="0">
              <a:latin typeface="Times New Roman" pitchFamily="18" charset="0"/>
              <a:cs typeface="Times New Roman" pitchFamily="18" charset="0"/>
            </a:endParaRPr>
          </a:p>
          <a:p>
            <a:pPr algn="ctr"/>
            <a:r>
              <a:rPr lang="en-IN" sz="4800" b="1" dirty="0">
                <a:solidFill>
                  <a:srgbClr val="002060"/>
                </a:solidFill>
                <a:latin typeface="Times New Roman" pitchFamily="18" charset="0"/>
                <a:cs typeface="Times New Roman" pitchFamily="18" charset="0"/>
              </a:rPr>
              <a:t>Advantage of our project</a:t>
            </a:r>
          </a:p>
          <a:p>
            <a:endParaRPr lang="en-US" sz="3600" u="sng" dirty="0">
              <a:latin typeface="Times New Roman" pitchFamily="18" charset="0"/>
              <a:cs typeface="Times New Roman" pitchFamily="18" charset="0"/>
            </a:endParaRPr>
          </a:p>
          <a:p>
            <a:pPr marL="342900" indent="-342900">
              <a:buFont typeface="Wingdings" pitchFamily="2" charset="2"/>
              <a:buChar char="q"/>
            </a:pPr>
            <a:r>
              <a:rPr lang="en-US" sz="3600" dirty="0">
                <a:solidFill>
                  <a:srgbClr val="002060"/>
                </a:solidFill>
                <a:latin typeface="Times New Roman" pitchFamily="18" charset="0"/>
                <a:cs typeface="Times New Roman" pitchFamily="18" charset="0"/>
              </a:rPr>
              <a:t>Anytime anywhere booking.</a:t>
            </a:r>
          </a:p>
          <a:p>
            <a:endParaRPr lang="en-US" sz="3600" dirty="0">
              <a:solidFill>
                <a:srgbClr val="002060"/>
              </a:solidFill>
              <a:latin typeface="Times New Roman" pitchFamily="18" charset="0"/>
              <a:cs typeface="Times New Roman" pitchFamily="18" charset="0"/>
            </a:endParaRPr>
          </a:p>
          <a:p>
            <a:pPr marL="342900" indent="-342900">
              <a:buFont typeface="Wingdings" pitchFamily="2" charset="2"/>
              <a:buChar char="q"/>
            </a:pPr>
            <a:r>
              <a:rPr lang="en-US" sz="3600" dirty="0">
                <a:solidFill>
                  <a:srgbClr val="002060"/>
                </a:solidFill>
                <a:latin typeface="Times New Roman" pitchFamily="18" charset="0"/>
                <a:cs typeface="Times New Roman" pitchFamily="18" charset="0"/>
              </a:rPr>
              <a:t>Multiple packages.</a:t>
            </a:r>
          </a:p>
          <a:p>
            <a:pPr marL="342900" indent="-342900">
              <a:buFont typeface="Courier New" pitchFamily="49" charset="0"/>
              <a:buChar char="o"/>
            </a:pPr>
            <a:endParaRPr lang="en-US" sz="3600" dirty="0">
              <a:solidFill>
                <a:srgbClr val="002060"/>
              </a:solidFill>
              <a:latin typeface="Times New Roman" pitchFamily="18" charset="0"/>
              <a:cs typeface="Times New Roman" pitchFamily="18" charset="0"/>
            </a:endParaRPr>
          </a:p>
          <a:p>
            <a:pPr marL="342900" indent="-342900">
              <a:buFont typeface="Wingdings" pitchFamily="2" charset="2"/>
              <a:buChar char="q"/>
            </a:pPr>
            <a:r>
              <a:rPr lang="en-US" sz="3600" dirty="0">
                <a:solidFill>
                  <a:srgbClr val="002060"/>
                </a:solidFill>
                <a:latin typeface="Times New Roman" pitchFamily="18" charset="0"/>
                <a:cs typeface="Times New Roman" pitchFamily="18" charset="0"/>
              </a:rPr>
              <a:t>Less business cost.</a:t>
            </a:r>
          </a:p>
          <a:p>
            <a:pPr marL="342900" indent="-342900">
              <a:buFont typeface="Courier New" pitchFamily="49" charset="0"/>
              <a:buChar char="o"/>
            </a:pPr>
            <a:endParaRPr lang="en-US" sz="2000" dirty="0">
              <a:latin typeface="Times New Roman" pitchFamily="18" charset="0"/>
              <a:cs typeface="Times New Roman" pitchFamily="18" charset="0"/>
            </a:endParaRPr>
          </a:p>
          <a:p>
            <a:pPr marL="342900" indent="-342900">
              <a:buFont typeface="Courier New" pitchFamily="49" charset="0"/>
              <a:buChar char="o"/>
            </a:pPr>
            <a:endParaRPr lang="en-US" sz="2000" dirty="0">
              <a:latin typeface="Times New Roman" pitchFamily="18" charset="0"/>
              <a:cs typeface="Times New Roman" pitchFamily="18" charset="0"/>
            </a:endParaRPr>
          </a:p>
          <a:p>
            <a:pPr marL="342900" indent="-342900">
              <a:buFont typeface="Courier New" pitchFamily="49" charset="0"/>
              <a:buChar char="o"/>
            </a:pPr>
            <a:endParaRPr lang="en-US" sz="2000" dirty="0">
              <a:latin typeface="Times New Roman" pitchFamily="18" charset="0"/>
              <a:cs typeface="Times New Roman" pitchFamily="18" charset="0"/>
            </a:endParaRPr>
          </a:p>
          <a:p>
            <a:pPr marL="342900" indent="-342900">
              <a:buFont typeface="Courier New" pitchFamily="49" charset="0"/>
              <a:buChar char="o"/>
            </a:pPr>
            <a:endParaRPr lang="en-US" sz="2000" dirty="0">
              <a:latin typeface="Times New Roman" pitchFamily="18" charset="0"/>
              <a:cs typeface="Times New Roman" pitchFamily="18" charset="0"/>
            </a:endParaRPr>
          </a:p>
        </p:txBody>
      </p:sp>
      <p:pic>
        <p:nvPicPr>
          <p:cNvPr id="4" name="Content Placeholder 4">
            <a:extLst>
              <a:ext uri="{FF2B5EF4-FFF2-40B4-BE49-F238E27FC236}">
                <a16:creationId xmlns:a16="http://schemas.microsoft.com/office/drawing/2014/main" id="{EFB86DCA-1818-4931-95C8-4918A41B97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72483" y="1340768"/>
            <a:ext cx="9145016" cy="5180483"/>
          </a:xfrm>
          <a:prstGeom prst="rect">
            <a:avLst/>
          </a:prstGeom>
        </p:spPr>
      </p:pic>
    </p:spTree>
    <p:extLst>
      <p:ext uri="{BB962C8B-B14F-4D97-AF65-F5344CB8AC3E}">
        <p14:creationId xmlns:p14="http://schemas.microsoft.com/office/powerpoint/2010/main" val="247737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FF5FA-8B8D-45A5-A34D-47485F92AE57}"/>
              </a:ext>
            </a:extLst>
          </p:cNvPr>
          <p:cNvSpPr txBox="1"/>
          <p:nvPr/>
        </p:nvSpPr>
        <p:spPr>
          <a:xfrm>
            <a:off x="142875" y="457200"/>
            <a:ext cx="10515600" cy="5509200"/>
          </a:xfrm>
          <a:prstGeom prst="rect">
            <a:avLst/>
          </a:prstGeom>
          <a:noFill/>
        </p:spPr>
        <p:txBody>
          <a:bodyPr wrap="square" rtlCol="0">
            <a:spAutoFit/>
          </a:bodyPr>
          <a:lstStyle/>
          <a:p>
            <a:pPr algn="ctr"/>
            <a:r>
              <a:rPr lang="en-US" sz="2400" b="1" dirty="0"/>
              <a:t>FUTURE SCOPE</a:t>
            </a:r>
          </a:p>
          <a:p>
            <a:pPr algn="ctr"/>
            <a:endParaRPr lang="en-US" sz="2400" b="1" dirty="0"/>
          </a:p>
          <a:p>
            <a:pPr algn="ctr"/>
            <a:endParaRPr lang="en-US" sz="2400" b="1" dirty="0"/>
          </a:p>
          <a:p>
            <a:r>
              <a:rPr lang="en-US" sz="2000" dirty="0"/>
              <a:t>Having so many advantages we must discuss the future potential that Online College Counselling Site has to </a:t>
            </a:r>
            <a:r>
              <a:rPr lang="en-US" sz="2000" dirty="0" err="1"/>
              <a:t>offer.we</a:t>
            </a:r>
            <a:r>
              <a:rPr lang="en-US" sz="2000" dirty="0"/>
              <a:t> believe Online College Counselling Site has so many potential that we can add</a:t>
            </a:r>
          </a:p>
          <a:p>
            <a:r>
              <a:rPr lang="en-US" sz="2000" dirty="0"/>
              <a:t> into it as the time goes which are:-</a:t>
            </a:r>
          </a:p>
          <a:p>
            <a:endParaRPr lang="en-US" sz="2000" dirty="0"/>
          </a:p>
          <a:p>
            <a:endParaRPr lang="en-US" sz="2000" dirty="0"/>
          </a:p>
          <a:p>
            <a:pPr marL="342900" indent="-342900">
              <a:buFont typeface="Wingdings" panose="05000000000000000000" pitchFamily="2" charset="2"/>
              <a:buChar char="Ø"/>
            </a:pPr>
            <a:r>
              <a:rPr lang="en-US" sz="2000" dirty="0"/>
              <a:t>We can add home to home facility in this website.</a:t>
            </a:r>
          </a:p>
          <a:p>
            <a:pPr marL="342900" indent="-342900">
              <a:buFont typeface="Wingdings" panose="05000000000000000000" pitchFamily="2" charset="2"/>
              <a:buChar char="Ø"/>
            </a:pPr>
            <a:r>
              <a:rPr lang="en-US" sz="2000" dirty="0"/>
              <a:t>We can add features like to take process of admission through being in your house.</a:t>
            </a:r>
          </a:p>
          <a:p>
            <a:pPr marL="342900" indent="-342900">
              <a:buFont typeface="Wingdings" panose="05000000000000000000" pitchFamily="2" charset="2"/>
              <a:buChar char="Ø"/>
            </a:pPr>
            <a:r>
              <a:rPr lang="en-US" sz="2000" dirty="0"/>
              <a:t>We can add a enquiry portion that anyone can have a enquiry and get their answer by the portion of this website.</a:t>
            </a:r>
          </a:p>
          <a:p>
            <a:pPr marL="342900" indent="-342900">
              <a:buFont typeface="Wingdings" panose="05000000000000000000" pitchFamily="2" charset="2"/>
              <a:buChar char="Ø"/>
            </a:pPr>
            <a:r>
              <a:rPr lang="en-US" sz="2000" dirty="0"/>
              <a:t>We can add features like any problem about the student information through this website can solved it.</a:t>
            </a:r>
          </a:p>
          <a:p>
            <a:pPr marL="342900" indent="-342900">
              <a:buFont typeface="Wingdings" panose="05000000000000000000" pitchFamily="2" charset="2"/>
              <a:buChar char="Ø"/>
            </a:pPr>
            <a:r>
              <a:rPr lang="en-US" sz="2000" dirty="0"/>
              <a:t>We can add the features which is </a:t>
            </a:r>
            <a:r>
              <a:rPr lang="en-US" sz="2000" dirty="0" err="1"/>
              <a:t>gurdians</a:t>
            </a:r>
            <a:r>
              <a:rPr lang="en-US" sz="2000" dirty="0"/>
              <a:t> of the student can easily talk to the college about any enquiry or something through this website.</a:t>
            </a:r>
          </a:p>
          <a:p>
            <a:endParaRPr lang="en-US" sz="2000" dirty="0"/>
          </a:p>
        </p:txBody>
      </p:sp>
    </p:spTree>
    <p:extLst>
      <p:ext uri="{BB962C8B-B14F-4D97-AF65-F5344CB8AC3E}">
        <p14:creationId xmlns:p14="http://schemas.microsoft.com/office/powerpoint/2010/main" val="3821460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73" y="273051"/>
            <a:ext cx="9037066" cy="1162050"/>
          </a:xfrm>
        </p:spPr>
        <p:txBody>
          <a:bodyPr>
            <a:normAutofit/>
          </a:bodyPr>
          <a:lstStyle/>
          <a:p>
            <a:pPr algn="ctr"/>
            <a:r>
              <a:rPr lang="en-US" sz="6000" dirty="0">
                <a:latin typeface="Times New Roman" panose="02020603050405020304" pitchFamily="18" charset="0"/>
                <a:cs typeface="Times New Roman" panose="02020603050405020304" pitchFamily="18" charset="0"/>
              </a:rPr>
              <a:t>Limitation of our project</a:t>
            </a:r>
            <a:endParaRPr lang="en-IN"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537" y="2240816"/>
            <a:ext cx="4624040" cy="4624040"/>
          </a:xfrm>
        </p:spPr>
      </p:pic>
      <p:sp>
        <p:nvSpPr>
          <p:cNvPr id="4" name="Text Placeholder 3"/>
          <p:cNvSpPr>
            <a:spLocks noGrp="1"/>
          </p:cNvSpPr>
          <p:nvPr>
            <p:ph type="body" sz="half" idx="2"/>
          </p:nvPr>
        </p:nvSpPr>
        <p:spPr>
          <a:xfrm>
            <a:off x="540073" y="1435103"/>
            <a:ext cx="8533010" cy="4691063"/>
          </a:xfrm>
        </p:spPr>
        <p:txBody>
          <a:bodyPr/>
          <a:lstStyle/>
          <a:p>
            <a:endParaRPr lang="en-US" dirty="0"/>
          </a:p>
          <a:p>
            <a:endParaRPr lang="en-US" dirty="0"/>
          </a:p>
          <a:p>
            <a:pPr marL="571500" indent="-57150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No internet no booking.</a:t>
            </a:r>
          </a:p>
          <a:p>
            <a:pPr marL="571500" indent="-571500">
              <a:buFont typeface="Wingdings" panose="05000000000000000000" pitchFamily="2" charset="2"/>
              <a:buChar char="q"/>
            </a:pPr>
            <a:endParaRPr lang="en-US"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No custom package.</a:t>
            </a:r>
          </a:p>
        </p:txBody>
      </p:sp>
    </p:spTree>
    <p:extLst>
      <p:ext uri="{BB962C8B-B14F-4D97-AF65-F5344CB8AC3E}">
        <p14:creationId xmlns:p14="http://schemas.microsoft.com/office/powerpoint/2010/main" val="2632567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924" b="93639" l="10000" r="99750"/>
                    </a14:imgEffect>
                  </a14:imgLayer>
                </a14:imgProps>
              </a:ext>
              <a:ext uri="{28A0092B-C50C-407E-A947-70E740481C1C}">
                <a14:useLocalDpi xmlns:a14="http://schemas.microsoft.com/office/drawing/2010/main" val="0"/>
              </a:ext>
            </a:extLst>
          </a:blip>
          <a:stretch>
            <a:fillRect/>
          </a:stretch>
        </p:blipFill>
        <p:spPr>
          <a:xfrm>
            <a:off x="1008187" y="188640"/>
            <a:ext cx="7498738" cy="6264696"/>
          </a:xfrm>
        </p:spPr>
      </p:pic>
    </p:spTree>
    <p:extLst>
      <p:ext uri="{BB962C8B-B14F-4D97-AF65-F5344CB8AC3E}">
        <p14:creationId xmlns:p14="http://schemas.microsoft.com/office/powerpoint/2010/main" val="308216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F3FFC-D777-492E-9744-C3D38CFF1DB2}"/>
              </a:ext>
            </a:extLst>
          </p:cNvPr>
          <p:cNvSpPr txBox="1"/>
          <p:nvPr/>
        </p:nvSpPr>
        <p:spPr>
          <a:xfrm>
            <a:off x="120512" y="304800"/>
            <a:ext cx="10668000" cy="5940088"/>
          </a:xfrm>
          <a:prstGeom prst="rect">
            <a:avLst/>
          </a:prstGeom>
          <a:noFill/>
        </p:spPr>
        <p:txBody>
          <a:bodyPr wrap="square" rtlCol="0">
            <a:spAutoFit/>
          </a:bodyPr>
          <a:lstStyle/>
          <a:p>
            <a:pPr algn="ctr"/>
            <a:r>
              <a:rPr lang="en-US" sz="2400" b="1" dirty="0"/>
              <a:t>AIM OF THE PROJECT</a:t>
            </a:r>
          </a:p>
          <a:p>
            <a:pPr algn="ctr"/>
            <a:endParaRPr lang="en-US" sz="2400" b="1" dirty="0"/>
          </a:p>
          <a:p>
            <a:pPr marL="342900" indent="-342900">
              <a:buFont typeface="Wingdings" panose="05000000000000000000" pitchFamily="2" charset="2"/>
              <a:buChar char="Ø"/>
            </a:pPr>
            <a:r>
              <a:rPr lang="en-US" sz="2400" dirty="0"/>
              <a:t>To visit a website in GOGGLE or web-browser we have to chance for all people to communicate all educational </a:t>
            </a:r>
            <a:r>
              <a:rPr lang="en-US" sz="2400" dirty="0" err="1"/>
              <a:t>centre</a:t>
            </a:r>
            <a:r>
              <a:rPr lang="en-US" sz="2400" dirty="0"/>
              <a:t> by the medium of our software.</a:t>
            </a:r>
          </a:p>
          <a:p>
            <a:endParaRPr lang="en-US" sz="2400" dirty="0"/>
          </a:p>
          <a:p>
            <a:pPr marL="342900" indent="-342900">
              <a:buFont typeface="Wingdings" panose="05000000000000000000" pitchFamily="2" charset="2"/>
              <a:buChar char="Ø"/>
            </a:pPr>
            <a:r>
              <a:rPr lang="en-US" sz="2400" dirty="0"/>
              <a:t>In sometimes so many people harassed to admission when he passed out Higher secondary </a:t>
            </a:r>
            <a:r>
              <a:rPr lang="en-US" sz="2400" dirty="0" err="1"/>
              <a:t>examination.Our</a:t>
            </a:r>
            <a:r>
              <a:rPr lang="en-US" sz="2400" dirty="0"/>
              <a:t> software </a:t>
            </a:r>
            <a:r>
              <a:rPr lang="en-US" sz="2400" dirty="0" err="1"/>
              <a:t>soluted</a:t>
            </a:r>
            <a:r>
              <a:rPr lang="en-US" sz="2400" dirty="0"/>
              <a:t> this problem in short distance of time</a:t>
            </a:r>
            <a:r>
              <a:rPr lang="en-US" sz="2000" dirty="0"/>
              <a:t>.</a:t>
            </a:r>
          </a:p>
          <a:p>
            <a:endParaRPr lang="en-US" sz="2000" dirty="0"/>
          </a:p>
          <a:p>
            <a:pPr marL="342900" indent="-342900">
              <a:buFont typeface="Wingdings" panose="05000000000000000000" pitchFamily="2" charset="2"/>
              <a:buChar char="Ø"/>
            </a:pPr>
            <a:r>
              <a:rPr lang="en-US" sz="2400" dirty="0"/>
              <a:t>So we try to this website doing its work </a:t>
            </a:r>
            <a:r>
              <a:rPr lang="en-US" sz="2400" dirty="0" err="1"/>
              <a:t>smoothly,quickly,and</a:t>
            </a:r>
            <a:r>
              <a:rPr lang="en-US" sz="2400" dirty="0"/>
              <a:t> spend at low amount of </a:t>
            </a:r>
            <a:r>
              <a:rPr lang="en-US" sz="2400" dirty="0" err="1"/>
              <a:t>data.So</a:t>
            </a:r>
            <a:r>
              <a:rPr lang="en-US" sz="2400" dirty="0"/>
              <a:t> many new features of the educational system are provide by our software.</a:t>
            </a:r>
          </a:p>
          <a:p>
            <a:endParaRPr lang="en-US" sz="2400" dirty="0"/>
          </a:p>
          <a:p>
            <a:pPr marL="342900" indent="-342900">
              <a:buFont typeface="Wingdings" panose="05000000000000000000" pitchFamily="2" charset="2"/>
              <a:buChar char="Ø"/>
            </a:pPr>
            <a:r>
              <a:rPr lang="en-US" sz="2400" dirty="0"/>
              <a:t>Those people who are poor ,who’s ability is don’t pay extra money for the </a:t>
            </a:r>
            <a:r>
              <a:rPr lang="en-US" sz="2400" dirty="0" err="1"/>
              <a:t>pupose.Then</a:t>
            </a:r>
            <a:r>
              <a:rPr lang="en-US" sz="2400" dirty="0"/>
              <a:t> who can used our software and he will </a:t>
            </a:r>
            <a:r>
              <a:rPr lang="en-US" sz="2400" dirty="0" err="1"/>
              <a:t>benifitted</a:t>
            </a:r>
            <a:r>
              <a:rPr lang="en-US" sz="2400" dirty="0"/>
              <a:t>. It is also a user friendly software.  </a:t>
            </a:r>
          </a:p>
        </p:txBody>
      </p:sp>
    </p:spTree>
    <p:extLst>
      <p:ext uri="{BB962C8B-B14F-4D97-AF65-F5344CB8AC3E}">
        <p14:creationId xmlns:p14="http://schemas.microsoft.com/office/powerpoint/2010/main" val="3974732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0753" y="2381073"/>
            <a:ext cx="7380923" cy="1200329"/>
          </a:xfrm>
          <a:prstGeom prst="rect">
            <a:avLst/>
          </a:prstGeom>
          <a:noFill/>
        </p:spPr>
        <p:txBody>
          <a:bodyPr wrap="square" rtlCol="0">
            <a:spAutoFit/>
          </a:bodyPr>
          <a:lstStyle/>
          <a:p>
            <a:r>
              <a:rPr lang="en-IN" sz="7200" dirty="0">
                <a:latin typeface="Times New Roman" pitchFamily="18" charset="0"/>
                <a:cs typeface="Times New Roman" pitchFamily="18" charset="0"/>
              </a:rPr>
              <a:t>  THANK YOU</a:t>
            </a:r>
          </a:p>
        </p:txBody>
      </p:sp>
    </p:spTree>
    <p:extLst>
      <p:ext uri="{BB962C8B-B14F-4D97-AF65-F5344CB8AC3E}">
        <p14:creationId xmlns:p14="http://schemas.microsoft.com/office/powerpoint/2010/main" val="408590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1EEA9-22E8-4E52-88BA-2F7B7228BECB}"/>
              </a:ext>
            </a:extLst>
          </p:cNvPr>
          <p:cNvSpPr txBox="1"/>
          <p:nvPr/>
        </p:nvSpPr>
        <p:spPr>
          <a:xfrm>
            <a:off x="219075" y="86139"/>
            <a:ext cx="10801350" cy="7232749"/>
          </a:xfrm>
          <a:prstGeom prst="rect">
            <a:avLst/>
          </a:prstGeom>
          <a:noFill/>
        </p:spPr>
        <p:txBody>
          <a:bodyPr wrap="square" rtlCol="0">
            <a:spAutoFit/>
          </a:bodyPr>
          <a:lstStyle/>
          <a:p>
            <a:pPr algn="ctr"/>
            <a:r>
              <a:rPr lang="en-US" sz="2800" b="1" dirty="0"/>
              <a:t>FEATURES OF ONLINE COLLEGE COUNSELLING SITE</a:t>
            </a:r>
          </a:p>
          <a:p>
            <a:pPr algn="ctr"/>
            <a:endParaRPr lang="en-US" sz="2800" b="1" dirty="0"/>
          </a:p>
          <a:p>
            <a:r>
              <a:rPr lang="en-US" sz="2400" dirty="0"/>
              <a:t>To solve the problems mentioned earlier online college counselling site a lot of features which are:</a:t>
            </a:r>
          </a:p>
          <a:p>
            <a:endParaRPr lang="en-US" sz="2400" dirty="0"/>
          </a:p>
          <a:p>
            <a:pPr marL="342900" indent="-342900">
              <a:buFont typeface="Wingdings" panose="05000000000000000000" pitchFamily="2" charset="2"/>
              <a:buChar char="Ø"/>
            </a:pPr>
            <a:r>
              <a:rPr lang="en-US" sz="2400" dirty="0"/>
              <a:t>You can select your college where you like to admission.</a:t>
            </a:r>
          </a:p>
          <a:p>
            <a:pPr marL="342900" indent="-342900">
              <a:buFont typeface="Wingdings" panose="05000000000000000000" pitchFamily="2" charset="2"/>
              <a:buChar char="Ø"/>
            </a:pPr>
            <a:r>
              <a:rPr lang="en-US" sz="2400" dirty="0"/>
              <a:t>You can take admission in college or some other educational </a:t>
            </a:r>
            <a:r>
              <a:rPr lang="en-US" sz="2400" dirty="0" err="1"/>
              <a:t>centre</a:t>
            </a:r>
            <a:r>
              <a:rPr lang="en-US" sz="2400" dirty="0"/>
              <a:t>  through our website just by some clicks.</a:t>
            </a:r>
          </a:p>
          <a:p>
            <a:pPr marL="342900" indent="-342900">
              <a:buFont typeface="Wingdings" panose="05000000000000000000" pitchFamily="2" charset="2"/>
              <a:buChar char="Ø"/>
            </a:pPr>
            <a:r>
              <a:rPr lang="en-US" sz="2400" dirty="0"/>
              <a:t>You can see all of the other colleges are available in </a:t>
            </a:r>
            <a:r>
              <a:rPr lang="en-US" sz="2400" dirty="0" err="1"/>
              <a:t>India.and</a:t>
            </a:r>
            <a:r>
              <a:rPr lang="en-US" sz="2400" dirty="0"/>
              <a:t> also process of take admission into this college are fully explained it.</a:t>
            </a:r>
          </a:p>
          <a:p>
            <a:pPr marL="342900" indent="-342900">
              <a:buFont typeface="Wingdings" panose="05000000000000000000" pitchFamily="2" charset="2"/>
              <a:buChar char="Ø"/>
            </a:pPr>
            <a:r>
              <a:rPr lang="en-US" sz="2400" dirty="0"/>
              <a:t>You can see details of all college ,their </a:t>
            </a:r>
            <a:r>
              <a:rPr lang="en-US" sz="2400" dirty="0" err="1"/>
              <a:t>grade,there</a:t>
            </a:r>
            <a:r>
              <a:rPr lang="en-US" sz="2400" dirty="0"/>
              <a:t> teachers </a:t>
            </a:r>
            <a:r>
              <a:rPr lang="en-US" sz="2400" dirty="0" err="1"/>
              <a:t>details,there</a:t>
            </a:r>
            <a:r>
              <a:rPr lang="en-US" sz="2400" dirty="0"/>
              <a:t> population of </a:t>
            </a:r>
            <a:r>
              <a:rPr lang="en-US" sz="2400" dirty="0" err="1"/>
              <a:t>students,and</a:t>
            </a:r>
            <a:r>
              <a:rPr lang="en-US" sz="2400" dirty="0"/>
              <a:t> also their </a:t>
            </a:r>
            <a:r>
              <a:rPr lang="en-US" sz="2400" dirty="0" err="1"/>
              <a:t>aligibility</a:t>
            </a:r>
            <a:r>
              <a:rPr lang="en-US" sz="2400" dirty="0"/>
              <a:t> to take admission.</a:t>
            </a:r>
          </a:p>
          <a:p>
            <a:pPr marL="342900" indent="-342900">
              <a:buFont typeface="Wingdings" panose="05000000000000000000" pitchFamily="2" charset="2"/>
              <a:buChar char="Ø"/>
            </a:pPr>
            <a:r>
              <a:rPr lang="en-US" sz="2400" dirty="0"/>
              <a:t>You can check also their current status.</a:t>
            </a:r>
          </a:p>
          <a:p>
            <a:pPr marL="342900" indent="-342900">
              <a:buFont typeface="Wingdings" panose="05000000000000000000" pitchFamily="2" charset="2"/>
              <a:buChar char="Ø"/>
            </a:pPr>
            <a:r>
              <a:rPr lang="en-US" sz="2400" dirty="0"/>
              <a:t>Our website provide all the student who used our website they also create their own profile in it.</a:t>
            </a:r>
          </a:p>
          <a:p>
            <a:pPr marL="342900" indent="-342900">
              <a:buFont typeface="Wingdings" panose="05000000000000000000" pitchFamily="2" charset="2"/>
              <a:buChar char="Ø"/>
            </a:pPr>
            <a:r>
              <a:rPr lang="en-US" sz="2400" dirty="0"/>
              <a:t>Our website  also mentioned what is the right choice between your profile .</a:t>
            </a:r>
          </a:p>
          <a:p>
            <a:pPr marL="342900" indent="-342900">
              <a:buFont typeface="Wingdings" panose="05000000000000000000" pitchFamily="2" charset="2"/>
              <a:buChar char="Ø"/>
            </a:pPr>
            <a:r>
              <a:rPr lang="en-US" sz="2400" dirty="0"/>
              <a:t>In this website all time updated through the colleges and also students thought.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36203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970DDB-3B8C-4D04-9628-5406FB6541F0}"/>
              </a:ext>
            </a:extLst>
          </p:cNvPr>
          <p:cNvSpPr txBox="1"/>
          <p:nvPr/>
        </p:nvSpPr>
        <p:spPr>
          <a:xfrm>
            <a:off x="76200" y="76200"/>
            <a:ext cx="10582275" cy="5109091"/>
          </a:xfrm>
          <a:prstGeom prst="rect">
            <a:avLst/>
          </a:prstGeom>
          <a:noFill/>
        </p:spPr>
        <p:txBody>
          <a:bodyPr wrap="square" rtlCol="0">
            <a:spAutoFit/>
          </a:bodyPr>
          <a:lstStyle/>
          <a:p>
            <a:pPr algn="ctr"/>
            <a:r>
              <a:rPr lang="en-US" sz="2800" b="1" dirty="0"/>
              <a:t>COMPONENTS USED</a:t>
            </a:r>
          </a:p>
          <a:p>
            <a:pPr algn="ctr"/>
            <a:endParaRPr lang="en-US" sz="2800" b="1" dirty="0"/>
          </a:p>
          <a:p>
            <a:r>
              <a:rPr lang="en-US" dirty="0"/>
              <a:t>As we mentioned earlier ONLINE COLLEGE COUNSELLING SITE is website that which can be accessed from any </a:t>
            </a:r>
          </a:p>
          <a:p>
            <a:r>
              <a:rPr lang="en-US" dirty="0"/>
              <a:t>Desktop/PC/</a:t>
            </a:r>
            <a:r>
              <a:rPr lang="en-US" dirty="0" err="1"/>
              <a:t>mobile.So</a:t>
            </a:r>
            <a:r>
              <a:rPr lang="en-US" dirty="0"/>
              <a:t> to built versatile website like this we have a better idea about the components we categorized it into two parts which are:-</a:t>
            </a:r>
          </a:p>
          <a:p>
            <a:endParaRPr lang="en-US" dirty="0"/>
          </a:p>
          <a:p>
            <a:pPr marL="285750" indent="-285750">
              <a:buFont typeface="Wingdings" panose="05000000000000000000" pitchFamily="2" charset="2"/>
              <a:buChar char="Ø"/>
            </a:pPr>
            <a:r>
              <a:rPr lang="en-US" dirty="0"/>
              <a:t> </a:t>
            </a:r>
            <a:r>
              <a:rPr lang="en-US" b="1" u="sng" dirty="0"/>
              <a:t>FRONT-END: </a:t>
            </a:r>
          </a:p>
          <a:p>
            <a:pPr marL="285750" indent="-285750">
              <a:buFont typeface="Wingdings" panose="05000000000000000000" pitchFamily="2" charset="2"/>
              <a:buChar char="Ø"/>
            </a:pPr>
            <a:r>
              <a:rPr lang="en-US" b="1" dirty="0"/>
              <a:t>A.  </a:t>
            </a:r>
            <a:r>
              <a:rPr lang="en-US" b="1" u="sng" dirty="0"/>
              <a:t>HTML</a:t>
            </a:r>
          </a:p>
          <a:p>
            <a:r>
              <a:rPr lang="en-US" dirty="0"/>
              <a:t>      </a:t>
            </a:r>
            <a:r>
              <a:rPr lang="en-US" b="1" dirty="0"/>
              <a:t>B.   </a:t>
            </a:r>
            <a:r>
              <a:rPr lang="en-US" b="1" u="sng" dirty="0"/>
              <a:t>CSS</a:t>
            </a:r>
            <a:endParaRPr lang="en-US" dirty="0"/>
          </a:p>
          <a:p>
            <a:r>
              <a:rPr lang="en-US" dirty="0"/>
              <a:t>      </a:t>
            </a:r>
            <a:r>
              <a:rPr lang="en-US" b="1" dirty="0"/>
              <a:t>C.   </a:t>
            </a:r>
            <a:r>
              <a:rPr lang="en-US" b="1" u="sng" dirty="0"/>
              <a:t>JAVA-SCRIPT</a:t>
            </a:r>
            <a:endParaRPr lang="en-US" dirty="0"/>
          </a:p>
          <a:p>
            <a:pPr marL="285750" indent="-285750">
              <a:buFont typeface="Wingdings" panose="05000000000000000000" pitchFamily="2" charset="2"/>
              <a:buChar char="Ø"/>
            </a:pPr>
            <a:endParaRPr lang="en-US" b="1" u="sng" dirty="0"/>
          </a:p>
          <a:p>
            <a:pPr marL="285750" indent="-285750">
              <a:buFont typeface="Wingdings" panose="05000000000000000000" pitchFamily="2" charset="2"/>
              <a:buChar char="Ø"/>
            </a:pPr>
            <a:endParaRPr lang="en-US" b="1" u="sng" dirty="0"/>
          </a:p>
          <a:p>
            <a:pPr marL="285750" indent="-285750">
              <a:buFont typeface="Wingdings" panose="05000000000000000000" pitchFamily="2" charset="2"/>
              <a:buChar char="Ø"/>
            </a:pPr>
            <a:endParaRPr lang="en-US" b="1" u="sng" dirty="0"/>
          </a:p>
          <a:p>
            <a:pPr marL="285750" indent="-285750">
              <a:buFont typeface="Wingdings" panose="05000000000000000000" pitchFamily="2" charset="2"/>
              <a:buChar char="Ø"/>
            </a:pPr>
            <a:r>
              <a:rPr lang="en-US" b="1" u="sng" dirty="0"/>
              <a:t>BACK-END:</a:t>
            </a:r>
          </a:p>
          <a:p>
            <a:pPr marL="285750" indent="-285750">
              <a:buFont typeface="Wingdings" panose="05000000000000000000" pitchFamily="2" charset="2"/>
              <a:buChar char="Ø"/>
            </a:pPr>
            <a:endParaRPr lang="en-US" b="1" u="sng" dirty="0"/>
          </a:p>
          <a:p>
            <a:pPr marL="285750" indent="-285750">
              <a:buFont typeface="Wingdings" panose="05000000000000000000" pitchFamily="2" charset="2"/>
              <a:buChar char="Ø"/>
            </a:pPr>
            <a:r>
              <a:rPr lang="en-US" b="1" u="sng" dirty="0"/>
              <a:t>XAMPP SERVER</a:t>
            </a:r>
          </a:p>
          <a:p>
            <a:pPr marL="285750" indent="-285750">
              <a:buFont typeface="Wingdings" panose="05000000000000000000" pitchFamily="2" charset="2"/>
              <a:buChar char="Ø"/>
            </a:pPr>
            <a:r>
              <a:rPr lang="en-US" sz="1800" b="1" u="sng" dirty="0"/>
              <a:t>MYSQL</a:t>
            </a:r>
            <a:endParaRPr lang="en-US" dirty="0"/>
          </a:p>
        </p:txBody>
      </p:sp>
    </p:spTree>
    <p:extLst>
      <p:ext uri="{BB962C8B-B14F-4D97-AF65-F5344CB8AC3E}">
        <p14:creationId xmlns:p14="http://schemas.microsoft.com/office/powerpoint/2010/main" val="40722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73A70-CA30-45AC-A7C4-B96AA9879911}"/>
              </a:ext>
            </a:extLst>
          </p:cNvPr>
          <p:cNvSpPr txBox="1"/>
          <p:nvPr/>
        </p:nvSpPr>
        <p:spPr>
          <a:xfrm>
            <a:off x="0" y="152400"/>
            <a:ext cx="10734675" cy="400110"/>
          </a:xfrm>
          <a:prstGeom prst="rect">
            <a:avLst/>
          </a:prstGeom>
          <a:noFill/>
        </p:spPr>
        <p:txBody>
          <a:bodyPr wrap="square" rtlCol="0">
            <a:spAutoFit/>
          </a:bodyPr>
          <a:lstStyle/>
          <a:p>
            <a:pPr algn="ctr"/>
            <a:r>
              <a:rPr lang="en-US" sz="2000" b="1" u="sng" dirty="0"/>
              <a:t>DATA FLOW DIAGRAM(DFD):</a:t>
            </a:r>
          </a:p>
        </p:txBody>
      </p:sp>
      <p:sp>
        <p:nvSpPr>
          <p:cNvPr id="3" name="Oval 2">
            <a:extLst>
              <a:ext uri="{FF2B5EF4-FFF2-40B4-BE49-F238E27FC236}">
                <a16:creationId xmlns:a16="http://schemas.microsoft.com/office/drawing/2014/main" id="{27C66E1E-70E0-4CD2-AC1B-19102B206DD5}"/>
              </a:ext>
            </a:extLst>
          </p:cNvPr>
          <p:cNvSpPr/>
          <p:nvPr/>
        </p:nvSpPr>
        <p:spPr>
          <a:xfrm>
            <a:off x="4257675" y="2438400"/>
            <a:ext cx="3200400" cy="228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E947330-914F-45EA-9B0F-60157912CE82}"/>
              </a:ext>
            </a:extLst>
          </p:cNvPr>
          <p:cNvSpPr txBox="1"/>
          <p:nvPr/>
        </p:nvSpPr>
        <p:spPr>
          <a:xfrm>
            <a:off x="4867275" y="3201769"/>
            <a:ext cx="1981200" cy="646331"/>
          </a:xfrm>
          <a:prstGeom prst="rect">
            <a:avLst/>
          </a:prstGeom>
          <a:noFill/>
        </p:spPr>
        <p:txBody>
          <a:bodyPr wrap="square" rtlCol="0">
            <a:spAutoFit/>
          </a:bodyPr>
          <a:lstStyle/>
          <a:p>
            <a:pPr algn="ctr"/>
            <a:r>
              <a:rPr lang="en-US" b="1" dirty="0"/>
              <a:t>COUNSELLING</a:t>
            </a:r>
          </a:p>
          <a:p>
            <a:pPr algn="ctr"/>
            <a:r>
              <a:rPr lang="en-US" b="1" dirty="0"/>
              <a:t>WORLD</a:t>
            </a:r>
          </a:p>
        </p:txBody>
      </p:sp>
      <p:sp>
        <p:nvSpPr>
          <p:cNvPr id="5" name="Rectangle: Rounded Corners 4">
            <a:extLst>
              <a:ext uri="{FF2B5EF4-FFF2-40B4-BE49-F238E27FC236}">
                <a16:creationId xmlns:a16="http://schemas.microsoft.com/office/drawing/2014/main" id="{194752EF-4BD8-471E-9403-C6D34A0C171D}"/>
              </a:ext>
            </a:extLst>
          </p:cNvPr>
          <p:cNvSpPr/>
          <p:nvPr/>
        </p:nvSpPr>
        <p:spPr>
          <a:xfrm>
            <a:off x="600075" y="1371600"/>
            <a:ext cx="2743200" cy="4001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35876E79-65CC-4601-9DF4-4855B1DE04C7}"/>
              </a:ext>
            </a:extLst>
          </p:cNvPr>
          <p:cNvSpPr txBox="1"/>
          <p:nvPr/>
        </p:nvSpPr>
        <p:spPr>
          <a:xfrm>
            <a:off x="845654" y="1424345"/>
            <a:ext cx="2590800" cy="338554"/>
          </a:xfrm>
          <a:prstGeom prst="rect">
            <a:avLst/>
          </a:prstGeom>
          <a:noFill/>
        </p:spPr>
        <p:txBody>
          <a:bodyPr wrap="square" rtlCol="0">
            <a:spAutoFit/>
          </a:bodyPr>
          <a:lstStyle/>
          <a:p>
            <a:r>
              <a:rPr lang="en-US" sz="1600" b="1" dirty="0"/>
              <a:t>LOGIN MANAGEMENT</a:t>
            </a:r>
          </a:p>
        </p:txBody>
      </p:sp>
      <p:sp>
        <p:nvSpPr>
          <p:cNvPr id="7" name="Rectangle 6">
            <a:extLst>
              <a:ext uri="{FF2B5EF4-FFF2-40B4-BE49-F238E27FC236}">
                <a16:creationId xmlns:a16="http://schemas.microsoft.com/office/drawing/2014/main" id="{76C5B4D6-58C0-4F70-9DAB-C510C9C1E4AE}"/>
              </a:ext>
            </a:extLst>
          </p:cNvPr>
          <p:cNvSpPr/>
          <p:nvPr/>
        </p:nvSpPr>
        <p:spPr>
          <a:xfrm>
            <a:off x="676275" y="2419410"/>
            <a:ext cx="2590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3E8FF4EA-E514-43D0-83B5-6F149451EBE8}"/>
              </a:ext>
            </a:extLst>
          </p:cNvPr>
          <p:cNvSpPr txBox="1"/>
          <p:nvPr/>
        </p:nvSpPr>
        <p:spPr>
          <a:xfrm>
            <a:off x="802584" y="2499796"/>
            <a:ext cx="2590800" cy="338554"/>
          </a:xfrm>
          <a:prstGeom prst="rect">
            <a:avLst/>
          </a:prstGeom>
          <a:noFill/>
        </p:spPr>
        <p:txBody>
          <a:bodyPr wrap="square" rtlCol="0">
            <a:spAutoFit/>
          </a:bodyPr>
          <a:lstStyle/>
          <a:p>
            <a:r>
              <a:rPr lang="en-US" sz="1600" b="1" dirty="0"/>
              <a:t>STUDENT MANAGEMENT</a:t>
            </a:r>
          </a:p>
        </p:txBody>
      </p:sp>
      <p:sp>
        <p:nvSpPr>
          <p:cNvPr id="9" name="Rectangle 8">
            <a:extLst>
              <a:ext uri="{FF2B5EF4-FFF2-40B4-BE49-F238E27FC236}">
                <a16:creationId xmlns:a16="http://schemas.microsoft.com/office/drawing/2014/main" id="{C21172CB-DF7E-4F77-A275-10855FA22C8C}"/>
              </a:ext>
            </a:extLst>
          </p:cNvPr>
          <p:cNvSpPr/>
          <p:nvPr/>
        </p:nvSpPr>
        <p:spPr>
          <a:xfrm>
            <a:off x="676275" y="3733800"/>
            <a:ext cx="2743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E073B787-57B0-44D8-A2A2-57B7F5C0A7E5}"/>
              </a:ext>
            </a:extLst>
          </p:cNvPr>
          <p:cNvSpPr txBox="1"/>
          <p:nvPr/>
        </p:nvSpPr>
        <p:spPr>
          <a:xfrm>
            <a:off x="769454" y="3839817"/>
            <a:ext cx="2743200" cy="338554"/>
          </a:xfrm>
          <a:prstGeom prst="rect">
            <a:avLst/>
          </a:prstGeom>
          <a:noFill/>
        </p:spPr>
        <p:txBody>
          <a:bodyPr wrap="square" rtlCol="0">
            <a:spAutoFit/>
          </a:bodyPr>
          <a:lstStyle/>
          <a:p>
            <a:r>
              <a:rPr lang="en-US" sz="1600" b="1" dirty="0"/>
              <a:t>COLLEGE  MANAGEMENT</a:t>
            </a:r>
          </a:p>
        </p:txBody>
      </p:sp>
      <p:sp>
        <p:nvSpPr>
          <p:cNvPr id="11" name="Rectangle 10">
            <a:extLst>
              <a:ext uri="{FF2B5EF4-FFF2-40B4-BE49-F238E27FC236}">
                <a16:creationId xmlns:a16="http://schemas.microsoft.com/office/drawing/2014/main" id="{21A3D8F4-5F80-4CBC-97BF-C2B5C70C1DD7}"/>
              </a:ext>
            </a:extLst>
          </p:cNvPr>
          <p:cNvSpPr/>
          <p:nvPr/>
        </p:nvSpPr>
        <p:spPr>
          <a:xfrm>
            <a:off x="676275" y="5237731"/>
            <a:ext cx="2743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7C4F0C-17C5-454B-AFA0-8EA7AE525EC6}"/>
              </a:ext>
            </a:extLst>
          </p:cNvPr>
          <p:cNvSpPr txBox="1"/>
          <p:nvPr/>
        </p:nvSpPr>
        <p:spPr>
          <a:xfrm>
            <a:off x="802584" y="5335154"/>
            <a:ext cx="2727049" cy="338554"/>
          </a:xfrm>
          <a:prstGeom prst="rect">
            <a:avLst/>
          </a:prstGeom>
          <a:noFill/>
        </p:spPr>
        <p:txBody>
          <a:bodyPr wrap="square" rtlCol="0">
            <a:spAutoFit/>
          </a:bodyPr>
          <a:lstStyle/>
          <a:p>
            <a:r>
              <a:rPr lang="en-US" sz="1600" b="1" dirty="0"/>
              <a:t>COURSE  MANAGEMENT</a:t>
            </a:r>
          </a:p>
        </p:txBody>
      </p:sp>
      <p:cxnSp>
        <p:nvCxnSpPr>
          <p:cNvPr id="14" name="Straight Arrow Connector 13">
            <a:extLst>
              <a:ext uri="{FF2B5EF4-FFF2-40B4-BE49-F238E27FC236}">
                <a16:creationId xmlns:a16="http://schemas.microsoft.com/office/drawing/2014/main" id="{E5947328-F876-4253-94C5-B7C87C4954EB}"/>
              </a:ext>
            </a:extLst>
          </p:cNvPr>
          <p:cNvCxnSpPr>
            <a:cxnSpLocks/>
            <a:endCxn id="3" idx="1"/>
          </p:cNvCxnSpPr>
          <p:nvPr/>
        </p:nvCxnSpPr>
        <p:spPr>
          <a:xfrm>
            <a:off x="3240210" y="1424345"/>
            <a:ext cx="1486153" cy="134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15323E-7090-4ABE-A1BC-CB2907055FA0}"/>
              </a:ext>
            </a:extLst>
          </p:cNvPr>
          <p:cNvCxnSpPr>
            <a:cxnSpLocks/>
          </p:cNvCxnSpPr>
          <p:nvPr/>
        </p:nvCxnSpPr>
        <p:spPr>
          <a:xfrm>
            <a:off x="3267075" y="2669073"/>
            <a:ext cx="1219200" cy="532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E97ACC-95AF-4F59-B352-34654C511F08}"/>
              </a:ext>
            </a:extLst>
          </p:cNvPr>
          <p:cNvCxnSpPr>
            <a:cxnSpLocks/>
          </p:cNvCxnSpPr>
          <p:nvPr/>
        </p:nvCxnSpPr>
        <p:spPr>
          <a:xfrm flipV="1">
            <a:off x="3267075" y="4000500"/>
            <a:ext cx="1143000" cy="1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9371F8D-9C8F-431D-AAEA-EF421E5F8497}"/>
              </a:ext>
            </a:extLst>
          </p:cNvPr>
          <p:cNvCxnSpPr>
            <a:endCxn id="3" idx="3"/>
          </p:cNvCxnSpPr>
          <p:nvPr/>
        </p:nvCxnSpPr>
        <p:spPr>
          <a:xfrm flipV="1">
            <a:off x="3393384" y="4389623"/>
            <a:ext cx="1332979" cy="1114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FC0ACA4-4218-4FAE-A8F4-0ED70B9CFFD7}"/>
              </a:ext>
            </a:extLst>
          </p:cNvPr>
          <p:cNvSpPr/>
          <p:nvPr/>
        </p:nvSpPr>
        <p:spPr>
          <a:xfrm>
            <a:off x="7762875" y="852904"/>
            <a:ext cx="28956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B9CF6A0E-0A24-441F-B8C4-6EFBE511BFBA}"/>
              </a:ext>
            </a:extLst>
          </p:cNvPr>
          <p:cNvSpPr/>
          <p:nvPr/>
        </p:nvSpPr>
        <p:spPr>
          <a:xfrm>
            <a:off x="7686675" y="1762899"/>
            <a:ext cx="28956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GENERATE COLLEGE DETAILS</a:t>
            </a:r>
          </a:p>
        </p:txBody>
      </p:sp>
      <p:sp>
        <p:nvSpPr>
          <p:cNvPr id="27" name="Rectangle 26">
            <a:extLst>
              <a:ext uri="{FF2B5EF4-FFF2-40B4-BE49-F238E27FC236}">
                <a16:creationId xmlns:a16="http://schemas.microsoft.com/office/drawing/2014/main" id="{89F453FA-A35F-4B35-B85C-72FB81CC6E0B}"/>
              </a:ext>
            </a:extLst>
          </p:cNvPr>
          <p:cNvSpPr/>
          <p:nvPr/>
        </p:nvSpPr>
        <p:spPr>
          <a:xfrm>
            <a:off x="7686675" y="2773178"/>
            <a:ext cx="2895600" cy="428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GENERATE COURSE DETAILS</a:t>
            </a:r>
          </a:p>
        </p:txBody>
      </p:sp>
      <p:sp>
        <p:nvSpPr>
          <p:cNvPr id="28" name="Rectangle 27">
            <a:extLst>
              <a:ext uri="{FF2B5EF4-FFF2-40B4-BE49-F238E27FC236}">
                <a16:creationId xmlns:a16="http://schemas.microsoft.com/office/drawing/2014/main" id="{64E244FD-55B7-42CB-AEF9-DF92AB25EC2C}"/>
              </a:ext>
            </a:extLst>
          </p:cNvPr>
          <p:cNvSpPr/>
          <p:nvPr/>
        </p:nvSpPr>
        <p:spPr>
          <a:xfrm>
            <a:off x="7762875" y="4156064"/>
            <a:ext cx="2743200" cy="428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GENERATE STUDENT DATA</a:t>
            </a:r>
          </a:p>
        </p:txBody>
      </p:sp>
      <p:sp>
        <p:nvSpPr>
          <p:cNvPr id="29" name="Rectangle 28">
            <a:extLst>
              <a:ext uri="{FF2B5EF4-FFF2-40B4-BE49-F238E27FC236}">
                <a16:creationId xmlns:a16="http://schemas.microsoft.com/office/drawing/2014/main" id="{A76287F4-AC48-417A-B935-20A434817789}"/>
              </a:ext>
            </a:extLst>
          </p:cNvPr>
          <p:cNvSpPr/>
          <p:nvPr/>
        </p:nvSpPr>
        <p:spPr>
          <a:xfrm>
            <a:off x="7762875" y="5459412"/>
            <a:ext cx="2743200" cy="428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GENERATE EMAIL CONFIRMATION</a:t>
            </a:r>
          </a:p>
        </p:txBody>
      </p:sp>
      <p:sp>
        <p:nvSpPr>
          <p:cNvPr id="30" name="TextBox 29">
            <a:extLst>
              <a:ext uri="{FF2B5EF4-FFF2-40B4-BE49-F238E27FC236}">
                <a16:creationId xmlns:a16="http://schemas.microsoft.com/office/drawing/2014/main" id="{3FC4774C-D136-43EE-834D-BF6FFA170E09}"/>
              </a:ext>
            </a:extLst>
          </p:cNvPr>
          <p:cNvSpPr txBox="1"/>
          <p:nvPr/>
        </p:nvSpPr>
        <p:spPr>
          <a:xfrm>
            <a:off x="8143875" y="819150"/>
            <a:ext cx="2895600" cy="338554"/>
          </a:xfrm>
          <a:prstGeom prst="rect">
            <a:avLst/>
          </a:prstGeom>
          <a:noFill/>
        </p:spPr>
        <p:txBody>
          <a:bodyPr wrap="square" rtlCol="0">
            <a:spAutoFit/>
          </a:bodyPr>
          <a:lstStyle/>
          <a:p>
            <a:r>
              <a:rPr lang="en-US" sz="1600" b="1" dirty="0"/>
              <a:t>COLLEGE  SEARCH</a:t>
            </a:r>
          </a:p>
        </p:txBody>
      </p:sp>
      <p:cxnSp>
        <p:nvCxnSpPr>
          <p:cNvPr id="32" name="Straight Arrow Connector 31">
            <a:extLst>
              <a:ext uri="{FF2B5EF4-FFF2-40B4-BE49-F238E27FC236}">
                <a16:creationId xmlns:a16="http://schemas.microsoft.com/office/drawing/2014/main" id="{4719BAAD-3EAB-4F99-BE6D-8B15D2D08BC9}"/>
              </a:ext>
            </a:extLst>
          </p:cNvPr>
          <p:cNvCxnSpPr>
            <a:stCxn id="25" idx="1"/>
            <a:endCxn id="3" idx="0"/>
          </p:cNvCxnSpPr>
          <p:nvPr/>
        </p:nvCxnSpPr>
        <p:spPr>
          <a:xfrm flipH="1">
            <a:off x="5857875" y="1005304"/>
            <a:ext cx="1905000" cy="143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9FBFFD4-E23E-48B0-A5DA-EC602DCD67F5}"/>
              </a:ext>
            </a:extLst>
          </p:cNvPr>
          <p:cNvCxnSpPr>
            <a:stCxn id="26" idx="1"/>
            <a:endCxn id="3" idx="7"/>
          </p:cNvCxnSpPr>
          <p:nvPr/>
        </p:nvCxnSpPr>
        <p:spPr>
          <a:xfrm flipH="1">
            <a:off x="6989387" y="1915299"/>
            <a:ext cx="697288" cy="85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688E61D-2FB8-4C29-B262-7BBBF5E7B41A}"/>
              </a:ext>
            </a:extLst>
          </p:cNvPr>
          <p:cNvCxnSpPr>
            <a:stCxn id="27" idx="1"/>
          </p:cNvCxnSpPr>
          <p:nvPr/>
        </p:nvCxnSpPr>
        <p:spPr>
          <a:xfrm flipH="1">
            <a:off x="7338031" y="2987474"/>
            <a:ext cx="348644" cy="21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B470F0-8138-4C27-9783-B5E2F9885314}"/>
              </a:ext>
            </a:extLst>
          </p:cNvPr>
          <p:cNvCxnSpPr>
            <a:stCxn id="28" idx="1"/>
            <a:endCxn id="3" idx="6"/>
          </p:cNvCxnSpPr>
          <p:nvPr/>
        </p:nvCxnSpPr>
        <p:spPr>
          <a:xfrm flipH="1" flipV="1">
            <a:off x="7458075" y="3581400"/>
            <a:ext cx="304800" cy="78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3ADD3C-8EE8-4824-8E4D-05746200E209}"/>
              </a:ext>
            </a:extLst>
          </p:cNvPr>
          <p:cNvCxnSpPr>
            <a:stCxn id="29" idx="1"/>
            <a:endCxn id="3" idx="5"/>
          </p:cNvCxnSpPr>
          <p:nvPr/>
        </p:nvCxnSpPr>
        <p:spPr>
          <a:xfrm flipH="1" flipV="1">
            <a:off x="6989387" y="4389623"/>
            <a:ext cx="773488" cy="128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2A5BEB8-B0AD-4382-8A46-D654FB2CF7BF}"/>
              </a:ext>
            </a:extLst>
          </p:cNvPr>
          <p:cNvSpPr txBox="1"/>
          <p:nvPr/>
        </p:nvSpPr>
        <p:spPr>
          <a:xfrm>
            <a:off x="295275" y="685800"/>
            <a:ext cx="3810000" cy="400110"/>
          </a:xfrm>
          <a:prstGeom prst="rect">
            <a:avLst/>
          </a:prstGeom>
          <a:noFill/>
        </p:spPr>
        <p:txBody>
          <a:bodyPr wrap="square" rtlCol="0">
            <a:spAutoFit/>
          </a:bodyPr>
          <a:lstStyle/>
          <a:p>
            <a:r>
              <a:rPr lang="en-US" sz="2000" b="1" u="sng" dirty="0"/>
              <a:t>0 LEVEL DFD-</a:t>
            </a:r>
          </a:p>
        </p:txBody>
      </p:sp>
    </p:spTree>
    <p:extLst>
      <p:ext uri="{BB962C8B-B14F-4D97-AF65-F5344CB8AC3E}">
        <p14:creationId xmlns:p14="http://schemas.microsoft.com/office/powerpoint/2010/main" val="42314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639E1-B32A-4651-B0CE-FDFF0CC52675}"/>
              </a:ext>
            </a:extLst>
          </p:cNvPr>
          <p:cNvSpPr txBox="1"/>
          <p:nvPr/>
        </p:nvSpPr>
        <p:spPr>
          <a:xfrm>
            <a:off x="219075" y="381000"/>
            <a:ext cx="2590800" cy="369332"/>
          </a:xfrm>
          <a:prstGeom prst="rect">
            <a:avLst/>
          </a:prstGeom>
          <a:noFill/>
        </p:spPr>
        <p:txBody>
          <a:bodyPr wrap="square" rtlCol="0">
            <a:spAutoFit/>
          </a:bodyPr>
          <a:lstStyle/>
          <a:p>
            <a:r>
              <a:rPr lang="en-US" b="1" dirty="0"/>
              <a:t>1 LEVEL DFD-</a:t>
            </a:r>
          </a:p>
        </p:txBody>
      </p:sp>
      <p:sp>
        <p:nvSpPr>
          <p:cNvPr id="3" name="Oval 2">
            <a:extLst>
              <a:ext uri="{FF2B5EF4-FFF2-40B4-BE49-F238E27FC236}">
                <a16:creationId xmlns:a16="http://schemas.microsoft.com/office/drawing/2014/main" id="{60B6C6A3-D8EB-44F1-9868-DB1E203CC466}"/>
              </a:ext>
            </a:extLst>
          </p:cNvPr>
          <p:cNvSpPr/>
          <p:nvPr/>
        </p:nvSpPr>
        <p:spPr>
          <a:xfrm>
            <a:off x="4602646" y="160610"/>
            <a:ext cx="21336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3D571B6C-725F-4780-BE49-C60853B6FA15}"/>
              </a:ext>
            </a:extLst>
          </p:cNvPr>
          <p:cNvSpPr/>
          <p:nvPr/>
        </p:nvSpPr>
        <p:spPr>
          <a:xfrm>
            <a:off x="900734" y="2514600"/>
            <a:ext cx="1447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6372F2E6-D934-4369-9782-4DBF14A11B00}"/>
              </a:ext>
            </a:extLst>
          </p:cNvPr>
          <p:cNvSpPr/>
          <p:nvPr/>
        </p:nvSpPr>
        <p:spPr>
          <a:xfrm>
            <a:off x="8039929" y="2324100"/>
            <a:ext cx="20574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FED134ED-0490-4E5E-8D88-AE778C716E94}"/>
              </a:ext>
            </a:extLst>
          </p:cNvPr>
          <p:cNvSpPr/>
          <p:nvPr/>
        </p:nvSpPr>
        <p:spPr>
          <a:xfrm>
            <a:off x="5019675" y="4964668"/>
            <a:ext cx="1752600" cy="9027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01D3E5D-BB0D-4135-9982-652B79599478}"/>
              </a:ext>
            </a:extLst>
          </p:cNvPr>
          <p:cNvSpPr/>
          <p:nvPr/>
        </p:nvSpPr>
        <p:spPr>
          <a:xfrm>
            <a:off x="4638675" y="1604305"/>
            <a:ext cx="2133600" cy="228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668E220-6F7D-4619-8B03-575F050B5D3D}"/>
              </a:ext>
            </a:extLst>
          </p:cNvPr>
          <p:cNvSpPr/>
          <p:nvPr/>
        </p:nvSpPr>
        <p:spPr>
          <a:xfrm>
            <a:off x="4602646" y="2743200"/>
            <a:ext cx="2362200" cy="228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43EF1F7-1135-4446-83FC-8FB00998BBD4}"/>
              </a:ext>
            </a:extLst>
          </p:cNvPr>
          <p:cNvCxnSpPr>
            <a:stCxn id="3" idx="4"/>
            <a:endCxn id="7" idx="0"/>
          </p:cNvCxnSpPr>
          <p:nvPr/>
        </p:nvCxnSpPr>
        <p:spPr>
          <a:xfrm>
            <a:off x="5669446" y="922610"/>
            <a:ext cx="36029" cy="68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AC1289-2122-4F4A-A9FC-4061BD9AC42C}"/>
              </a:ext>
            </a:extLst>
          </p:cNvPr>
          <p:cNvCxnSpPr>
            <a:stCxn id="7" idx="2"/>
            <a:endCxn id="8" idx="0"/>
          </p:cNvCxnSpPr>
          <p:nvPr/>
        </p:nvCxnSpPr>
        <p:spPr>
          <a:xfrm>
            <a:off x="5705475" y="1832905"/>
            <a:ext cx="78271" cy="91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CA36363-205A-47F1-AB1D-90B9660E7174}"/>
              </a:ext>
            </a:extLst>
          </p:cNvPr>
          <p:cNvCxnSpPr>
            <a:stCxn id="8" idx="2"/>
            <a:endCxn id="6" idx="0"/>
          </p:cNvCxnSpPr>
          <p:nvPr/>
        </p:nvCxnSpPr>
        <p:spPr>
          <a:xfrm>
            <a:off x="5783746" y="2971800"/>
            <a:ext cx="112229" cy="199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C4A9069-9E51-42CE-BEFB-A05CACFDFCD0}"/>
              </a:ext>
            </a:extLst>
          </p:cNvPr>
          <p:cNvSpPr txBox="1"/>
          <p:nvPr/>
        </p:nvSpPr>
        <p:spPr>
          <a:xfrm>
            <a:off x="5039967" y="278571"/>
            <a:ext cx="1828800" cy="584775"/>
          </a:xfrm>
          <a:prstGeom prst="rect">
            <a:avLst/>
          </a:prstGeom>
          <a:noFill/>
        </p:spPr>
        <p:txBody>
          <a:bodyPr wrap="square" rtlCol="0">
            <a:spAutoFit/>
          </a:bodyPr>
          <a:lstStyle/>
          <a:p>
            <a:r>
              <a:rPr lang="en-US" sz="1600" b="1" dirty="0"/>
              <a:t>COUNSELLING WORLD</a:t>
            </a:r>
          </a:p>
        </p:txBody>
      </p:sp>
      <p:sp>
        <p:nvSpPr>
          <p:cNvPr id="17" name="TextBox 16">
            <a:extLst>
              <a:ext uri="{FF2B5EF4-FFF2-40B4-BE49-F238E27FC236}">
                <a16:creationId xmlns:a16="http://schemas.microsoft.com/office/drawing/2014/main" id="{AB2F08C2-D10C-4C2A-987D-D22F61DB6F7E}"/>
              </a:ext>
            </a:extLst>
          </p:cNvPr>
          <p:cNvSpPr txBox="1"/>
          <p:nvPr/>
        </p:nvSpPr>
        <p:spPr>
          <a:xfrm>
            <a:off x="5006837" y="1552400"/>
            <a:ext cx="2097571" cy="338554"/>
          </a:xfrm>
          <a:prstGeom prst="rect">
            <a:avLst/>
          </a:prstGeom>
          <a:noFill/>
        </p:spPr>
        <p:txBody>
          <a:bodyPr wrap="square" rtlCol="0">
            <a:spAutoFit/>
          </a:bodyPr>
          <a:lstStyle/>
          <a:p>
            <a:r>
              <a:rPr lang="en-US" sz="1600" b="1" dirty="0"/>
              <a:t>REGISTRATION</a:t>
            </a:r>
          </a:p>
        </p:txBody>
      </p:sp>
      <p:sp>
        <p:nvSpPr>
          <p:cNvPr id="18" name="TextBox 17">
            <a:extLst>
              <a:ext uri="{FF2B5EF4-FFF2-40B4-BE49-F238E27FC236}">
                <a16:creationId xmlns:a16="http://schemas.microsoft.com/office/drawing/2014/main" id="{A219A2AD-00B5-4C4F-9AC2-F5F07D66AA25}"/>
              </a:ext>
            </a:extLst>
          </p:cNvPr>
          <p:cNvSpPr txBox="1"/>
          <p:nvPr/>
        </p:nvSpPr>
        <p:spPr>
          <a:xfrm>
            <a:off x="5400675" y="2653818"/>
            <a:ext cx="2230092" cy="338554"/>
          </a:xfrm>
          <a:prstGeom prst="rect">
            <a:avLst/>
          </a:prstGeom>
          <a:noFill/>
        </p:spPr>
        <p:txBody>
          <a:bodyPr wrap="square" rtlCol="0">
            <a:spAutoFit/>
          </a:bodyPr>
          <a:lstStyle/>
          <a:p>
            <a:r>
              <a:rPr lang="en-US" sz="1600" b="1" dirty="0"/>
              <a:t>LOGIN</a:t>
            </a:r>
          </a:p>
        </p:txBody>
      </p:sp>
      <p:sp>
        <p:nvSpPr>
          <p:cNvPr id="19" name="TextBox 18">
            <a:extLst>
              <a:ext uri="{FF2B5EF4-FFF2-40B4-BE49-F238E27FC236}">
                <a16:creationId xmlns:a16="http://schemas.microsoft.com/office/drawing/2014/main" id="{B3008EF4-0ABB-4B59-BBE3-7428B1B65073}"/>
              </a:ext>
            </a:extLst>
          </p:cNvPr>
          <p:cNvSpPr txBox="1"/>
          <p:nvPr/>
        </p:nvSpPr>
        <p:spPr>
          <a:xfrm>
            <a:off x="5400675" y="5246757"/>
            <a:ext cx="1564171" cy="338554"/>
          </a:xfrm>
          <a:prstGeom prst="rect">
            <a:avLst/>
          </a:prstGeom>
          <a:noFill/>
        </p:spPr>
        <p:txBody>
          <a:bodyPr wrap="square" rtlCol="0">
            <a:spAutoFit/>
          </a:bodyPr>
          <a:lstStyle/>
          <a:p>
            <a:r>
              <a:rPr lang="en-US" sz="1600" b="1" dirty="0"/>
              <a:t>COLLEGE</a:t>
            </a:r>
          </a:p>
        </p:txBody>
      </p:sp>
      <p:sp>
        <p:nvSpPr>
          <p:cNvPr id="20" name="TextBox 19">
            <a:extLst>
              <a:ext uri="{FF2B5EF4-FFF2-40B4-BE49-F238E27FC236}">
                <a16:creationId xmlns:a16="http://schemas.microsoft.com/office/drawing/2014/main" id="{11200372-1F48-46F4-AD6B-0368EDFC8361}"/>
              </a:ext>
            </a:extLst>
          </p:cNvPr>
          <p:cNvSpPr txBox="1"/>
          <p:nvPr/>
        </p:nvSpPr>
        <p:spPr>
          <a:xfrm>
            <a:off x="8668993" y="2743200"/>
            <a:ext cx="1734792" cy="338554"/>
          </a:xfrm>
          <a:prstGeom prst="rect">
            <a:avLst/>
          </a:prstGeom>
          <a:noFill/>
        </p:spPr>
        <p:txBody>
          <a:bodyPr wrap="square" rtlCol="0">
            <a:spAutoFit/>
          </a:bodyPr>
          <a:lstStyle/>
          <a:p>
            <a:r>
              <a:rPr lang="en-US" sz="1600" b="1" dirty="0"/>
              <a:t>ADMIN</a:t>
            </a:r>
          </a:p>
        </p:txBody>
      </p:sp>
      <p:sp>
        <p:nvSpPr>
          <p:cNvPr id="21" name="TextBox 20">
            <a:extLst>
              <a:ext uri="{FF2B5EF4-FFF2-40B4-BE49-F238E27FC236}">
                <a16:creationId xmlns:a16="http://schemas.microsoft.com/office/drawing/2014/main" id="{78EAE291-EA03-4B51-80B5-F0AD6A11AAF9}"/>
              </a:ext>
            </a:extLst>
          </p:cNvPr>
          <p:cNvSpPr txBox="1"/>
          <p:nvPr/>
        </p:nvSpPr>
        <p:spPr>
          <a:xfrm>
            <a:off x="1133475" y="2688223"/>
            <a:ext cx="1066800" cy="338554"/>
          </a:xfrm>
          <a:prstGeom prst="rect">
            <a:avLst/>
          </a:prstGeom>
          <a:noFill/>
        </p:spPr>
        <p:txBody>
          <a:bodyPr wrap="square" rtlCol="0">
            <a:spAutoFit/>
          </a:bodyPr>
          <a:lstStyle/>
          <a:p>
            <a:r>
              <a:rPr lang="en-US" sz="1600" b="1" dirty="0"/>
              <a:t>STUDENT</a:t>
            </a:r>
          </a:p>
        </p:txBody>
      </p:sp>
      <p:cxnSp>
        <p:nvCxnSpPr>
          <p:cNvPr id="23" name="Straight Arrow Connector 22">
            <a:extLst>
              <a:ext uri="{FF2B5EF4-FFF2-40B4-BE49-F238E27FC236}">
                <a16:creationId xmlns:a16="http://schemas.microsoft.com/office/drawing/2014/main" id="{031F1CBD-3099-4C7F-9407-5156300ABD3E}"/>
              </a:ext>
            </a:extLst>
          </p:cNvPr>
          <p:cNvCxnSpPr>
            <a:stCxn id="8" idx="1"/>
            <a:endCxn id="4" idx="6"/>
          </p:cNvCxnSpPr>
          <p:nvPr/>
        </p:nvCxnSpPr>
        <p:spPr>
          <a:xfrm flipH="1">
            <a:off x="2348534" y="2857500"/>
            <a:ext cx="2254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B50FAC-A22F-4E40-9B4C-D13BEC68DAF0}"/>
              </a:ext>
            </a:extLst>
          </p:cNvPr>
          <p:cNvCxnSpPr>
            <a:endCxn id="5" idx="2"/>
          </p:cNvCxnSpPr>
          <p:nvPr/>
        </p:nvCxnSpPr>
        <p:spPr>
          <a:xfrm>
            <a:off x="6964846" y="2823095"/>
            <a:ext cx="1075083" cy="3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7EEA21B-6254-4DF1-A7C9-9A723B2AB8D5}"/>
              </a:ext>
            </a:extLst>
          </p:cNvPr>
          <p:cNvSpPr/>
          <p:nvPr/>
        </p:nvSpPr>
        <p:spPr>
          <a:xfrm>
            <a:off x="1907485" y="4876800"/>
            <a:ext cx="2015158" cy="257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p:txBody>
      </p:sp>
      <p:sp>
        <p:nvSpPr>
          <p:cNvPr id="27" name="Rectangle 26">
            <a:extLst>
              <a:ext uri="{FF2B5EF4-FFF2-40B4-BE49-F238E27FC236}">
                <a16:creationId xmlns:a16="http://schemas.microsoft.com/office/drawing/2014/main" id="{37A2DB49-BA3C-4B98-B50D-414166162621}"/>
              </a:ext>
            </a:extLst>
          </p:cNvPr>
          <p:cNvSpPr/>
          <p:nvPr/>
        </p:nvSpPr>
        <p:spPr>
          <a:xfrm>
            <a:off x="1788008" y="5472187"/>
            <a:ext cx="2254112" cy="257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1CF9178-1CB6-4FBB-8E9A-70B7D87FD694}"/>
              </a:ext>
            </a:extLst>
          </p:cNvPr>
          <p:cNvSpPr/>
          <p:nvPr/>
        </p:nvSpPr>
        <p:spPr>
          <a:xfrm>
            <a:off x="1907485" y="6028460"/>
            <a:ext cx="2254112" cy="257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p:txBody>
      </p:sp>
      <p:sp>
        <p:nvSpPr>
          <p:cNvPr id="30" name="Rectangle 29">
            <a:extLst>
              <a:ext uri="{FF2B5EF4-FFF2-40B4-BE49-F238E27FC236}">
                <a16:creationId xmlns:a16="http://schemas.microsoft.com/office/drawing/2014/main" id="{D6EDA81C-13D3-4BFB-BF79-1E8221111464}"/>
              </a:ext>
            </a:extLst>
          </p:cNvPr>
          <p:cNvSpPr/>
          <p:nvPr/>
        </p:nvSpPr>
        <p:spPr>
          <a:xfrm>
            <a:off x="4760222" y="6344957"/>
            <a:ext cx="2590800" cy="257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p:txBody>
      </p:sp>
      <p:sp>
        <p:nvSpPr>
          <p:cNvPr id="31" name="Rectangle 30">
            <a:extLst>
              <a:ext uri="{FF2B5EF4-FFF2-40B4-BE49-F238E27FC236}">
                <a16:creationId xmlns:a16="http://schemas.microsoft.com/office/drawing/2014/main" id="{0E99137B-55A4-4D01-8D4C-18A634D157AB}"/>
              </a:ext>
            </a:extLst>
          </p:cNvPr>
          <p:cNvSpPr/>
          <p:nvPr/>
        </p:nvSpPr>
        <p:spPr>
          <a:xfrm>
            <a:off x="7865165" y="5867543"/>
            <a:ext cx="2057400" cy="209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25148EA-22E9-42B1-938A-87A7D2ABDA4E}"/>
              </a:ext>
            </a:extLst>
          </p:cNvPr>
          <p:cNvSpPr/>
          <p:nvPr/>
        </p:nvSpPr>
        <p:spPr>
          <a:xfrm>
            <a:off x="7788345" y="5334143"/>
            <a:ext cx="2560568" cy="209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AF589578-CAC3-41B6-ABBC-D0F3BB14980D}"/>
              </a:ext>
            </a:extLst>
          </p:cNvPr>
          <p:cNvSpPr/>
          <p:nvPr/>
        </p:nvSpPr>
        <p:spPr>
          <a:xfrm>
            <a:off x="7763912" y="4781118"/>
            <a:ext cx="2363856" cy="224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C20085CC-1EFA-4DD0-9CAA-D516B3721BC7}"/>
              </a:ext>
            </a:extLst>
          </p:cNvPr>
          <p:cNvSpPr txBox="1"/>
          <p:nvPr/>
        </p:nvSpPr>
        <p:spPr>
          <a:xfrm>
            <a:off x="1951278" y="4837918"/>
            <a:ext cx="2019300" cy="276999"/>
          </a:xfrm>
          <a:prstGeom prst="rect">
            <a:avLst/>
          </a:prstGeom>
          <a:noFill/>
        </p:spPr>
        <p:txBody>
          <a:bodyPr wrap="square" rtlCol="0">
            <a:spAutoFit/>
          </a:bodyPr>
          <a:lstStyle/>
          <a:p>
            <a:r>
              <a:rPr lang="en-US" sz="1200" b="1" dirty="0"/>
              <a:t>ASSIGN DEGREES AND RANK</a:t>
            </a:r>
          </a:p>
        </p:txBody>
      </p:sp>
      <p:sp>
        <p:nvSpPr>
          <p:cNvPr id="35" name="TextBox 34">
            <a:extLst>
              <a:ext uri="{FF2B5EF4-FFF2-40B4-BE49-F238E27FC236}">
                <a16:creationId xmlns:a16="http://schemas.microsoft.com/office/drawing/2014/main" id="{95EFA9BC-D18C-4D1F-9557-798AC76A82F7}"/>
              </a:ext>
            </a:extLst>
          </p:cNvPr>
          <p:cNvSpPr txBox="1"/>
          <p:nvPr/>
        </p:nvSpPr>
        <p:spPr>
          <a:xfrm>
            <a:off x="2269540" y="5433077"/>
            <a:ext cx="2120553" cy="276999"/>
          </a:xfrm>
          <a:prstGeom prst="rect">
            <a:avLst/>
          </a:prstGeom>
          <a:noFill/>
        </p:spPr>
        <p:txBody>
          <a:bodyPr wrap="square" rtlCol="0">
            <a:spAutoFit/>
          </a:bodyPr>
          <a:lstStyle/>
          <a:p>
            <a:r>
              <a:rPr lang="en-US" sz="1200" b="1" dirty="0"/>
              <a:t>ADD FACULTIES</a:t>
            </a:r>
          </a:p>
        </p:txBody>
      </p:sp>
      <p:sp>
        <p:nvSpPr>
          <p:cNvPr id="36" name="TextBox 35">
            <a:extLst>
              <a:ext uri="{FF2B5EF4-FFF2-40B4-BE49-F238E27FC236}">
                <a16:creationId xmlns:a16="http://schemas.microsoft.com/office/drawing/2014/main" id="{DFD304EF-DA0D-443A-8DFD-D50FAECD644F}"/>
              </a:ext>
            </a:extLst>
          </p:cNvPr>
          <p:cNvSpPr txBox="1"/>
          <p:nvPr/>
        </p:nvSpPr>
        <p:spPr>
          <a:xfrm>
            <a:off x="2317426" y="5972535"/>
            <a:ext cx="2235890" cy="276999"/>
          </a:xfrm>
          <a:prstGeom prst="rect">
            <a:avLst/>
          </a:prstGeom>
          <a:noFill/>
        </p:spPr>
        <p:txBody>
          <a:bodyPr wrap="square" rtlCol="0">
            <a:spAutoFit/>
          </a:bodyPr>
          <a:lstStyle/>
          <a:p>
            <a:r>
              <a:rPr lang="en-US" sz="1200" b="1" dirty="0"/>
              <a:t>REJECT STUDENTS</a:t>
            </a:r>
          </a:p>
        </p:txBody>
      </p:sp>
      <p:sp>
        <p:nvSpPr>
          <p:cNvPr id="37" name="TextBox 36">
            <a:extLst>
              <a:ext uri="{FF2B5EF4-FFF2-40B4-BE49-F238E27FC236}">
                <a16:creationId xmlns:a16="http://schemas.microsoft.com/office/drawing/2014/main" id="{AEDE0BB0-98CE-4567-ABB5-AA6246872338}"/>
              </a:ext>
            </a:extLst>
          </p:cNvPr>
          <p:cNvSpPr txBox="1"/>
          <p:nvPr/>
        </p:nvSpPr>
        <p:spPr>
          <a:xfrm>
            <a:off x="5019675" y="6306989"/>
            <a:ext cx="2230092" cy="276999"/>
          </a:xfrm>
          <a:prstGeom prst="rect">
            <a:avLst/>
          </a:prstGeom>
          <a:noFill/>
        </p:spPr>
        <p:txBody>
          <a:bodyPr wrap="square" rtlCol="0">
            <a:spAutoFit/>
          </a:bodyPr>
          <a:lstStyle/>
          <a:p>
            <a:r>
              <a:rPr lang="en-US" sz="1200" b="1" dirty="0"/>
              <a:t>APPLIED STUDENT DETAILS</a:t>
            </a:r>
          </a:p>
        </p:txBody>
      </p:sp>
      <p:sp>
        <p:nvSpPr>
          <p:cNvPr id="38" name="TextBox 37">
            <a:extLst>
              <a:ext uri="{FF2B5EF4-FFF2-40B4-BE49-F238E27FC236}">
                <a16:creationId xmlns:a16="http://schemas.microsoft.com/office/drawing/2014/main" id="{E35CFBE4-F2DE-43CA-863B-DCDFC54E3DAD}"/>
              </a:ext>
            </a:extLst>
          </p:cNvPr>
          <p:cNvSpPr txBox="1"/>
          <p:nvPr/>
        </p:nvSpPr>
        <p:spPr>
          <a:xfrm>
            <a:off x="8065812" y="5815178"/>
            <a:ext cx="1981200" cy="276999"/>
          </a:xfrm>
          <a:prstGeom prst="rect">
            <a:avLst/>
          </a:prstGeom>
          <a:noFill/>
        </p:spPr>
        <p:txBody>
          <a:bodyPr wrap="square" rtlCol="0">
            <a:spAutoFit/>
          </a:bodyPr>
          <a:lstStyle/>
          <a:p>
            <a:r>
              <a:rPr lang="en-US" sz="1200" b="1" dirty="0"/>
              <a:t>APPROVE STUDENTS</a:t>
            </a:r>
          </a:p>
        </p:txBody>
      </p:sp>
      <p:sp>
        <p:nvSpPr>
          <p:cNvPr id="39" name="TextBox 38">
            <a:extLst>
              <a:ext uri="{FF2B5EF4-FFF2-40B4-BE49-F238E27FC236}">
                <a16:creationId xmlns:a16="http://schemas.microsoft.com/office/drawing/2014/main" id="{7AFC5B13-5261-487D-8A9E-9A80CBA4515C}"/>
              </a:ext>
            </a:extLst>
          </p:cNvPr>
          <p:cNvSpPr txBox="1"/>
          <p:nvPr/>
        </p:nvSpPr>
        <p:spPr>
          <a:xfrm>
            <a:off x="8189543" y="5265781"/>
            <a:ext cx="2262603" cy="276999"/>
          </a:xfrm>
          <a:prstGeom prst="rect">
            <a:avLst/>
          </a:prstGeom>
          <a:noFill/>
        </p:spPr>
        <p:txBody>
          <a:bodyPr wrap="square" rtlCol="0">
            <a:spAutoFit/>
          </a:bodyPr>
          <a:lstStyle/>
          <a:p>
            <a:r>
              <a:rPr lang="en-US" sz="1200" b="1" dirty="0"/>
              <a:t>MANAGE COLLEGE FACALTIES</a:t>
            </a:r>
          </a:p>
        </p:txBody>
      </p:sp>
      <p:sp>
        <p:nvSpPr>
          <p:cNvPr id="40" name="TextBox 39">
            <a:extLst>
              <a:ext uri="{FF2B5EF4-FFF2-40B4-BE49-F238E27FC236}">
                <a16:creationId xmlns:a16="http://schemas.microsoft.com/office/drawing/2014/main" id="{27E50352-3522-41AE-BD41-F256236B78BB}"/>
              </a:ext>
            </a:extLst>
          </p:cNvPr>
          <p:cNvSpPr txBox="1"/>
          <p:nvPr/>
        </p:nvSpPr>
        <p:spPr>
          <a:xfrm>
            <a:off x="8179697" y="4728373"/>
            <a:ext cx="2014952" cy="276999"/>
          </a:xfrm>
          <a:prstGeom prst="rect">
            <a:avLst/>
          </a:prstGeom>
          <a:noFill/>
        </p:spPr>
        <p:txBody>
          <a:bodyPr wrap="square" rtlCol="0">
            <a:spAutoFit/>
          </a:bodyPr>
          <a:lstStyle/>
          <a:p>
            <a:r>
              <a:rPr lang="en-US" sz="1200" b="1" dirty="0"/>
              <a:t>MANAGE DEGREE</a:t>
            </a:r>
          </a:p>
        </p:txBody>
      </p:sp>
      <p:cxnSp>
        <p:nvCxnSpPr>
          <p:cNvPr id="42" name="Straight Arrow Connector 41">
            <a:extLst>
              <a:ext uri="{FF2B5EF4-FFF2-40B4-BE49-F238E27FC236}">
                <a16:creationId xmlns:a16="http://schemas.microsoft.com/office/drawing/2014/main" id="{26C6B02C-CD9B-435D-86A6-8E64D6C679BD}"/>
              </a:ext>
            </a:extLst>
          </p:cNvPr>
          <p:cNvCxnSpPr>
            <a:stCxn id="6" idx="1"/>
          </p:cNvCxnSpPr>
          <p:nvPr/>
        </p:nvCxnSpPr>
        <p:spPr>
          <a:xfrm flipH="1" flipV="1">
            <a:off x="3799129" y="5010727"/>
            <a:ext cx="1477208" cy="8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78F41C2-A5EE-4B15-BABC-B2DEFA3D9A0E}"/>
              </a:ext>
            </a:extLst>
          </p:cNvPr>
          <p:cNvCxnSpPr>
            <a:stCxn id="6" idx="2"/>
          </p:cNvCxnSpPr>
          <p:nvPr/>
        </p:nvCxnSpPr>
        <p:spPr>
          <a:xfrm flipH="1">
            <a:off x="4042120" y="5416034"/>
            <a:ext cx="977555" cy="184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CE5B985-5596-46BE-BDBA-C3233C23B47D}"/>
              </a:ext>
            </a:extLst>
          </p:cNvPr>
          <p:cNvCxnSpPr/>
          <p:nvPr/>
        </p:nvCxnSpPr>
        <p:spPr>
          <a:xfrm flipH="1">
            <a:off x="4161597" y="5585311"/>
            <a:ext cx="878370" cy="556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DAFDC1-0DA8-4ADE-BE22-2D1C8BA94990}"/>
              </a:ext>
            </a:extLst>
          </p:cNvPr>
          <p:cNvCxnSpPr>
            <a:stCxn id="6" idx="4"/>
          </p:cNvCxnSpPr>
          <p:nvPr/>
        </p:nvCxnSpPr>
        <p:spPr>
          <a:xfrm>
            <a:off x="5895975" y="5867400"/>
            <a:ext cx="0" cy="474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31BCA4-9B1F-4CC3-A86A-1147CF786AAF}"/>
              </a:ext>
            </a:extLst>
          </p:cNvPr>
          <p:cNvCxnSpPr>
            <a:stCxn id="6" idx="5"/>
            <a:endCxn id="31" idx="1"/>
          </p:cNvCxnSpPr>
          <p:nvPr/>
        </p:nvCxnSpPr>
        <p:spPr>
          <a:xfrm>
            <a:off x="6515613" y="5735198"/>
            <a:ext cx="1349552" cy="23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633B629-88C9-496D-AEF0-A19C45077C94}"/>
              </a:ext>
            </a:extLst>
          </p:cNvPr>
          <p:cNvCxnSpPr>
            <a:endCxn id="32" idx="1"/>
          </p:cNvCxnSpPr>
          <p:nvPr/>
        </p:nvCxnSpPr>
        <p:spPr>
          <a:xfrm>
            <a:off x="6751984" y="5404918"/>
            <a:ext cx="1036361" cy="3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333AD4B-3FCC-424C-AF77-B61CA7781432}"/>
              </a:ext>
            </a:extLst>
          </p:cNvPr>
          <p:cNvCxnSpPr>
            <a:stCxn id="6" idx="7"/>
            <a:endCxn id="33" idx="1"/>
          </p:cNvCxnSpPr>
          <p:nvPr/>
        </p:nvCxnSpPr>
        <p:spPr>
          <a:xfrm flipV="1">
            <a:off x="6515613" y="4893245"/>
            <a:ext cx="1248299" cy="20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2E8708F-3C31-4A00-8313-749C5349B880}"/>
              </a:ext>
            </a:extLst>
          </p:cNvPr>
          <p:cNvSpPr/>
          <p:nvPr/>
        </p:nvSpPr>
        <p:spPr>
          <a:xfrm>
            <a:off x="219075" y="1447800"/>
            <a:ext cx="990600" cy="3851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D2FD338A-CD40-482A-9FCD-149059C17674}"/>
              </a:ext>
            </a:extLst>
          </p:cNvPr>
          <p:cNvSpPr/>
          <p:nvPr/>
        </p:nvSpPr>
        <p:spPr>
          <a:xfrm>
            <a:off x="1749494" y="1131096"/>
            <a:ext cx="1447800" cy="8725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57" name="Rectangle 56">
            <a:extLst>
              <a:ext uri="{FF2B5EF4-FFF2-40B4-BE49-F238E27FC236}">
                <a16:creationId xmlns:a16="http://schemas.microsoft.com/office/drawing/2014/main" id="{48CDA22F-B4D9-4E5A-A065-B37C621B7C91}"/>
              </a:ext>
            </a:extLst>
          </p:cNvPr>
          <p:cNvSpPr/>
          <p:nvPr/>
        </p:nvSpPr>
        <p:spPr>
          <a:xfrm>
            <a:off x="83448" y="3126335"/>
            <a:ext cx="838200" cy="381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B1B98B99-4D2E-464A-9533-CA0E9D21CA9A}"/>
              </a:ext>
            </a:extLst>
          </p:cNvPr>
          <p:cNvSpPr/>
          <p:nvPr/>
        </p:nvSpPr>
        <p:spPr>
          <a:xfrm>
            <a:off x="265458" y="3882095"/>
            <a:ext cx="1275108" cy="6496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Rectangle 58">
            <a:extLst>
              <a:ext uri="{FF2B5EF4-FFF2-40B4-BE49-F238E27FC236}">
                <a16:creationId xmlns:a16="http://schemas.microsoft.com/office/drawing/2014/main" id="{D8604CD2-2C47-45B9-8026-A7F625D16E69}"/>
              </a:ext>
            </a:extLst>
          </p:cNvPr>
          <p:cNvSpPr/>
          <p:nvPr/>
        </p:nvSpPr>
        <p:spPr>
          <a:xfrm>
            <a:off x="1856961" y="3772176"/>
            <a:ext cx="1203463" cy="8225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096179F3-D64C-412F-89AB-953A3792FCBB}"/>
              </a:ext>
            </a:extLst>
          </p:cNvPr>
          <p:cNvSpPr/>
          <p:nvPr/>
        </p:nvSpPr>
        <p:spPr>
          <a:xfrm>
            <a:off x="2844869" y="3307795"/>
            <a:ext cx="1261441" cy="29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2C551155-D755-4F0C-AAFD-F2470938947F}"/>
              </a:ext>
            </a:extLst>
          </p:cNvPr>
          <p:cNvSpPr txBox="1"/>
          <p:nvPr/>
        </p:nvSpPr>
        <p:spPr>
          <a:xfrm>
            <a:off x="324059" y="1385861"/>
            <a:ext cx="954778" cy="461665"/>
          </a:xfrm>
          <a:prstGeom prst="rect">
            <a:avLst/>
          </a:prstGeom>
          <a:noFill/>
        </p:spPr>
        <p:txBody>
          <a:bodyPr wrap="square" rtlCol="0">
            <a:spAutoFit/>
          </a:bodyPr>
          <a:lstStyle/>
          <a:p>
            <a:r>
              <a:rPr lang="en-US" sz="1200" b="1" dirty="0"/>
              <a:t>SUBMIT FEEDBACKS</a:t>
            </a:r>
          </a:p>
        </p:txBody>
      </p:sp>
      <p:sp>
        <p:nvSpPr>
          <p:cNvPr id="62" name="TextBox 61">
            <a:extLst>
              <a:ext uri="{FF2B5EF4-FFF2-40B4-BE49-F238E27FC236}">
                <a16:creationId xmlns:a16="http://schemas.microsoft.com/office/drawing/2014/main" id="{24297937-422B-4A23-A5B2-74D77D33C285}"/>
              </a:ext>
            </a:extLst>
          </p:cNvPr>
          <p:cNvSpPr txBox="1"/>
          <p:nvPr/>
        </p:nvSpPr>
        <p:spPr>
          <a:xfrm>
            <a:off x="1870213" y="1150527"/>
            <a:ext cx="1467264" cy="830997"/>
          </a:xfrm>
          <a:prstGeom prst="rect">
            <a:avLst/>
          </a:prstGeom>
          <a:noFill/>
        </p:spPr>
        <p:txBody>
          <a:bodyPr wrap="square" rtlCol="0">
            <a:spAutoFit/>
          </a:bodyPr>
          <a:lstStyle/>
          <a:p>
            <a:r>
              <a:rPr lang="en-US" sz="1200" b="1" dirty="0"/>
              <a:t>GET REGISTRATION AND APPLY CONFIRMATION BY E-MAIL</a:t>
            </a:r>
          </a:p>
        </p:txBody>
      </p:sp>
      <p:sp>
        <p:nvSpPr>
          <p:cNvPr id="63" name="TextBox 62">
            <a:extLst>
              <a:ext uri="{FF2B5EF4-FFF2-40B4-BE49-F238E27FC236}">
                <a16:creationId xmlns:a16="http://schemas.microsoft.com/office/drawing/2014/main" id="{E7D0A93F-BF1A-4989-936A-BBA516FCC320}"/>
              </a:ext>
            </a:extLst>
          </p:cNvPr>
          <p:cNvSpPr txBox="1"/>
          <p:nvPr/>
        </p:nvSpPr>
        <p:spPr>
          <a:xfrm>
            <a:off x="181183" y="3056205"/>
            <a:ext cx="868017" cy="461665"/>
          </a:xfrm>
          <a:prstGeom prst="rect">
            <a:avLst/>
          </a:prstGeom>
          <a:noFill/>
        </p:spPr>
        <p:txBody>
          <a:bodyPr wrap="square" rtlCol="0">
            <a:spAutoFit/>
          </a:bodyPr>
          <a:lstStyle/>
          <a:p>
            <a:r>
              <a:rPr lang="en-US" sz="1200" b="1" dirty="0"/>
              <a:t>APPLY COLLEGES</a:t>
            </a:r>
          </a:p>
        </p:txBody>
      </p:sp>
      <p:sp>
        <p:nvSpPr>
          <p:cNvPr id="64" name="TextBox 63">
            <a:extLst>
              <a:ext uri="{FF2B5EF4-FFF2-40B4-BE49-F238E27FC236}">
                <a16:creationId xmlns:a16="http://schemas.microsoft.com/office/drawing/2014/main" id="{A600A8EA-8740-4CB6-90E4-B769127F91B9}"/>
              </a:ext>
            </a:extLst>
          </p:cNvPr>
          <p:cNvSpPr txBox="1"/>
          <p:nvPr/>
        </p:nvSpPr>
        <p:spPr>
          <a:xfrm>
            <a:off x="375616" y="3891476"/>
            <a:ext cx="1373878" cy="646331"/>
          </a:xfrm>
          <a:prstGeom prst="rect">
            <a:avLst/>
          </a:prstGeom>
          <a:noFill/>
        </p:spPr>
        <p:txBody>
          <a:bodyPr wrap="square" rtlCol="0">
            <a:spAutoFit/>
          </a:bodyPr>
          <a:lstStyle/>
          <a:p>
            <a:r>
              <a:rPr lang="en-US" sz="1200" b="1" dirty="0"/>
              <a:t>RANK WISE COLLEGE SUGGESTION</a:t>
            </a:r>
          </a:p>
        </p:txBody>
      </p:sp>
      <p:sp>
        <p:nvSpPr>
          <p:cNvPr id="65" name="TextBox 64">
            <a:extLst>
              <a:ext uri="{FF2B5EF4-FFF2-40B4-BE49-F238E27FC236}">
                <a16:creationId xmlns:a16="http://schemas.microsoft.com/office/drawing/2014/main" id="{D205832B-BDBD-4565-9D0E-81D05C42E680}"/>
              </a:ext>
            </a:extLst>
          </p:cNvPr>
          <p:cNvSpPr txBox="1"/>
          <p:nvPr/>
        </p:nvSpPr>
        <p:spPr>
          <a:xfrm>
            <a:off x="2042904" y="3867784"/>
            <a:ext cx="872160" cy="646331"/>
          </a:xfrm>
          <a:prstGeom prst="rect">
            <a:avLst/>
          </a:prstGeom>
          <a:noFill/>
        </p:spPr>
        <p:txBody>
          <a:bodyPr wrap="square" rtlCol="0">
            <a:spAutoFit/>
          </a:bodyPr>
          <a:lstStyle/>
          <a:p>
            <a:r>
              <a:rPr lang="en-US" sz="1200" b="1" dirty="0"/>
              <a:t>VIEW COLLEGE DETAILS</a:t>
            </a:r>
          </a:p>
        </p:txBody>
      </p:sp>
      <p:sp>
        <p:nvSpPr>
          <p:cNvPr id="66" name="TextBox 65">
            <a:extLst>
              <a:ext uri="{FF2B5EF4-FFF2-40B4-BE49-F238E27FC236}">
                <a16:creationId xmlns:a16="http://schemas.microsoft.com/office/drawing/2014/main" id="{8086581C-8C3A-49B2-A9C7-44F5F57D0A6F}"/>
              </a:ext>
            </a:extLst>
          </p:cNvPr>
          <p:cNvSpPr txBox="1"/>
          <p:nvPr/>
        </p:nvSpPr>
        <p:spPr>
          <a:xfrm>
            <a:off x="2939911" y="3334543"/>
            <a:ext cx="1133890" cy="276999"/>
          </a:xfrm>
          <a:prstGeom prst="rect">
            <a:avLst/>
          </a:prstGeom>
          <a:noFill/>
        </p:spPr>
        <p:txBody>
          <a:bodyPr wrap="square" rtlCol="0">
            <a:spAutoFit/>
          </a:bodyPr>
          <a:lstStyle/>
          <a:p>
            <a:r>
              <a:rPr lang="en-US" sz="1200" b="1" dirty="0"/>
              <a:t>VEIW PROFILE</a:t>
            </a:r>
          </a:p>
        </p:txBody>
      </p:sp>
      <p:cxnSp>
        <p:nvCxnSpPr>
          <p:cNvPr id="68" name="Straight Arrow Connector 67">
            <a:extLst>
              <a:ext uri="{FF2B5EF4-FFF2-40B4-BE49-F238E27FC236}">
                <a16:creationId xmlns:a16="http://schemas.microsoft.com/office/drawing/2014/main" id="{260A3E15-8689-46A7-A40D-E719283264BC}"/>
              </a:ext>
            </a:extLst>
          </p:cNvPr>
          <p:cNvCxnSpPr>
            <a:stCxn id="4" idx="3"/>
          </p:cNvCxnSpPr>
          <p:nvPr/>
        </p:nvCxnSpPr>
        <p:spPr>
          <a:xfrm flipH="1">
            <a:off x="900734" y="3099967"/>
            <a:ext cx="212025" cy="20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77BD6BB-F7D1-423D-8988-5C8592620374}"/>
              </a:ext>
            </a:extLst>
          </p:cNvPr>
          <p:cNvCxnSpPr>
            <a:stCxn id="4" idx="4"/>
            <a:endCxn id="64" idx="0"/>
          </p:cNvCxnSpPr>
          <p:nvPr/>
        </p:nvCxnSpPr>
        <p:spPr>
          <a:xfrm flipH="1">
            <a:off x="1062555" y="3200400"/>
            <a:ext cx="562079" cy="69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278330A-D702-4858-BE48-2D514EB97B2F}"/>
              </a:ext>
            </a:extLst>
          </p:cNvPr>
          <p:cNvCxnSpPr>
            <a:stCxn id="4" idx="4"/>
            <a:endCxn id="59" idx="0"/>
          </p:cNvCxnSpPr>
          <p:nvPr/>
        </p:nvCxnSpPr>
        <p:spPr>
          <a:xfrm>
            <a:off x="1624634" y="3200400"/>
            <a:ext cx="834059" cy="571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7A86EB8-2CC6-4E7A-A7C2-E20F8D8BC5A0}"/>
              </a:ext>
            </a:extLst>
          </p:cNvPr>
          <p:cNvCxnSpPr>
            <a:stCxn id="4" idx="5"/>
            <a:endCxn id="60" idx="1"/>
          </p:cNvCxnSpPr>
          <p:nvPr/>
        </p:nvCxnSpPr>
        <p:spPr>
          <a:xfrm>
            <a:off x="2136509" y="3099967"/>
            <a:ext cx="708360" cy="35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D801899-93B8-4FEC-8581-9B221FE3E7DB}"/>
              </a:ext>
            </a:extLst>
          </p:cNvPr>
          <p:cNvCxnSpPr>
            <a:stCxn id="4" idx="1"/>
          </p:cNvCxnSpPr>
          <p:nvPr/>
        </p:nvCxnSpPr>
        <p:spPr>
          <a:xfrm flipH="1" flipV="1">
            <a:off x="750100" y="1817121"/>
            <a:ext cx="362659" cy="79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50784B2-742A-4601-B407-F6A364307CCB}"/>
              </a:ext>
            </a:extLst>
          </p:cNvPr>
          <p:cNvCxnSpPr>
            <a:cxnSpLocks/>
            <a:stCxn id="4" idx="7"/>
            <a:endCxn id="62" idx="2"/>
          </p:cNvCxnSpPr>
          <p:nvPr/>
        </p:nvCxnSpPr>
        <p:spPr>
          <a:xfrm flipV="1">
            <a:off x="2136509" y="1981524"/>
            <a:ext cx="467336" cy="63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E668C17-0419-4BAB-875E-1D362F31DC45}"/>
              </a:ext>
            </a:extLst>
          </p:cNvPr>
          <p:cNvSpPr/>
          <p:nvPr/>
        </p:nvSpPr>
        <p:spPr>
          <a:xfrm>
            <a:off x="7701168" y="1289483"/>
            <a:ext cx="1162465" cy="5930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AE820F70-0997-4691-9847-B3AF4F5A3EA8}"/>
              </a:ext>
            </a:extLst>
          </p:cNvPr>
          <p:cNvSpPr/>
          <p:nvPr/>
        </p:nvSpPr>
        <p:spPr>
          <a:xfrm>
            <a:off x="9613417" y="1116813"/>
            <a:ext cx="1162465" cy="854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Rectangle 80">
            <a:extLst>
              <a:ext uri="{FF2B5EF4-FFF2-40B4-BE49-F238E27FC236}">
                <a16:creationId xmlns:a16="http://schemas.microsoft.com/office/drawing/2014/main" id="{56CC2649-6819-43E8-99BE-EF2A8C068C94}"/>
              </a:ext>
            </a:extLst>
          </p:cNvPr>
          <p:cNvSpPr/>
          <p:nvPr/>
        </p:nvSpPr>
        <p:spPr>
          <a:xfrm>
            <a:off x="6923847" y="3600730"/>
            <a:ext cx="1075083" cy="553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60DDDD73-3D8A-45D6-ABDE-5FE833B12E86}"/>
              </a:ext>
            </a:extLst>
          </p:cNvPr>
          <p:cNvSpPr/>
          <p:nvPr/>
        </p:nvSpPr>
        <p:spPr>
          <a:xfrm>
            <a:off x="8398151" y="3788459"/>
            <a:ext cx="1075083" cy="725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08030159-CB8B-4E7F-AF5E-ECEF2F62C0D9}"/>
              </a:ext>
            </a:extLst>
          </p:cNvPr>
          <p:cNvSpPr/>
          <p:nvPr/>
        </p:nvSpPr>
        <p:spPr>
          <a:xfrm>
            <a:off x="9726267" y="3547013"/>
            <a:ext cx="1075083" cy="10348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673286F-3758-4FAF-BFC8-C1C9E74770C5}"/>
              </a:ext>
            </a:extLst>
          </p:cNvPr>
          <p:cNvSpPr txBox="1"/>
          <p:nvPr/>
        </p:nvSpPr>
        <p:spPr>
          <a:xfrm>
            <a:off x="7776542" y="1368351"/>
            <a:ext cx="1075083" cy="461665"/>
          </a:xfrm>
          <a:prstGeom prst="rect">
            <a:avLst/>
          </a:prstGeom>
          <a:noFill/>
        </p:spPr>
        <p:txBody>
          <a:bodyPr wrap="square" rtlCol="0">
            <a:spAutoFit/>
          </a:bodyPr>
          <a:lstStyle/>
          <a:p>
            <a:r>
              <a:rPr lang="en-US" sz="1200" b="1" dirty="0"/>
              <a:t>VIEW FEEDBACKS</a:t>
            </a:r>
          </a:p>
        </p:txBody>
      </p:sp>
      <p:sp>
        <p:nvSpPr>
          <p:cNvPr id="85" name="TextBox 84">
            <a:extLst>
              <a:ext uri="{FF2B5EF4-FFF2-40B4-BE49-F238E27FC236}">
                <a16:creationId xmlns:a16="http://schemas.microsoft.com/office/drawing/2014/main" id="{25AA178E-383A-4F92-BCDD-41533A51488E}"/>
              </a:ext>
            </a:extLst>
          </p:cNvPr>
          <p:cNvSpPr txBox="1"/>
          <p:nvPr/>
        </p:nvSpPr>
        <p:spPr>
          <a:xfrm>
            <a:off x="9612589" y="1241497"/>
            <a:ext cx="1075083" cy="646331"/>
          </a:xfrm>
          <a:prstGeom prst="rect">
            <a:avLst/>
          </a:prstGeom>
          <a:noFill/>
        </p:spPr>
        <p:txBody>
          <a:bodyPr wrap="square" rtlCol="0">
            <a:spAutoFit/>
          </a:bodyPr>
          <a:lstStyle/>
          <a:p>
            <a:r>
              <a:rPr lang="en-US" sz="1200" b="1" dirty="0"/>
              <a:t>VIEW STUDENT DETAILS</a:t>
            </a:r>
          </a:p>
        </p:txBody>
      </p:sp>
      <p:sp>
        <p:nvSpPr>
          <p:cNvPr id="86" name="TextBox 85">
            <a:extLst>
              <a:ext uri="{FF2B5EF4-FFF2-40B4-BE49-F238E27FC236}">
                <a16:creationId xmlns:a16="http://schemas.microsoft.com/office/drawing/2014/main" id="{D4464395-7D7E-4FDF-A17A-2213A58886D6}"/>
              </a:ext>
            </a:extLst>
          </p:cNvPr>
          <p:cNvSpPr txBox="1"/>
          <p:nvPr/>
        </p:nvSpPr>
        <p:spPr>
          <a:xfrm>
            <a:off x="6998804" y="3635209"/>
            <a:ext cx="1075083" cy="461665"/>
          </a:xfrm>
          <a:prstGeom prst="rect">
            <a:avLst/>
          </a:prstGeom>
          <a:noFill/>
        </p:spPr>
        <p:txBody>
          <a:bodyPr wrap="square" rtlCol="0">
            <a:spAutoFit/>
          </a:bodyPr>
          <a:lstStyle/>
          <a:p>
            <a:r>
              <a:rPr lang="en-US" sz="1200" b="1" dirty="0"/>
              <a:t>REGISTER COLLEGES</a:t>
            </a:r>
          </a:p>
        </p:txBody>
      </p:sp>
      <p:sp>
        <p:nvSpPr>
          <p:cNvPr id="87" name="TextBox 86">
            <a:extLst>
              <a:ext uri="{FF2B5EF4-FFF2-40B4-BE49-F238E27FC236}">
                <a16:creationId xmlns:a16="http://schemas.microsoft.com/office/drawing/2014/main" id="{D516965D-9942-45DB-A50D-5FDCB78F5E8B}"/>
              </a:ext>
            </a:extLst>
          </p:cNvPr>
          <p:cNvSpPr txBox="1"/>
          <p:nvPr/>
        </p:nvSpPr>
        <p:spPr>
          <a:xfrm>
            <a:off x="8489052" y="3902991"/>
            <a:ext cx="1250054" cy="461665"/>
          </a:xfrm>
          <a:prstGeom prst="rect">
            <a:avLst/>
          </a:prstGeom>
          <a:noFill/>
        </p:spPr>
        <p:txBody>
          <a:bodyPr wrap="square" rtlCol="0">
            <a:spAutoFit/>
          </a:bodyPr>
          <a:lstStyle/>
          <a:p>
            <a:r>
              <a:rPr lang="en-US" sz="1200" b="1" dirty="0"/>
              <a:t>MANAGE COLLEGES</a:t>
            </a:r>
          </a:p>
        </p:txBody>
      </p:sp>
      <p:sp>
        <p:nvSpPr>
          <p:cNvPr id="88" name="TextBox 87">
            <a:extLst>
              <a:ext uri="{FF2B5EF4-FFF2-40B4-BE49-F238E27FC236}">
                <a16:creationId xmlns:a16="http://schemas.microsoft.com/office/drawing/2014/main" id="{F9722231-53F2-49A5-8604-5A3B47095B5C}"/>
              </a:ext>
            </a:extLst>
          </p:cNvPr>
          <p:cNvSpPr txBox="1"/>
          <p:nvPr/>
        </p:nvSpPr>
        <p:spPr>
          <a:xfrm>
            <a:off x="9922565" y="3718325"/>
            <a:ext cx="945875" cy="646331"/>
          </a:xfrm>
          <a:prstGeom prst="rect">
            <a:avLst/>
          </a:prstGeom>
          <a:noFill/>
        </p:spPr>
        <p:txBody>
          <a:bodyPr wrap="square" rtlCol="0">
            <a:spAutoFit/>
          </a:bodyPr>
          <a:lstStyle/>
          <a:p>
            <a:r>
              <a:rPr lang="en-US" sz="1200" b="1" dirty="0"/>
              <a:t>ASSIGN AND MANAGE</a:t>
            </a:r>
          </a:p>
        </p:txBody>
      </p:sp>
      <p:cxnSp>
        <p:nvCxnSpPr>
          <p:cNvPr id="90" name="Straight Arrow Connector 89">
            <a:extLst>
              <a:ext uri="{FF2B5EF4-FFF2-40B4-BE49-F238E27FC236}">
                <a16:creationId xmlns:a16="http://schemas.microsoft.com/office/drawing/2014/main" id="{9DDA425B-1DE9-4C4D-B611-AFB5B23C2DAC}"/>
              </a:ext>
            </a:extLst>
          </p:cNvPr>
          <p:cNvCxnSpPr>
            <a:stCxn id="5" idx="1"/>
          </p:cNvCxnSpPr>
          <p:nvPr/>
        </p:nvCxnSpPr>
        <p:spPr>
          <a:xfrm flipH="1" flipV="1">
            <a:off x="8037858" y="1827131"/>
            <a:ext cx="303370" cy="653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C23C259-BD71-48FD-8BD5-269C3AA5C784}"/>
              </a:ext>
            </a:extLst>
          </p:cNvPr>
          <p:cNvCxnSpPr>
            <a:endCxn id="80" idx="2"/>
          </p:cNvCxnSpPr>
          <p:nvPr/>
        </p:nvCxnSpPr>
        <p:spPr>
          <a:xfrm flipV="1">
            <a:off x="9473234" y="1970898"/>
            <a:ext cx="721416" cy="363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58FEEDC-0E3D-4971-B350-F01C54031F91}"/>
              </a:ext>
            </a:extLst>
          </p:cNvPr>
          <p:cNvCxnSpPr>
            <a:stCxn id="5" idx="3"/>
            <a:endCxn id="86" idx="0"/>
          </p:cNvCxnSpPr>
          <p:nvPr/>
        </p:nvCxnSpPr>
        <p:spPr>
          <a:xfrm flipH="1">
            <a:off x="7461389" y="3234671"/>
            <a:ext cx="879839" cy="366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0DA6BF3-52BB-4654-A448-0B960EE2A509}"/>
              </a:ext>
            </a:extLst>
          </p:cNvPr>
          <p:cNvCxnSpPr>
            <a:stCxn id="5" idx="4"/>
            <a:endCxn id="82" idx="0"/>
          </p:cNvCxnSpPr>
          <p:nvPr/>
        </p:nvCxnSpPr>
        <p:spPr>
          <a:xfrm flipH="1">
            <a:off x="8935693" y="3390900"/>
            <a:ext cx="132936" cy="39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55A0F659-B775-4BB4-B35A-B7AF191F712A}"/>
              </a:ext>
            </a:extLst>
          </p:cNvPr>
          <p:cNvCxnSpPr>
            <a:stCxn id="5" idx="5"/>
            <a:endCxn id="83" idx="0"/>
          </p:cNvCxnSpPr>
          <p:nvPr/>
        </p:nvCxnSpPr>
        <p:spPr>
          <a:xfrm>
            <a:off x="9796030" y="3234671"/>
            <a:ext cx="467779" cy="31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03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F7560E-520E-9CAC-E0FC-AF38C2953B96}"/>
              </a:ext>
            </a:extLst>
          </p:cNvPr>
          <p:cNvGrpSpPr/>
          <p:nvPr/>
        </p:nvGrpSpPr>
        <p:grpSpPr>
          <a:xfrm>
            <a:off x="295275" y="762000"/>
            <a:ext cx="10267949" cy="5905500"/>
            <a:chOff x="-2127885" y="-1527758"/>
            <a:chExt cx="10286999" cy="6554341"/>
          </a:xfrm>
        </p:grpSpPr>
        <p:sp>
          <p:nvSpPr>
            <p:cNvPr id="3" name="Rectangle 2">
              <a:extLst>
                <a:ext uri="{FF2B5EF4-FFF2-40B4-BE49-F238E27FC236}">
                  <a16:creationId xmlns:a16="http://schemas.microsoft.com/office/drawing/2014/main" id="{01E87A3A-4B84-1881-8FCD-9391876BD093}"/>
                </a:ext>
              </a:extLst>
            </p:cNvPr>
            <p:cNvSpPr/>
            <p:nvPr/>
          </p:nvSpPr>
          <p:spPr>
            <a:xfrm>
              <a:off x="2083" y="0"/>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806C3FB6-202D-A83F-8674-5581C2544E4C}"/>
                </a:ext>
              </a:extLst>
            </p:cNvPr>
            <p:cNvSpPr/>
            <p:nvPr/>
          </p:nvSpPr>
          <p:spPr>
            <a:xfrm>
              <a:off x="2083" y="384048"/>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6EE0EFD2-2BD9-4853-FB2A-6C6EF0E1992C}"/>
                </a:ext>
              </a:extLst>
            </p:cNvPr>
            <p:cNvSpPr/>
            <p:nvPr/>
          </p:nvSpPr>
          <p:spPr>
            <a:xfrm>
              <a:off x="2083" y="769620"/>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C80E5AE0-C101-4199-F4A6-F4E7B883692B}"/>
                </a:ext>
              </a:extLst>
            </p:cNvPr>
            <p:cNvSpPr/>
            <p:nvPr/>
          </p:nvSpPr>
          <p:spPr>
            <a:xfrm>
              <a:off x="2083" y="1155192"/>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B7429B8E-07FD-3EC4-BEBF-35661DBA4E96}"/>
                </a:ext>
              </a:extLst>
            </p:cNvPr>
            <p:cNvSpPr/>
            <p:nvPr/>
          </p:nvSpPr>
          <p:spPr>
            <a:xfrm>
              <a:off x="2083" y="1541145"/>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232CE723-C53E-C836-606D-B76F994BCF58}"/>
                </a:ext>
              </a:extLst>
            </p:cNvPr>
            <p:cNvSpPr/>
            <p:nvPr/>
          </p:nvSpPr>
          <p:spPr>
            <a:xfrm>
              <a:off x="2083" y="1926717"/>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AF0F5B09-A7CB-0AFC-D17C-5E99411CAECE}"/>
                </a:ext>
              </a:extLst>
            </p:cNvPr>
            <p:cNvSpPr/>
            <p:nvPr/>
          </p:nvSpPr>
          <p:spPr>
            <a:xfrm>
              <a:off x="2083" y="2310765"/>
              <a:ext cx="76010" cy="336571"/>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0C5FAB72-B9D2-9CC0-1108-820A78472F3B}"/>
                </a:ext>
              </a:extLst>
            </p:cNvPr>
            <p:cNvSpPr/>
            <p:nvPr/>
          </p:nvSpPr>
          <p:spPr>
            <a:xfrm>
              <a:off x="2083" y="2696337"/>
              <a:ext cx="76010" cy="33657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kern="100">
                  <a:solidFill>
                    <a:srgbClr val="000000"/>
                  </a:solidFill>
                  <a:effectLst/>
                  <a:latin typeface="Times New Roman" panose="02020603050405020304" pitchFamily="18" charset="0"/>
                  <a:ea typeface="Times New Roman" panose="02020603050405020304" pitchFamily="18" charset="0"/>
                </a:rPr>
                <a:t> </a:t>
              </a:r>
              <a:endParaRPr lang="en-US" sz="1200" kern="10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9BA64572-C6AA-32D2-6BE3-55569D992B0A}"/>
                </a:ext>
              </a:extLst>
            </p:cNvPr>
            <p:cNvPicPr/>
            <p:nvPr/>
          </p:nvPicPr>
          <p:blipFill>
            <a:blip r:embed="rId2"/>
            <a:stretch>
              <a:fillRect/>
            </a:stretch>
          </p:blipFill>
          <p:spPr>
            <a:xfrm>
              <a:off x="-2127885" y="-1527758"/>
              <a:ext cx="10286999" cy="6554341"/>
            </a:xfrm>
            <a:prstGeom prst="rect">
              <a:avLst/>
            </a:prstGeom>
          </p:spPr>
        </p:pic>
      </p:grpSp>
      <p:sp>
        <p:nvSpPr>
          <p:cNvPr id="12" name="TextBox 11">
            <a:extLst>
              <a:ext uri="{FF2B5EF4-FFF2-40B4-BE49-F238E27FC236}">
                <a16:creationId xmlns:a16="http://schemas.microsoft.com/office/drawing/2014/main" id="{5A76D34D-CE27-5B56-2DDD-0AF12136DB48}"/>
              </a:ext>
            </a:extLst>
          </p:cNvPr>
          <p:cNvSpPr txBox="1"/>
          <p:nvPr/>
        </p:nvSpPr>
        <p:spPr>
          <a:xfrm>
            <a:off x="295275" y="246176"/>
            <a:ext cx="4114800" cy="381000"/>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Frontend Home Page:</a:t>
            </a:r>
          </a:p>
        </p:txBody>
      </p:sp>
    </p:spTree>
    <p:extLst>
      <p:ext uri="{BB962C8B-B14F-4D97-AF65-F5344CB8AC3E}">
        <p14:creationId xmlns:p14="http://schemas.microsoft.com/office/powerpoint/2010/main" val="423067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8A101D-8B44-D5D1-03CC-6CC7B10724C8}"/>
              </a:ext>
            </a:extLst>
          </p:cNvPr>
          <p:cNvPicPr/>
          <p:nvPr/>
        </p:nvPicPr>
        <p:blipFill>
          <a:blip r:embed="rId2"/>
          <a:stretch>
            <a:fillRect/>
          </a:stretch>
        </p:blipFill>
        <p:spPr>
          <a:xfrm>
            <a:off x="388454" y="592170"/>
            <a:ext cx="10058400" cy="5987533"/>
          </a:xfrm>
          <a:prstGeom prst="rect">
            <a:avLst/>
          </a:prstGeom>
        </p:spPr>
      </p:pic>
      <p:sp>
        <p:nvSpPr>
          <p:cNvPr id="3" name="TextBox 2">
            <a:extLst>
              <a:ext uri="{FF2B5EF4-FFF2-40B4-BE49-F238E27FC236}">
                <a16:creationId xmlns:a16="http://schemas.microsoft.com/office/drawing/2014/main" id="{974282A3-0950-B843-1A68-9E1D41DCE2B3}"/>
              </a:ext>
            </a:extLst>
          </p:cNvPr>
          <p:cNvSpPr txBox="1"/>
          <p:nvPr/>
        </p:nvSpPr>
        <p:spPr>
          <a:xfrm>
            <a:off x="371475" y="196334"/>
            <a:ext cx="44958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Contact Page :</a:t>
            </a:r>
          </a:p>
        </p:txBody>
      </p:sp>
    </p:spTree>
    <p:extLst>
      <p:ext uri="{BB962C8B-B14F-4D97-AF65-F5344CB8AC3E}">
        <p14:creationId xmlns:p14="http://schemas.microsoft.com/office/powerpoint/2010/main" val="4251597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4227</TotalTime>
  <Words>888</Words>
  <Application>Microsoft Office PowerPoint</Application>
  <PresentationFormat>Custom</PresentationFormat>
  <Paragraphs>184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 of our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Subhadip Maity</dc:creator>
  <cp:lastModifiedBy>KUNTAL NASKAR</cp:lastModifiedBy>
  <cp:revision>208</cp:revision>
  <dcterms:created xsi:type="dcterms:W3CDTF">2006-08-16T00:00:00Z</dcterms:created>
  <dcterms:modified xsi:type="dcterms:W3CDTF">2023-08-02T16:35:34Z</dcterms:modified>
</cp:coreProperties>
</file>