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22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1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5.xml" ContentType="application/vnd.openxmlformats-officedocument.presentationml.tags+xml"/>
  <Override PartName="/ppt/tags/tag4.xml" ContentType="application/vnd.openxmlformats-officedocument.presentationml.tags+xml"/>
  <Override PartName="/ppt/tags/tag3.xml" ContentType="application/vnd.openxmlformats-officedocument.presentationml.tags+xml"/>
  <Override PartName="/ppt/tags/tag6.xml" ContentType="application/vnd.openxmlformats-officedocument.presentationml.tag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85" r:id="rId2"/>
  </p:sldMasterIdLst>
  <p:notesMasterIdLst>
    <p:notesMasterId r:id="rId31"/>
  </p:notesMasterIdLst>
  <p:handoutMasterIdLst>
    <p:handoutMasterId r:id="rId32"/>
  </p:handoutMasterIdLst>
  <p:sldIdLst>
    <p:sldId id="407" r:id="rId3"/>
    <p:sldId id="423" r:id="rId4"/>
    <p:sldId id="424" r:id="rId5"/>
    <p:sldId id="284" r:id="rId6"/>
    <p:sldId id="285" r:id="rId7"/>
    <p:sldId id="287" r:id="rId8"/>
    <p:sldId id="289" r:id="rId9"/>
    <p:sldId id="290" r:id="rId10"/>
    <p:sldId id="288" r:id="rId11"/>
    <p:sldId id="345" r:id="rId12"/>
    <p:sldId id="308" r:id="rId13"/>
    <p:sldId id="363" r:id="rId14"/>
    <p:sldId id="291" r:id="rId15"/>
    <p:sldId id="292" r:id="rId16"/>
    <p:sldId id="331" r:id="rId17"/>
    <p:sldId id="335" r:id="rId18"/>
    <p:sldId id="336" r:id="rId19"/>
    <p:sldId id="298" r:id="rId20"/>
    <p:sldId id="425" r:id="rId21"/>
    <p:sldId id="426" r:id="rId22"/>
    <p:sldId id="306" r:id="rId23"/>
    <p:sldId id="305" r:id="rId24"/>
    <p:sldId id="588" r:id="rId25"/>
    <p:sldId id="629" r:id="rId26"/>
    <p:sldId id="630" r:id="rId27"/>
    <p:sldId id="631" r:id="rId28"/>
    <p:sldId id="627" r:id="rId29"/>
    <p:sldId id="632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03"/>
    <p:restoredTop sz="91690"/>
  </p:normalViewPr>
  <p:slideViewPr>
    <p:cSldViewPr snapToGrid="0" snapToObjects="1">
      <p:cViewPr>
        <p:scale>
          <a:sx n="126" d="100"/>
          <a:sy n="126" d="100"/>
        </p:scale>
        <p:origin x="584" y="144"/>
      </p:cViewPr>
      <p:guideLst>
        <p:guide orient="horz" pos="218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ustomXml" Target="../customXml/item3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customXml" Target="../customXml/item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932E0-F164-2746-ADA5-4F45859D8893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A0549-2593-E740-81BC-90E21FA17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208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372BE-B13D-B048-A865-72B4BC4A8D17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4CFA2-CD22-B144-B67C-1C6D7FE7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29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E746F-1A00-46A0-917A-C4A0DF6ECD0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7820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let’s assume that instead of 0x800A, the processor fetches from 0x8008 for warp 4. </a:t>
            </a:r>
          </a:p>
          <a:p>
            <a:r>
              <a:rPr lang="en-US" dirty="0"/>
              <a:t>The instruction has </a:t>
            </a:r>
            <a:r>
              <a:rPr lang="en-US" dirty="0" err="1"/>
              <a:t>tid.x</a:t>
            </a:r>
            <a:r>
              <a:rPr lang="en-US" dirty="0"/>
              <a:t> since this is for threads 5 to 8, </a:t>
            </a:r>
            <a:r>
              <a:rPr lang="en-US" dirty="0" err="1"/>
              <a:t>tid.x</a:t>
            </a:r>
            <a:r>
              <a:rPr lang="en-US" dirty="0"/>
              <a:t> value will be 4,5,6,8, </a:t>
            </a:r>
          </a:p>
          <a:p>
            <a:r>
              <a:rPr lang="en-US" dirty="0"/>
              <a:t>The </a:t>
            </a:r>
            <a:r>
              <a:rPr lang="en-US" dirty="0" err="1"/>
              <a:t>tid.x</a:t>
            </a:r>
            <a:r>
              <a:rPr lang="en-US" dirty="0"/>
              <a:t> values will be read and stored in the score board. </a:t>
            </a:r>
          </a:p>
          <a:p>
            <a:r>
              <a:rPr lang="en-US" dirty="0"/>
              <a:t>&lt;click&gt; In the write-back stage, all these values will be written back to R1 as shown in this animation. &lt;click&gt;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47DEE-25FC-7C49-B891-2132714D138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222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if 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Helvetica" panose="020B0604020202020204" pitchFamily="34" charset="0"/>
              </a:rPr>
              <a:t>we do not need to execute all 4 threads? </a:t>
            </a:r>
            <a:r>
              <a:rPr lang="en-US" dirty="0"/>
              <a:t> </a:t>
            </a:r>
          </a:p>
          <a:p>
            <a:r>
              <a:rPr lang="en-US" dirty="0"/>
              <a:t>GPU stores information tells which thread or lane is active. </a:t>
            </a:r>
          </a:p>
          <a:p>
            <a:r>
              <a:rPr lang="en-US" dirty="0"/>
              <a:t>&lt;click&gt; one ALU execution path is called lane. </a:t>
            </a:r>
          </a:p>
          <a:p>
            <a:r>
              <a:rPr lang="en-US" dirty="0"/>
              <a:t>Active thread performs actual computation and inactive threads will not do any work. </a:t>
            </a: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Helvetica" panose="020B0604020202020204" pitchFamily="34" charset="0"/>
              </a:rPr>
              <a:t>Mask bits tell which threads are active or not. &lt;click&gt; </a:t>
            </a: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Here scoreboard shows register values and ready bits.</a:t>
            </a: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Warp 1 has 1111 in the mask bits, &lt;click&gt; which means all threads in the warp1 will actually perform the work. &lt;click&gt;</a:t>
            </a: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warp1 is selected and &lt;click&gt; is executed. </a:t>
            </a: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In the warp 2 case, the mask bit is 1110 &lt;click&gt;. So only the first 3 lanes (or threads) will do the work. &lt;click&gt; &lt;click&gt;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47DEE-25FC-7C49-B891-2132714D138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30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  <a:cs typeface="Helvetica" panose="020B0604020202020204" pitchFamily="34" charset="0"/>
              </a:rPr>
              <a:t>Host sets the number of threads per CUDA block. E.g., </a:t>
            </a:r>
            <a:r>
              <a:rPr lang="en-US" sz="3600" dirty="0" err="1">
                <a:latin typeface="Roboto" panose="02000000000000000000" pitchFamily="2" charset="0"/>
                <a:ea typeface="Roboto" panose="02000000000000000000" pitchFamily="2" charset="0"/>
                <a:cs typeface="Helvetica" panose="020B0604020202020204" pitchFamily="34" charset="0"/>
              </a:rPr>
              <a:t>threadsPerBlock</a:t>
            </a:r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  <a:cs typeface="Helvetica" panose="020B0604020202020204" pitchFamily="34" charset="0"/>
              </a:rPr>
              <a:t> when it launches the kernel. 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Helvetica" panose="020B0604020202020204" pitchFamily="34" charset="0"/>
            </a:endParaRPr>
          </a:p>
          <a:p>
            <a:r>
              <a:rPr lang="en-US" sz="3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Helvetica" panose="020B0604020202020204" pitchFamily="34" charset="0"/>
              </a:rPr>
              <a:t># of registers per </a:t>
            </a:r>
            <a:r>
              <a:rPr lang="en-US" sz="36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Helvetica" panose="020B0604020202020204" pitchFamily="34" charset="0"/>
              </a:rPr>
              <a:t>CUDA block can be varied. </a:t>
            </a:r>
          </a:p>
          <a:p>
            <a:pPr lvl="1"/>
            <a:r>
              <a:rPr lang="en-US" sz="36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Helvetica" panose="020B0604020202020204" pitchFamily="34" charset="0"/>
              </a:rPr>
              <a:t>Why? </a:t>
            </a:r>
          </a:p>
          <a:p>
            <a:pPr lvl="1"/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Helvetica" panose="020B0604020202020204" pitchFamily="34" charset="0"/>
              </a:rPr>
              <a:t>Because the compiler sets how many architecture registers are needed for each CUDA block  </a:t>
            </a:r>
          </a:p>
          <a:p>
            <a:pPr lvl="1"/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Helvetica" panose="020B0604020202020204" pitchFamily="34" charset="0"/>
              </a:rPr>
              <a:t>(This Will be covered later part of the course) </a:t>
            </a:r>
          </a:p>
          <a:p>
            <a:pPr lvl="1"/>
            <a:r>
              <a:rPr lang="en-US" sz="3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Helvetica" panose="020B0604020202020204" pitchFamily="34" charset="0"/>
              </a:rPr>
              <a:t>T</a:t>
            </a: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Helvetica" panose="020B0604020202020204" pitchFamily="34" charset="0"/>
              </a:rPr>
              <a:t>ypical CPU ISAs, # of registers per thread is fixed (e.g. 32) but in CUDA, this is flexible </a:t>
            </a:r>
          </a:p>
          <a:p>
            <a:r>
              <a:rPr lang="en-US" sz="3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Helvetica" panose="020B0604020202020204" pitchFamily="34" charset="0"/>
              </a:rPr>
              <a:t>Shared memory size is also determined from the code </a:t>
            </a:r>
          </a:p>
          <a:p>
            <a:r>
              <a:rPr lang="en-US" sz="3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Helvetica" panose="020B0604020202020204" pitchFamily="34" charset="0"/>
              </a:rPr>
              <a:t>E.g., __shared__ int </a:t>
            </a:r>
            <a:r>
              <a:rPr lang="en-US" sz="36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Helvetica" panose="020B0604020202020204" pitchFamily="34" charset="0"/>
              </a:rPr>
              <a:t>sharedMemory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Helvetica" panose="020B0604020202020204" pitchFamily="34" charset="0"/>
              </a:rPr>
              <a:t>[1000];  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Helvetica" panose="020B0604020202020204" pitchFamily="34" charset="0"/>
                <a:sym typeface="Wingdings" pitchFamily="2" charset="2"/>
              </a:rPr>
              <a:t>  4B*1000 = 4000B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  <a:cs typeface="Helvetica" panose="020B0604020202020204" pitchFamily="34" charset="0"/>
            </a:endParaRP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Helvetica" panose="020B0604020202020204" pitchFamily="34" charset="0"/>
              </a:rPr>
              <a:t>So the occupancy is determined by these factors.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47DEE-25FC-7C49-B891-2132714D13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98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4CFA2-CD22-B144-B67C-1C6D7FE781D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12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47DEE-25FC-7C49-B891-2132714D138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81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  <a:cs typeface="Helvetica" panose="020B0604020202020204" pitchFamily="34" charset="0"/>
              </a:rPr>
              <a:t>How many CUDA blocks can be executed on one SM can be decided by following: 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Helvetica" panose="020B0604020202020204" pitchFamily="34" charset="0"/>
              </a:rPr>
              <a:t># of registers, shared memory, # of threads </a:t>
            </a:r>
          </a:p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Helvetica" panose="020B0604020202020204" pitchFamily="34" charset="0"/>
              </a:rPr>
              <a:t>Exact HW configuration  are varied by GPU microarchitecture and different by each generation. </a:t>
            </a:r>
          </a:p>
          <a:p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Let’s take a closer look at one example. We'll explore the example with 2 hundred 56 threads, 64KB of register files, and 32KB of shared memory. </a:t>
            </a:r>
          </a:p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Helvetica" panose="020B0604020202020204" pitchFamily="34" charset="0"/>
              </a:rPr>
              <a:t>In the software side, Each CUDA block has 32 threads and 2KB shared memory and each thread has 64 registers. </a:t>
            </a:r>
          </a:p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Helvetica" panose="020B0604020202020204" pitchFamily="34" charset="0"/>
              </a:rPr>
              <a:t>If the occupancy is constrained by running number threads, the total number of CUDA blocks per SM would be  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Helvetica" panose="020B0604020202020204" pitchFamily="34" charset="0"/>
                <a:sym typeface="Wingdings" pitchFamily="2" charset="2"/>
              </a:rPr>
              <a:t>256/32 = 8 CUDA blocks </a:t>
            </a:r>
          </a:p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Helvetica" panose="020B0604020202020204" pitchFamily="34" charset="0"/>
                <a:sym typeface="Wingdings" pitchFamily="2" charset="2"/>
              </a:rPr>
              <a:t>If the occupancy is  constrained by registers it will be 64*1024/(64*32) = 32 CUDA blocks </a:t>
            </a:r>
          </a:p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Helvetica" panose="020B0604020202020204" pitchFamily="34" charset="0"/>
                <a:sym typeface="Wingdings" pitchFamily="2" charset="2"/>
              </a:rPr>
              <a:t>If the occupancy is constrained by shared memory  it will be  32KB/2KB  = 16 CUDA blocks </a:t>
            </a:r>
          </a:p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Helvetica" panose="020B0604020202020204" pitchFamily="34" charset="0"/>
                <a:sym typeface="Wingdings" pitchFamily="2" charset="2"/>
              </a:rPr>
              <a:t>The final answer is the minimum of all constrains so the final answer is  8 CUDA blocks per SM </a:t>
            </a:r>
          </a:p>
          <a:p>
            <a:pPr lvl="1"/>
            <a:endParaRPr lang="en-US" sz="2800" dirty="0">
              <a:latin typeface="Roboto" panose="02000000000000000000" pitchFamily="2" charset="0"/>
              <a:ea typeface="Roboto" panose="02000000000000000000" pitchFamily="2" charset="0"/>
              <a:cs typeface="Helvetica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47DEE-25FC-7C49-B891-2132714D138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31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Why Does Occupancy Matter?  </a:t>
            </a:r>
          </a:p>
          <a:p>
            <a:pPr marL="0" marR="0" lvl="0" indent="0" algn="l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This is because higher occupancy means more parallelism. </a:t>
            </a:r>
          </a:p>
          <a:p>
            <a:pPr marL="0" marR="0" lvl="0" indent="0" algn="l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Utilizing more hardware resources generally leads to  better performance.  &lt;click&gt; </a:t>
            </a:r>
          </a:p>
          <a:p>
            <a:pPr marL="0" marR="0" lvl="0" indent="0" algn="l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 case (a) only one CUDA block runs on each SM and each CUDA block has 6 threads . &lt;click&gt; </a:t>
            </a:r>
          </a:p>
          <a:p>
            <a:pPr marL="0" marR="0" lvl="0" indent="0" algn="l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 case (b) each SM can execute two blocks but each block has only 4 threads so total 8 threads per block which actually runs more threads than case (a) </a:t>
            </a:r>
          </a:p>
          <a:p>
            <a:pPr marL="0" marR="0" lvl="0" indent="0" algn="l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47DEE-25FC-7C49-B891-2132714D138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7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 GPU pipeline </a:t>
            </a:r>
          </a:p>
          <a:p>
            <a:r>
              <a:rPr lang="en-US" dirty="0"/>
              <a:t>&lt;click&gt; </a:t>
            </a:r>
          </a:p>
          <a:p>
            <a:r>
              <a:rPr lang="en-US" dirty="0"/>
              <a:t>And here it shows PC values for each warp. </a:t>
            </a:r>
            <a:br>
              <a:rPr lang="en-US" dirty="0"/>
            </a:br>
            <a:r>
              <a:rPr lang="en-US" dirty="0"/>
              <a:t>In this example, there are 4 warps and the first warp should fetch from PC value 0x8000. and the first warp is from Block 1 and thread 1 to  4. </a:t>
            </a:r>
            <a:br>
              <a:rPr lang="en-US" dirty="0"/>
            </a:br>
            <a:r>
              <a:rPr lang="en-US" dirty="0"/>
              <a:t>The second warp is from block 1 as well and thread 5 to 8. </a:t>
            </a:r>
          </a:p>
          <a:p>
            <a:r>
              <a:rPr lang="en-US" dirty="0"/>
              <a:t>The 3rd warp is from block 2 and thread 1 to 4 and 4th warp is block 2 thread 5 to 8. </a:t>
            </a:r>
          </a:p>
          <a:p>
            <a:r>
              <a:rPr lang="en-US" dirty="0"/>
              <a:t>&lt;click&gt; </a:t>
            </a:r>
          </a:p>
          <a:p>
            <a:r>
              <a:rPr lang="en-US" dirty="0"/>
              <a:t>Here it shows register values for block 1 </a:t>
            </a:r>
          </a:p>
          <a:p>
            <a:r>
              <a:rPr lang="en-US" dirty="0"/>
              <a:t>&lt;click&gt;</a:t>
            </a:r>
          </a:p>
          <a:p>
            <a:r>
              <a:rPr lang="en-US" dirty="0"/>
              <a:t>Here it shows an I-cache memory address and the instructions. </a:t>
            </a:r>
            <a:br>
              <a:rPr lang="en-US" dirty="0"/>
            </a:br>
            <a:r>
              <a:rPr lang="en-US" dirty="0"/>
              <a:t>&lt;click&gt;</a:t>
            </a:r>
          </a:p>
          <a:p>
            <a:r>
              <a:rPr lang="en-US" dirty="0"/>
              <a:t>You see </a:t>
            </a:r>
            <a:r>
              <a:rPr lang="en-US" dirty="0" err="1"/>
              <a:t>tid.x</a:t>
            </a:r>
            <a:r>
              <a:rPr lang="en-US" dirty="0"/>
              <a:t> at  0x8008. </a:t>
            </a:r>
            <a:r>
              <a:rPr lang="en-US" dirty="0" err="1"/>
              <a:t>tid.x</a:t>
            </a:r>
            <a:r>
              <a:rPr lang="en-US" dirty="0"/>
              <a:t> is </a:t>
            </a:r>
            <a:r>
              <a:rPr lang="en-US" sz="1800" b="1" i="0" kern="1200" dirty="0">
                <a:solidFill>
                  <a:schemeClr val="accent1">
                    <a:lumMod val="75000"/>
                  </a:schemeClr>
                </a:solidFill>
                <a:effectLst/>
                <a:latin typeface="Helvetica" pitchFamily="2" charset="0"/>
                <a:ea typeface="+mn-ea"/>
                <a:cs typeface="+mn-cs"/>
              </a:rPr>
              <a:t>special register to store thread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Helvetica" pitchFamily="2" charset="0"/>
              </a:rPr>
              <a:t>ID within a block .</a:t>
            </a:r>
          </a:p>
          <a:p>
            <a:pPr marL="0" marR="0" lvl="0" indent="0" algn="l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Helvetica" pitchFamily="2" charset="0"/>
              </a:rPr>
              <a:t>And an instruction at 0x800A has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latin typeface="Helvetica" pitchFamily="2" charset="0"/>
              </a:rPr>
              <a:t>ctaid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Helvetica" pitchFamily="2" charset="0"/>
              </a:rPr>
              <a:t>, which is another s</a:t>
            </a:r>
            <a:r>
              <a:rPr lang="en-US" sz="1800" b="1" i="0" kern="1200" dirty="0">
                <a:solidFill>
                  <a:schemeClr val="accent1">
                    <a:lumMod val="75000"/>
                  </a:schemeClr>
                </a:solidFill>
                <a:effectLst/>
                <a:latin typeface="Helvetica" pitchFamily="2" charset="0"/>
                <a:ea typeface="+mn-ea"/>
                <a:cs typeface="+mn-cs"/>
              </a:rPr>
              <a:t>pecial register to store block ID within the grid </a:t>
            </a:r>
          </a:p>
          <a:p>
            <a:pPr marL="0" marR="0" lvl="0" indent="0" algn="l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="1" i="0" kern="1200" dirty="0">
              <a:solidFill>
                <a:schemeClr val="accent1">
                  <a:lumMod val="75000"/>
                </a:schemeClr>
              </a:solidFill>
              <a:effectLst/>
              <a:latin typeface="Helvetica" pitchFamily="2" charset="0"/>
              <a:ea typeface="+mn-ea"/>
              <a:cs typeface="+mn-cs"/>
            </a:endParaRPr>
          </a:p>
          <a:p>
            <a:pPr marL="0" marR="0" lvl="0" indent="0" algn="l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i="0" kern="1200" dirty="0">
                <a:solidFill>
                  <a:schemeClr val="accent1">
                    <a:lumMod val="75000"/>
                  </a:schemeClr>
                </a:solidFill>
                <a:effectLst/>
                <a:latin typeface="Helvetica" pitchFamily="2" charset="0"/>
                <a:ea typeface="+mn-ea"/>
                <a:cs typeface="+mn-cs"/>
              </a:rPr>
              <a:t>&lt;click&gt;  Here is a scoreboard. </a:t>
            </a:r>
          </a:p>
          <a:p>
            <a:pPr marL="0" marR="0" lvl="0" indent="0" algn="l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i="0" kern="1200" dirty="0">
                <a:solidFill>
                  <a:schemeClr val="accent1">
                    <a:lumMod val="75000"/>
                  </a:schemeClr>
                </a:solidFill>
                <a:effectLst/>
                <a:latin typeface="Helvetica" pitchFamily="2" charset="0"/>
                <a:ea typeface="+mn-ea"/>
                <a:cs typeface="+mn-cs"/>
              </a:rPr>
              <a:t>&lt;click&gt; The front-end fetches an instruction from 0x8000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&lt;click&gt;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Only one instruction for the entire warp.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&lt;click&gt;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And this one instruction is decoded in the decode stage.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&lt;click&gt;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Since the instruction has a constant value #1, the value is sent to all threads within a warp.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&lt;click&gt;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In the next stage, the processor access the register file and it reads r1 value form threads 1 to 4.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&lt;click&gt;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All source operands are ready &lt;click&gt;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So the scheduler selects warp 1 and then it will be executed &lt;click&gt;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The results will be written back &lt;click&gt; at the write back stage. </a:t>
            </a:r>
          </a:p>
          <a:p>
            <a:pPr marL="0" marR="0" lvl="0" indent="0" algn="l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="1" i="0" kern="1200" dirty="0">
              <a:solidFill>
                <a:schemeClr val="accent1">
                  <a:lumMod val="75000"/>
                </a:schemeClr>
              </a:solidFill>
              <a:effectLst/>
              <a:latin typeface="Helvetica" pitchFamily="2" charset="0"/>
              <a:ea typeface="+mn-ea"/>
              <a:cs typeface="+mn-cs"/>
            </a:endParaRPr>
          </a:p>
          <a:p>
            <a:pPr marL="0" marR="0" lvl="0" indent="0" algn="l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="1" i="0" kern="1200" dirty="0">
              <a:solidFill>
                <a:schemeClr val="accent1">
                  <a:lumMod val="75000"/>
                </a:schemeClr>
              </a:solidFill>
              <a:effectLst/>
              <a:latin typeface="Helvetica" pitchFamily="2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47DEE-25FC-7C49-B891-2132714D138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09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Now, let’s look at the 2</a:t>
            </a:r>
            <a:r>
              <a:rPr lang="en-US" sz="1800" kern="100" baseline="300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nd</a:t>
            </a:r>
            <a:r>
              <a:rPr lang="en-US" sz="18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warp.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It fetches an instruction from warp #2 which is block 1 and threads 5  to 8.  &lt;click&gt;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Again the instruction is decoded. The constant value #1 is broad casted to all source operand buffers. &lt;click&gt; Here we omitted values for one execution unit due to the space limitation.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&lt;click&gt;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In the next stage, the processor access the register file and it reads r2 value form threads 5 to 8.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&lt;click&gt;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In this example all source values are all 2.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All source operands are ready &lt;click&gt;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So the scheduler selects warp 2 and then it will be executed Even those they are all operating the same values, the hardware performs the same work for all threads in a warp&lt;click&gt;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The results will be written back &lt;click&gt; at the write back stage just like the previous example.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47DEE-25FC-7C49-B891-2132714D138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45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let’s assume the processor fetches from warp 4. </a:t>
            </a:r>
          </a:p>
          <a:p>
            <a:r>
              <a:rPr lang="en-US" dirty="0"/>
              <a:t>The PC address is 0x800A, which moves </a:t>
            </a:r>
            <a:r>
              <a:rPr lang="en-US" dirty="0" err="1"/>
              <a:t>ctaid.x</a:t>
            </a:r>
            <a:r>
              <a:rPr lang="en-US" dirty="0"/>
              <a:t> to r2. </a:t>
            </a:r>
          </a:p>
          <a:p>
            <a:r>
              <a:rPr lang="en-US" dirty="0"/>
              <a:t>The warp 4’s block id is 2, so </a:t>
            </a:r>
            <a:r>
              <a:rPr lang="en-US" dirty="0" err="1"/>
              <a:t>ctaid.x</a:t>
            </a:r>
            <a:r>
              <a:rPr lang="en-US" dirty="0"/>
              <a:t> value is also 2. </a:t>
            </a:r>
          </a:p>
          <a:p>
            <a:r>
              <a:rPr lang="en-US" dirty="0"/>
              <a:t>&lt;click&gt; </a:t>
            </a:r>
          </a:p>
          <a:p>
            <a:r>
              <a:rPr lang="en-US" dirty="0" err="1"/>
              <a:t>Ctaid.x</a:t>
            </a:r>
            <a:r>
              <a:rPr lang="en-US" dirty="0"/>
              <a:t> value is read and stored inside the scoreboard. </a:t>
            </a:r>
          </a:p>
          <a:p>
            <a:r>
              <a:rPr lang="en-US" dirty="0"/>
              <a:t>&lt;click&gt; </a:t>
            </a:r>
            <a:br>
              <a:rPr lang="en-US" dirty="0"/>
            </a:br>
            <a:r>
              <a:rPr lang="en-US" dirty="0"/>
              <a:t>These values will be stored to R2 at the write back stage as shown in this animation.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47DEE-25FC-7C49-B891-2132714D138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33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D1E68D3-4850-4A37-928D-311967714178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186617222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F170F5-5B3A-46D3-A9EF-01506258B58C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199347110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317500"/>
            <a:ext cx="2105025" cy="59959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2263" y="317500"/>
            <a:ext cx="6165850" cy="59959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8CC6DC-B4BA-4983-A231-FA2D153B122B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42122110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263" y="317500"/>
            <a:ext cx="8229600" cy="758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98463" y="1303338"/>
            <a:ext cx="8347075" cy="50101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87513" y="6616700"/>
            <a:ext cx="4024312" cy="1651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291513" y="6616700"/>
            <a:ext cx="606425" cy="152400"/>
          </a:xfrm>
        </p:spPr>
        <p:txBody>
          <a:bodyPr/>
          <a:lstStyle>
            <a:lvl1pPr>
              <a:defRPr/>
            </a:lvl1pPr>
          </a:lstStyle>
          <a:p>
            <a:fld id="{56C072D9-B0D5-4508-8C5B-0B0D14CCF1DD}" type="slidenum">
              <a:rPr lang="en-US">
                <a:solidFill>
                  <a:srgbClr val="808080"/>
                </a:solidFill>
                <a:latin typeface="AUdimat"/>
              </a:rPr>
              <a:pPr/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412972623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524000" y="3429000"/>
            <a:ext cx="7620000" cy="1219200"/>
          </a:xfrm>
        </p:spPr>
        <p:txBody>
          <a:bodyPr anchor="ctr" anchorCtr="0">
            <a:normAutofit/>
          </a:bodyPr>
          <a:lstStyle>
            <a:lvl1pPr algn="ctr">
              <a:defRPr sz="4000">
                <a:ln w="9000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/>
                <a:latin typeface="Corbel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4648200"/>
            <a:ext cx="6096000" cy="914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46243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 w="9000" cmpd="sng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767567"/>
            <a:ext cx="762000" cy="228600"/>
          </a:xfrm>
        </p:spPr>
        <p:txBody>
          <a:bodyPr/>
          <a:lstStyle>
            <a:lvl1pPr algn="ctr">
              <a:defRPr sz="1050" b="1" cap="none" spc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r>
              <a:rPr lang="en-US" dirty="0">
                <a:solidFill>
                  <a:prstClr val="black"/>
                </a:solidFill>
              </a:rPr>
              <a:t>/75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686800" cy="5181600"/>
          </a:xfrm>
        </p:spPr>
        <p:txBody>
          <a:bodyPr>
            <a:normAutofit/>
          </a:bodyPr>
          <a:lstStyle>
            <a:lvl1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4675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19200" y="2971800"/>
            <a:ext cx="6858000" cy="1066800"/>
          </a:xfrm>
        </p:spPr>
        <p:txBody>
          <a:bodyPr anchor="ctr" anchorCtr="0"/>
          <a:lstStyle>
            <a:lvl1pPr algn="r">
              <a:buNone/>
              <a:defRPr sz="3200" b="1" cap="none" spc="0" baseline="0">
                <a:ln w="9000" cmpd="sng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endParaRPr lang="en-US">
              <a:solidFill>
                <a:srgbClr val="CCDDEA"/>
              </a:solidFill>
              <a:latin typeface="Tahoma"/>
              <a:ea typeface="맑은 고딕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6F63085-4905-477F-9B03-95852450F900}" type="slidenum">
              <a:rPr lang="en-US" smtClean="0">
                <a:solidFill>
                  <a:prstClr val="white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bg2">
              <a:lumMod val="50000"/>
            </a:schemeClr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ln>
                <a:solidFill>
                  <a:srgbClr val="465E9C">
                    <a:lumMod val="25000"/>
                  </a:srgbClr>
                </a:solidFill>
              </a:ln>
              <a:solidFill>
                <a:srgbClr val="465E9C">
                  <a:lumMod val="25000"/>
                </a:srgbClr>
              </a:solidFill>
              <a:latin typeface="Tahoma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53973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4270248" cy="50139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143000"/>
            <a:ext cx="4283202" cy="50109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838200"/>
          </a:xfrm>
        </p:spPr>
        <p:txBody>
          <a:bodyPr/>
          <a:lstStyle>
            <a:lvl1pPr>
              <a:defRPr>
                <a:ln w="9000" cmpd="sng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767567"/>
            <a:ext cx="762000" cy="228600"/>
          </a:xfrm>
        </p:spPr>
        <p:txBody>
          <a:bodyPr/>
          <a:lstStyle>
            <a:lvl1pPr algn="ctr">
              <a:defRPr sz="1050" b="1" cap="none" spc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r>
              <a:rPr lang="en-US" dirty="0">
                <a:solidFill>
                  <a:prstClr val="black"/>
                </a:solidFill>
              </a:rPr>
              <a:t>/75</a:t>
            </a:r>
          </a:p>
        </p:txBody>
      </p:sp>
    </p:spTree>
    <p:extLst>
      <p:ext uri="{BB962C8B-B14F-4D97-AF65-F5344CB8AC3E}">
        <p14:creationId xmlns:p14="http://schemas.microsoft.com/office/powerpoint/2010/main" val="3614853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817360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255854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1660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C425F6-CA7B-4977-8DCE-0B0DAF9AC9E5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146713017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 dirty="0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392837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CCDDEA"/>
              </a:solidFill>
              <a:latin typeface="Tahoma"/>
              <a:ea typeface="맑은 고딕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white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78250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937584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448300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066800"/>
          </a:xfrm>
        </p:spPr>
        <p:txBody>
          <a:bodyPr anchor="ctr" anchorCtr="0">
            <a:normAutofit/>
          </a:bodyPr>
          <a:lstStyle>
            <a:lvl1pPr algn="l">
              <a:buNone/>
              <a:defRPr sz="3300" b="0" cap="all" baseline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itchFamily="18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23622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34290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56898" y="6356350"/>
            <a:ext cx="2162703" cy="365760"/>
          </a:xfrm>
        </p:spPr>
        <p:txBody>
          <a:bodyPr anchor="ctr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algn="l"/>
            <a:endParaRPr lang="en-US" dirty="0">
              <a:solidFill>
                <a:srgbClr val="3891A7">
                  <a:lumMod val="50000"/>
                </a:srgbClr>
              </a:solidFill>
            </a:endParaRPr>
          </a:p>
        </p:txBody>
      </p:sp>
      <p:sp>
        <p:nvSpPr>
          <p:cNvPr id="14" name="Content Placeholder 10"/>
          <p:cNvSpPr>
            <a:spLocks noGrp="1"/>
          </p:cNvSpPr>
          <p:nvPr>
            <p:ph sz="quarter" idx="13"/>
          </p:nvPr>
        </p:nvSpPr>
        <p:spPr>
          <a:xfrm>
            <a:off x="4191000" y="6356350"/>
            <a:ext cx="1676400" cy="365760"/>
          </a:xfrm>
        </p:spPr>
        <p:txBody>
          <a:bodyPr anchor="ctr">
            <a:noAutofit/>
          </a:bodyPr>
          <a:lstStyle>
            <a:lvl1pPr marL="0" indent="0">
              <a:buNone/>
              <a:defRPr sz="1050" b="1">
                <a:solidFill>
                  <a:schemeClr val="accent6">
                    <a:lumMod val="75000"/>
                  </a:schemeClr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3099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5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itchFamily="18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43415" y="777240"/>
            <a:ext cx="892738" cy="365760"/>
          </a:xfrm>
          <a:prstGeom prst="rect">
            <a:avLst/>
          </a:prstGeom>
        </p:spPr>
        <p:txBody>
          <a:bodyPr anchor="b"/>
          <a:lstStyle>
            <a:lvl1pPr>
              <a:defRPr sz="900" b="1">
                <a:solidFill>
                  <a:schemeClr val="tx1"/>
                </a:solidFill>
              </a:defRPr>
            </a:lvl1pPr>
          </a:lstStyle>
          <a:p>
            <a:pPr algn="r"/>
            <a:fld id="{E3675E7C-E001-4C09-8E84-733255A177E9}" type="slidenum">
              <a:rPr lang="en-US" smtClean="0">
                <a:solidFill>
                  <a:prstClr val="black"/>
                </a:solidFill>
              </a:rPr>
              <a:pPr algn="r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03809" y="1371600"/>
            <a:ext cx="8359192" cy="4785360"/>
          </a:xfrm>
        </p:spPr>
        <p:txBody>
          <a:bodyPr>
            <a:normAutofit/>
          </a:bodyPr>
          <a:lstStyle>
            <a:lvl1pPr marL="137160" indent="-137160">
              <a:buClr>
                <a:schemeClr val="accent6"/>
              </a:buClr>
              <a:buSzPct val="100000"/>
              <a:buFont typeface="Symbol" charset="2"/>
              <a:buChar char="⎮"/>
              <a:defRPr sz="1800">
                <a:latin typeface="+mn-lt"/>
                <a:ea typeface="Verdana" pitchFamily="34" charset="0"/>
                <a:cs typeface="Verdana" pitchFamily="34" charset="0"/>
              </a:defRPr>
            </a:lvl1pPr>
            <a:lvl2pPr>
              <a:buClr>
                <a:schemeClr val="accent3">
                  <a:lumMod val="75000"/>
                </a:schemeClr>
              </a:buClr>
              <a:buSzPct val="100000"/>
              <a:defRPr sz="1500">
                <a:solidFill>
                  <a:schemeClr val="accent6">
                    <a:lumMod val="50000"/>
                  </a:schemeClr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>
              <a:buSzPct val="100000"/>
              <a:defRPr sz="1350">
                <a:latin typeface="+mn-lt"/>
                <a:ea typeface="Verdana" pitchFamily="34" charset="0"/>
                <a:cs typeface="Verdana" pitchFamily="34" charset="0"/>
              </a:defRPr>
            </a:lvl3pPr>
            <a:lvl4pPr>
              <a:buSzPct val="100000"/>
              <a:defRPr sz="1200">
                <a:latin typeface="+mn-lt"/>
                <a:ea typeface="Verdana" pitchFamily="34" charset="0"/>
                <a:cs typeface="Verdana" pitchFamily="34" charset="0"/>
              </a:defRPr>
            </a:lvl4pPr>
            <a:lvl5pPr>
              <a:defRPr sz="1050">
                <a:latin typeface="+mn-lt"/>
                <a:ea typeface="Verdana" pitchFamily="34" charset="0"/>
                <a:cs typeface="Verdana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1430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457200" y="62484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4346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5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itchFamily="18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43415" y="777240"/>
            <a:ext cx="892738" cy="365760"/>
          </a:xfrm>
          <a:prstGeom prst="rect">
            <a:avLst/>
          </a:prstGeom>
        </p:spPr>
        <p:txBody>
          <a:bodyPr anchor="b"/>
          <a:lstStyle>
            <a:lvl1pPr>
              <a:defRPr sz="900" b="1">
                <a:solidFill>
                  <a:schemeClr val="tx1"/>
                </a:solidFill>
              </a:defRPr>
            </a:lvl1pPr>
          </a:lstStyle>
          <a:p>
            <a:pPr algn="r"/>
            <a:fld id="{E3675E7C-E001-4C09-8E84-733255A177E9}" type="slidenum">
              <a:rPr lang="en-US" smtClean="0">
                <a:solidFill>
                  <a:prstClr val="black"/>
                </a:solidFill>
              </a:rPr>
              <a:pPr algn="r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03809" y="1371600"/>
            <a:ext cx="8359192" cy="4785360"/>
          </a:xfrm>
        </p:spPr>
        <p:txBody>
          <a:bodyPr>
            <a:normAutofit/>
          </a:bodyPr>
          <a:lstStyle>
            <a:lvl1pPr marL="137160" indent="-137160">
              <a:buClr>
                <a:schemeClr val="accent6"/>
              </a:buClr>
              <a:buSzPct val="100000"/>
              <a:buFont typeface="Symbol" charset="2"/>
              <a:buChar char="⎮"/>
              <a:defRPr sz="1800">
                <a:latin typeface="+mn-lt"/>
                <a:ea typeface="Verdana" pitchFamily="34" charset="0"/>
                <a:cs typeface="Verdana" pitchFamily="34" charset="0"/>
              </a:defRPr>
            </a:lvl1pPr>
            <a:lvl2pPr>
              <a:buClr>
                <a:schemeClr val="accent3">
                  <a:lumMod val="75000"/>
                </a:schemeClr>
              </a:buClr>
              <a:buSzPct val="100000"/>
              <a:defRPr sz="1500">
                <a:solidFill>
                  <a:schemeClr val="accent6">
                    <a:lumMod val="50000"/>
                  </a:schemeClr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>
              <a:buSzPct val="100000"/>
              <a:defRPr sz="1350">
                <a:latin typeface="+mn-lt"/>
                <a:ea typeface="Verdana" pitchFamily="34" charset="0"/>
                <a:cs typeface="Verdana" pitchFamily="34" charset="0"/>
              </a:defRPr>
            </a:lvl3pPr>
            <a:lvl4pPr>
              <a:buSzPct val="100000"/>
              <a:defRPr sz="1200">
                <a:latin typeface="+mn-lt"/>
                <a:ea typeface="Verdana" pitchFamily="34" charset="0"/>
                <a:cs typeface="Verdana" pitchFamily="34" charset="0"/>
              </a:defRPr>
            </a:lvl4pPr>
            <a:lvl5pPr>
              <a:defRPr sz="1050">
                <a:latin typeface="+mn-lt"/>
                <a:ea typeface="Verdana" pitchFamily="34" charset="0"/>
                <a:cs typeface="Verdana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1430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457200" y="62484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09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50E68E-62F3-417D-AA9C-E2C977939157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90854889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8463" y="1303338"/>
            <a:ext cx="4097337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03338"/>
            <a:ext cx="4097338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07F053-8107-46B7-A652-BFA4BD89CBB0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277136562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09F3E17-C077-44AB-ADB4-BEDAC0AAB746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283299075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4C99C5E-06A2-42B6-8ED0-480CEB160FE6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366266451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35EF8E-4697-4D3A-A2CC-907320EFDC7C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393172798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BE3028-DE42-4D30-A215-8BC2FBE4C680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82982254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C1CDC6B-383D-4907-803F-9B0CF9772B4D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289798791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2263" y="317500"/>
            <a:ext cx="82296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1303338"/>
            <a:ext cx="834707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87513" y="6616700"/>
            <a:ext cx="4024312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91513" y="6616700"/>
            <a:ext cx="6064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8661F247-7560-4126-8D1F-0B36169BB3F8}" type="slidenum">
              <a:rPr lang="en-US">
                <a:solidFill>
                  <a:srgbClr val="808080"/>
                </a:solidFill>
                <a:latin typeface="AUdimat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178818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>
    <p:fade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8382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defTabSz="914400"/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229600" y="685800"/>
            <a:ext cx="914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defTabSz="914400"/>
            <a:r>
              <a:rPr lang="en-US" dirty="0">
                <a:solidFill>
                  <a:prstClr val="black"/>
                </a:solidFill>
                <a:latin typeface="Tahoma"/>
                <a:ea typeface="맑은 고딕"/>
              </a:rPr>
              <a:t>a</a:t>
            </a:r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 defTabSz="914400"/>
              <a:t>‹#›</a:t>
            </a:fld>
            <a:r>
              <a:rPr lang="en-US" dirty="0">
                <a:solidFill>
                  <a:prstClr val="black"/>
                </a:solidFill>
                <a:latin typeface="Tahoma"/>
                <a:ea typeface="맑은 고딕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24579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3200" b="1" kern="1200" cap="none" spc="0">
          <a:ln w="9000" cmpd="sng">
            <a:solidFill>
              <a:schemeClr val="bg2">
                <a:lumMod val="25000"/>
              </a:schemeClr>
            </a:solidFill>
            <a:prstDash val="solid"/>
          </a:ln>
          <a:solidFill>
            <a:schemeClr val="bg2">
              <a:lumMod val="25000"/>
            </a:schemeClr>
          </a:solidFill>
          <a:effectLst>
            <a:reflection blurRad="12700" stA="28000" endPos="45000" dist="1000" dir="5400000" sy="-100000" algn="bl" rotWithShape="0"/>
          </a:effectLst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100000"/>
        <a:buFont typeface="Tahoma" pitchFamily="34" charset="0"/>
        <a:buChar char="|"/>
        <a:defRPr kumimoji="0" sz="28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548640" indent="-274320" algn="l" rtl="0" eaLnBrk="1" latinLnBrk="0" hangingPunct="1">
        <a:spcBef>
          <a:spcPts val="500"/>
        </a:spcBef>
        <a:buClr>
          <a:schemeClr val="accent4"/>
        </a:buClr>
        <a:buSzPct val="76000"/>
        <a:buFont typeface="Wingdings 3" pitchFamily="18" charset="2"/>
        <a:buChar char=""/>
        <a:defRPr kumimoji="0" sz="2400" kern="1200">
          <a:solidFill>
            <a:schemeClr val="tx2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72FB-D658-F842-9FD0-4799EAC7D4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j-lt"/>
              </a:rPr>
              <a:t>GPGPU Background</a:t>
            </a:r>
            <a:endParaRPr lang="en-US" b="0" dirty="0">
              <a:latin typeface="+mj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2600C-824A-1D4E-920A-B23DC6BBA7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Hyesoon Kim</a:t>
            </a:r>
          </a:p>
        </p:txBody>
      </p:sp>
    </p:spTree>
    <p:extLst>
      <p:ext uri="{BB962C8B-B14F-4D97-AF65-F5344CB8AC3E}">
        <p14:creationId xmlns:p14="http://schemas.microsoft.com/office/powerpoint/2010/main" val="4057379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CUDA Program Example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25" y="3474933"/>
            <a:ext cx="8347075" cy="330686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1687513" y="6616700"/>
            <a:ext cx="4024312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400" kern="120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" y="1000125"/>
            <a:ext cx="7874628" cy="256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42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34302-ABBB-4D52-91FF-D155441BA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331" y="336487"/>
            <a:ext cx="7082083" cy="62790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Number of Threads </a:t>
            </a:r>
            <a:r>
              <a:rPr lang="en-US" dirty="0"/>
              <a:t>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er CUDA Block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110CA0-BFAF-448C-9064-BA0EA2A3C40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36931" y="1241440"/>
            <a:ext cx="7718187" cy="3259776"/>
          </a:xfrm>
          <a:prstGeom prst="rect">
            <a:avLst/>
          </a:prstGeom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r>
              <a:rPr lang="en-US" sz="2400" dirty="0">
                <a:latin typeface="Roboto"/>
                <a:ea typeface="Roboto"/>
                <a:cs typeface="Helvetica"/>
              </a:rPr>
              <a:t>Host sets the number of threads per CUDA block. E.g., </a:t>
            </a:r>
            <a:r>
              <a:rPr lang="en-US" sz="2400" dirty="0" err="1">
                <a:latin typeface="Roboto"/>
                <a:ea typeface="Roboto"/>
                <a:cs typeface="Helvetica"/>
              </a:rPr>
              <a:t>threadsPerBlock</a:t>
            </a:r>
            <a:r>
              <a:rPr lang="en-US" sz="2400" dirty="0">
                <a:latin typeface="Roboto"/>
                <a:ea typeface="Roboto"/>
                <a:cs typeface="Helvetica"/>
              </a:rPr>
              <a:t> 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Helvetica" panose="020B0604020202020204" pitchFamily="34" charset="0"/>
            </a:endParaRPr>
          </a:p>
          <a:p>
            <a:endParaRPr lang="en-US" sz="4000" b="0" i="0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Helvetica" panose="020B060402020202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Roboto"/>
                <a:ea typeface="Roboto"/>
                <a:cs typeface="Helvetica"/>
              </a:rPr>
              <a:t>Set up at the kernel launch time </a:t>
            </a:r>
            <a:endParaRPr lang="en-US" sz="24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Helvetica" panose="020B060402020202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Roboto"/>
                <a:ea typeface="Roboto"/>
                <a:cs typeface="Helvetica"/>
              </a:rPr>
              <a:t># of registers per CUDA block </a:t>
            </a:r>
            <a:endParaRPr lang="en-US" sz="24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Helvetica" panose="020B0604020202020204" pitchFamily="34" charset="0"/>
            </a:endParaRPr>
          </a:p>
          <a:p>
            <a:pPr lvl="1"/>
            <a:r>
              <a:rPr lang="en-US" sz="1800" dirty="0">
                <a:solidFill>
                  <a:srgbClr val="000000"/>
                </a:solidFill>
                <a:latin typeface="Roboto"/>
                <a:ea typeface="Roboto"/>
                <a:cs typeface="Helvetica"/>
              </a:rPr>
              <a:t>Compiler sets how many architecture registers are needed for each CUDA block  (Will be covered later part of the course) </a:t>
            </a:r>
            <a:endParaRPr lang="en-US" sz="18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Helvetica" panose="020B0604020202020204" pitchFamily="34" charset="0"/>
            </a:endParaRPr>
          </a:p>
          <a:p>
            <a:pPr lvl="1"/>
            <a:r>
              <a:rPr lang="en-US" sz="1800" dirty="0">
                <a:solidFill>
                  <a:srgbClr val="000000"/>
                </a:solidFill>
                <a:latin typeface="Roboto"/>
                <a:ea typeface="Roboto"/>
                <a:cs typeface="Helvetica"/>
              </a:rPr>
              <a:t>Typical CPU ISAs, # of registers per thread is fixed (e.g., 32), but in CUDA, this is flexible </a:t>
            </a:r>
            <a:endParaRPr lang="en-US" sz="18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Helvetica" panose="020B060402020202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Roboto"/>
                <a:ea typeface="Roboto"/>
                <a:cs typeface="Helvetica"/>
              </a:rPr>
              <a:t>Shared memory size is determined from the code </a:t>
            </a:r>
            <a:endParaRPr lang="en-US" sz="24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Helvetica" panose="020B060402020202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Roboto"/>
                <a:ea typeface="Roboto"/>
                <a:cs typeface="Helvetica"/>
              </a:rPr>
              <a:t>E.g., __shared__ int </a:t>
            </a:r>
            <a:r>
              <a:rPr lang="en-US" sz="2400" dirty="0" err="1">
                <a:solidFill>
                  <a:srgbClr val="000000"/>
                </a:solidFill>
                <a:latin typeface="Roboto"/>
                <a:ea typeface="Roboto"/>
                <a:cs typeface="Helvetica"/>
              </a:rPr>
              <a:t>sharedMemory</a:t>
            </a:r>
            <a:r>
              <a:rPr lang="en-US" sz="2400" dirty="0">
                <a:solidFill>
                  <a:srgbClr val="000000"/>
                </a:solidFill>
                <a:latin typeface="Roboto"/>
                <a:ea typeface="Roboto"/>
                <a:cs typeface="Helvetica"/>
              </a:rPr>
              <a:t>[1000];  </a:t>
            </a:r>
            <a:r>
              <a:rPr lang="en-US" sz="2400" dirty="0">
                <a:solidFill>
                  <a:srgbClr val="000000"/>
                </a:solidFill>
                <a:latin typeface="Roboto"/>
                <a:ea typeface="Roboto"/>
                <a:cs typeface="Helvetica"/>
                <a:sym typeface="Wingdings" pitchFamily="2" charset="2"/>
              </a:rPr>
              <a:t>  4B*1000 = 4000B</a:t>
            </a:r>
            <a:endParaRPr lang="en-US" sz="2400" dirty="0">
              <a:latin typeface="Roboto"/>
              <a:ea typeface="Roboto"/>
              <a:cs typeface="Helvetica"/>
            </a:endParaRPr>
          </a:p>
          <a:p>
            <a:endParaRPr lang="en-US" sz="4000" dirty="0">
              <a:latin typeface="Roboto" panose="02000000000000000000" pitchFamily="2" charset="0"/>
              <a:ea typeface="Roboto" panose="02000000000000000000" pitchFamily="2" charset="0"/>
              <a:cs typeface="Helvetica" panose="020B0604020202020204" pitchFamily="34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Helvetic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025116-0149-BEC5-339B-6FC14CBD4402}"/>
              </a:ext>
            </a:extLst>
          </p:cNvPr>
          <p:cNvSpPr txBox="1"/>
          <p:nvPr/>
        </p:nvSpPr>
        <p:spPr>
          <a:xfrm>
            <a:off x="788393" y="2099837"/>
            <a:ext cx="4572000" cy="52322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err="1"/>
              <a:t>kernelName</a:t>
            </a:r>
            <a:r>
              <a:rPr lang="en-US" sz="1400"/>
              <a:t>&lt;&lt;&lt;</a:t>
            </a:r>
            <a:r>
              <a:rPr lang="en-US" sz="1400" err="1"/>
              <a:t>numBlocks</a:t>
            </a:r>
            <a:r>
              <a:rPr lang="en-US" sz="1400"/>
              <a:t>, </a:t>
            </a:r>
            <a:r>
              <a:rPr lang="en-US" sz="1400" err="1"/>
              <a:t>threadsPerBlock</a:t>
            </a:r>
            <a:r>
              <a:rPr lang="en-US" sz="1400"/>
              <a:t>&gt;&gt;&gt;(arguments);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223151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Shared Memory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63" y="1379537"/>
            <a:ext cx="4097337" cy="1174147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63" y="2522286"/>
            <a:ext cx="5615473" cy="4125812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597134"/>
            <a:ext cx="4461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From: http</a:t>
            </a:r>
            <a:r>
              <a:rPr lang="en-US" dirty="0"/>
              <a:t>://</a:t>
            </a:r>
            <a:r>
              <a:rPr lang="en-US" dirty="0" err="1"/>
              <a:t>accel.cs.vt.edu</a:t>
            </a:r>
            <a:r>
              <a:rPr lang="en-US" dirty="0"/>
              <a:t>/files/lecture10.pdf</a:t>
            </a:r>
          </a:p>
        </p:txBody>
      </p:sp>
    </p:spTree>
    <p:extLst>
      <p:ext uri="{BB962C8B-B14F-4D97-AF65-F5344CB8AC3E}">
        <p14:creationId xmlns:p14="http://schemas.microsoft.com/office/powerpoint/2010/main" val="79281422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Bulk-Synchronous Parallel (BSP) program (Valiant [90]) </a:t>
            </a:r>
          </a:p>
          <a:p>
            <a:r>
              <a:rPr lang="en-US" sz="2800" dirty="0"/>
              <a:t>Synchronization within blocks using explicit barrier</a:t>
            </a:r>
          </a:p>
          <a:p>
            <a:r>
              <a:rPr lang="en-US" sz="2800" dirty="0"/>
              <a:t>Implicit barrier across kernels</a:t>
            </a:r>
          </a:p>
          <a:p>
            <a:pPr lvl="1"/>
            <a:r>
              <a:rPr lang="en-US" sz="2400" dirty="0"/>
              <a:t>Kernel 1 </a:t>
            </a:r>
            <a:r>
              <a:rPr lang="en-US" sz="2400" dirty="0">
                <a:sym typeface="Wingdings" pitchFamily="2" charset="2"/>
              </a:rPr>
              <a:t> Kernel 2</a:t>
            </a:r>
            <a:endParaRPr lang="en-US" sz="2400" dirty="0"/>
          </a:p>
          <a:p>
            <a:pPr lvl="1"/>
            <a:r>
              <a:rPr lang="en-US" sz="2400" dirty="0"/>
              <a:t>C.f.) </a:t>
            </a:r>
            <a:r>
              <a:rPr lang="en-US" sz="2400" dirty="0" err="1"/>
              <a:t>Cuda</a:t>
            </a:r>
            <a:r>
              <a:rPr lang="en-US" sz="2400" dirty="0"/>
              <a:t> 3.x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Synchronization Model</a:t>
            </a:r>
          </a:p>
        </p:txBody>
      </p:sp>
      <p:grpSp>
        <p:nvGrpSpPr>
          <p:cNvPr id="217" name="Group 216"/>
          <p:cNvGrpSpPr/>
          <p:nvPr/>
        </p:nvGrpSpPr>
        <p:grpSpPr>
          <a:xfrm>
            <a:off x="5486400" y="2667000"/>
            <a:ext cx="3276600" cy="3276600"/>
            <a:chOff x="0" y="2209800"/>
            <a:chExt cx="3276600" cy="32766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685800" y="2286000"/>
              <a:ext cx="2590800" cy="1828800"/>
              <a:chOff x="381000" y="1981200"/>
              <a:chExt cx="4572000" cy="4267200"/>
            </a:xfrm>
          </p:grpSpPr>
          <p:cxnSp>
            <p:nvCxnSpPr>
              <p:cNvPr id="4" name="Curved Connector 3"/>
              <p:cNvCxnSpPr/>
              <p:nvPr/>
            </p:nvCxnSpPr>
            <p:spPr>
              <a:xfrm rot="18900000" flipV="1">
                <a:off x="617935" y="25144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" name="Curved Connector 4"/>
              <p:cNvCxnSpPr/>
              <p:nvPr/>
            </p:nvCxnSpPr>
            <p:spPr>
              <a:xfrm rot="18900000" flipV="1">
                <a:off x="770335" y="25144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" name="Curved Connector 5"/>
              <p:cNvCxnSpPr/>
              <p:nvPr/>
            </p:nvCxnSpPr>
            <p:spPr>
              <a:xfrm rot="18900000" flipV="1">
                <a:off x="922735" y="25144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" name="Curved Connector 6"/>
              <p:cNvCxnSpPr/>
              <p:nvPr/>
            </p:nvCxnSpPr>
            <p:spPr>
              <a:xfrm rot="18900000" flipV="1">
                <a:off x="1075135" y="25144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8" name="Curved Connector 7"/>
              <p:cNvCxnSpPr/>
              <p:nvPr/>
            </p:nvCxnSpPr>
            <p:spPr>
              <a:xfrm rot="18900000" flipV="1">
                <a:off x="1227535" y="25144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" name="Curved Connector 8"/>
              <p:cNvCxnSpPr/>
              <p:nvPr/>
            </p:nvCxnSpPr>
            <p:spPr>
              <a:xfrm rot="18900000" flipV="1">
                <a:off x="1379935" y="25144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" name="Curved Connector 9"/>
              <p:cNvCxnSpPr/>
              <p:nvPr/>
            </p:nvCxnSpPr>
            <p:spPr>
              <a:xfrm rot="18900000" flipV="1">
                <a:off x="1532335" y="25144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" name="Curved Connector 10"/>
              <p:cNvCxnSpPr/>
              <p:nvPr/>
            </p:nvCxnSpPr>
            <p:spPr>
              <a:xfrm rot="18900000" flipV="1">
                <a:off x="1684735" y="25144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" name="Curved Connector 11"/>
              <p:cNvCxnSpPr/>
              <p:nvPr/>
            </p:nvCxnSpPr>
            <p:spPr>
              <a:xfrm rot="18900000" flipV="1">
                <a:off x="1837135" y="25144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3" name="Curved Connector 12"/>
              <p:cNvCxnSpPr/>
              <p:nvPr/>
            </p:nvCxnSpPr>
            <p:spPr>
              <a:xfrm rot="18900000" flipV="1">
                <a:off x="1989535" y="25144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4" name="Rectangle 13"/>
              <p:cNvSpPr/>
              <p:nvPr/>
            </p:nvSpPr>
            <p:spPr>
              <a:xfrm>
                <a:off x="838200" y="3276600"/>
                <a:ext cx="15240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barrier</a:t>
                </a:r>
              </a:p>
            </p:txBody>
          </p:sp>
          <p:sp>
            <p:nvSpPr>
              <p:cNvPr id="16" name="Frame 15"/>
              <p:cNvSpPr/>
              <p:nvPr/>
            </p:nvSpPr>
            <p:spPr>
              <a:xfrm>
                <a:off x="609600" y="2209800"/>
                <a:ext cx="2057400" cy="2362200"/>
              </a:xfrm>
              <a:prstGeom prst="frame">
                <a:avLst>
                  <a:gd name="adj1" fmla="val 3928"/>
                </a:avLst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09600" y="1981200"/>
                <a:ext cx="9878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Block</a:t>
                </a:r>
              </a:p>
            </p:txBody>
          </p:sp>
          <p:cxnSp>
            <p:nvCxnSpPr>
              <p:cNvPr id="44" name="Curved Connector 43"/>
              <p:cNvCxnSpPr/>
              <p:nvPr/>
            </p:nvCxnSpPr>
            <p:spPr>
              <a:xfrm rot="18900000" flipV="1">
                <a:off x="617935" y="49528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5" name="Curved Connector 44"/>
              <p:cNvCxnSpPr/>
              <p:nvPr/>
            </p:nvCxnSpPr>
            <p:spPr>
              <a:xfrm rot="18900000" flipV="1">
                <a:off x="770335" y="49528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6" name="Curved Connector 45"/>
              <p:cNvCxnSpPr/>
              <p:nvPr/>
            </p:nvCxnSpPr>
            <p:spPr>
              <a:xfrm rot="18900000" flipV="1">
                <a:off x="922735" y="49528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7" name="Curved Connector 46"/>
              <p:cNvCxnSpPr/>
              <p:nvPr/>
            </p:nvCxnSpPr>
            <p:spPr>
              <a:xfrm rot="18900000" flipV="1">
                <a:off x="1075135" y="49528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8" name="Curved Connector 47"/>
              <p:cNvCxnSpPr/>
              <p:nvPr/>
            </p:nvCxnSpPr>
            <p:spPr>
              <a:xfrm rot="18900000" flipV="1">
                <a:off x="1227535" y="49528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9" name="Curved Connector 48"/>
              <p:cNvCxnSpPr/>
              <p:nvPr/>
            </p:nvCxnSpPr>
            <p:spPr>
              <a:xfrm rot="18900000" flipV="1">
                <a:off x="1379935" y="49528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0" name="Curved Connector 49"/>
              <p:cNvCxnSpPr/>
              <p:nvPr/>
            </p:nvCxnSpPr>
            <p:spPr>
              <a:xfrm rot="18900000" flipV="1">
                <a:off x="1532335" y="49528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1" name="Curved Connector 50"/>
              <p:cNvCxnSpPr/>
              <p:nvPr/>
            </p:nvCxnSpPr>
            <p:spPr>
              <a:xfrm rot="18900000" flipV="1">
                <a:off x="1684735" y="49528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2" name="Curved Connector 51"/>
              <p:cNvCxnSpPr/>
              <p:nvPr/>
            </p:nvCxnSpPr>
            <p:spPr>
              <a:xfrm rot="18900000" flipV="1">
                <a:off x="1837135" y="49528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3" name="Curved Connector 52"/>
              <p:cNvCxnSpPr/>
              <p:nvPr/>
            </p:nvCxnSpPr>
            <p:spPr>
              <a:xfrm rot="18900000" flipV="1">
                <a:off x="1989535" y="49528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54" name="Rectangle 53"/>
              <p:cNvSpPr/>
              <p:nvPr/>
            </p:nvSpPr>
            <p:spPr>
              <a:xfrm>
                <a:off x="838200" y="5715000"/>
                <a:ext cx="15240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barrier</a:t>
                </a:r>
              </a:p>
            </p:txBody>
          </p:sp>
          <p:sp>
            <p:nvSpPr>
              <p:cNvPr id="55" name="Frame 54"/>
              <p:cNvSpPr/>
              <p:nvPr/>
            </p:nvSpPr>
            <p:spPr>
              <a:xfrm>
                <a:off x="609600" y="4648200"/>
                <a:ext cx="2057400" cy="1447800"/>
              </a:xfrm>
              <a:prstGeom prst="frame">
                <a:avLst>
                  <a:gd name="adj1" fmla="val 3928"/>
                </a:avLst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7" name="Curved Connector 56"/>
              <p:cNvCxnSpPr/>
              <p:nvPr/>
            </p:nvCxnSpPr>
            <p:spPr>
              <a:xfrm rot="18900000" flipV="1">
                <a:off x="571654" y="3809805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8" name="Curved Connector 57"/>
              <p:cNvCxnSpPr/>
              <p:nvPr/>
            </p:nvCxnSpPr>
            <p:spPr>
              <a:xfrm rot="18900000" flipV="1">
                <a:off x="724054" y="3809805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9" name="Curved Connector 58"/>
              <p:cNvCxnSpPr/>
              <p:nvPr/>
            </p:nvCxnSpPr>
            <p:spPr>
              <a:xfrm rot="18900000" flipV="1">
                <a:off x="876454" y="3809805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0" name="Curved Connector 59"/>
              <p:cNvCxnSpPr/>
              <p:nvPr/>
            </p:nvCxnSpPr>
            <p:spPr>
              <a:xfrm rot="18900000" flipV="1">
                <a:off x="1028854" y="3809805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1" name="Curved Connector 60"/>
              <p:cNvCxnSpPr/>
              <p:nvPr/>
            </p:nvCxnSpPr>
            <p:spPr>
              <a:xfrm rot="18900000" flipV="1">
                <a:off x="1181254" y="3809805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2" name="Curved Connector 61"/>
              <p:cNvCxnSpPr/>
              <p:nvPr/>
            </p:nvCxnSpPr>
            <p:spPr>
              <a:xfrm rot="18900000" flipV="1">
                <a:off x="1333654" y="3809805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3" name="Curved Connector 62"/>
              <p:cNvCxnSpPr/>
              <p:nvPr/>
            </p:nvCxnSpPr>
            <p:spPr>
              <a:xfrm rot="18900000" flipV="1">
                <a:off x="1486054" y="3809805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4" name="Curved Connector 63"/>
              <p:cNvCxnSpPr/>
              <p:nvPr/>
            </p:nvCxnSpPr>
            <p:spPr>
              <a:xfrm rot="18900000" flipV="1">
                <a:off x="1638454" y="3809805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5" name="Curved Connector 64"/>
              <p:cNvCxnSpPr/>
              <p:nvPr/>
            </p:nvCxnSpPr>
            <p:spPr>
              <a:xfrm rot="18900000" flipV="1">
                <a:off x="1790854" y="3809805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6" name="Curved Connector 65"/>
              <p:cNvCxnSpPr/>
              <p:nvPr/>
            </p:nvCxnSpPr>
            <p:spPr>
              <a:xfrm rot="18900000" flipV="1">
                <a:off x="1943254" y="3809805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609600" y="4572000"/>
                <a:ext cx="9878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Block</a:t>
                </a:r>
              </a:p>
            </p:txBody>
          </p:sp>
          <p:cxnSp>
            <p:nvCxnSpPr>
              <p:cNvPr id="68" name="Curved Connector 67"/>
              <p:cNvCxnSpPr/>
              <p:nvPr/>
            </p:nvCxnSpPr>
            <p:spPr>
              <a:xfrm rot="18900000" flipV="1">
                <a:off x="2751535" y="25144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9" name="Curved Connector 68"/>
              <p:cNvCxnSpPr/>
              <p:nvPr/>
            </p:nvCxnSpPr>
            <p:spPr>
              <a:xfrm rot="18900000" flipV="1">
                <a:off x="2903935" y="25144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0" name="Curved Connector 69"/>
              <p:cNvCxnSpPr/>
              <p:nvPr/>
            </p:nvCxnSpPr>
            <p:spPr>
              <a:xfrm rot="18900000" flipV="1">
                <a:off x="3056335" y="25144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1" name="Curved Connector 70"/>
              <p:cNvCxnSpPr/>
              <p:nvPr/>
            </p:nvCxnSpPr>
            <p:spPr>
              <a:xfrm rot="18900000" flipV="1">
                <a:off x="3208735" y="25144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2" name="Curved Connector 71"/>
              <p:cNvCxnSpPr/>
              <p:nvPr/>
            </p:nvCxnSpPr>
            <p:spPr>
              <a:xfrm rot="18900000" flipV="1">
                <a:off x="3361135" y="25144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3" name="Curved Connector 72"/>
              <p:cNvCxnSpPr/>
              <p:nvPr/>
            </p:nvCxnSpPr>
            <p:spPr>
              <a:xfrm rot="18900000" flipV="1">
                <a:off x="3513535" y="25144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4" name="Curved Connector 73"/>
              <p:cNvCxnSpPr/>
              <p:nvPr/>
            </p:nvCxnSpPr>
            <p:spPr>
              <a:xfrm rot="18900000" flipV="1">
                <a:off x="3665935" y="25144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5" name="Curved Connector 74"/>
              <p:cNvCxnSpPr/>
              <p:nvPr/>
            </p:nvCxnSpPr>
            <p:spPr>
              <a:xfrm rot="18900000" flipV="1">
                <a:off x="3818335" y="25144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6" name="Curved Connector 75"/>
              <p:cNvCxnSpPr/>
              <p:nvPr/>
            </p:nvCxnSpPr>
            <p:spPr>
              <a:xfrm rot="18900000" flipV="1">
                <a:off x="3970735" y="25144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7" name="Curved Connector 76"/>
              <p:cNvCxnSpPr/>
              <p:nvPr/>
            </p:nvCxnSpPr>
            <p:spPr>
              <a:xfrm rot="18900000" flipV="1">
                <a:off x="4123135" y="25144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78" name="Rectangle 77"/>
              <p:cNvSpPr/>
              <p:nvPr/>
            </p:nvSpPr>
            <p:spPr>
              <a:xfrm>
                <a:off x="2971800" y="3276600"/>
                <a:ext cx="15240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barrier</a:t>
                </a:r>
              </a:p>
            </p:txBody>
          </p:sp>
          <p:sp>
            <p:nvSpPr>
              <p:cNvPr id="79" name="Frame 78"/>
              <p:cNvSpPr/>
              <p:nvPr/>
            </p:nvSpPr>
            <p:spPr>
              <a:xfrm>
                <a:off x="2743200" y="2209800"/>
                <a:ext cx="2057400" cy="3886200"/>
              </a:xfrm>
              <a:prstGeom prst="frame">
                <a:avLst>
                  <a:gd name="adj1" fmla="val 3928"/>
                </a:avLst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2" name="Curved Connector 91"/>
              <p:cNvCxnSpPr/>
              <p:nvPr/>
            </p:nvCxnSpPr>
            <p:spPr>
              <a:xfrm rot="18900000" flipV="1">
                <a:off x="2705254" y="3809805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3" name="Curved Connector 92"/>
              <p:cNvCxnSpPr/>
              <p:nvPr/>
            </p:nvCxnSpPr>
            <p:spPr>
              <a:xfrm rot="18900000" flipV="1">
                <a:off x="2857654" y="3809805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4" name="Curved Connector 93"/>
              <p:cNvCxnSpPr/>
              <p:nvPr/>
            </p:nvCxnSpPr>
            <p:spPr>
              <a:xfrm rot="18900000" flipV="1">
                <a:off x="3010054" y="3809805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5" name="Curved Connector 94"/>
              <p:cNvCxnSpPr/>
              <p:nvPr/>
            </p:nvCxnSpPr>
            <p:spPr>
              <a:xfrm rot="18900000" flipV="1">
                <a:off x="3162454" y="3809805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6" name="Curved Connector 95"/>
              <p:cNvCxnSpPr/>
              <p:nvPr/>
            </p:nvCxnSpPr>
            <p:spPr>
              <a:xfrm rot="18900000" flipV="1">
                <a:off x="3314854" y="3809805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7" name="Curved Connector 96"/>
              <p:cNvCxnSpPr/>
              <p:nvPr/>
            </p:nvCxnSpPr>
            <p:spPr>
              <a:xfrm rot="18900000" flipV="1">
                <a:off x="3467254" y="3809805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8" name="Curved Connector 97"/>
              <p:cNvCxnSpPr/>
              <p:nvPr/>
            </p:nvCxnSpPr>
            <p:spPr>
              <a:xfrm rot="18900000" flipV="1">
                <a:off x="3619654" y="3809805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9" name="Curved Connector 98"/>
              <p:cNvCxnSpPr/>
              <p:nvPr/>
            </p:nvCxnSpPr>
            <p:spPr>
              <a:xfrm rot="18900000" flipV="1">
                <a:off x="3772054" y="3809805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0" name="Curved Connector 99"/>
              <p:cNvCxnSpPr/>
              <p:nvPr/>
            </p:nvCxnSpPr>
            <p:spPr>
              <a:xfrm rot="18900000" flipV="1">
                <a:off x="3924454" y="3809805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1" name="Curved Connector 100"/>
              <p:cNvCxnSpPr/>
              <p:nvPr/>
            </p:nvCxnSpPr>
            <p:spPr>
              <a:xfrm rot="18900000" flipV="1">
                <a:off x="4076854" y="3809805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3" name="Curved Connector 102"/>
              <p:cNvCxnSpPr/>
              <p:nvPr/>
            </p:nvCxnSpPr>
            <p:spPr>
              <a:xfrm rot="18900000" flipV="1">
                <a:off x="2705254" y="5135122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4" name="Curved Connector 103"/>
              <p:cNvCxnSpPr/>
              <p:nvPr/>
            </p:nvCxnSpPr>
            <p:spPr>
              <a:xfrm rot="18900000" flipV="1">
                <a:off x="2857654" y="5135122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5" name="Curved Connector 104"/>
              <p:cNvCxnSpPr/>
              <p:nvPr/>
            </p:nvCxnSpPr>
            <p:spPr>
              <a:xfrm rot="18900000" flipV="1">
                <a:off x="3010054" y="5135122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6" name="Curved Connector 105"/>
              <p:cNvCxnSpPr/>
              <p:nvPr/>
            </p:nvCxnSpPr>
            <p:spPr>
              <a:xfrm rot="18900000" flipV="1">
                <a:off x="3162454" y="5135122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7" name="Curved Connector 106"/>
              <p:cNvCxnSpPr/>
              <p:nvPr/>
            </p:nvCxnSpPr>
            <p:spPr>
              <a:xfrm rot="18900000" flipV="1">
                <a:off x="3314854" y="5135122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8" name="Curved Connector 107"/>
              <p:cNvCxnSpPr/>
              <p:nvPr/>
            </p:nvCxnSpPr>
            <p:spPr>
              <a:xfrm rot="18900000" flipV="1">
                <a:off x="3467254" y="5135122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9" name="Curved Connector 108"/>
              <p:cNvCxnSpPr/>
              <p:nvPr/>
            </p:nvCxnSpPr>
            <p:spPr>
              <a:xfrm rot="18900000" flipV="1">
                <a:off x="3619654" y="5135122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0" name="Curved Connector 109"/>
              <p:cNvCxnSpPr/>
              <p:nvPr/>
            </p:nvCxnSpPr>
            <p:spPr>
              <a:xfrm rot="18900000" flipV="1">
                <a:off x="3772054" y="5135122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1" name="Curved Connector 110"/>
              <p:cNvCxnSpPr/>
              <p:nvPr/>
            </p:nvCxnSpPr>
            <p:spPr>
              <a:xfrm rot="18900000" flipV="1">
                <a:off x="3924454" y="5135122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2" name="Curved Connector 111"/>
              <p:cNvCxnSpPr/>
              <p:nvPr/>
            </p:nvCxnSpPr>
            <p:spPr>
              <a:xfrm rot="18900000" flipV="1">
                <a:off x="4076854" y="5135122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3" name="Rectangle 112"/>
              <p:cNvSpPr/>
              <p:nvPr/>
            </p:nvSpPr>
            <p:spPr>
              <a:xfrm>
                <a:off x="2971800" y="4572000"/>
                <a:ext cx="15240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barrier</a:t>
                </a: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2743200" y="1981200"/>
                <a:ext cx="9878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Block</a:t>
                </a:r>
              </a:p>
            </p:txBody>
          </p:sp>
          <p:sp>
            <p:nvSpPr>
              <p:cNvPr id="116" name="Frame 115"/>
              <p:cNvSpPr/>
              <p:nvPr/>
            </p:nvSpPr>
            <p:spPr>
              <a:xfrm>
                <a:off x="381000" y="1981200"/>
                <a:ext cx="4572000" cy="4267200"/>
              </a:xfrm>
              <a:prstGeom prst="frame">
                <a:avLst>
                  <a:gd name="adj1" fmla="val 1995"/>
                </a:avLst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19" name="Curved Connector 118"/>
            <p:cNvCxnSpPr/>
            <p:nvPr/>
          </p:nvCxnSpPr>
          <p:spPr>
            <a:xfrm rot="18900000" flipV="1">
              <a:off x="864199" y="4460925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0" name="Curved Connector 119"/>
            <p:cNvCxnSpPr/>
            <p:nvPr/>
          </p:nvCxnSpPr>
          <p:spPr>
            <a:xfrm rot="18900000" flipV="1">
              <a:off x="950559" y="4460925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1" name="Curved Connector 120"/>
            <p:cNvCxnSpPr/>
            <p:nvPr/>
          </p:nvCxnSpPr>
          <p:spPr>
            <a:xfrm rot="18900000" flipV="1">
              <a:off x="1036919" y="4460925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2" name="Curved Connector 121"/>
            <p:cNvCxnSpPr/>
            <p:nvPr/>
          </p:nvCxnSpPr>
          <p:spPr>
            <a:xfrm rot="18900000" flipV="1">
              <a:off x="1123279" y="4460925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3" name="Curved Connector 122"/>
            <p:cNvCxnSpPr/>
            <p:nvPr/>
          </p:nvCxnSpPr>
          <p:spPr>
            <a:xfrm rot="18900000" flipV="1">
              <a:off x="1209639" y="4460925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4" name="Curved Connector 123"/>
            <p:cNvCxnSpPr/>
            <p:nvPr/>
          </p:nvCxnSpPr>
          <p:spPr>
            <a:xfrm rot="18900000" flipV="1">
              <a:off x="1295999" y="4460925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5" name="Curved Connector 124"/>
            <p:cNvCxnSpPr/>
            <p:nvPr/>
          </p:nvCxnSpPr>
          <p:spPr>
            <a:xfrm rot="18900000" flipV="1">
              <a:off x="1382359" y="4460925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6" name="Curved Connector 125"/>
            <p:cNvCxnSpPr/>
            <p:nvPr/>
          </p:nvCxnSpPr>
          <p:spPr>
            <a:xfrm rot="18900000" flipV="1">
              <a:off x="1468719" y="4460925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7" name="Curved Connector 126"/>
            <p:cNvCxnSpPr/>
            <p:nvPr/>
          </p:nvCxnSpPr>
          <p:spPr>
            <a:xfrm rot="18900000" flipV="1">
              <a:off x="1555079" y="4460925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8" name="Curved Connector 127"/>
            <p:cNvCxnSpPr/>
            <p:nvPr/>
          </p:nvCxnSpPr>
          <p:spPr>
            <a:xfrm rot="18900000" flipV="1">
              <a:off x="1641439" y="4460925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29" name="Rectangle 128"/>
            <p:cNvSpPr/>
            <p:nvPr/>
          </p:nvSpPr>
          <p:spPr>
            <a:xfrm>
              <a:off x="944880" y="4822371"/>
              <a:ext cx="863600" cy="9797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barrier</a:t>
              </a:r>
            </a:p>
          </p:txBody>
        </p:sp>
        <p:sp>
          <p:nvSpPr>
            <p:cNvPr id="130" name="Frame 129"/>
            <p:cNvSpPr/>
            <p:nvPr/>
          </p:nvSpPr>
          <p:spPr>
            <a:xfrm>
              <a:off x="815340" y="4365171"/>
              <a:ext cx="1165860" cy="1012371"/>
            </a:xfrm>
            <a:prstGeom prst="frame">
              <a:avLst>
                <a:gd name="adj1" fmla="val 3928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815340" y="4267200"/>
              <a:ext cx="5597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Block</a:t>
              </a:r>
            </a:p>
          </p:txBody>
        </p:sp>
        <p:cxnSp>
          <p:nvCxnSpPr>
            <p:cNvPr id="144" name="Curved Connector 143"/>
            <p:cNvCxnSpPr/>
            <p:nvPr/>
          </p:nvCxnSpPr>
          <p:spPr>
            <a:xfrm rot="18900000" flipV="1">
              <a:off x="837973" y="5016097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5" name="Curved Connector 144"/>
            <p:cNvCxnSpPr/>
            <p:nvPr/>
          </p:nvCxnSpPr>
          <p:spPr>
            <a:xfrm rot="18900000" flipV="1">
              <a:off x="924333" y="5016097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6" name="Curved Connector 145"/>
            <p:cNvCxnSpPr/>
            <p:nvPr/>
          </p:nvCxnSpPr>
          <p:spPr>
            <a:xfrm rot="18900000" flipV="1">
              <a:off x="1010693" y="5016097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7" name="Curved Connector 146"/>
            <p:cNvCxnSpPr/>
            <p:nvPr/>
          </p:nvCxnSpPr>
          <p:spPr>
            <a:xfrm rot="18900000" flipV="1">
              <a:off x="1097053" y="5016097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8" name="Curved Connector 147"/>
            <p:cNvCxnSpPr/>
            <p:nvPr/>
          </p:nvCxnSpPr>
          <p:spPr>
            <a:xfrm rot="18900000" flipV="1">
              <a:off x="1183413" y="5016097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9" name="Curved Connector 148"/>
            <p:cNvCxnSpPr/>
            <p:nvPr/>
          </p:nvCxnSpPr>
          <p:spPr>
            <a:xfrm rot="18900000" flipV="1">
              <a:off x="1269773" y="5016097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0" name="Curved Connector 149"/>
            <p:cNvCxnSpPr/>
            <p:nvPr/>
          </p:nvCxnSpPr>
          <p:spPr>
            <a:xfrm rot="18900000" flipV="1">
              <a:off x="1356133" y="5016097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1" name="Curved Connector 150"/>
            <p:cNvCxnSpPr/>
            <p:nvPr/>
          </p:nvCxnSpPr>
          <p:spPr>
            <a:xfrm rot="18900000" flipV="1">
              <a:off x="1442493" y="5016097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2" name="Curved Connector 151"/>
            <p:cNvCxnSpPr/>
            <p:nvPr/>
          </p:nvCxnSpPr>
          <p:spPr>
            <a:xfrm rot="18900000" flipV="1">
              <a:off x="1528853" y="5016097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3" name="Curved Connector 152"/>
            <p:cNvCxnSpPr/>
            <p:nvPr/>
          </p:nvCxnSpPr>
          <p:spPr>
            <a:xfrm rot="18900000" flipV="1">
              <a:off x="1615213" y="5016097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89" name="Frame 188"/>
            <p:cNvSpPr/>
            <p:nvPr/>
          </p:nvSpPr>
          <p:spPr>
            <a:xfrm>
              <a:off x="685800" y="4267200"/>
              <a:ext cx="2590800" cy="1219200"/>
            </a:xfrm>
            <a:prstGeom prst="frame">
              <a:avLst>
                <a:gd name="adj1" fmla="val 1995"/>
              </a:avLst>
            </a:prstGeom>
            <a:solidFill>
              <a:schemeClr val="bg2">
                <a:lumMod val="1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190" name="Curved Connector 189"/>
            <p:cNvCxnSpPr/>
            <p:nvPr/>
          </p:nvCxnSpPr>
          <p:spPr>
            <a:xfrm rot="18900000" flipV="1">
              <a:off x="2083399" y="4439154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1" name="Curved Connector 190"/>
            <p:cNvCxnSpPr/>
            <p:nvPr/>
          </p:nvCxnSpPr>
          <p:spPr>
            <a:xfrm rot="18900000" flipV="1">
              <a:off x="2169759" y="4439154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2" name="Curved Connector 191"/>
            <p:cNvCxnSpPr/>
            <p:nvPr/>
          </p:nvCxnSpPr>
          <p:spPr>
            <a:xfrm rot="18900000" flipV="1">
              <a:off x="2256119" y="4439154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3" name="Curved Connector 192"/>
            <p:cNvCxnSpPr/>
            <p:nvPr/>
          </p:nvCxnSpPr>
          <p:spPr>
            <a:xfrm rot="18900000" flipV="1">
              <a:off x="2342479" y="4439154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4" name="Curved Connector 193"/>
            <p:cNvCxnSpPr/>
            <p:nvPr/>
          </p:nvCxnSpPr>
          <p:spPr>
            <a:xfrm rot="18900000" flipV="1">
              <a:off x="2428839" y="4439154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5" name="Curved Connector 194"/>
            <p:cNvCxnSpPr/>
            <p:nvPr/>
          </p:nvCxnSpPr>
          <p:spPr>
            <a:xfrm rot="18900000" flipV="1">
              <a:off x="2515199" y="4439154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6" name="Curved Connector 195"/>
            <p:cNvCxnSpPr/>
            <p:nvPr/>
          </p:nvCxnSpPr>
          <p:spPr>
            <a:xfrm rot="18900000" flipV="1">
              <a:off x="2601559" y="4439154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7" name="Curved Connector 196"/>
            <p:cNvCxnSpPr/>
            <p:nvPr/>
          </p:nvCxnSpPr>
          <p:spPr>
            <a:xfrm rot="18900000" flipV="1">
              <a:off x="2687919" y="4439154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8" name="Curved Connector 197"/>
            <p:cNvCxnSpPr/>
            <p:nvPr/>
          </p:nvCxnSpPr>
          <p:spPr>
            <a:xfrm rot="18900000" flipV="1">
              <a:off x="2774279" y="4439154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9" name="Curved Connector 198"/>
            <p:cNvCxnSpPr/>
            <p:nvPr/>
          </p:nvCxnSpPr>
          <p:spPr>
            <a:xfrm rot="18900000" flipV="1">
              <a:off x="2860639" y="4439154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00" name="Rectangle 199"/>
            <p:cNvSpPr/>
            <p:nvPr/>
          </p:nvSpPr>
          <p:spPr>
            <a:xfrm>
              <a:off x="2164080" y="4800600"/>
              <a:ext cx="863600" cy="9797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barrier</a:t>
              </a:r>
            </a:p>
          </p:txBody>
        </p:sp>
        <p:sp>
          <p:nvSpPr>
            <p:cNvPr id="201" name="Frame 200"/>
            <p:cNvSpPr/>
            <p:nvPr/>
          </p:nvSpPr>
          <p:spPr>
            <a:xfrm>
              <a:off x="2034540" y="4343400"/>
              <a:ext cx="1165860" cy="1012371"/>
            </a:xfrm>
            <a:prstGeom prst="frame">
              <a:avLst>
                <a:gd name="adj1" fmla="val 3928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2034540" y="4245429"/>
              <a:ext cx="5597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Block</a:t>
              </a:r>
            </a:p>
          </p:txBody>
        </p:sp>
        <p:cxnSp>
          <p:nvCxnSpPr>
            <p:cNvPr id="203" name="Curved Connector 202"/>
            <p:cNvCxnSpPr/>
            <p:nvPr/>
          </p:nvCxnSpPr>
          <p:spPr>
            <a:xfrm rot="18900000" flipV="1">
              <a:off x="2057173" y="4994326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4" name="Curved Connector 203"/>
            <p:cNvCxnSpPr/>
            <p:nvPr/>
          </p:nvCxnSpPr>
          <p:spPr>
            <a:xfrm rot="18900000" flipV="1">
              <a:off x="2143533" y="4994326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5" name="Curved Connector 204"/>
            <p:cNvCxnSpPr/>
            <p:nvPr/>
          </p:nvCxnSpPr>
          <p:spPr>
            <a:xfrm rot="18900000" flipV="1">
              <a:off x="2229893" y="4994326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6" name="Curved Connector 205"/>
            <p:cNvCxnSpPr/>
            <p:nvPr/>
          </p:nvCxnSpPr>
          <p:spPr>
            <a:xfrm rot="18900000" flipV="1">
              <a:off x="2316253" y="4994326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7" name="Curved Connector 206"/>
            <p:cNvCxnSpPr/>
            <p:nvPr/>
          </p:nvCxnSpPr>
          <p:spPr>
            <a:xfrm rot="18900000" flipV="1">
              <a:off x="2402613" y="4994326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8" name="Curved Connector 207"/>
            <p:cNvCxnSpPr/>
            <p:nvPr/>
          </p:nvCxnSpPr>
          <p:spPr>
            <a:xfrm rot="18900000" flipV="1">
              <a:off x="2488973" y="4994326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9" name="Curved Connector 208"/>
            <p:cNvCxnSpPr/>
            <p:nvPr/>
          </p:nvCxnSpPr>
          <p:spPr>
            <a:xfrm rot="18900000" flipV="1">
              <a:off x="2575333" y="4994326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0" name="Curved Connector 209"/>
            <p:cNvCxnSpPr/>
            <p:nvPr/>
          </p:nvCxnSpPr>
          <p:spPr>
            <a:xfrm rot="18900000" flipV="1">
              <a:off x="2661693" y="4994326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1" name="Curved Connector 210"/>
            <p:cNvCxnSpPr/>
            <p:nvPr/>
          </p:nvCxnSpPr>
          <p:spPr>
            <a:xfrm rot="18900000" flipV="1">
              <a:off x="2748053" y="4994326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2" name="Curved Connector 211"/>
            <p:cNvCxnSpPr/>
            <p:nvPr/>
          </p:nvCxnSpPr>
          <p:spPr>
            <a:xfrm rot="18900000" flipV="1">
              <a:off x="2834413" y="4994326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13" name="TextBox 212"/>
            <p:cNvSpPr txBox="1"/>
            <p:nvPr/>
          </p:nvSpPr>
          <p:spPr>
            <a:xfrm>
              <a:off x="0" y="220980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Kernel1 </a:t>
              </a: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0" y="426720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Kernel2 </a:t>
              </a: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685800" y="4114800"/>
              <a:ext cx="2590800" cy="152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Barrier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712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228601" y="987425"/>
          <a:ext cx="8518524" cy="440689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200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2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5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54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4346" marR="84346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Open</a:t>
                      </a:r>
                      <a:r>
                        <a:rPr lang="en-US" sz="2000" baseline="0" dirty="0" err="1"/>
                        <a:t>CL</a:t>
                      </a:r>
                      <a:r>
                        <a:rPr lang="en-US" sz="2000" baseline="0" dirty="0"/>
                        <a:t> </a:t>
                      </a:r>
                      <a:endParaRPr lang="en-US" sz="2000" dirty="0"/>
                    </a:p>
                  </a:txBody>
                  <a:tcPr marL="84346" marR="84346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CUDA </a:t>
                      </a:r>
                    </a:p>
                  </a:txBody>
                  <a:tcPr marL="84346" marR="8434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7572">
                <a:tc>
                  <a:txBody>
                    <a:bodyPr/>
                    <a:lstStyle/>
                    <a:p>
                      <a:r>
                        <a:rPr lang="en-US" dirty="0"/>
                        <a:t>Execution</a:t>
                      </a:r>
                      <a:r>
                        <a:rPr lang="en-US" baseline="0" dirty="0"/>
                        <a:t> Model</a:t>
                      </a:r>
                      <a:endParaRPr lang="en-US" dirty="0"/>
                    </a:p>
                  </a:txBody>
                  <a:tcPr marL="84346" marR="8434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Work-groups/work-items </a:t>
                      </a:r>
                    </a:p>
                  </a:txBody>
                  <a:tcPr marL="84346" marR="8434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Block/Thread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marL="84346" marR="8434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7572">
                <a:tc>
                  <a:txBody>
                    <a:bodyPr/>
                    <a:lstStyle/>
                    <a:p>
                      <a:r>
                        <a:rPr lang="en-US" dirty="0"/>
                        <a:t>Memory model </a:t>
                      </a:r>
                    </a:p>
                  </a:txBody>
                  <a:tcPr marL="84346" marR="8434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Global/constant/local/private </a:t>
                      </a:r>
                    </a:p>
                  </a:txBody>
                  <a:tcPr marL="84346" marR="8434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Global/constant/shared/local</a:t>
                      </a:r>
                      <a:r>
                        <a:rPr lang="en-US" baseline="0" dirty="0"/>
                        <a:t> </a:t>
                      </a:r>
                    </a:p>
                    <a:p>
                      <a:r>
                        <a:rPr lang="en-US" baseline="0" dirty="0"/>
                        <a:t>+ Texture </a:t>
                      </a:r>
                      <a:endParaRPr lang="en-US" dirty="0"/>
                    </a:p>
                  </a:txBody>
                  <a:tcPr marL="84346" marR="8434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7572">
                <a:tc>
                  <a:txBody>
                    <a:bodyPr/>
                    <a:lstStyle/>
                    <a:p>
                      <a:r>
                        <a:rPr lang="en-US" dirty="0"/>
                        <a:t>Memory</a:t>
                      </a:r>
                      <a:r>
                        <a:rPr lang="en-US" baseline="0" dirty="0"/>
                        <a:t> consistency </a:t>
                      </a:r>
                      <a:endParaRPr lang="en-US" dirty="0"/>
                    </a:p>
                  </a:txBody>
                  <a:tcPr marL="84346" marR="8434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Weak consistency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marL="84346" marR="8434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Weak consistency</a:t>
                      </a:r>
                      <a:r>
                        <a:rPr lang="en-US" baseline="0" dirty="0"/>
                        <a:t> </a:t>
                      </a:r>
                    </a:p>
                    <a:p>
                      <a:endParaRPr lang="en-US" dirty="0"/>
                    </a:p>
                  </a:txBody>
                  <a:tcPr marL="84346" marR="8434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7572">
                <a:tc>
                  <a:txBody>
                    <a:bodyPr/>
                    <a:lstStyle/>
                    <a:p>
                      <a:r>
                        <a:rPr lang="en-US" dirty="0"/>
                        <a:t>Synchronization </a:t>
                      </a:r>
                    </a:p>
                  </a:txBody>
                  <a:tcPr marL="84346" marR="8434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Synchronization</a:t>
                      </a:r>
                      <a:r>
                        <a:rPr lang="en-US" baseline="0" dirty="0"/>
                        <a:t> using a work-group barrier (between work-items) </a:t>
                      </a:r>
                    </a:p>
                    <a:p>
                      <a:endParaRPr lang="en-US" dirty="0"/>
                    </a:p>
                  </a:txBody>
                  <a:tcPr marL="84346" marR="8434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Using </a:t>
                      </a:r>
                      <a:r>
                        <a:rPr lang="en-US" dirty="0" err="1"/>
                        <a:t>synch_thread</a:t>
                      </a:r>
                      <a:r>
                        <a:rPr lang="en-US" baseline="0" dirty="0" err="1"/>
                        <a:t>s</a:t>
                      </a:r>
                      <a:r>
                        <a:rPr lang="en-US" baseline="0" dirty="0"/>
                        <a:t> </a:t>
                      </a:r>
                    </a:p>
                    <a:p>
                      <a:r>
                        <a:rPr lang="en-US" baseline="0" dirty="0"/>
                        <a:t>Between threads </a:t>
                      </a:r>
                      <a:endParaRPr lang="en-US" dirty="0"/>
                    </a:p>
                  </a:txBody>
                  <a:tcPr marL="84346" marR="8434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OpenCL</a:t>
            </a:r>
            <a:r>
              <a:rPr lang="en-US" dirty="0"/>
              <a:t> vs. CUDA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687513" y="6616700"/>
            <a:ext cx="4024312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12004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Pipeline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Fetch</a:t>
            </a:r>
          </a:p>
          <a:p>
            <a:pPr lvl="1"/>
            <a:r>
              <a:rPr lang="en-US" dirty="0"/>
              <a:t>One instruction for each warp </a:t>
            </a:r>
          </a:p>
          <a:p>
            <a:pPr lvl="1"/>
            <a:r>
              <a:rPr lang="en-US" dirty="0"/>
              <a:t>Multiple PC registers exist to support multi-threaded architecture </a:t>
            </a:r>
          </a:p>
          <a:p>
            <a:pPr lvl="1"/>
            <a:r>
              <a:rPr lang="en-US" dirty="0"/>
              <a:t>Round-robin scheduler </a:t>
            </a:r>
          </a:p>
          <a:p>
            <a:r>
              <a:rPr lang="en-US" dirty="0"/>
              <a:t>Wide execution width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Rectangle 3"/>
          <p:cNvSpPr/>
          <p:nvPr/>
        </p:nvSpPr>
        <p:spPr>
          <a:xfrm>
            <a:off x="3598072" y="490453"/>
            <a:ext cx="1088808" cy="9950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Scheduler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598072" y="1571470"/>
            <a:ext cx="1088808" cy="663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I-cache</a:t>
            </a:r>
          </a:p>
        </p:txBody>
      </p:sp>
      <p:sp>
        <p:nvSpPr>
          <p:cNvPr id="8" name="Rectangle 3"/>
          <p:cNvSpPr/>
          <p:nvPr/>
        </p:nvSpPr>
        <p:spPr>
          <a:xfrm>
            <a:off x="5342507" y="1737251"/>
            <a:ext cx="2947791" cy="3315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Fetch unit</a:t>
            </a:r>
          </a:p>
        </p:txBody>
      </p:sp>
      <p:sp>
        <p:nvSpPr>
          <p:cNvPr id="9" name="Rectangle 3"/>
          <p:cNvSpPr/>
          <p:nvPr/>
        </p:nvSpPr>
        <p:spPr>
          <a:xfrm>
            <a:off x="5342508" y="2303649"/>
            <a:ext cx="2947791" cy="3315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Decoder</a:t>
            </a:r>
          </a:p>
        </p:txBody>
      </p:sp>
      <p:cxnSp>
        <p:nvCxnSpPr>
          <p:cNvPr id="10" name="직선 화살표 연결선 57"/>
          <p:cNvCxnSpPr>
            <a:stCxn id="6" idx="3"/>
            <a:endCxn id="40" idx="1"/>
          </p:cNvCxnSpPr>
          <p:nvPr/>
        </p:nvCxnSpPr>
        <p:spPr>
          <a:xfrm flipV="1">
            <a:off x="4686880" y="987971"/>
            <a:ext cx="649587" cy="1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58"/>
          <p:cNvCxnSpPr>
            <a:stCxn id="7" idx="3"/>
            <a:endCxn id="8" idx="1"/>
          </p:cNvCxnSpPr>
          <p:nvPr/>
        </p:nvCxnSpPr>
        <p:spPr>
          <a:xfrm>
            <a:off x="4686880" y="1903032"/>
            <a:ext cx="655627" cy="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62"/>
          <p:cNvCxnSpPr/>
          <p:nvPr/>
        </p:nvCxnSpPr>
        <p:spPr>
          <a:xfrm flipH="1">
            <a:off x="6810363" y="1492197"/>
            <a:ext cx="6039" cy="23479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66"/>
          <p:cNvCxnSpPr>
            <a:stCxn id="8" idx="2"/>
          </p:cNvCxnSpPr>
          <p:nvPr/>
        </p:nvCxnSpPr>
        <p:spPr>
          <a:xfrm>
            <a:off x="6816403" y="2068813"/>
            <a:ext cx="1" cy="23225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70"/>
          <p:cNvCxnSpPr>
            <a:stCxn id="9" idx="2"/>
          </p:cNvCxnSpPr>
          <p:nvPr/>
        </p:nvCxnSpPr>
        <p:spPr>
          <a:xfrm>
            <a:off x="6816404" y="2635211"/>
            <a:ext cx="0" cy="26515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36308" y="4316897"/>
            <a:ext cx="1765936" cy="39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. . . . . .</a:t>
            </a:r>
            <a:endParaRPr lang="ko-KR" altLang="en-US" sz="2000" b="1" dirty="0"/>
          </a:p>
        </p:txBody>
      </p:sp>
      <p:sp>
        <p:nvSpPr>
          <p:cNvPr id="16" name="Rectangle 3"/>
          <p:cNvSpPr/>
          <p:nvPr/>
        </p:nvSpPr>
        <p:spPr>
          <a:xfrm>
            <a:off x="5336468" y="5044026"/>
            <a:ext cx="2947791" cy="33156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Memory access unit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36308" y="5592456"/>
            <a:ext cx="1765936" cy="39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. . . . . .</a:t>
            </a:r>
            <a:endParaRPr lang="ko-KR" altLang="en-US" sz="2000" b="1" dirty="0"/>
          </a:p>
        </p:txBody>
      </p:sp>
      <p:sp>
        <p:nvSpPr>
          <p:cNvPr id="18" name="Rectangle 3"/>
          <p:cNvSpPr/>
          <p:nvPr/>
        </p:nvSpPr>
        <p:spPr>
          <a:xfrm>
            <a:off x="5336468" y="6236442"/>
            <a:ext cx="2947791" cy="33156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Writeback</a:t>
            </a:r>
            <a:endParaRPr lang="en-US" sz="1600" dirty="0"/>
          </a:p>
        </p:txBody>
      </p:sp>
      <p:cxnSp>
        <p:nvCxnSpPr>
          <p:cNvPr id="19" name="직선 화살표 연결선 188"/>
          <p:cNvCxnSpPr/>
          <p:nvPr/>
        </p:nvCxnSpPr>
        <p:spPr>
          <a:xfrm>
            <a:off x="5558103" y="4887769"/>
            <a:ext cx="0" cy="133547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1"/>
          <p:cNvCxnSpPr/>
          <p:nvPr/>
        </p:nvCxnSpPr>
        <p:spPr>
          <a:xfrm flipH="1">
            <a:off x="5943572" y="4887769"/>
            <a:ext cx="1" cy="141213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194"/>
          <p:cNvCxnSpPr/>
          <p:nvPr/>
        </p:nvCxnSpPr>
        <p:spPr>
          <a:xfrm flipH="1">
            <a:off x="8094979" y="4887769"/>
            <a:ext cx="1" cy="145045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197"/>
          <p:cNvCxnSpPr/>
          <p:nvPr/>
        </p:nvCxnSpPr>
        <p:spPr>
          <a:xfrm>
            <a:off x="5558103" y="5375589"/>
            <a:ext cx="0" cy="13359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00"/>
          <p:cNvCxnSpPr/>
          <p:nvPr/>
        </p:nvCxnSpPr>
        <p:spPr>
          <a:xfrm>
            <a:off x="5943572" y="5375588"/>
            <a:ext cx="1" cy="133599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03"/>
          <p:cNvCxnSpPr/>
          <p:nvPr/>
        </p:nvCxnSpPr>
        <p:spPr>
          <a:xfrm>
            <a:off x="8094980" y="5375589"/>
            <a:ext cx="0" cy="13359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07"/>
          <p:cNvCxnSpPr/>
          <p:nvPr/>
        </p:nvCxnSpPr>
        <p:spPr>
          <a:xfrm>
            <a:off x="5558103" y="6110339"/>
            <a:ext cx="0" cy="118659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11"/>
          <p:cNvCxnSpPr/>
          <p:nvPr/>
        </p:nvCxnSpPr>
        <p:spPr>
          <a:xfrm>
            <a:off x="5943573" y="6110339"/>
            <a:ext cx="0" cy="133769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14"/>
          <p:cNvCxnSpPr/>
          <p:nvPr/>
        </p:nvCxnSpPr>
        <p:spPr>
          <a:xfrm flipH="1">
            <a:off x="8094979" y="6110339"/>
            <a:ext cx="1" cy="133769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17"/>
          <p:cNvCxnSpPr/>
          <p:nvPr/>
        </p:nvCxnSpPr>
        <p:spPr>
          <a:xfrm>
            <a:off x="5558103" y="4111450"/>
            <a:ext cx="0" cy="144887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20"/>
          <p:cNvCxnSpPr/>
          <p:nvPr/>
        </p:nvCxnSpPr>
        <p:spPr>
          <a:xfrm>
            <a:off x="5943573" y="4111450"/>
            <a:ext cx="0" cy="144887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23"/>
          <p:cNvCxnSpPr/>
          <p:nvPr/>
        </p:nvCxnSpPr>
        <p:spPr>
          <a:xfrm>
            <a:off x="8094980" y="4111450"/>
            <a:ext cx="0" cy="144887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"/>
          <p:cNvSpPr/>
          <p:nvPr/>
        </p:nvSpPr>
        <p:spPr>
          <a:xfrm>
            <a:off x="3598072" y="4707763"/>
            <a:ext cx="1088808" cy="10174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Memory</a:t>
            </a:r>
          </a:p>
        </p:txBody>
      </p:sp>
      <p:cxnSp>
        <p:nvCxnSpPr>
          <p:cNvPr id="32" name="직선 화살표 연결선 233"/>
          <p:cNvCxnSpPr/>
          <p:nvPr/>
        </p:nvCxnSpPr>
        <p:spPr>
          <a:xfrm>
            <a:off x="4686880" y="5111243"/>
            <a:ext cx="655627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234"/>
          <p:cNvCxnSpPr/>
          <p:nvPr/>
        </p:nvCxnSpPr>
        <p:spPr>
          <a:xfrm>
            <a:off x="4686880" y="5304785"/>
            <a:ext cx="655627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"/>
          <p:cNvSpPr/>
          <p:nvPr/>
        </p:nvSpPr>
        <p:spPr>
          <a:xfrm rot="16200000">
            <a:off x="5247195" y="4422009"/>
            <a:ext cx="621817" cy="31089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Lane 0</a:t>
            </a:r>
          </a:p>
        </p:txBody>
      </p:sp>
      <p:sp>
        <p:nvSpPr>
          <p:cNvPr id="35" name="Rectangle 3"/>
          <p:cNvSpPr/>
          <p:nvPr/>
        </p:nvSpPr>
        <p:spPr>
          <a:xfrm rot="16200000">
            <a:off x="5639814" y="4419489"/>
            <a:ext cx="621817" cy="31089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Lane 1</a:t>
            </a:r>
          </a:p>
        </p:txBody>
      </p:sp>
      <p:sp>
        <p:nvSpPr>
          <p:cNvPr id="36" name="Rectangle 3"/>
          <p:cNvSpPr/>
          <p:nvPr/>
        </p:nvSpPr>
        <p:spPr>
          <a:xfrm rot="16200000">
            <a:off x="7791456" y="4416968"/>
            <a:ext cx="621817" cy="31089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Lane N-1</a:t>
            </a:r>
          </a:p>
        </p:txBody>
      </p:sp>
      <p:sp>
        <p:nvSpPr>
          <p:cNvPr id="37" name="Rectangle 3"/>
          <p:cNvSpPr/>
          <p:nvPr/>
        </p:nvSpPr>
        <p:spPr>
          <a:xfrm rot="16200000">
            <a:off x="5244615" y="5676101"/>
            <a:ext cx="621817" cy="31089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Lane 0</a:t>
            </a:r>
          </a:p>
        </p:txBody>
      </p:sp>
      <p:sp>
        <p:nvSpPr>
          <p:cNvPr id="38" name="Rectangle 3"/>
          <p:cNvSpPr/>
          <p:nvPr/>
        </p:nvSpPr>
        <p:spPr>
          <a:xfrm rot="16200000">
            <a:off x="5637234" y="5673581"/>
            <a:ext cx="621817" cy="31089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Lane 1</a:t>
            </a:r>
          </a:p>
        </p:txBody>
      </p:sp>
      <p:sp>
        <p:nvSpPr>
          <p:cNvPr id="39" name="Rectangle 3"/>
          <p:cNvSpPr/>
          <p:nvPr/>
        </p:nvSpPr>
        <p:spPr>
          <a:xfrm rot="16200000">
            <a:off x="7796625" y="5671061"/>
            <a:ext cx="621817" cy="31089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Lane N-1</a:t>
            </a:r>
          </a:p>
        </p:txBody>
      </p:sp>
      <p:sp>
        <p:nvSpPr>
          <p:cNvPr id="40" name="Rectangle 3"/>
          <p:cNvSpPr/>
          <p:nvPr/>
        </p:nvSpPr>
        <p:spPr>
          <a:xfrm>
            <a:off x="5336467" y="490453"/>
            <a:ext cx="2951247" cy="995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Active bit mask vectors/</a:t>
            </a:r>
          </a:p>
          <a:p>
            <a:pPr algn="ctr"/>
            <a:r>
              <a:rPr lang="en-US" sz="1600" dirty="0"/>
              <a:t>score boarding </a:t>
            </a:r>
          </a:p>
        </p:txBody>
      </p:sp>
      <p:sp>
        <p:nvSpPr>
          <p:cNvPr id="41" name="Rectangle 3"/>
          <p:cNvSpPr/>
          <p:nvPr/>
        </p:nvSpPr>
        <p:spPr>
          <a:xfrm>
            <a:off x="5347163" y="2900365"/>
            <a:ext cx="2947791" cy="504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Register</a:t>
            </a:r>
          </a:p>
        </p:txBody>
      </p:sp>
      <p:sp>
        <p:nvSpPr>
          <p:cNvPr id="42" name="Rectangle 3"/>
          <p:cNvSpPr/>
          <p:nvPr/>
        </p:nvSpPr>
        <p:spPr>
          <a:xfrm>
            <a:off x="5344213" y="3669889"/>
            <a:ext cx="2947791" cy="441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Scheduler (Score boarding)</a:t>
            </a:r>
          </a:p>
        </p:txBody>
      </p:sp>
      <p:cxnSp>
        <p:nvCxnSpPr>
          <p:cNvPr id="43" name="직선 화살표 연결선 170"/>
          <p:cNvCxnSpPr/>
          <p:nvPr/>
        </p:nvCxnSpPr>
        <p:spPr>
          <a:xfrm>
            <a:off x="6810363" y="3404735"/>
            <a:ext cx="0" cy="26515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endCxn id="41" idx="3"/>
          </p:cNvCxnSpPr>
          <p:nvPr/>
        </p:nvCxnSpPr>
        <p:spPr>
          <a:xfrm rot="5400000" flipH="1" flipV="1">
            <a:off x="5905161" y="4178212"/>
            <a:ext cx="3415454" cy="1364131"/>
          </a:xfrm>
          <a:prstGeom prst="bentConnector4">
            <a:avLst>
              <a:gd name="adj1" fmla="val -5210"/>
              <a:gd name="adj2" fmla="val 124516"/>
            </a:avLst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11302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Register Files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To accommodate a large number of active threads, a large number of register files are essential. </a:t>
            </a:r>
          </a:p>
          <a:p>
            <a:r>
              <a:rPr lang="en-US" sz="2400" dirty="0"/>
              <a:t>e.g.) </a:t>
            </a:r>
            <a:r>
              <a:rPr lang="en-US" sz="2000" dirty="0"/>
              <a:t>128 threads, 64 registers = 128X64 = 8KB</a:t>
            </a:r>
          </a:p>
          <a:p>
            <a:r>
              <a:rPr lang="en-US" sz="2000" dirty="0"/>
              <a:t>NVIDIA G80 architecture: 64KB registers (16KB cache)</a:t>
            </a:r>
          </a:p>
          <a:p>
            <a:r>
              <a:rPr lang="en-US" sz="2000" dirty="0"/>
              <a:t>Vortex: 32x # of threads per warp x # of warps x # or cores </a:t>
            </a:r>
          </a:p>
          <a:p>
            <a:endParaRPr lang="en-US" sz="2000" dirty="0"/>
          </a:p>
          <a:p>
            <a:r>
              <a:rPr lang="en-US" sz="2000" dirty="0"/>
              <a:t>Register read BW </a:t>
            </a:r>
          </a:p>
          <a:p>
            <a:r>
              <a:rPr lang="en-US" sz="2000" dirty="0"/>
              <a:t>1Tflop/s peak performance  (2 read, 1 write) </a:t>
            </a:r>
          </a:p>
          <a:p>
            <a:pPr lvl="1"/>
            <a:r>
              <a:rPr lang="en-US" sz="1800" dirty="0"/>
              <a:t>-2T * 32B/s = 64TB/s register read BW </a:t>
            </a:r>
          </a:p>
          <a:p>
            <a:r>
              <a:rPr lang="en-US" sz="2200" dirty="0"/>
              <a:t>Highly banked register files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445403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File Structures: Multiple Banks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126" name="Rectangle 3"/>
          <p:cNvSpPr/>
          <p:nvPr/>
        </p:nvSpPr>
        <p:spPr>
          <a:xfrm>
            <a:off x="2878139" y="1910964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7" name="Rectangle 3"/>
          <p:cNvSpPr/>
          <p:nvPr/>
        </p:nvSpPr>
        <p:spPr>
          <a:xfrm>
            <a:off x="2878139" y="1950665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8" name="Rectangle 3"/>
          <p:cNvSpPr/>
          <p:nvPr/>
        </p:nvSpPr>
        <p:spPr>
          <a:xfrm>
            <a:off x="2878139" y="1990366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9" name="Rectangle 3"/>
          <p:cNvSpPr/>
          <p:nvPr/>
        </p:nvSpPr>
        <p:spPr>
          <a:xfrm>
            <a:off x="2878139" y="2037511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0" name="Rectangle 3"/>
          <p:cNvSpPr/>
          <p:nvPr/>
        </p:nvSpPr>
        <p:spPr>
          <a:xfrm>
            <a:off x="2878139" y="2077212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1" name="Rectangle 3"/>
          <p:cNvSpPr/>
          <p:nvPr/>
        </p:nvSpPr>
        <p:spPr>
          <a:xfrm>
            <a:off x="2878139" y="2116913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2" name="Rectangle 3"/>
          <p:cNvSpPr/>
          <p:nvPr/>
        </p:nvSpPr>
        <p:spPr>
          <a:xfrm>
            <a:off x="2878139" y="2164058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3" name="Rectangle 3"/>
          <p:cNvSpPr/>
          <p:nvPr/>
        </p:nvSpPr>
        <p:spPr>
          <a:xfrm>
            <a:off x="3263609" y="1910964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4" name="Rectangle 3"/>
          <p:cNvSpPr/>
          <p:nvPr/>
        </p:nvSpPr>
        <p:spPr>
          <a:xfrm>
            <a:off x="3263609" y="1950665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5" name="Rectangle 3"/>
          <p:cNvSpPr/>
          <p:nvPr/>
        </p:nvSpPr>
        <p:spPr>
          <a:xfrm>
            <a:off x="3263609" y="1990366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6" name="Rectangle 3"/>
          <p:cNvSpPr/>
          <p:nvPr/>
        </p:nvSpPr>
        <p:spPr>
          <a:xfrm>
            <a:off x="3263609" y="2037511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7" name="Rectangle 3"/>
          <p:cNvSpPr/>
          <p:nvPr/>
        </p:nvSpPr>
        <p:spPr>
          <a:xfrm>
            <a:off x="3263609" y="2077212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8" name="Rectangle 3"/>
          <p:cNvSpPr/>
          <p:nvPr/>
        </p:nvSpPr>
        <p:spPr>
          <a:xfrm>
            <a:off x="3263609" y="2116913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9" name="Rectangle 3"/>
          <p:cNvSpPr/>
          <p:nvPr/>
        </p:nvSpPr>
        <p:spPr>
          <a:xfrm>
            <a:off x="3263609" y="2164058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0" name="Rectangle 3"/>
          <p:cNvSpPr/>
          <p:nvPr/>
        </p:nvSpPr>
        <p:spPr>
          <a:xfrm>
            <a:off x="3649078" y="1915082"/>
            <a:ext cx="1765937" cy="30120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. . . . .</a:t>
            </a:r>
          </a:p>
        </p:txBody>
      </p:sp>
      <p:sp>
        <p:nvSpPr>
          <p:cNvPr id="141" name="Rectangle 3"/>
          <p:cNvSpPr/>
          <p:nvPr/>
        </p:nvSpPr>
        <p:spPr>
          <a:xfrm>
            <a:off x="5415016" y="1910964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2" name="Rectangle 3"/>
          <p:cNvSpPr/>
          <p:nvPr/>
        </p:nvSpPr>
        <p:spPr>
          <a:xfrm>
            <a:off x="5415016" y="1950665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3" name="Rectangle 3"/>
          <p:cNvSpPr/>
          <p:nvPr/>
        </p:nvSpPr>
        <p:spPr>
          <a:xfrm>
            <a:off x="5415016" y="1990366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4" name="Rectangle 3"/>
          <p:cNvSpPr/>
          <p:nvPr/>
        </p:nvSpPr>
        <p:spPr>
          <a:xfrm>
            <a:off x="5415016" y="2037511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5" name="Rectangle 3"/>
          <p:cNvSpPr/>
          <p:nvPr/>
        </p:nvSpPr>
        <p:spPr>
          <a:xfrm>
            <a:off x="5415016" y="2077212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6" name="Rectangle 3"/>
          <p:cNvSpPr/>
          <p:nvPr/>
        </p:nvSpPr>
        <p:spPr>
          <a:xfrm>
            <a:off x="5415016" y="2116913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7" name="Rectangle 3"/>
          <p:cNvSpPr/>
          <p:nvPr/>
        </p:nvSpPr>
        <p:spPr>
          <a:xfrm>
            <a:off x="5415016" y="2164058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8" name="Rectangle 3"/>
          <p:cNvSpPr/>
          <p:nvPr/>
        </p:nvSpPr>
        <p:spPr>
          <a:xfrm>
            <a:off x="2878139" y="2208722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9" name="Rectangle 3"/>
          <p:cNvSpPr/>
          <p:nvPr/>
        </p:nvSpPr>
        <p:spPr>
          <a:xfrm>
            <a:off x="2878139" y="2248423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0" name="Rectangle 3"/>
          <p:cNvSpPr/>
          <p:nvPr/>
        </p:nvSpPr>
        <p:spPr>
          <a:xfrm>
            <a:off x="2878139" y="2288124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1" name="Rectangle 3"/>
          <p:cNvSpPr/>
          <p:nvPr/>
        </p:nvSpPr>
        <p:spPr>
          <a:xfrm>
            <a:off x="2878139" y="2327699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2" name="Rectangle 3"/>
          <p:cNvSpPr/>
          <p:nvPr/>
        </p:nvSpPr>
        <p:spPr>
          <a:xfrm>
            <a:off x="2878139" y="2367400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3" name="Rectangle 3"/>
          <p:cNvSpPr/>
          <p:nvPr/>
        </p:nvSpPr>
        <p:spPr>
          <a:xfrm>
            <a:off x="2878139" y="2407101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4" name="Rectangle 3"/>
          <p:cNvSpPr/>
          <p:nvPr/>
        </p:nvSpPr>
        <p:spPr>
          <a:xfrm>
            <a:off x="2878139" y="2454246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5" name="Rectangle 3"/>
          <p:cNvSpPr/>
          <p:nvPr/>
        </p:nvSpPr>
        <p:spPr>
          <a:xfrm>
            <a:off x="3263609" y="2208722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6" name="Rectangle 3"/>
          <p:cNvSpPr/>
          <p:nvPr/>
        </p:nvSpPr>
        <p:spPr>
          <a:xfrm>
            <a:off x="3263609" y="2248423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7" name="Rectangle 3"/>
          <p:cNvSpPr/>
          <p:nvPr/>
        </p:nvSpPr>
        <p:spPr>
          <a:xfrm>
            <a:off x="3263609" y="2288124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8" name="Rectangle 3"/>
          <p:cNvSpPr/>
          <p:nvPr/>
        </p:nvSpPr>
        <p:spPr>
          <a:xfrm>
            <a:off x="3263609" y="2327699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9" name="Rectangle 3"/>
          <p:cNvSpPr/>
          <p:nvPr/>
        </p:nvSpPr>
        <p:spPr>
          <a:xfrm>
            <a:off x="3263609" y="2367400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0" name="Rectangle 3"/>
          <p:cNvSpPr/>
          <p:nvPr/>
        </p:nvSpPr>
        <p:spPr>
          <a:xfrm>
            <a:off x="3263609" y="2407101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1" name="Rectangle 3"/>
          <p:cNvSpPr/>
          <p:nvPr/>
        </p:nvSpPr>
        <p:spPr>
          <a:xfrm>
            <a:off x="3263609" y="2454246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2" name="Rectangle 3"/>
          <p:cNvSpPr/>
          <p:nvPr/>
        </p:nvSpPr>
        <p:spPr>
          <a:xfrm>
            <a:off x="3649078" y="2205269"/>
            <a:ext cx="1765937" cy="30120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. . . . .</a:t>
            </a:r>
          </a:p>
        </p:txBody>
      </p:sp>
      <p:sp>
        <p:nvSpPr>
          <p:cNvPr id="163" name="Rectangle 3"/>
          <p:cNvSpPr/>
          <p:nvPr/>
        </p:nvSpPr>
        <p:spPr>
          <a:xfrm>
            <a:off x="5415016" y="2208722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4" name="Rectangle 3"/>
          <p:cNvSpPr/>
          <p:nvPr/>
        </p:nvSpPr>
        <p:spPr>
          <a:xfrm>
            <a:off x="5415016" y="2248423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5" name="Rectangle 3"/>
          <p:cNvSpPr/>
          <p:nvPr/>
        </p:nvSpPr>
        <p:spPr>
          <a:xfrm>
            <a:off x="5415016" y="2288124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6" name="Rectangle 3"/>
          <p:cNvSpPr/>
          <p:nvPr/>
        </p:nvSpPr>
        <p:spPr>
          <a:xfrm>
            <a:off x="5415016" y="2327699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7" name="Rectangle 3"/>
          <p:cNvSpPr/>
          <p:nvPr/>
        </p:nvSpPr>
        <p:spPr>
          <a:xfrm>
            <a:off x="5415016" y="2367400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8" name="Rectangle 3"/>
          <p:cNvSpPr/>
          <p:nvPr/>
        </p:nvSpPr>
        <p:spPr>
          <a:xfrm>
            <a:off x="5415016" y="2407101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9" name="Rectangle 3"/>
          <p:cNvSpPr/>
          <p:nvPr/>
        </p:nvSpPr>
        <p:spPr>
          <a:xfrm>
            <a:off x="5415016" y="2454246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70" name="그룹 141"/>
          <p:cNvGrpSpPr/>
          <p:nvPr/>
        </p:nvGrpSpPr>
        <p:grpSpPr>
          <a:xfrm>
            <a:off x="2878139" y="2815672"/>
            <a:ext cx="2922347" cy="301209"/>
            <a:chOff x="3592170" y="3318522"/>
            <a:chExt cx="2922347" cy="308333"/>
          </a:xfrm>
        </p:grpSpPr>
        <p:sp>
          <p:nvSpPr>
            <p:cNvPr id="171" name="Rectangle 3"/>
            <p:cNvSpPr/>
            <p:nvPr/>
          </p:nvSpPr>
          <p:spPr>
            <a:xfrm>
              <a:off x="3592170" y="3322056"/>
              <a:ext cx="385470" cy="4571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2" name="Rectangle 3"/>
            <p:cNvSpPr/>
            <p:nvPr/>
          </p:nvSpPr>
          <p:spPr>
            <a:xfrm>
              <a:off x="3592170" y="3362696"/>
              <a:ext cx="385470" cy="4571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3" name="Rectangle 3"/>
            <p:cNvSpPr/>
            <p:nvPr/>
          </p:nvSpPr>
          <p:spPr>
            <a:xfrm>
              <a:off x="3592170" y="3403336"/>
              <a:ext cx="385470" cy="4571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4" name="Rectangle 3"/>
            <p:cNvSpPr/>
            <p:nvPr/>
          </p:nvSpPr>
          <p:spPr>
            <a:xfrm>
              <a:off x="3592170" y="3451596"/>
              <a:ext cx="385470" cy="4571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5" name="Rectangle 3"/>
            <p:cNvSpPr/>
            <p:nvPr/>
          </p:nvSpPr>
          <p:spPr>
            <a:xfrm>
              <a:off x="3592170" y="3492236"/>
              <a:ext cx="385470" cy="4571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6" name="Rectangle 3"/>
            <p:cNvSpPr/>
            <p:nvPr/>
          </p:nvSpPr>
          <p:spPr>
            <a:xfrm>
              <a:off x="3592170" y="3532876"/>
              <a:ext cx="385470" cy="4571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7" name="Rectangle 3"/>
            <p:cNvSpPr/>
            <p:nvPr/>
          </p:nvSpPr>
          <p:spPr>
            <a:xfrm>
              <a:off x="3592170" y="3581136"/>
              <a:ext cx="385470" cy="4571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8" name="Rectangle 3"/>
            <p:cNvSpPr/>
            <p:nvPr/>
          </p:nvSpPr>
          <p:spPr>
            <a:xfrm>
              <a:off x="3977640" y="3322056"/>
              <a:ext cx="385470" cy="4571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9" name="Rectangle 3"/>
            <p:cNvSpPr/>
            <p:nvPr/>
          </p:nvSpPr>
          <p:spPr>
            <a:xfrm>
              <a:off x="3977640" y="3362696"/>
              <a:ext cx="385470" cy="4571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0" name="Rectangle 3"/>
            <p:cNvSpPr/>
            <p:nvPr/>
          </p:nvSpPr>
          <p:spPr>
            <a:xfrm>
              <a:off x="3977640" y="3403336"/>
              <a:ext cx="385470" cy="4571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1" name="Rectangle 3"/>
            <p:cNvSpPr/>
            <p:nvPr/>
          </p:nvSpPr>
          <p:spPr>
            <a:xfrm>
              <a:off x="3977640" y="3451596"/>
              <a:ext cx="385470" cy="4571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2" name="Rectangle 3"/>
            <p:cNvSpPr/>
            <p:nvPr/>
          </p:nvSpPr>
          <p:spPr>
            <a:xfrm>
              <a:off x="3977640" y="3492236"/>
              <a:ext cx="385470" cy="4571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3" name="Rectangle 3"/>
            <p:cNvSpPr/>
            <p:nvPr/>
          </p:nvSpPr>
          <p:spPr>
            <a:xfrm>
              <a:off x="3977640" y="3532876"/>
              <a:ext cx="385470" cy="4571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4" name="Rectangle 3"/>
            <p:cNvSpPr/>
            <p:nvPr/>
          </p:nvSpPr>
          <p:spPr>
            <a:xfrm>
              <a:off x="3977640" y="3581136"/>
              <a:ext cx="385470" cy="4571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5" name="Rectangle 3"/>
            <p:cNvSpPr/>
            <p:nvPr/>
          </p:nvSpPr>
          <p:spPr>
            <a:xfrm>
              <a:off x="4363109" y="3318522"/>
              <a:ext cx="1765937" cy="308333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 . . . . .</a:t>
              </a:r>
            </a:p>
          </p:txBody>
        </p:sp>
        <p:sp>
          <p:nvSpPr>
            <p:cNvPr id="186" name="Rectangle 3"/>
            <p:cNvSpPr/>
            <p:nvPr/>
          </p:nvSpPr>
          <p:spPr>
            <a:xfrm>
              <a:off x="6129047" y="3322056"/>
              <a:ext cx="385470" cy="4571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7" name="Rectangle 3"/>
            <p:cNvSpPr/>
            <p:nvPr/>
          </p:nvSpPr>
          <p:spPr>
            <a:xfrm>
              <a:off x="6129047" y="3362696"/>
              <a:ext cx="385470" cy="4571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8" name="Rectangle 3"/>
            <p:cNvSpPr/>
            <p:nvPr/>
          </p:nvSpPr>
          <p:spPr>
            <a:xfrm>
              <a:off x="6129047" y="3403336"/>
              <a:ext cx="385470" cy="4571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9" name="Rectangle 3"/>
            <p:cNvSpPr/>
            <p:nvPr/>
          </p:nvSpPr>
          <p:spPr>
            <a:xfrm>
              <a:off x="6129047" y="3451596"/>
              <a:ext cx="385470" cy="4571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0" name="Rectangle 3"/>
            <p:cNvSpPr/>
            <p:nvPr/>
          </p:nvSpPr>
          <p:spPr>
            <a:xfrm>
              <a:off x="6129047" y="3492236"/>
              <a:ext cx="385470" cy="4571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1" name="Rectangle 3"/>
            <p:cNvSpPr/>
            <p:nvPr/>
          </p:nvSpPr>
          <p:spPr>
            <a:xfrm>
              <a:off x="6129047" y="3532876"/>
              <a:ext cx="385470" cy="4571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2" name="Rectangle 3"/>
            <p:cNvSpPr/>
            <p:nvPr/>
          </p:nvSpPr>
          <p:spPr>
            <a:xfrm>
              <a:off x="6129047" y="3581136"/>
              <a:ext cx="385470" cy="4571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3" name="Rectangle 3"/>
          <p:cNvSpPr/>
          <p:nvPr/>
        </p:nvSpPr>
        <p:spPr>
          <a:xfrm>
            <a:off x="2878139" y="2506478"/>
            <a:ext cx="2922347" cy="30919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Register files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3649079" y="3322328"/>
            <a:ext cx="1765936" cy="39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 . . . . .</a:t>
            </a:r>
            <a:endParaRPr kumimoji="0" lang="ko-KR" altLang="en-US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95" name="직선 화살표 연결선 188"/>
          <p:cNvCxnSpPr/>
          <p:nvPr/>
        </p:nvCxnSpPr>
        <p:spPr>
          <a:xfrm>
            <a:off x="3070874" y="3893200"/>
            <a:ext cx="0" cy="133547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6" name="직선 화살표 연결선 191"/>
          <p:cNvCxnSpPr/>
          <p:nvPr/>
        </p:nvCxnSpPr>
        <p:spPr>
          <a:xfrm flipH="1">
            <a:off x="3456343" y="3893200"/>
            <a:ext cx="1" cy="14121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7" name="직선 화살표 연결선 194"/>
          <p:cNvCxnSpPr/>
          <p:nvPr/>
        </p:nvCxnSpPr>
        <p:spPr>
          <a:xfrm flipH="1">
            <a:off x="5607750" y="3893200"/>
            <a:ext cx="1" cy="14504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8" name="직선 화살표 연결선 217"/>
          <p:cNvCxnSpPr>
            <a:stCxn id="177" idx="2"/>
          </p:cNvCxnSpPr>
          <p:nvPr/>
        </p:nvCxnSpPr>
        <p:spPr>
          <a:xfrm>
            <a:off x="3070874" y="3116881"/>
            <a:ext cx="0" cy="144887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9" name="직선 화살표 연결선 220"/>
          <p:cNvCxnSpPr>
            <a:stCxn id="184" idx="2"/>
          </p:cNvCxnSpPr>
          <p:nvPr/>
        </p:nvCxnSpPr>
        <p:spPr>
          <a:xfrm>
            <a:off x="3456344" y="3116881"/>
            <a:ext cx="0" cy="144887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00" name="직선 화살표 연결선 223"/>
          <p:cNvCxnSpPr>
            <a:stCxn id="192" idx="2"/>
          </p:cNvCxnSpPr>
          <p:nvPr/>
        </p:nvCxnSpPr>
        <p:spPr>
          <a:xfrm>
            <a:off x="5607751" y="3116881"/>
            <a:ext cx="0" cy="144887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1" name="Rectangle 3"/>
          <p:cNvSpPr/>
          <p:nvPr/>
        </p:nvSpPr>
        <p:spPr>
          <a:xfrm rot="16200000">
            <a:off x="2759966" y="3427440"/>
            <a:ext cx="621817" cy="31089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Lane 0</a:t>
            </a:r>
          </a:p>
        </p:txBody>
      </p:sp>
      <p:sp>
        <p:nvSpPr>
          <p:cNvPr id="202" name="Rectangle 3"/>
          <p:cNvSpPr/>
          <p:nvPr/>
        </p:nvSpPr>
        <p:spPr>
          <a:xfrm rot="16200000">
            <a:off x="3152585" y="3424920"/>
            <a:ext cx="621817" cy="31089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Lane 1</a:t>
            </a:r>
          </a:p>
        </p:txBody>
      </p:sp>
      <p:sp>
        <p:nvSpPr>
          <p:cNvPr id="203" name="Rectangle 3"/>
          <p:cNvSpPr/>
          <p:nvPr/>
        </p:nvSpPr>
        <p:spPr>
          <a:xfrm rot="16200000">
            <a:off x="5304227" y="3422399"/>
            <a:ext cx="621817" cy="31089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Lane N-1</a:t>
            </a:r>
          </a:p>
        </p:txBody>
      </p:sp>
      <p:sp>
        <p:nvSpPr>
          <p:cNvPr id="204" name="왼쪽 중괄호 247"/>
          <p:cNvSpPr/>
          <p:nvPr/>
        </p:nvSpPr>
        <p:spPr>
          <a:xfrm>
            <a:off x="2742090" y="1913365"/>
            <a:ext cx="85241" cy="285847"/>
          </a:xfrm>
          <a:prstGeom prst="leftBrac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205" name="왼쪽 중괄호 248"/>
          <p:cNvSpPr/>
          <p:nvPr/>
        </p:nvSpPr>
        <p:spPr>
          <a:xfrm>
            <a:off x="2739510" y="2826810"/>
            <a:ext cx="85241" cy="285847"/>
          </a:xfrm>
          <a:prstGeom prst="leftBrac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958428" y="1906049"/>
            <a:ext cx="1830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Warp 0’s </a:t>
            </a:r>
            <a:r>
              <a:rPr kumimoji="0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reg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file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850605" y="2815672"/>
            <a:ext cx="1962521" cy="3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Warp M-1’s </a:t>
            </a:r>
            <a:r>
              <a:rPr kumimoji="0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reg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file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850605" y="2195723"/>
            <a:ext cx="1749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Warp </a:t>
            </a:r>
            <a:r>
              <a:rPr kumimoji="0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ID.Reg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ID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209" name="직선 화살표 연결선 253"/>
          <p:cNvCxnSpPr/>
          <p:nvPr/>
        </p:nvCxnSpPr>
        <p:spPr>
          <a:xfrm>
            <a:off x="2524445" y="2346055"/>
            <a:ext cx="288681" cy="2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triangle" w="lg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0" name="TextBox 209"/>
          <p:cNvSpPr txBox="1"/>
          <p:nvPr/>
        </p:nvSpPr>
        <p:spPr>
          <a:xfrm>
            <a:off x="1918444" y="2498819"/>
            <a:ext cx="461665" cy="5185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 . .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2856984" y="1645435"/>
            <a:ext cx="443312" cy="255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Th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0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3263609" y="1516746"/>
            <a:ext cx="385469" cy="39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…</a:t>
            </a:r>
            <a:endParaRPr kumimoji="0" lang="ko-KR" altLang="en-US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5279841" y="1650485"/>
            <a:ext cx="639404" cy="255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Th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N-1</a:t>
            </a:r>
          </a:p>
        </p:txBody>
      </p:sp>
      <p:sp>
        <p:nvSpPr>
          <p:cNvPr id="236" name="Rectangle 3"/>
          <p:cNvSpPr/>
          <p:nvPr/>
        </p:nvSpPr>
        <p:spPr>
          <a:xfrm>
            <a:off x="2878139" y="4038245"/>
            <a:ext cx="2947791" cy="33156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Writeback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958428" y="5851352"/>
            <a:ext cx="3798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Multiple banks (</a:t>
            </a:r>
            <a:r>
              <a:rPr lang="en-US" dirty="0" err="1"/>
              <a:t>Narasiman’s</a:t>
            </a:r>
            <a:r>
              <a:rPr lang="en-US" dirty="0"/>
              <a:t> figure)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236777" y="4805154"/>
            <a:ext cx="4651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threads in a warp read the register values in parallel.</a:t>
            </a:r>
          </a:p>
          <a:p>
            <a:r>
              <a:rPr lang="en-US" dirty="0"/>
              <a:t>Register is indexed with register ID, warp ID </a:t>
            </a:r>
          </a:p>
        </p:txBody>
      </p:sp>
    </p:spTree>
    <p:extLst>
      <p:ext uri="{BB962C8B-B14F-4D97-AF65-F5344CB8AC3E}">
        <p14:creationId xmlns:p14="http://schemas.microsoft.com/office/powerpoint/2010/main" val="361642814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reduction example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What about other threads? </a:t>
            </a:r>
          </a:p>
          <a:p>
            <a:r>
              <a:rPr lang="en-US" sz="2400" dirty="0"/>
              <a:t>What about different paths? 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Handling Branch Instructions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124200" y="1828802"/>
            <a:ext cx="2819400" cy="1447798"/>
            <a:chOff x="1447801" y="2057401"/>
            <a:chExt cx="5257805" cy="2590799"/>
          </a:xfrm>
        </p:grpSpPr>
        <p:sp>
          <p:nvSpPr>
            <p:cNvPr id="5" name="Oval 4"/>
            <p:cNvSpPr/>
            <p:nvPr/>
          </p:nvSpPr>
          <p:spPr>
            <a:xfrm>
              <a:off x="1447801" y="2057401"/>
              <a:ext cx="457200" cy="457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133602" y="2057401"/>
              <a:ext cx="457200" cy="457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819403" y="2057401"/>
              <a:ext cx="457200" cy="457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505202" y="2057401"/>
              <a:ext cx="457200" cy="457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4191003" y="2057401"/>
              <a:ext cx="457200" cy="457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4876804" y="2057401"/>
              <a:ext cx="457200" cy="457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5562605" y="2057401"/>
              <a:ext cx="457200" cy="457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6248406" y="2057401"/>
              <a:ext cx="457200" cy="457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1828801" y="2819403"/>
              <a:ext cx="457200" cy="457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3200403" y="2819403"/>
              <a:ext cx="457200" cy="457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4572005" y="2819403"/>
              <a:ext cx="457200" cy="457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5943605" y="2819401"/>
              <a:ext cx="457200" cy="457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2667003" y="3581401"/>
              <a:ext cx="457200" cy="457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5410205" y="3581401"/>
              <a:ext cx="457200" cy="457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3962401" y="4191000"/>
              <a:ext cx="457200" cy="457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838200" y="1981200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(</a:t>
            </a:r>
            <a:r>
              <a:rPr lang="en-US" dirty="0" err="1"/>
              <a:t>threadId.x</a:t>
            </a:r>
            <a:r>
              <a:rPr lang="en-US" dirty="0"/>
              <a:t>%==2)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38200" y="2438400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(</a:t>
            </a:r>
            <a:r>
              <a:rPr lang="en-US" dirty="0" err="1"/>
              <a:t>threadId.x</a:t>
            </a:r>
            <a:r>
              <a:rPr lang="en-US" dirty="0"/>
              <a:t>%==4)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8200" y="2895600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(</a:t>
            </a:r>
            <a:r>
              <a:rPr lang="en-US" dirty="0" err="1"/>
              <a:t>threadId.x</a:t>
            </a:r>
            <a:r>
              <a:rPr lang="en-US" dirty="0"/>
              <a:t>%==8) 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16200000" flipH="1">
            <a:off x="3201722" y="2129356"/>
            <a:ext cx="207746" cy="117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H="1">
            <a:off x="3993540" y="2102463"/>
            <a:ext cx="207746" cy="117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6200000" flipH="1">
            <a:off x="4755540" y="2102463"/>
            <a:ext cx="207746" cy="117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6200000" flipH="1">
            <a:off x="5441340" y="2102463"/>
            <a:ext cx="207746" cy="117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581400" y="2514603"/>
            <a:ext cx="232478" cy="2032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953000" y="2514603"/>
            <a:ext cx="331869" cy="2032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962400" y="2895603"/>
            <a:ext cx="510207" cy="253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>
            <a:off x="3472275" y="2149786"/>
            <a:ext cx="207746" cy="767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>
            <a:off x="4201710" y="2122892"/>
            <a:ext cx="207746" cy="767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4963710" y="2122892"/>
            <a:ext cx="207746" cy="767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>
            <a:off x="5649510" y="2122892"/>
            <a:ext cx="207746" cy="767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>
            <a:off x="3968378" y="2504143"/>
            <a:ext cx="212228" cy="2241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>
            <a:off x="5427773" y="2492546"/>
            <a:ext cx="212229" cy="247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4938205" y="2715509"/>
            <a:ext cx="212911" cy="6537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248400" y="2387602"/>
            <a:ext cx="2057400" cy="361244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 rot="5400000">
            <a:off x="6341533" y="2567901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6799527" y="2567430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7256727" y="2567430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5400000">
            <a:off x="7713927" y="2567430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6248400" y="1981202"/>
            <a:ext cx="2057400" cy="361244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 rot="5400000">
            <a:off x="6341533" y="2161501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>
            <a:off x="6570927" y="2161030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>
            <a:off x="6799527" y="2161030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5400000">
            <a:off x="7028127" y="2161030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>
            <a:off x="7256727" y="2161030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5400000">
            <a:off x="7485327" y="2161030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5400000">
            <a:off x="7713927" y="2161030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5400000">
            <a:off x="7942527" y="2161030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248400" y="2839158"/>
            <a:ext cx="2057400" cy="361244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 rot="5400000">
            <a:off x="6341533" y="3019456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5400000">
            <a:off x="7256727" y="3018986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1524000" y="4343400"/>
            <a:ext cx="8382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2" name="Rectangle 81"/>
          <p:cNvSpPr/>
          <p:nvPr/>
        </p:nvSpPr>
        <p:spPr>
          <a:xfrm>
            <a:off x="1143000" y="4953000"/>
            <a:ext cx="8382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3" name="Rectangle 82"/>
          <p:cNvSpPr/>
          <p:nvPr/>
        </p:nvSpPr>
        <p:spPr>
          <a:xfrm>
            <a:off x="2057400" y="5486400"/>
            <a:ext cx="8382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00200" y="6096000"/>
            <a:ext cx="8382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 rot="5400000">
            <a:off x="1606177" y="4718423"/>
            <a:ext cx="212228" cy="2241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83" idx="0"/>
          </p:cNvCxnSpPr>
          <p:nvPr/>
        </p:nvCxnSpPr>
        <p:spPr>
          <a:xfrm rot="16200000" flipH="1">
            <a:off x="1924051" y="4933950"/>
            <a:ext cx="761999" cy="342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rot="16200000" flipH="1">
            <a:off x="1314451" y="5543550"/>
            <a:ext cx="761999" cy="342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3" idx="2"/>
            <a:endCxn id="84" idx="0"/>
          </p:cNvCxnSpPr>
          <p:nvPr/>
        </p:nvCxnSpPr>
        <p:spPr>
          <a:xfrm rot="5400000">
            <a:off x="2133600" y="5753100"/>
            <a:ext cx="2286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200400" y="4419600"/>
            <a:ext cx="22108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(</a:t>
            </a:r>
            <a:r>
              <a:rPr lang="en-US" dirty="0" err="1"/>
              <a:t>threadid.x</a:t>
            </a:r>
            <a:r>
              <a:rPr lang="en-US" dirty="0"/>
              <a:t>&gt;2) {</a:t>
            </a:r>
          </a:p>
          <a:p>
            <a:r>
              <a:rPr lang="en-US" dirty="0"/>
              <a:t>	do work B}</a:t>
            </a:r>
          </a:p>
          <a:p>
            <a:r>
              <a:rPr lang="en-US" dirty="0"/>
              <a:t>else { </a:t>
            </a:r>
          </a:p>
          <a:p>
            <a:r>
              <a:rPr lang="en-US" dirty="0"/>
              <a:t>	do work C</a:t>
            </a:r>
          </a:p>
          <a:p>
            <a:r>
              <a:rPr lang="en-US" dirty="0"/>
              <a:t>} 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791200" y="4826000"/>
            <a:ext cx="2057400" cy="361244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/>
          <p:cNvCxnSpPr/>
          <p:nvPr/>
        </p:nvCxnSpPr>
        <p:spPr>
          <a:xfrm rot="5400000">
            <a:off x="5884333" y="5006299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rot="5400000">
            <a:off x="6113727" y="5011473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5791200" y="4419600"/>
            <a:ext cx="2057400" cy="361244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Arrow Connector 100"/>
          <p:cNvCxnSpPr/>
          <p:nvPr/>
        </p:nvCxnSpPr>
        <p:spPr>
          <a:xfrm rot="5400000">
            <a:off x="5884333" y="4599899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rot="5400000">
            <a:off x="6113727" y="4599428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rot="5400000">
            <a:off x="6342327" y="4599428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rot="5400000">
            <a:off x="6570927" y="4599428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rot="5400000">
            <a:off x="6799527" y="4599428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rot="5400000">
            <a:off x="7028127" y="4599428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rot="5400000">
            <a:off x="7256727" y="4599428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rot="5400000">
            <a:off x="7485327" y="4599428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5791200" y="5257800"/>
            <a:ext cx="2057400" cy="361244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Arrow Connector 114"/>
          <p:cNvCxnSpPr/>
          <p:nvPr/>
        </p:nvCxnSpPr>
        <p:spPr>
          <a:xfrm rot="5400000">
            <a:off x="6342327" y="5437628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rot="5400000">
            <a:off x="6570927" y="5437628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rot="5400000">
            <a:off x="6799527" y="5437628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rot="5400000">
            <a:off x="7028127" y="5437628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rot="5400000">
            <a:off x="7256727" y="5437628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rot="5400000">
            <a:off x="7485327" y="5437628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5943600" y="6400800"/>
            <a:ext cx="3082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dirty="0">
                <a:ea typeface="ＭＳ Ｐゴシック" pitchFamily="34" charset="-128"/>
              </a:rPr>
              <a:t>From Fung et al. MICRO ‘07</a:t>
            </a:r>
            <a:endParaRPr lang="en-US" alt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3505200" y="5943600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Divergent branch! </a:t>
            </a:r>
          </a:p>
        </p:txBody>
      </p:sp>
    </p:spTree>
    <p:extLst>
      <p:ext uri="{BB962C8B-B14F-4D97-AF65-F5344CB8AC3E}">
        <p14:creationId xmlns:p14="http://schemas.microsoft.com/office/powerpoint/2010/main" val="41893265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0" animBg="1"/>
      <p:bldP spid="83" grpId="0" animBg="1"/>
      <p:bldP spid="84" grpId="0" animBg="1"/>
      <p:bldP spid="93" grpId="0"/>
      <p:bldP spid="95" grpId="0" animBg="1"/>
      <p:bldP spid="100" grpId="0" animBg="1"/>
      <p:bldP spid="112" grpId="0" animBg="1"/>
      <p:bldP spid="1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BB25E-5B43-6A4B-A915-E81D62C32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Split/Join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D312E-F849-E04F-9012-3F33E6946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919" y="1294726"/>
            <a:ext cx="5290239" cy="4112453"/>
          </a:xfrm>
        </p:spPr>
        <p:txBody>
          <a:bodyPr/>
          <a:lstStyle/>
          <a:p>
            <a:r>
              <a:rPr lang="en-US" dirty="0"/>
              <a:t>Compiler inserts split/join</a:t>
            </a:r>
          </a:p>
          <a:p>
            <a:r>
              <a:rPr lang="en-US" dirty="0"/>
              <a:t>Split: </a:t>
            </a:r>
          </a:p>
          <a:p>
            <a:pPr lvl="1"/>
            <a:r>
              <a:rPr lang="en-US" dirty="0"/>
              <a:t>Put </a:t>
            </a:r>
            <a:r>
              <a:rPr lang="en-US" dirty="0" err="1"/>
              <a:t>tmask</a:t>
            </a:r>
            <a:r>
              <a:rPr lang="en-US" dirty="0"/>
              <a:t> in the  </a:t>
            </a:r>
            <a:r>
              <a:rPr lang="en-US" dirty="0" err="1"/>
              <a:t>ipdom</a:t>
            </a:r>
            <a:r>
              <a:rPr lang="en-US" dirty="0"/>
              <a:t> stack (do work c part} </a:t>
            </a:r>
          </a:p>
          <a:p>
            <a:pPr lvl="1"/>
            <a:r>
              <a:rPr lang="en-US" dirty="0"/>
              <a:t>Put next PC in the stack (not-taken path. // do work c part ) </a:t>
            </a:r>
          </a:p>
          <a:p>
            <a:r>
              <a:rPr lang="en-US" dirty="0"/>
              <a:t>Join </a:t>
            </a:r>
          </a:p>
          <a:p>
            <a:pPr lvl="1"/>
            <a:r>
              <a:rPr lang="en-US" dirty="0"/>
              <a:t>Pop from a stack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84310C-D2B7-5D48-8458-CB16D2F8F2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D1E122-492D-CC4F-9444-717823C14FB2}"/>
              </a:ext>
            </a:extLst>
          </p:cNvPr>
          <p:cNvSpPr txBox="1"/>
          <p:nvPr/>
        </p:nvSpPr>
        <p:spPr>
          <a:xfrm>
            <a:off x="582082" y="1441731"/>
            <a:ext cx="174778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(</a:t>
            </a:r>
            <a:r>
              <a:rPr lang="en-US" dirty="0" err="1"/>
              <a:t>threadid.x</a:t>
            </a:r>
            <a:r>
              <a:rPr lang="en-US" dirty="0"/>
              <a:t>&gt;2) </a:t>
            </a:r>
          </a:p>
          <a:p>
            <a:r>
              <a:rPr lang="en-US" dirty="0"/>
              <a:t>// split 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	do work B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else { </a:t>
            </a:r>
          </a:p>
          <a:p>
            <a:r>
              <a:rPr lang="en-US" dirty="0"/>
              <a:t>// join </a:t>
            </a:r>
          </a:p>
          <a:p>
            <a:r>
              <a:rPr lang="en-US" dirty="0"/>
              <a:t>	do work C</a:t>
            </a:r>
          </a:p>
          <a:p>
            <a:r>
              <a:rPr lang="en-US" dirty="0"/>
              <a:t>        } </a:t>
            </a:r>
          </a:p>
        </p:txBody>
      </p:sp>
    </p:spTree>
    <p:extLst>
      <p:ext uri="{BB962C8B-B14F-4D97-AF65-F5344CB8AC3E}">
        <p14:creationId xmlns:p14="http://schemas.microsoft.com/office/powerpoint/2010/main" val="11110789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A9BD4D-8037-7344-8368-1A0A67C0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pipeline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4F639-7F4C-AF43-B959-3AD776D43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 pipeline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800" dirty="0"/>
              <a:t>Increasing the performance in the execution units</a:t>
            </a:r>
          </a:p>
          <a:p>
            <a:pPr lvl="1"/>
            <a:r>
              <a:rPr lang="en-US" sz="2400" dirty="0"/>
              <a:t>Increase the issue width (superscalar) </a:t>
            </a:r>
          </a:p>
          <a:p>
            <a:pPr lvl="1"/>
            <a:r>
              <a:rPr lang="en-US" sz="2400" dirty="0"/>
              <a:t> Multi-threading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E2641D-C6A0-B848-BDE9-2C7ABCD7D2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9F7F122-DA0B-8342-B785-8FDAF29521B4}"/>
              </a:ext>
            </a:extLst>
          </p:cNvPr>
          <p:cNvGrpSpPr>
            <a:grpSpLocks noChangeAspect="1"/>
          </p:cNvGrpSpPr>
          <p:nvPr/>
        </p:nvGrpSpPr>
        <p:grpSpPr>
          <a:xfrm>
            <a:off x="731606" y="1986270"/>
            <a:ext cx="5602027" cy="1097280"/>
            <a:chOff x="1045090" y="4867275"/>
            <a:chExt cx="7051160" cy="13811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35255D1-1016-CD4E-90C8-8B77E4D7C42F}"/>
                </a:ext>
              </a:extLst>
            </p:cNvPr>
            <p:cNvSpPr/>
            <p:nvPr/>
          </p:nvSpPr>
          <p:spPr>
            <a:xfrm>
              <a:off x="5295899" y="5791200"/>
              <a:ext cx="1409700" cy="4572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Memory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9FB8CDF-BF50-DB43-B856-05618F97AA24}"/>
                </a:ext>
              </a:extLst>
            </p:cNvPr>
            <p:cNvSpPr/>
            <p:nvPr/>
          </p:nvSpPr>
          <p:spPr>
            <a:xfrm>
              <a:off x="1045090" y="5029200"/>
              <a:ext cx="1409700" cy="762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Front-end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394FDBB-406A-E543-85AC-286EB3AE3B2A}"/>
                </a:ext>
              </a:extLst>
            </p:cNvPr>
            <p:cNvSpPr/>
            <p:nvPr/>
          </p:nvSpPr>
          <p:spPr>
            <a:xfrm>
              <a:off x="2457450" y="5029200"/>
              <a:ext cx="1409700" cy="762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Decode</a:t>
              </a:r>
            </a:p>
            <a:p>
              <a:pPr algn="ctr"/>
              <a:r>
                <a:rPr lang="en-US" dirty="0"/>
                <a:t>Rename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613275-F8CC-3744-8312-A0BA3AC065E1}"/>
                </a:ext>
              </a:extLst>
            </p:cNvPr>
            <p:cNvSpPr/>
            <p:nvPr/>
          </p:nvSpPr>
          <p:spPr>
            <a:xfrm>
              <a:off x="3867150" y="5029200"/>
              <a:ext cx="1409700" cy="762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Schedule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BB28C00-82EC-954C-A918-4EB6979CF68B}"/>
                </a:ext>
              </a:extLst>
            </p:cNvPr>
            <p:cNvSpPr/>
            <p:nvPr/>
          </p:nvSpPr>
          <p:spPr>
            <a:xfrm>
              <a:off x="5286375" y="5029200"/>
              <a:ext cx="1409700" cy="762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Execution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06F307E-4608-7440-9BEF-F2046AEE2B18}"/>
                </a:ext>
              </a:extLst>
            </p:cNvPr>
            <p:cNvSpPr/>
            <p:nvPr/>
          </p:nvSpPr>
          <p:spPr>
            <a:xfrm>
              <a:off x="6686550" y="5029200"/>
              <a:ext cx="1409700" cy="762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Write-back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C9B2E8-6423-6C4A-B691-3CD7DFDB38C0}"/>
                </a:ext>
              </a:extLst>
            </p:cNvPr>
            <p:cNvSpPr/>
            <p:nvPr/>
          </p:nvSpPr>
          <p:spPr>
            <a:xfrm>
              <a:off x="3788322" y="4867275"/>
              <a:ext cx="157655" cy="990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9F20F32-DEFD-DB4F-93EA-B5A164D2053C}"/>
                </a:ext>
              </a:extLst>
            </p:cNvPr>
            <p:cNvSpPr/>
            <p:nvPr/>
          </p:nvSpPr>
          <p:spPr>
            <a:xfrm>
              <a:off x="5198022" y="4867275"/>
              <a:ext cx="157655" cy="990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5D6ED45-B19F-C540-9E9E-087637F4BEAD}"/>
                </a:ext>
              </a:extLst>
            </p:cNvPr>
            <p:cNvSpPr/>
            <p:nvPr/>
          </p:nvSpPr>
          <p:spPr>
            <a:xfrm>
              <a:off x="6607722" y="4867275"/>
              <a:ext cx="157655" cy="990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D3CD027-ADFF-1548-AF00-C5F2266DD673}"/>
                </a:ext>
              </a:extLst>
            </p:cNvPr>
            <p:cNvSpPr/>
            <p:nvPr/>
          </p:nvSpPr>
          <p:spPr>
            <a:xfrm>
              <a:off x="2362200" y="4867275"/>
              <a:ext cx="157655" cy="990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21FF072-F1E8-FD4B-8FB8-707F6167027C}"/>
              </a:ext>
            </a:extLst>
          </p:cNvPr>
          <p:cNvGrpSpPr/>
          <p:nvPr/>
        </p:nvGrpSpPr>
        <p:grpSpPr>
          <a:xfrm>
            <a:off x="528360" y="4578263"/>
            <a:ext cx="1524000" cy="228600"/>
            <a:chOff x="1387057" y="5119942"/>
            <a:chExt cx="1524000" cy="2286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1CFC705-BC0D-5047-98BE-D38211508F21}"/>
                </a:ext>
              </a:extLst>
            </p:cNvPr>
            <p:cNvSpPr/>
            <p:nvPr/>
          </p:nvSpPr>
          <p:spPr>
            <a:xfrm>
              <a:off x="13870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A978C54-A718-0944-A29A-B5F5C8852852}"/>
                </a:ext>
              </a:extLst>
            </p:cNvPr>
            <p:cNvSpPr/>
            <p:nvPr/>
          </p:nvSpPr>
          <p:spPr>
            <a:xfrm>
              <a:off x="16918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AD00AC6-C50C-8B4D-9A2D-925AB3A248C4}"/>
                </a:ext>
              </a:extLst>
            </p:cNvPr>
            <p:cNvSpPr/>
            <p:nvPr/>
          </p:nvSpPr>
          <p:spPr>
            <a:xfrm>
              <a:off x="19966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C27DA5E-9B6F-4C4E-9B79-27DDE14B1772}"/>
                </a:ext>
              </a:extLst>
            </p:cNvPr>
            <p:cNvSpPr/>
            <p:nvPr/>
          </p:nvSpPr>
          <p:spPr>
            <a:xfrm>
              <a:off x="23014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1E4B9EF-6435-5748-ADBE-2F8BA6764276}"/>
                </a:ext>
              </a:extLst>
            </p:cNvPr>
            <p:cNvSpPr/>
            <p:nvPr/>
          </p:nvSpPr>
          <p:spPr>
            <a:xfrm>
              <a:off x="26062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W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B775044-EAD7-CD48-A2C9-6DD846D5232A}"/>
              </a:ext>
            </a:extLst>
          </p:cNvPr>
          <p:cNvGrpSpPr/>
          <p:nvPr/>
        </p:nvGrpSpPr>
        <p:grpSpPr>
          <a:xfrm>
            <a:off x="833160" y="4806863"/>
            <a:ext cx="1524000" cy="228600"/>
            <a:chOff x="1387057" y="5119942"/>
            <a:chExt cx="1524000" cy="2286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7CB58AD-191E-124D-A873-D0F1A6721B07}"/>
                </a:ext>
              </a:extLst>
            </p:cNvPr>
            <p:cNvSpPr/>
            <p:nvPr/>
          </p:nvSpPr>
          <p:spPr>
            <a:xfrm>
              <a:off x="13870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CB71A43-8AA2-854D-B6C1-6F977311024D}"/>
                </a:ext>
              </a:extLst>
            </p:cNvPr>
            <p:cNvSpPr/>
            <p:nvPr/>
          </p:nvSpPr>
          <p:spPr>
            <a:xfrm>
              <a:off x="16918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0775A7E-ED21-4E46-95F9-5C2816F48602}"/>
                </a:ext>
              </a:extLst>
            </p:cNvPr>
            <p:cNvSpPr/>
            <p:nvPr/>
          </p:nvSpPr>
          <p:spPr>
            <a:xfrm>
              <a:off x="19966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60D46C4-DEE3-3640-BE40-8D1217E2893A}"/>
                </a:ext>
              </a:extLst>
            </p:cNvPr>
            <p:cNvSpPr/>
            <p:nvPr/>
          </p:nvSpPr>
          <p:spPr>
            <a:xfrm>
              <a:off x="23014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6B0B727-3414-F041-ABD4-7F772A762CD4}"/>
                </a:ext>
              </a:extLst>
            </p:cNvPr>
            <p:cNvSpPr/>
            <p:nvPr/>
          </p:nvSpPr>
          <p:spPr>
            <a:xfrm>
              <a:off x="26062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W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9DB4440-C9F3-1640-A899-285B47828D19}"/>
              </a:ext>
            </a:extLst>
          </p:cNvPr>
          <p:cNvGrpSpPr/>
          <p:nvPr/>
        </p:nvGrpSpPr>
        <p:grpSpPr>
          <a:xfrm>
            <a:off x="1144885" y="5026477"/>
            <a:ext cx="1524000" cy="228600"/>
            <a:chOff x="1387057" y="5119942"/>
            <a:chExt cx="1524000" cy="2286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91A11C9-3E7A-164C-B9B4-C86121473021}"/>
                </a:ext>
              </a:extLst>
            </p:cNvPr>
            <p:cNvSpPr/>
            <p:nvPr/>
          </p:nvSpPr>
          <p:spPr>
            <a:xfrm>
              <a:off x="13870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4E675EA-24E3-D34B-9FF6-8A1C04EAE173}"/>
                </a:ext>
              </a:extLst>
            </p:cNvPr>
            <p:cNvSpPr/>
            <p:nvPr/>
          </p:nvSpPr>
          <p:spPr>
            <a:xfrm>
              <a:off x="16918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D603E5E-6A5B-F446-B84D-73D4B4311828}"/>
                </a:ext>
              </a:extLst>
            </p:cNvPr>
            <p:cNvSpPr/>
            <p:nvPr/>
          </p:nvSpPr>
          <p:spPr>
            <a:xfrm>
              <a:off x="19966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770C138-75DA-B74F-B674-A9A9DF94873F}"/>
                </a:ext>
              </a:extLst>
            </p:cNvPr>
            <p:cNvSpPr/>
            <p:nvPr/>
          </p:nvSpPr>
          <p:spPr>
            <a:xfrm>
              <a:off x="23014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157F124-0FA2-674B-913E-8C065354EB9C}"/>
                </a:ext>
              </a:extLst>
            </p:cNvPr>
            <p:cNvSpPr/>
            <p:nvPr/>
          </p:nvSpPr>
          <p:spPr>
            <a:xfrm>
              <a:off x="26062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W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E0B63B0-A2FA-404C-B2D3-C7B9B4C0B044}"/>
              </a:ext>
            </a:extLst>
          </p:cNvPr>
          <p:cNvGrpSpPr/>
          <p:nvPr/>
        </p:nvGrpSpPr>
        <p:grpSpPr>
          <a:xfrm>
            <a:off x="1449685" y="5262476"/>
            <a:ext cx="1524000" cy="228600"/>
            <a:chOff x="1387057" y="5119942"/>
            <a:chExt cx="1524000" cy="2286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5119DC9-8E8E-614A-AE49-038FC02415D4}"/>
                </a:ext>
              </a:extLst>
            </p:cNvPr>
            <p:cNvSpPr/>
            <p:nvPr/>
          </p:nvSpPr>
          <p:spPr>
            <a:xfrm>
              <a:off x="13870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AFD60E9-E17C-7948-9199-5F9BC43D8805}"/>
                </a:ext>
              </a:extLst>
            </p:cNvPr>
            <p:cNvSpPr/>
            <p:nvPr/>
          </p:nvSpPr>
          <p:spPr>
            <a:xfrm>
              <a:off x="16918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722B7C0-122E-2C41-B343-1AED99B32CE7}"/>
                </a:ext>
              </a:extLst>
            </p:cNvPr>
            <p:cNvSpPr/>
            <p:nvPr/>
          </p:nvSpPr>
          <p:spPr>
            <a:xfrm>
              <a:off x="19966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3535683-FC33-5847-8DB1-7FEEA94570C7}"/>
                </a:ext>
              </a:extLst>
            </p:cNvPr>
            <p:cNvSpPr/>
            <p:nvPr/>
          </p:nvSpPr>
          <p:spPr>
            <a:xfrm>
              <a:off x="23014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50E0AFE-AE51-1C45-88CC-A9B24B661F7B}"/>
                </a:ext>
              </a:extLst>
            </p:cNvPr>
            <p:cNvSpPr/>
            <p:nvPr/>
          </p:nvSpPr>
          <p:spPr>
            <a:xfrm>
              <a:off x="26062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W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F9894E4C-FA82-1144-92F3-6B043D873AE4}"/>
              </a:ext>
            </a:extLst>
          </p:cNvPr>
          <p:cNvSpPr txBox="1"/>
          <p:nvPr/>
        </p:nvSpPr>
        <p:spPr>
          <a:xfrm>
            <a:off x="1170116" y="5609622"/>
            <a:ext cx="1674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5-stage pipeline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194FA2F-D31E-2241-A6E8-C69951E2F89C}"/>
              </a:ext>
            </a:extLst>
          </p:cNvPr>
          <p:cNvGrpSpPr/>
          <p:nvPr/>
        </p:nvGrpSpPr>
        <p:grpSpPr>
          <a:xfrm>
            <a:off x="3346802" y="4417512"/>
            <a:ext cx="1524000" cy="228600"/>
            <a:chOff x="1387057" y="5119942"/>
            <a:chExt cx="1524000" cy="2286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12250A3-EB69-394B-88BA-D0B24D2A605E}"/>
                </a:ext>
              </a:extLst>
            </p:cNvPr>
            <p:cNvSpPr/>
            <p:nvPr/>
          </p:nvSpPr>
          <p:spPr>
            <a:xfrm>
              <a:off x="13870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51B3ED7-5720-1F47-A448-ADDDECC5CA84}"/>
                </a:ext>
              </a:extLst>
            </p:cNvPr>
            <p:cNvSpPr/>
            <p:nvPr/>
          </p:nvSpPr>
          <p:spPr>
            <a:xfrm>
              <a:off x="16918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DE9737D-E079-E040-BD43-03423C46C76A}"/>
                </a:ext>
              </a:extLst>
            </p:cNvPr>
            <p:cNvSpPr/>
            <p:nvPr/>
          </p:nvSpPr>
          <p:spPr>
            <a:xfrm>
              <a:off x="19966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1408430-E69A-9143-87D9-E5887C4A9C92}"/>
                </a:ext>
              </a:extLst>
            </p:cNvPr>
            <p:cNvSpPr/>
            <p:nvPr/>
          </p:nvSpPr>
          <p:spPr>
            <a:xfrm>
              <a:off x="23014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044EE0F-E008-D049-A369-F0C72C9644B2}"/>
                </a:ext>
              </a:extLst>
            </p:cNvPr>
            <p:cNvSpPr/>
            <p:nvPr/>
          </p:nvSpPr>
          <p:spPr>
            <a:xfrm>
              <a:off x="26062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W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4CC2005-2140-0A41-8542-2BD4E247319B}"/>
              </a:ext>
            </a:extLst>
          </p:cNvPr>
          <p:cNvGrpSpPr/>
          <p:nvPr/>
        </p:nvGrpSpPr>
        <p:grpSpPr>
          <a:xfrm>
            <a:off x="3346802" y="4644525"/>
            <a:ext cx="1524000" cy="228600"/>
            <a:chOff x="1387057" y="5119942"/>
            <a:chExt cx="1524000" cy="2286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A357075-56CA-0440-A0D9-2F05E79F9244}"/>
                </a:ext>
              </a:extLst>
            </p:cNvPr>
            <p:cNvSpPr/>
            <p:nvPr/>
          </p:nvSpPr>
          <p:spPr>
            <a:xfrm>
              <a:off x="13870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966046A-B105-C743-8CDA-C90782270185}"/>
                </a:ext>
              </a:extLst>
            </p:cNvPr>
            <p:cNvSpPr/>
            <p:nvPr/>
          </p:nvSpPr>
          <p:spPr>
            <a:xfrm>
              <a:off x="16918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4021D8B-4C79-E346-A4F4-D45935D48CFD}"/>
                </a:ext>
              </a:extLst>
            </p:cNvPr>
            <p:cNvSpPr/>
            <p:nvPr/>
          </p:nvSpPr>
          <p:spPr>
            <a:xfrm>
              <a:off x="19966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DC93D4C-06FA-AA43-B742-C9BE914DA33A}"/>
                </a:ext>
              </a:extLst>
            </p:cNvPr>
            <p:cNvSpPr/>
            <p:nvPr/>
          </p:nvSpPr>
          <p:spPr>
            <a:xfrm>
              <a:off x="23014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85D48A2-3B81-A343-BF86-20B8329869AE}"/>
                </a:ext>
              </a:extLst>
            </p:cNvPr>
            <p:cNvSpPr/>
            <p:nvPr/>
          </p:nvSpPr>
          <p:spPr>
            <a:xfrm>
              <a:off x="26062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W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71BF5AE-8234-8B48-A32A-6582D4B6A2FF}"/>
              </a:ext>
            </a:extLst>
          </p:cNvPr>
          <p:cNvGrpSpPr/>
          <p:nvPr/>
        </p:nvGrpSpPr>
        <p:grpSpPr>
          <a:xfrm>
            <a:off x="3663600" y="4873125"/>
            <a:ext cx="1524000" cy="228600"/>
            <a:chOff x="1387057" y="5119942"/>
            <a:chExt cx="1524000" cy="22860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F06DA80-57BD-A14D-A3EF-E80550F28C18}"/>
                </a:ext>
              </a:extLst>
            </p:cNvPr>
            <p:cNvSpPr/>
            <p:nvPr/>
          </p:nvSpPr>
          <p:spPr>
            <a:xfrm>
              <a:off x="13870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BCB7495-1804-4341-890A-24415EAC3E56}"/>
                </a:ext>
              </a:extLst>
            </p:cNvPr>
            <p:cNvSpPr/>
            <p:nvPr/>
          </p:nvSpPr>
          <p:spPr>
            <a:xfrm>
              <a:off x="16918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3F43BBA-2EC3-BF4C-A82B-309A162694C0}"/>
                </a:ext>
              </a:extLst>
            </p:cNvPr>
            <p:cNvSpPr/>
            <p:nvPr/>
          </p:nvSpPr>
          <p:spPr>
            <a:xfrm>
              <a:off x="19966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0DFA077-6FC3-734C-B287-9689E5C3B761}"/>
                </a:ext>
              </a:extLst>
            </p:cNvPr>
            <p:cNvSpPr/>
            <p:nvPr/>
          </p:nvSpPr>
          <p:spPr>
            <a:xfrm>
              <a:off x="23014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45B54FA-4871-DD43-AA75-5C63F30CCA7E}"/>
                </a:ext>
              </a:extLst>
            </p:cNvPr>
            <p:cNvSpPr/>
            <p:nvPr/>
          </p:nvSpPr>
          <p:spPr>
            <a:xfrm>
              <a:off x="26062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W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5240E2C-2BA2-0D4F-968A-E1B65AEB32EE}"/>
              </a:ext>
            </a:extLst>
          </p:cNvPr>
          <p:cNvGrpSpPr/>
          <p:nvPr/>
        </p:nvGrpSpPr>
        <p:grpSpPr>
          <a:xfrm>
            <a:off x="3664642" y="5092288"/>
            <a:ext cx="1524000" cy="228600"/>
            <a:chOff x="1387057" y="5119942"/>
            <a:chExt cx="1524000" cy="22860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6F6E741-2764-7C40-96C7-BBE9BAA5EF9F}"/>
                </a:ext>
              </a:extLst>
            </p:cNvPr>
            <p:cNvSpPr/>
            <p:nvPr/>
          </p:nvSpPr>
          <p:spPr>
            <a:xfrm>
              <a:off x="13870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C584C80-E18A-8647-8D93-8E82100169A8}"/>
                </a:ext>
              </a:extLst>
            </p:cNvPr>
            <p:cNvSpPr/>
            <p:nvPr/>
          </p:nvSpPr>
          <p:spPr>
            <a:xfrm>
              <a:off x="16918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7085D0C-5340-BE4F-A04C-4524D32299B8}"/>
                </a:ext>
              </a:extLst>
            </p:cNvPr>
            <p:cNvSpPr/>
            <p:nvPr/>
          </p:nvSpPr>
          <p:spPr>
            <a:xfrm>
              <a:off x="19966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5A70CC0-DD39-6343-96FA-8845C2CC823E}"/>
                </a:ext>
              </a:extLst>
            </p:cNvPr>
            <p:cNvSpPr/>
            <p:nvPr/>
          </p:nvSpPr>
          <p:spPr>
            <a:xfrm>
              <a:off x="23014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F33768F-E6E3-FC49-A426-A010574301AA}"/>
                </a:ext>
              </a:extLst>
            </p:cNvPr>
            <p:cNvSpPr/>
            <p:nvPr/>
          </p:nvSpPr>
          <p:spPr>
            <a:xfrm>
              <a:off x="26062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W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402EF5E5-19D9-4941-977F-9D25F775EB28}"/>
              </a:ext>
            </a:extLst>
          </p:cNvPr>
          <p:cNvSpPr txBox="1"/>
          <p:nvPr/>
        </p:nvSpPr>
        <p:spPr>
          <a:xfrm>
            <a:off x="3902716" y="6293368"/>
            <a:ext cx="1318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Superscalar 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1D53123-B1E7-C044-B71C-DF261B458BC7}"/>
              </a:ext>
            </a:extLst>
          </p:cNvPr>
          <p:cNvGrpSpPr/>
          <p:nvPr/>
        </p:nvGrpSpPr>
        <p:grpSpPr>
          <a:xfrm>
            <a:off x="4028105" y="5326062"/>
            <a:ext cx="1524000" cy="228600"/>
            <a:chOff x="1387057" y="5119942"/>
            <a:chExt cx="1524000" cy="228600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BD4F1F9-1A10-B640-9DCB-AD9C1E9BB33F}"/>
                </a:ext>
              </a:extLst>
            </p:cNvPr>
            <p:cNvSpPr/>
            <p:nvPr/>
          </p:nvSpPr>
          <p:spPr>
            <a:xfrm>
              <a:off x="13870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6D3C800-9DDD-CB42-BDE2-D1ADE37CE705}"/>
                </a:ext>
              </a:extLst>
            </p:cNvPr>
            <p:cNvSpPr/>
            <p:nvPr/>
          </p:nvSpPr>
          <p:spPr>
            <a:xfrm>
              <a:off x="16918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BD16411-73E4-FD46-A651-F6F167246A5C}"/>
                </a:ext>
              </a:extLst>
            </p:cNvPr>
            <p:cNvSpPr/>
            <p:nvPr/>
          </p:nvSpPr>
          <p:spPr>
            <a:xfrm>
              <a:off x="19966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6E96457-1226-2540-82D4-5CA6B8C49F3C}"/>
                </a:ext>
              </a:extLst>
            </p:cNvPr>
            <p:cNvSpPr/>
            <p:nvPr/>
          </p:nvSpPr>
          <p:spPr>
            <a:xfrm>
              <a:off x="23014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BC06B5D-9164-1F43-8763-9B45B0200720}"/>
                </a:ext>
              </a:extLst>
            </p:cNvPr>
            <p:cNvSpPr/>
            <p:nvPr/>
          </p:nvSpPr>
          <p:spPr>
            <a:xfrm>
              <a:off x="26062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W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D7C9EAB-2A68-CB4E-9CDD-DDCB98C17DD0}"/>
              </a:ext>
            </a:extLst>
          </p:cNvPr>
          <p:cNvGrpSpPr/>
          <p:nvPr/>
        </p:nvGrpSpPr>
        <p:grpSpPr>
          <a:xfrm>
            <a:off x="4029147" y="5545225"/>
            <a:ext cx="1524000" cy="228600"/>
            <a:chOff x="1387057" y="5119942"/>
            <a:chExt cx="1524000" cy="22860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E7AFFB0E-0BF9-104A-8B28-7C92105C1DFA}"/>
                </a:ext>
              </a:extLst>
            </p:cNvPr>
            <p:cNvSpPr/>
            <p:nvPr/>
          </p:nvSpPr>
          <p:spPr>
            <a:xfrm>
              <a:off x="13870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44C813F-3E89-044C-BAFC-A9A423B92F13}"/>
                </a:ext>
              </a:extLst>
            </p:cNvPr>
            <p:cNvSpPr/>
            <p:nvPr/>
          </p:nvSpPr>
          <p:spPr>
            <a:xfrm>
              <a:off x="16918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C6B88A1-3904-2E4C-B969-A58A3522CC64}"/>
                </a:ext>
              </a:extLst>
            </p:cNvPr>
            <p:cNvSpPr/>
            <p:nvPr/>
          </p:nvSpPr>
          <p:spPr>
            <a:xfrm>
              <a:off x="19966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0EA0F6D-4E5D-474D-912F-58B48DBE7739}"/>
                </a:ext>
              </a:extLst>
            </p:cNvPr>
            <p:cNvSpPr/>
            <p:nvPr/>
          </p:nvSpPr>
          <p:spPr>
            <a:xfrm>
              <a:off x="23014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195F75E-0E9C-494C-9627-3E2EE21124AA}"/>
                </a:ext>
              </a:extLst>
            </p:cNvPr>
            <p:cNvSpPr/>
            <p:nvPr/>
          </p:nvSpPr>
          <p:spPr>
            <a:xfrm>
              <a:off x="26062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W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C78C05C-0CE3-1941-9EEC-ECA6CDD5F07A}"/>
              </a:ext>
            </a:extLst>
          </p:cNvPr>
          <p:cNvGrpSpPr/>
          <p:nvPr/>
        </p:nvGrpSpPr>
        <p:grpSpPr>
          <a:xfrm>
            <a:off x="4345091" y="5784185"/>
            <a:ext cx="1524000" cy="228600"/>
            <a:chOff x="1387057" y="5119942"/>
            <a:chExt cx="1524000" cy="22860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0B2681D-1809-4B4E-8AAE-0AF8DB3D8091}"/>
                </a:ext>
              </a:extLst>
            </p:cNvPr>
            <p:cNvSpPr/>
            <p:nvPr/>
          </p:nvSpPr>
          <p:spPr>
            <a:xfrm>
              <a:off x="13870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C0CAB5B9-4CFF-BE40-861D-3F9BB704B37B}"/>
                </a:ext>
              </a:extLst>
            </p:cNvPr>
            <p:cNvSpPr/>
            <p:nvPr/>
          </p:nvSpPr>
          <p:spPr>
            <a:xfrm>
              <a:off x="16918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944530D-6EA2-064A-99C6-FD2B87F27529}"/>
                </a:ext>
              </a:extLst>
            </p:cNvPr>
            <p:cNvSpPr/>
            <p:nvPr/>
          </p:nvSpPr>
          <p:spPr>
            <a:xfrm>
              <a:off x="19966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31D7EB07-8853-994B-A74A-D5535A12B0ED}"/>
                </a:ext>
              </a:extLst>
            </p:cNvPr>
            <p:cNvSpPr/>
            <p:nvPr/>
          </p:nvSpPr>
          <p:spPr>
            <a:xfrm>
              <a:off x="23014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3911D95-80BB-D747-A4D8-5F59FFAC634F}"/>
                </a:ext>
              </a:extLst>
            </p:cNvPr>
            <p:cNvSpPr/>
            <p:nvPr/>
          </p:nvSpPr>
          <p:spPr>
            <a:xfrm>
              <a:off x="26062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W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2343F58-9F34-FA4B-B12A-AD949964218F}"/>
              </a:ext>
            </a:extLst>
          </p:cNvPr>
          <p:cNvGrpSpPr/>
          <p:nvPr/>
        </p:nvGrpSpPr>
        <p:grpSpPr>
          <a:xfrm>
            <a:off x="4346133" y="6003348"/>
            <a:ext cx="1524000" cy="228600"/>
            <a:chOff x="1387057" y="5119942"/>
            <a:chExt cx="1524000" cy="22860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BCA96ED4-AB05-4D43-B14B-5627600FF910}"/>
                </a:ext>
              </a:extLst>
            </p:cNvPr>
            <p:cNvSpPr/>
            <p:nvPr/>
          </p:nvSpPr>
          <p:spPr>
            <a:xfrm>
              <a:off x="13870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8343B68-4DE1-4B4C-8FCC-2A365EBCEF5C}"/>
                </a:ext>
              </a:extLst>
            </p:cNvPr>
            <p:cNvSpPr/>
            <p:nvPr/>
          </p:nvSpPr>
          <p:spPr>
            <a:xfrm>
              <a:off x="16918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8DA0474-2E35-6445-86E8-9A2F408FE816}"/>
                </a:ext>
              </a:extLst>
            </p:cNvPr>
            <p:cNvSpPr/>
            <p:nvPr/>
          </p:nvSpPr>
          <p:spPr>
            <a:xfrm>
              <a:off x="19966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6D21121-47CB-2C47-BCBF-B40FAD3EFE6E}"/>
                </a:ext>
              </a:extLst>
            </p:cNvPr>
            <p:cNvSpPr/>
            <p:nvPr/>
          </p:nvSpPr>
          <p:spPr>
            <a:xfrm>
              <a:off x="23014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529E73C1-C319-7043-853C-5B6B731E7331}"/>
                </a:ext>
              </a:extLst>
            </p:cNvPr>
            <p:cNvSpPr/>
            <p:nvPr/>
          </p:nvSpPr>
          <p:spPr>
            <a:xfrm>
              <a:off x="26062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W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74DB032-18BB-5240-8AE5-98C82015AC90}"/>
              </a:ext>
            </a:extLst>
          </p:cNvPr>
          <p:cNvGrpSpPr/>
          <p:nvPr/>
        </p:nvGrpSpPr>
        <p:grpSpPr>
          <a:xfrm>
            <a:off x="5778906" y="4303212"/>
            <a:ext cx="1524000" cy="228600"/>
            <a:chOff x="1387057" y="5119942"/>
            <a:chExt cx="1524000" cy="22860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F03A380C-926E-3D41-93BD-520AD60966A3}"/>
                </a:ext>
              </a:extLst>
            </p:cNvPr>
            <p:cNvSpPr/>
            <p:nvPr/>
          </p:nvSpPr>
          <p:spPr>
            <a:xfrm>
              <a:off x="13870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14F2F0E1-9220-DF42-A49E-3B6AEE494DC3}"/>
                </a:ext>
              </a:extLst>
            </p:cNvPr>
            <p:cNvSpPr/>
            <p:nvPr/>
          </p:nvSpPr>
          <p:spPr>
            <a:xfrm>
              <a:off x="16918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2DD721F-153B-A640-9C2D-C037AD5FFB1B}"/>
                </a:ext>
              </a:extLst>
            </p:cNvPr>
            <p:cNvSpPr/>
            <p:nvPr/>
          </p:nvSpPr>
          <p:spPr>
            <a:xfrm>
              <a:off x="19966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4B4392A-EA40-EB4A-B78F-F86D4112C9FC}"/>
                </a:ext>
              </a:extLst>
            </p:cNvPr>
            <p:cNvSpPr/>
            <p:nvPr/>
          </p:nvSpPr>
          <p:spPr>
            <a:xfrm>
              <a:off x="23014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57ED316-272C-B046-8064-2A8BB3EF3879}"/>
                </a:ext>
              </a:extLst>
            </p:cNvPr>
            <p:cNvSpPr/>
            <p:nvPr/>
          </p:nvSpPr>
          <p:spPr>
            <a:xfrm>
              <a:off x="26062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W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5E9B1A4-2675-004A-9880-A5691084084C}"/>
              </a:ext>
            </a:extLst>
          </p:cNvPr>
          <p:cNvGrpSpPr/>
          <p:nvPr/>
        </p:nvGrpSpPr>
        <p:grpSpPr>
          <a:xfrm>
            <a:off x="5778906" y="4530225"/>
            <a:ext cx="1524000" cy="228600"/>
            <a:chOff x="1387057" y="5119942"/>
            <a:chExt cx="1524000" cy="2286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4DA348A-B470-D94C-8F51-0A66B4E8FE9B}"/>
                </a:ext>
              </a:extLst>
            </p:cNvPr>
            <p:cNvSpPr/>
            <p:nvPr/>
          </p:nvSpPr>
          <p:spPr>
            <a:xfrm>
              <a:off x="13870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D169936D-FC6B-F041-BFB2-00297EB60180}"/>
                </a:ext>
              </a:extLst>
            </p:cNvPr>
            <p:cNvSpPr/>
            <p:nvPr/>
          </p:nvSpPr>
          <p:spPr>
            <a:xfrm>
              <a:off x="16918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DBA50DF6-27A3-694D-B3CF-BEDA3ED1DFE2}"/>
                </a:ext>
              </a:extLst>
            </p:cNvPr>
            <p:cNvSpPr/>
            <p:nvPr/>
          </p:nvSpPr>
          <p:spPr>
            <a:xfrm>
              <a:off x="19966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7A425A9E-D5E7-D242-9DAD-E674E156CD47}"/>
                </a:ext>
              </a:extLst>
            </p:cNvPr>
            <p:cNvSpPr/>
            <p:nvPr/>
          </p:nvSpPr>
          <p:spPr>
            <a:xfrm>
              <a:off x="23014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EEAE758-B12D-6047-AF1F-3A9D03BA26F7}"/>
                </a:ext>
              </a:extLst>
            </p:cNvPr>
            <p:cNvSpPr/>
            <p:nvPr/>
          </p:nvSpPr>
          <p:spPr>
            <a:xfrm>
              <a:off x="26062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W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7EE0D6EA-445C-3442-870E-524DAA07A86C}"/>
              </a:ext>
            </a:extLst>
          </p:cNvPr>
          <p:cNvGrpSpPr/>
          <p:nvPr/>
        </p:nvGrpSpPr>
        <p:grpSpPr>
          <a:xfrm>
            <a:off x="6095704" y="4758825"/>
            <a:ext cx="1524000" cy="228600"/>
            <a:chOff x="1387057" y="5119942"/>
            <a:chExt cx="1524000" cy="228600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ADB5C1C9-B16D-8C47-AE79-215F8D907161}"/>
                </a:ext>
              </a:extLst>
            </p:cNvPr>
            <p:cNvSpPr/>
            <p:nvPr/>
          </p:nvSpPr>
          <p:spPr>
            <a:xfrm>
              <a:off x="1387057" y="5119942"/>
              <a:ext cx="304800" cy="2286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6B446FA-0569-2F46-A150-223EFDAB74CC}"/>
                </a:ext>
              </a:extLst>
            </p:cNvPr>
            <p:cNvSpPr/>
            <p:nvPr/>
          </p:nvSpPr>
          <p:spPr>
            <a:xfrm>
              <a:off x="1691857" y="5119942"/>
              <a:ext cx="304800" cy="2286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01D46200-D10A-A145-AC58-0E7400E32FF4}"/>
                </a:ext>
              </a:extLst>
            </p:cNvPr>
            <p:cNvSpPr/>
            <p:nvPr/>
          </p:nvSpPr>
          <p:spPr>
            <a:xfrm>
              <a:off x="1996657" y="5119942"/>
              <a:ext cx="304800" cy="2286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6590039A-59DA-F64A-8CE7-031119DD73FA}"/>
                </a:ext>
              </a:extLst>
            </p:cNvPr>
            <p:cNvSpPr/>
            <p:nvPr/>
          </p:nvSpPr>
          <p:spPr>
            <a:xfrm>
              <a:off x="2301457" y="5119942"/>
              <a:ext cx="304800" cy="2286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CD6EF3A-F12E-1441-97F0-FFDE1BD02CC3}"/>
                </a:ext>
              </a:extLst>
            </p:cNvPr>
            <p:cNvSpPr/>
            <p:nvPr/>
          </p:nvSpPr>
          <p:spPr>
            <a:xfrm>
              <a:off x="2606257" y="5119942"/>
              <a:ext cx="304800" cy="2286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W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3ECEEC7-0360-9049-AE69-40E51E8819F8}"/>
              </a:ext>
            </a:extLst>
          </p:cNvPr>
          <p:cNvGrpSpPr/>
          <p:nvPr/>
        </p:nvGrpSpPr>
        <p:grpSpPr>
          <a:xfrm>
            <a:off x="6096746" y="4977988"/>
            <a:ext cx="1524000" cy="228600"/>
            <a:chOff x="1387057" y="5119942"/>
            <a:chExt cx="1524000" cy="228600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BCC5F17B-3D6B-6247-A630-33A340652186}"/>
                </a:ext>
              </a:extLst>
            </p:cNvPr>
            <p:cNvSpPr/>
            <p:nvPr/>
          </p:nvSpPr>
          <p:spPr>
            <a:xfrm>
              <a:off x="1387057" y="5119942"/>
              <a:ext cx="304800" cy="2286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5A9AF72-A297-A843-9B41-821D9866A443}"/>
                </a:ext>
              </a:extLst>
            </p:cNvPr>
            <p:cNvSpPr/>
            <p:nvPr/>
          </p:nvSpPr>
          <p:spPr>
            <a:xfrm>
              <a:off x="1691857" y="5119942"/>
              <a:ext cx="304800" cy="2286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B1CCD0F8-E08F-C745-A901-78ABF0373767}"/>
                </a:ext>
              </a:extLst>
            </p:cNvPr>
            <p:cNvSpPr/>
            <p:nvPr/>
          </p:nvSpPr>
          <p:spPr>
            <a:xfrm>
              <a:off x="1996657" y="5119942"/>
              <a:ext cx="304800" cy="2286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7058D2DB-6881-1A4D-9DD1-3C8B492720A2}"/>
                </a:ext>
              </a:extLst>
            </p:cNvPr>
            <p:cNvSpPr/>
            <p:nvPr/>
          </p:nvSpPr>
          <p:spPr>
            <a:xfrm>
              <a:off x="2301457" y="5119942"/>
              <a:ext cx="304800" cy="2286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0555DB17-04C3-B94C-BE19-1AF10EF7636D}"/>
                </a:ext>
              </a:extLst>
            </p:cNvPr>
            <p:cNvSpPr/>
            <p:nvPr/>
          </p:nvSpPr>
          <p:spPr>
            <a:xfrm>
              <a:off x="2606257" y="5119942"/>
              <a:ext cx="304800" cy="2286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W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DFE6B09-50F1-5F42-862F-4FED2784300A}"/>
              </a:ext>
            </a:extLst>
          </p:cNvPr>
          <p:cNvGrpSpPr/>
          <p:nvPr/>
        </p:nvGrpSpPr>
        <p:grpSpPr>
          <a:xfrm>
            <a:off x="6460209" y="5211762"/>
            <a:ext cx="1524000" cy="228600"/>
            <a:chOff x="1387057" y="5119942"/>
            <a:chExt cx="1524000" cy="228600"/>
          </a:xfrm>
          <a:solidFill>
            <a:srgbClr val="FFFF00"/>
          </a:solidFill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A7272FAE-ED98-C546-92F6-CDD408D9206A}"/>
                </a:ext>
              </a:extLst>
            </p:cNvPr>
            <p:cNvSpPr/>
            <p:nvPr/>
          </p:nvSpPr>
          <p:spPr>
            <a:xfrm>
              <a:off x="1387057" y="5119942"/>
              <a:ext cx="304800" cy="228600"/>
            </a:xfrm>
            <a:prstGeom prst="rect">
              <a:avLst/>
            </a:prstGeom>
            <a:grp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455EED33-703F-1147-9D7B-A3A0D982FEEA}"/>
                </a:ext>
              </a:extLst>
            </p:cNvPr>
            <p:cNvSpPr/>
            <p:nvPr/>
          </p:nvSpPr>
          <p:spPr>
            <a:xfrm>
              <a:off x="1691857" y="5119942"/>
              <a:ext cx="304800" cy="228600"/>
            </a:xfrm>
            <a:prstGeom prst="rect">
              <a:avLst/>
            </a:prstGeom>
            <a:grp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BDD34B53-FD06-E44E-B7D0-D9C1E8E2C73A}"/>
                </a:ext>
              </a:extLst>
            </p:cNvPr>
            <p:cNvSpPr/>
            <p:nvPr/>
          </p:nvSpPr>
          <p:spPr>
            <a:xfrm>
              <a:off x="1996657" y="5119942"/>
              <a:ext cx="304800" cy="228600"/>
            </a:xfrm>
            <a:prstGeom prst="rect">
              <a:avLst/>
            </a:prstGeom>
            <a:grp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2EE7B24D-9924-AD44-9A13-C05CD4D04604}"/>
                </a:ext>
              </a:extLst>
            </p:cNvPr>
            <p:cNvSpPr/>
            <p:nvPr/>
          </p:nvSpPr>
          <p:spPr>
            <a:xfrm>
              <a:off x="2301457" y="5119942"/>
              <a:ext cx="304800" cy="228600"/>
            </a:xfrm>
            <a:prstGeom prst="rect">
              <a:avLst/>
            </a:prstGeom>
            <a:grp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E5E836CC-7FDF-9D44-BF26-377E98FB10A0}"/>
                </a:ext>
              </a:extLst>
            </p:cNvPr>
            <p:cNvSpPr/>
            <p:nvPr/>
          </p:nvSpPr>
          <p:spPr>
            <a:xfrm>
              <a:off x="2606257" y="5119942"/>
              <a:ext cx="304800" cy="228600"/>
            </a:xfrm>
            <a:prstGeom prst="rect">
              <a:avLst/>
            </a:prstGeom>
            <a:grp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W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789C3E5E-C127-A74E-804D-017DE0436ED0}"/>
              </a:ext>
            </a:extLst>
          </p:cNvPr>
          <p:cNvGrpSpPr/>
          <p:nvPr/>
        </p:nvGrpSpPr>
        <p:grpSpPr>
          <a:xfrm>
            <a:off x="6461251" y="5430925"/>
            <a:ext cx="1524000" cy="228600"/>
            <a:chOff x="1387057" y="5119942"/>
            <a:chExt cx="1524000" cy="228600"/>
          </a:xfrm>
          <a:solidFill>
            <a:srgbClr val="FFFF00"/>
          </a:solidFill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240501C0-2D69-9345-A2B6-2E11BE52B726}"/>
                </a:ext>
              </a:extLst>
            </p:cNvPr>
            <p:cNvSpPr/>
            <p:nvPr/>
          </p:nvSpPr>
          <p:spPr>
            <a:xfrm>
              <a:off x="1387057" y="5119942"/>
              <a:ext cx="304800" cy="228600"/>
            </a:xfrm>
            <a:prstGeom prst="rect">
              <a:avLst/>
            </a:prstGeom>
            <a:grp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06DFD5A6-4773-A64B-831D-A900E461E3B8}"/>
                </a:ext>
              </a:extLst>
            </p:cNvPr>
            <p:cNvSpPr/>
            <p:nvPr/>
          </p:nvSpPr>
          <p:spPr>
            <a:xfrm>
              <a:off x="1691857" y="5119942"/>
              <a:ext cx="304800" cy="228600"/>
            </a:xfrm>
            <a:prstGeom prst="rect">
              <a:avLst/>
            </a:prstGeom>
            <a:grp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DDB4C99A-972A-D544-B8BD-ADC3F40D568C}"/>
                </a:ext>
              </a:extLst>
            </p:cNvPr>
            <p:cNvSpPr/>
            <p:nvPr/>
          </p:nvSpPr>
          <p:spPr>
            <a:xfrm>
              <a:off x="1996657" y="5119942"/>
              <a:ext cx="304800" cy="228600"/>
            </a:xfrm>
            <a:prstGeom prst="rect">
              <a:avLst/>
            </a:prstGeom>
            <a:grp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D8176BC1-587B-4F46-9BDE-06D73D13C18C}"/>
                </a:ext>
              </a:extLst>
            </p:cNvPr>
            <p:cNvSpPr/>
            <p:nvPr/>
          </p:nvSpPr>
          <p:spPr>
            <a:xfrm>
              <a:off x="2301457" y="5119942"/>
              <a:ext cx="304800" cy="228600"/>
            </a:xfrm>
            <a:prstGeom prst="rect">
              <a:avLst/>
            </a:prstGeom>
            <a:grp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C73A75BB-373A-DB45-A853-29E7AE292F46}"/>
                </a:ext>
              </a:extLst>
            </p:cNvPr>
            <p:cNvSpPr/>
            <p:nvPr/>
          </p:nvSpPr>
          <p:spPr>
            <a:xfrm>
              <a:off x="2606257" y="5119942"/>
              <a:ext cx="304800" cy="228600"/>
            </a:xfrm>
            <a:prstGeom prst="rect">
              <a:avLst/>
            </a:prstGeom>
            <a:grp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W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B77E6F32-2335-574E-8877-0174A02B40C5}"/>
              </a:ext>
            </a:extLst>
          </p:cNvPr>
          <p:cNvGrpSpPr/>
          <p:nvPr/>
        </p:nvGrpSpPr>
        <p:grpSpPr>
          <a:xfrm>
            <a:off x="6777195" y="5669885"/>
            <a:ext cx="1524000" cy="228600"/>
            <a:chOff x="1387057" y="5119942"/>
            <a:chExt cx="1524000" cy="22860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996078A3-A680-3649-A93C-50D409DBABE5}"/>
                </a:ext>
              </a:extLst>
            </p:cNvPr>
            <p:cNvSpPr/>
            <p:nvPr/>
          </p:nvSpPr>
          <p:spPr>
            <a:xfrm>
              <a:off x="13870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E58D63BF-EB9B-EF46-AAA8-7F8A339B8150}"/>
                </a:ext>
              </a:extLst>
            </p:cNvPr>
            <p:cNvSpPr/>
            <p:nvPr/>
          </p:nvSpPr>
          <p:spPr>
            <a:xfrm>
              <a:off x="16918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BB12D32E-D284-0843-B3F9-103E1F8B3CE0}"/>
                </a:ext>
              </a:extLst>
            </p:cNvPr>
            <p:cNvSpPr/>
            <p:nvPr/>
          </p:nvSpPr>
          <p:spPr>
            <a:xfrm>
              <a:off x="19966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0322FDB-9CA6-0A45-9CCE-D668EC058D4C}"/>
                </a:ext>
              </a:extLst>
            </p:cNvPr>
            <p:cNvSpPr/>
            <p:nvPr/>
          </p:nvSpPr>
          <p:spPr>
            <a:xfrm>
              <a:off x="23014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D3272EB7-9443-1943-9347-94958C1A8B23}"/>
                </a:ext>
              </a:extLst>
            </p:cNvPr>
            <p:cNvSpPr/>
            <p:nvPr/>
          </p:nvSpPr>
          <p:spPr>
            <a:xfrm>
              <a:off x="26062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W</a:t>
              </a: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721A9F18-3B0C-364E-B924-AC7E18FA3561}"/>
              </a:ext>
            </a:extLst>
          </p:cNvPr>
          <p:cNvGrpSpPr/>
          <p:nvPr/>
        </p:nvGrpSpPr>
        <p:grpSpPr>
          <a:xfrm>
            <a:off x="6778237" y="5889048"/>
            <a:ext cx="1524000" cy="228600"/>
            <a:chOff x="1387057" y="5119942"/>
            <a:chExt cx="1524000" cy="2286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53CDB3E6-244B-AC4F-874C-C2331D9931FA}"/>
                </a:ext>
              </a:extLst>
            </p:cNvPr>
            <p:cNvSpPr/>
            <p:nvPr/>
          </p:nvSpPr>
          <p:spPr>
            <a:xfrm>
              <a:off x="13870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131A0E68-2575-A044-A7E1-8C8328CB9005}"/>
                </a:ext>
              </a:extLst>
            </p:cNvPr>
            <p:cNvSpPr/>
            <p:nvPr/>
          </p:nvSpPr>
          <p:spPr>
            <a:xfrm>
              <a:off x="16918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2D81D608-A74B-A04A-B41D-A62F25BFB052}"/>
                </a:ext>
              </a:extLst>
            </p:cNvPr>
            <p:cNvSpPr/>
            <p:nvPr/>
          </p:nvSpPr>
          <p:spPr>
            <a:xfrm>
              <a:off x="19966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0AB1BCB7-B0B1-3441-80A7-F4F549F0BF6E}"/>
                </a:ext>
              </a:extLst>
            </p:cNvPr>
            <p:cNvSpPr/>
            <p:nvPr/>
          </p:nvSpPr>
          <p:spPr>
            <a:xfrm>
              <a:off x="23014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A8647152-A40F-4B43-BCBA-D8FDDC625DA6}"/>
                </a:ext>
              </a:extLst>
            </p:cNvPr>
            <p:cNvSpPr/>
            <p:nvPr/>
          </p:nvSpPr>
          <p:spPr>
            <a:xfrm>
              <a:off x="26062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W</a:t>
              </a:r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0FD0AF07-F309-B744-8C5D-D8FBEA24D231}"/>
              </a:ext>
            </a:extLst>
          </p:cNvPr>
          <p:cNvSpPr txBox="1"/>
          <p:nvPr/>
        </p:nvSpPr>
        <p:spPr>
          <a:xfrm>
            <a:off x="6894885" y="6108702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Multi-threading</a:t>
            </a:r>
          </a:p>
        </p:txBody>
      </p:sp>
    </p:spTree>
    <p:extLst>
      <p:ext uri="{BB962C8B-B14F-4D97-AF65-F5344CB8AC3E}">
        <p14:creationId xmlns:p14="http://schemas.microsoft.com/office/powerpoint/2010/main" val="19895340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3">
            <a:extLst>
              <a:ext uri="{FF2B5EF4-FFF2-40B4-BE49-F238E27FC236}">
                <a16:creationId xmlns:a16="http://schemas.microsoft.com/office/drawing/2014/main" id="{ED3AF08A-EBEE-C0A6-AD6A-66EDECC1E01B}"/>
              </a:ext>
            </a:extLst>
          </p:cNvPr>
          <p:cNvSpPr/>
          <p:nvPr/>
        </p:nvSpPr>
        <p:spPr>
          <a:xfrm>
            <a:off x="4444402" y="2820685"/>
            <a:ext cx="464600" cy="3200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SM</a:t>
            </a:r>
          </a:p>
        </p:txBody>
      </p:sp>
      <p:sp>
        <p:nvSpPr>
          <p:cNvPr id="69" name="Rounded Rectangle 4">
            <a:extLst>
              <a:ext uri="{FF2B5EF4-FFF2-40B4-BE49-F238E27FC236}">
                <a16:creationId xmlns:a16="http://schemas.microsoft.com/office/drawing/2014/main" id="{04305ECC-AA02-08EC-4C5B-748D4BB842FA}"/>
              </a:ext>
            </a:extLst>
          </p:cNvPr>
          <p:cNvSpPr/>
          <p:nvPr/>
        </p:nvSpPr>
        <p:spPr>
          <a:xfrm>
            <a:off x="4945942" y="2830845"/>
            <a:ext cx="464600" cy="309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SM</a:t>
            </a:r>
          </a:p>
        </p:txBody>
      </p:sp>
      <p:sp>
        <p:nvSpPr>
          <p:cNvPr id="70" name="Rounded Rectangle 5">
            <a:extLst>
              <a:ext uri="{FF2B5EF4-FFF2-40B4-BE49-F238E27FC236}">
                <a16:creationId xmlns:a16="http://schemas.microsoft.com/office/drawing/2014/main" id="{0B45A823-8543-44CA-3642-EA8B18A94682}"/>
              </a:ext>
            </a:extLst>
          </p:cNvPr>
          <p:cNvSpPr/>
          <p:nvPr/>
        </p:nvSpPr>
        <p:spPr>
          <a:xfrm>
            <a:off x="5454805" y="2819513"/>
            <a:ext cx="501540" cy="3200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SM</a:t>
            </a:r>
          </a:p>
        </p:txBody>
      </p:sp>
      <p:sp>
        <p:nvSpPr>
          <p:cNvPr id="71" name="Rounded Rectangle 7">
            <a:extLst>
              <a:ext uri="{FF2B5EF4-FFF2-40B4-BE49-F238E27FC236}">
                <a16:creationId xmlns:a16="http://schemas.microsoft.com/office/drawing/2014/main" id="{A9157F19-6568-0A9E-EF3B-6605BB6AFBC2}"/>
              </a:ext>
            </a:extLst>
          </p:cNvPr>
          <p:cNvSpPr/>
          <p:nvPr/>
        </p:nvSpPr>
        <p:spPr>
          <a:xfrm>
            <a:off x="4444402" y="3537202"/>
            <a:ext cx="2057747" cy="220783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Cache </a:t>
            </a:r>
          </a:p>
        </p:txBody>
      </p:sp>
      <p:sp>
        <p:nvSpPr>
          <p:cNvPr id="72" name="Rounded Rectangle 8">
            <a:extLst>
              <a:ext uri="{FF2B5EF4-FFF2-40B4-BE49-F238E27FC236}">
                <a16:creationId xmlns:a16="http://schemas.microsoft.com/office/drawing/2014/main" id="{C50D6114-8336-03D5-3C28-445723B43F79}"/>
              </a:ext>
            </a:extLst>
          </p:cNvPr>
          <p:cNvSpPr/>
          <p:nvPr/>
        </p:nvSpPr>
        <p:spPr>
          <a:xfrm>
            <a:off x="4444402" y="3185470"/>
            <a:ext cx="464600" cy="3200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SM</a:t>
            </a:r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AC987AEF-CA2B-A429-9EA1-89993174B938}"/>
              </a:ext>
            </a:extLst>
          </p:cNvPr>
          <p:cNvSpPr/>
          <p:nvPr/>
        </p:nvSpPr>
        <p:spPr>
          <a:xfrm>
            <a:off x="4945942" y="3195630"/>
            <a:ext cx="464600" cy="309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SM</a:t>
            </a:r>
          </a:p>
        </p:txBody>
      </p:sp>
      <p:sp>
        <p:nvSpPr>
          <p:cNvPr id="74" name="Rounded Rectangle 10">
            <a:extLst>
              <a:ext uri="{FF2B5EF4-FFF2-40B4-BE49-F238E27FC236}">
                <a16:creationId xmlns:a16="http://schemas.microsoft.com/office/drawing/2014/main" id="{DCF51BCC-E01B-B08B-1AD8-462C71EEB946}"/>
              </a:ext>
            </a:extLst>
          </p:cNvPr>
          <p:cNvSpPr/>
          <p:nvPr/>
        </p:nvSpPr>
        <p:spPr>
          <a:xfrm>
            <a:off x="5454805" y="3184299"/>
            <a:ext cx="501540" cy="3200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SM</a:t>
            </a:r>
          </a:p>
        </p:txBody>
      </p:sp>
      <p:sp>
        <p:nvSpPr>
          <p:cNvPr id="75" name="Rounded Rectangle 12">
            <a:extLst>
              <a:ext uri="{FF2B5EF4-FFF2-40B4-BE49-F238E27FC236}">
                <a16:creationId xmlns:a16="http://schemas.microsoft.com/office/drawing/2014/main" id="{9A137D81-C72B-3BD1-0F1F-EFFEBEF0F162}"/>
              </a:ext>
            </a:extLst>
          </p:cNvPr>
          <p:cNvSpPr/>
          <p:nvPr/>
        </p:nvSpPr>
        <p:spPr>
          <a:xfrm>
            <a:off x="4444402" y="3790349"/>
            <a:ext cx="464600" cy="3200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SM</a:t>
            </a:r>
          </a:p>
        </p:txBody>
      </p:sp>
      <p:sp>
        <p:nvSpPr>
          <p:cNvPr id="76" name="Rounded Rectangle 13">
            <a:extLst>
              <a:ext uri="{FF2B5EF4-FFF2-40B4-BE49-F238E27FC236}">
                <a16:creationId xmlns:a16="http://schemas.microsoft.com/office/drawing/2014/main" id="{BA6D80E5-A334-D492-0E97-D552D703461B}"/>
              </a:ext>
            </a:extLst>
          </p:cNvPr>
          <p:cNvSpPr/>
          <p:nvPr/>
        </p:nvSpPr>
        <p:spPr>
          <a:xfrm>
            <a:off x="4945942" y="3800509"/>
            <a:ext cx="464600" cy="309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SM</a:t>
            </a:r>
          </a:p>
        </p:txBody>
      </p:sp>
      <p:sp>
        <p:nvSpPr>
          <p:cNvPr id="77" name="Rounded Rectangle 14">
            <a:extLst>
              <a:ext uri="{FF2B5EF4-FFF2-40B4-BE49-F238E27FC236}">
                <a16:creationId xmlns:a16="http://schemas.microsoft.com/office/drawing/2014/main" id="{85D9C5D5-F7DD-A111-E96E-79FE8F0AD02F}"/>
              </a:ext>
            </a:extLst>
          </p:cNvPr>
          <p:cNvSpPr/>
          <p:nvPr/>
        </p:nvSpPr>
        <p:spPr>
          <a:xfrm>
            <a:off x="5454805" y="3789178"/>
            <a:ext cx="501540" cy="3200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SM</a:t>
            </a:r>
          </a:p>
        </p:txBody>
      </p:sp>
      <p:sp>
        <p:nvSpPr>
          <p:cNvPr id="78" name="Rounded Rectangle 16">
            <a:extLst>
              <a:ext uri="{FF2B5EF4-FFF2-40B4-BE49-F238E27FC236}">
                <a16:creationId xmlns:a16="http://schemas.microsoft.com/office/drawing/2014/main" id="{9C90A1C4-F151-8CB1-CAF4-30C8CE04560B}"/>
              </a:ext>
            </a:extLst>
          </p:cNvPr>
          <p:cNvSpPr/>
          <p:nvPr/>
        </p:nvSpPr>
        <p:spPr>
          <a:xfrm>
            <a:off x="4444402" y="4161873"/>
            <a:ext cx="464600" cy="3200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SM</a:t>
            </a:r>
          </a:p>
        </p:txBody>
      </p:sp>
      <p:sp>
        <p:nvSpPr>
          <p:cNvPr id="79" name="Rounded Rectangle 17">
            <a:extLst>
              <a:ext uri="{FF2B5EF4-FFF2-40B4-BE49-F238E27FC236}">
                <a16:creationId xmlns:a16="http://schemas.microsoft.com/office/drawing/2014/main" id="{70FDCE3C-F756-83E1-63B2-3E462E9709B1}"/>
              </a:ext>
            </a:extLst>
          </p:cNvPr>
          <p:cNvSpPr/>
          <p:nvPr/>
        </p:nvSpPr>
        <p:spPr>
          <a:xfrm>
            <a:off x="4945942" y="4172033"/>
            <a:ext cx="464600" cy="309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SM</a:t>
            </a:r>
          </a:p>
        </p:txBody>
      </p:sp>
      <p:sp>
        <p:nvSpPr>
          <p:cNvPr id="80" name="Rounded Rectangle 18">
            <a:extLst>
              <a:ext uri="{FF2B5EF4-FFF2-40B4-BE49-F238E27FC236}">
                <a16:creationId xmlns:a16="http://schemas.microsoft.com/office/drawing/2014/main" id="{C79DC73B-3F8A-8148-59BD-5BB402E43DBF}"/>
              </a:ext>
            </a:extLst>
          </p:cNvPr>
          <p:cNvSpPr/>
          <p:nvPr/>
        </p:nvSpPr>
        <p:spPr>
          <a:xfrm>
            <a:off x="5454805" y="4160702"/>
            <a:ext cx="501540" cy="3200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SM</a:t>
            </a:r>
          </a:p>
        </p:txBody>
      </p:sp>
      <p:sp>
        <p:nvSpPr>
          <p:cNvPr id="81" name="Rounded Rectangle 21">
            <a:extLst>
              <a:ext uri="{FF2B5EF4-FFF2-40B4-BE49-F238E27FC236}">
                <a16:creationId xmlns:a16="http://schemas.microsoft.com/office/drawing/2014/main" id="{281B7905-41C3-3CF2-4BE6-3A77514B1A83}"/>
              </a:ext>
            </a:extLst>
          </p:cNvPr>
          <p:cNvSpPr/>
          <p:nvPr/>
        </p:nvSpPr>
        <p:spPr>
          <a:xfrm>
            <a:off x="6000608" y="2830845"/>
            <a:ext cx="501540" cy="3200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SM</a:t>
            </a:r>
          </a:p>
        </p:txBody>
      </p:sp>
      <p:sp>
        <p:nvSpPr>
          <p:cNvPr id="82" name="Rounded Rectangle 22">
            <a:extLst>
              <a:ext uri="{FF2B5EF4-FFF2-40B4-BE49-F238E27FC236}">
                <a16:creationId xmlns:a16="http://schemas.microsoft.com/office/drawing/2014/main" id="{97192988-6509-BD12-9FB0-5FDAD83CC300}"/>
              </a:ext>
            </a:extLst>
          </p:cNvPr>
          <p:cNvSpPr/>
          <p:nvPr/>
        </p:nvSpPr>
        <p:spPr>
          <a:xfrm>
            <a:off x="6000608" y="3195630"/>
            <a:ext cx="501540" cy="3200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SM</a:t>
            </a:r>
          </a:p>
        </p:txBody>
      </p:sp>
      <p:sp>
        <p:nvSpPr>
          <p:cNvPr id="83" name="Rounded Rectangle 23">
            <a:extLst>
              <a:ext uri="{FF2B5EF4-FFF2-40B4-BE49-F238E27FC236}">
                <a16:creationId xmlns:a16="http://schemas.microsoft.com/office/drawing/2014/main" id="{013E8D32-6AB6-4118-912F-3FF4435C84E9}"/>
              </a:ext>
            </a:extLst>
          </p:cNvPr>
          <p:cNvSpPr/>
          <p:nvPr/>
        </p:nvSpPr>
        <p:spPr>
          <a:xfrm>
            <a:off x="6000608" y="3800509"/>
            <a:ext cx="501540" cy="3200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SM</a:t>
            </a:r>
          </a:p>
        </p:txBody>
      </p:sp>
      <p:sp>
        <p:nvSpPr>
          <p:cNvPr id="84" name="Rounded Rectangle 24">
            <a:extLst>
              <a:ext uri="{FF2B5EF4-FFF2-40B4-BE49-F238E27FC236}">
                <a16:creationId xmlns:a16="http://schemas.microsoft.com/office/drawing/2014/main" id="{D4F88EBD-48C7-8694-B27B-1844E4ADF1D0}"/>
              </a:ext>
            </a:extLst>
          </p:cNvPr>
          <p:cNvSpPr/>
          <p:nvPr/>
        </p:nvSpPr>
        <p:spPr>
          <a:xfrm>
            <a:off x="6000608" y="4172033"/>
            <a:ext cx="501540" cy="3200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C34302-ABBB-4D52-91FF-D155441BA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866" y="1476665"/>
            <a:ext cx="8017204" cy="62790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How Many CUDA Blocks on </a:t>
            </a:r>
            <a:r>
              <a:rPr lang="en-US" dirty="0"/>
              <a:t>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ne Stream Multiprocessor?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110CA0-BFAF-448C-9064-BA0EA2A3C40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24490" y="4588328"/>
            <a:ext cx="7654806" cy="793421"/>
          </a:xfrm>
          <a:prstGeom prst="rect">
            <a:avLst/>
          </a:prstGeom>
        </p:spPr>
        <p:txBody>
          <a:bodyPr/>
          <a:lstStyle/>
          <a:p>
            <a:pPr marL="600075" lvl="1" indent="-257175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Helvetica" panose="020B0604020202020204" pitchFamily="34" charset="0"/>
              </a:rPr>
              <a:t>How many CUDA blocks can run on one streaming multiprocessor?</a:t>
            </a:r>
          </a:p>
          <a:p>
            <a:pPr marL="600075" lvl="1" indent="-257175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Helvetica" panose="020B0604020202020204" pitchFamily="34" charset="0"/>
              </a:rPr>
              <a:t>Multiple blocks per SM </a:t>
            </a: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Helvetica" panose="020B0604020202020204" pitchFamily="34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Helvetica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84A986-3676-17CF-FC37-122CF4E859A1}"/>
              </a:ext>
            </a:extLst>
          </p:cNvPr>
          <p:cNvSpPr/>
          <p:nvPr/>
        </p:nvSpPr>
        <p:spPr>
          <a:xfrm>
            <a:off x="514350" y="2657475"/>
            <a:ext cx="2981326" cy="16287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192612-4D03-AABB-78ED-84E962351B77}"/>
              </a:ext>
            </a:extLst>
          </p:cNvPr>
          <p:cNvSpPr txBox="1"/>
          <p:nvPr/>
        </p:nvSpPr>
        <p:spPr>
          <a:xfrm>
            <a:off x="561109" y="2750623"/>
            <a:ext cx="518091" cy="2308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900" b="1" dirty="0">
                <a:solidFill>
                  <a:schemeClr val="bg1"/>
                </a:solidFill>
                <a:latin typeface="Helvetica" pitchFamily="2" charset="0"/>
              </a:rPr>
              <a:t>Grid 0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28B8B74-3069-2C2A-69D4-65CF30BE5F70}"/>
              </a:ext>
            </a:extLst>
          </p:cNvPr>
          <p:cNvGrpSpPr/>
          <p:nvPr/>
        </p:nvGrpSpPr>
        <p:grpSpPr>
          <a:xfrm>
            <a:off x="2450030" y="2959553"/>
            <a:ext cx="819150" cy="528638"/>
            <a:chOff x="1248979" y="4204606"/>
            <a:chExt cx="1638300" cy="105727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64B6053-A111-8EDA-AA5D-35345D15822F}"/>
                </a:ext>
              </a:extLst>
            </p:cNvPr>
            <p:cNvSpPr/>
            <p:nvPr/>
          </p:nvSpPr>
          <p:spPr>
            <a:xfrm>
              <a:off x="1248979" y="4204606"/>
              <a:ext cx="1638300" cy="1057275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4E89F29-1C52-9B0F-090D-3865AA9C91B8}"/>
                </a:ext>
              </a:extLst>
            </p:cNvPr>
            <p:cNvSpPr txBox="1"/>
            <p:nvPr/>
          </p:nvSpPr>
          <p:spPr>
            <a:xfrm>
              <a:off x="1248979" y="4204606"/>
              <a:ext cx="1536318" cy="46166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b="1" dirty="0">
                  <a:solidFill>
                    <a:srgbClr val="003057"/>
                  </a:solidFill>
                  <a:latin typeface="Helvetica" pitchFamily="2" charset="0"/>
                </a:rPr>
                <a:t>Block (2,0)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C2C7096-570D-C024-A9FE-38DB3EC08519}"/>
                </a:ext>
              </a:extLst>
            </p:cNvPr>
            <p:cNvGrpSpPr/>
            <p:nvPr/>
          </p:nvGrpSpPr>
          <p:grpSpPr>
            <a:xfrm>
              <a:off x="1428674" y="4573936"/>
              <a:ext cx="1373562" cy="623896"/>
              <a:chOff x="9020099" y="4984192"/>
              <a:chExt cx="1373562" cy="623896"/>
            </a:xfrm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8266ED26-F60C-632F-D656-C8FDFCD0C619}"/>
                  </a:ext>
                </a:extLst>
              </p:cNvPr>
              <p:cNvSpPr/>
              <p:nvPr/>
            </p:nvSpPr>
            <p:spPr>
              <a:xfrm>
                <a:off x="9020099" y="4997525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E985E504-8F4E-09E9-3AF7-6B596D1EE49B}"/>
                  </a:ext>
                </a:extLst>
              </p:cNvPr>
              <p:cNvSpPr/>
              <p:nvPr/>
            </p:nvSpPr>
            <p:spPr>
              <a:xfrm>
                <a:off x="9225614" y="4984194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2D43CFBD-27CC-DBDC-672B-6D981C367047}"/>
                  </a:ext>
                </a:extLst>
              </p:cNvPr>
              <p:cNvSpPr/>
              <p:nvPr/>
            </p:nvSpPr>
            <p:spPr>
              <a:xfrm>
                <a:off x="9431129" y="4984193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2FB8FF7B-864D-341F-FF5E-755C5D6B9096}"/>
                  </a:ext>
                </a:extLst>
              </p:cNvPr>
              <p:cNvSpPr/>
              <p:nvPr/>
            </p:nvSpPr>
            <p:spPr>
              <a:xfrm>
                <a:off x="9636644" y="4984192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E71261CC-993E-F26D-B683-90D838A02818}"/>
                  </a:ext>
                </a:extLst>
              </p:cNvPr>
              <p:cNvSpPr/>
              <p:nvPr/>
            </p:nvSpPr>
            <p:spPr>
              <a:xfrm>
                <a:off x="9842159" y="4990695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B335E1FC-943E-83E5-4B94-6D1B222A1A43}"/>
                  </a:ext>
                </a:extLst>
              </p:cNvPr>
              <p:cNvSpPr/>
              <p:nvPr/>
            </p:nvSpPr>
            <p:spPr>
              <a:xfrm>
                <a:off x="10047672" y="4990695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3C2316A-840A-A5F9-46C1-5F2165D6DDC0}"/>
              </a:ext>
            </a:extLst>
          </p:cNvPr>
          <p:cNvGrpSpPr/>
          <p:nvPr/>
        </p:nvGrpSpPr>
        <p:grpSpPr>
          <a:xfrm>
            <a:off x="626936" y="3525950"/>
            <a:ext cx="819150" cy="528638"/>
            <a:chOff x="1248979" y="4204606"/>
            <a:chExt cx="1638300" cy="105727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4E51331-7ACC-EC37-1BB7-D38F53B33F8B}"/>
                </a:ext>
              </a:extLst>
            </p:cNvPr>
            <p:cNvSpPr/>
            <p:nvPr/>
          </p:nvSpPr>
          <p:spPr>
            <a:xfrm>
              <a:off x="1248979" y="4204606"/>
              <a:ext cx="1638300" cy="1057275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9782EB3-2D37-E816-9B4E-2CEF05CA48A3}"/>
                </a:ext>
              </a:extLst>
            </p:cNvPr>
            <p:cNvSpPr txBox="1"/>
            <p:nvPr/>
          </p:nvSpPr>
          <p:spPr>
            <a:xfrm>
              <a:off x="1248979" y="4204606"/>
              <a:ext cx="1536318" cy="46166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b="1" dirty="0">
                  <a:solidFill>
                    <a:srgbClr val="003057"/>
                  </a:solidFill>
                  <a:latin typeface="Helvetica" pitchFamily="2" charset="0"/>
                </a:rPr>
                <a:t>Block (0,1)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B068C90-B813-3A14-6EE3-FBD86B6A718E}"/>
                </a:ext>
              </a:extLst>
            </p:cNvPr>
            <p:cNvGrpSpPr/>
            <p:nvPr/>
          </p:nvGrpSpPr>
          <p:grpSpPr>
            <a:xfrm>
              <a:off x="1428674" y="4573936"/>
              <a:ext cx="1373562" cy="623896"/>
              <a:chOff x="9020099" y="4984192"/>
              <a:chExt cx="1373562" cy="623896"/>
            </a:xfrm>
          </p:grpSpPr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DE839E5C-D98C-63E8-8466-FF4A754B5D91}"/>
                  </a:ext>
                </a:extLst>
              </p:cNvPr>
              <p:cNvSpPr/>
              <p:nvPr/>
            </p:nvSpPr>
            <p:spPr>
              <a:xfrm>
                <a:off x="9020099" y="4997525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2B6489EB-7EF5-ADD8-F107-8A22DCFB869F}"/>
                  </a:ext>
                </a:extLst>
              </p:cNvPr>
              <p:cNvSpPr/>
              <p:nvPr/>
            </p:nvSpPr>
            <p:spPr>
              <a:xfrm>
                <a:off x="9225614" y="4984194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1B0B68BD-ADB1-A9BE-7F75-68B31B310DB3}"/>
                  </a:ext>
                </a:extLst>
              </p:cNvPr>
              <p:cNvSpPr/>
              <p:nvPr/>
            </p:nvSpPr>
            <p:spPr>
              <a:xfrm>
                <a:off x="9431129" y="4984193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3888A42F-1D08-09DB-AAED-D23A4470341A}"/>
                  </a:ext>
                </a:extLst>
              </p:cNvPr>
              <p:cNvSpPr/>
              <p:nvPr/>
            </p:nvSpPr>
            <p:spPr>
              <a:xfrm>
                <a:off x="9636644" y="4984192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6093DC78-BC06-C1B5-9DCB-8E6FE4D2A488}"/>
                  </a:ext>
                </a:extLst>
              </p:cNvPr>
              <p:cNvSpPr/>
              <p:nvPr/>
            </p:nvSpPr>
            <p:spPr>
              <a:xfrm>
                <a:off x="9842159" y="4990695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D14034FE-95C1-06AD-7F9B-E27AC8E4DD7A}"/>
                  </a:ext>
                </a:extLst>
              </p:cNvPr>
              <p:cNvSpPr/>
              <p:nvPr/>
            </p:nvSpPr>
            <p:spPr>
              <a:xfrm>
                <a:off x="10047672" y="4990695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190F611-7093-874B-DBC7-842FCEEA0B4F}"/>
              </a:ext>
            </a:extLst>
          </p:cNvPr>
          <p:cNvGrpSpPr/>
          <p:nvPr/>
        </p:nvGrpSpPr>
        <p:grpSpPr>
          <a:xfrm>
            <a:off x="1550464" y="3525950"/>
            <a:ext cx="819150" cy="528638"/>
            <a:chOff x="1248979" y="4204606"/>
            <a:chExt cx="1638300" cy="1057275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127629C-6B5B-1847-2ADB-59E7C7228976}"/>
                </a:ext>
              </a:extLst>
            </p:cNvPr>
            <p:cNvSpPr/>
            <p:nvPr/>
          </p:nvSpPr>
          <p:spPr>
            <a:xfrm>
              <a:off x="1248979" y="4204606"/>
              <a:ext cx="1638300" cy="1057275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FBE44FA-AA43-10EB-5639-66F767F3CF5E}"/>
                </a:ext>
              </a:extLst>
            </p:cNvPr>
            <p:cNvSpPr txBox="1"/>
            <p:nvPr/>
          </p:nvSpPr>
          <p:spPr>
            <a:xfrm>
              <a:off x="1248979" y="4204606"/>
              <a:ext cx="1536318" cy="46166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b="1" dirty="0">
                  <a:solidFill>
                    <a:srgbClr val="003057"/>
                  </a:solidFill>
                  <a:latin typeface="Helvetica" pitchFamily="2" charset="0"/>
                </a:rPr>
                <a:t>Block (1,1)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C7DFF04-D233-8CF7-BED6-2B7AE58B854B}"/>
                </a:ext>
              </a:extLst>
            </p:cNvPr>
            <p:cNvGrpSpPr/>
            <p:nvPr/>
          </p:nvGrpSpPr>
          <p:grpSpPr>
            <a:xfrm>
              <a:off x="1428674" y="4573936"/>
              <a:ext cx="1373562" cy="623896"/>
              <a:chOff x="9020099" y="4984192"/>
              <a:chExt cx="1373562" cy="623896"/>
            </a:xfrm>
          </p:grpSpPr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952F5D95-09C4-A661-1641-9C289F042593}"/>
                  </a:ext>
                </a:extLst>
              </p:cNvPr>
              <p:cNvSpPr/>
              <p:nvPr/>
            </p:nvSpPr>
            <p:spPr>
              <a:xfrm>
                <a:off x="9020099" y="4997525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3068388F-5519-091A-E244-6C085E189804}"/>
                  </a:ext>
                </a:extLst>
              </p:cNvPr>
              <p:cNvSpPr/>
              <p:nvPr/>
            </p:nvSpPr>
            <p:spPr>
              <a:xfrm>
                <a:off x="9225614" y="4984194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FB1BC0E2-56B6-FAA9-E303-697A123D6505}"/>
                  </a:ext>
                </a:extLst>
              </p:cNvPr>
              <p:cNvSpPr/>
              <p:nvPr/>
            </p:nvSpPr>
            <p:spPr>
              <a:xfrm>
                <a:off x="9431129" y="4984193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4BD48F4F-91DD-6B95-E0A5-9BC939F84D47}"/>
                  </a:ext>
                </a:extLst>
              </p:cNvPr>
              <p:cNvSpPr/>
              <p:nvPr/>
            </p:nvSpPr>
            <p:spPr>
              <a:xfrm>
                <a:off x="9636644" y="4984192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CB38F5DF-5C15-6693-1F73-0961CC99EFE4}"/>
                  </a:ext>
                </a:extLst>
              </p:cNvPr>
              <p:cNvSpPr/>
              <p:nvPr/>
            </p:nvSpPr>
            <p:spPr>
              <a:xfrm>
                <a:off x="9842159" y="4990695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E32019FA-C1C1-37AB-1769-2767D8EE0D96}"/>
                  </a:ext>
                </a:extLst>
              </p:cNvPr>
              <p:cNvSpPr/>
              <p:nvPr/>
            </p:nvSpPr>
            <p:spPr>
              <a:xfrm>
                <a:off x="10047672" y="4990695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464F9E2-5330-5523-691A-97EED010DF43}"/>
              </a:ext>
            </a:extLst>
          </p:cNvPr>
          <p:cNvGrpSpPr/>
          <p:nvPr/>
        </p:nvGrpSpPr>
        <p:grpSpPr>
          <a:xfrm>
            <a:off x="2452476" y="3525950"/>
            <a:ext cx="819150" cy="528638"/>
            <a:chOff x="1248979" y="4204606"/>
            <a:chExt cx="1638300" cy="1057275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110F2B9-7765-3B63-11FB-4B922A11554B}"/>
                </a:ext>
              </a:extLst>
            </p:cNvPr>
            <p:cNvSpPr/>
            <p:nvPr/>
          </p:nvSpPr>
          <p:spPr>
            <a:xfrm>
              <a:off x="1248979" y="4204606"/>
              <a:ext cx="1638300" cy="1057275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6314748-081C-8BC8-F817-46B3F6C95141}"/>
                </a:ext>
              </a:extLst>
            </p:cNvPr>
            <p:cNvSpPr txBox="1"/>
            <p:nvPr/>
          </p:nvSpPr>
          <p:spPr>
            <a:xfrm>
              <a:off x="1248979" y="4204606"/>
              <a:ext cx="1536318" cy="46166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b="1" dirty="0">
                  <a:solidFill>
                    <a:srgbClr val="003057"/>
                  </a:solidFill>
                  <a:latin typeface="Helvetica" pitchFamily="2" charset="0"/>
                </a:rPr>
                <a:t>Block (2,1)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A227C89-28FE-9D98-17E2-F2AB8E9CD3B1}"/>
                </a:ext>
              </a:extLst>
            </p:cNvPr>
            <p:cNvGrpSpPr/>
            <p:nvPr/>
          </p:nvGrpSpPr>
          <p:grpSpPr>
            <a:xfrm>
              <a:off x="1428674" y="4573936"/>
              <a:ext cx="1373562" cy="623896"/>
              <a:chOff x="9020099" y="4984192"/>
              <a:chExt cx="1373562" cy="623896"/>
            </a:xfrm>
          </p:grpSpPr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498BEB6B-DB5B-6E7E-61BC-503C88820AA5}"/>
                  </a:ext>
                </a:extLst>
              </p:cNvPr>
              <p:cNvSpPr/>
              <p:nvPr/>
            </p:nvSpPr>
            <p:spPr>
              <a:xfrm>
                <a:off x="9020099" y="4997525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DFCAAA99-0D59-CFAE-836B-7AD138ADAFD8}"/>
                  </a:ext>
                </a:extLst>
              </p:cNvPr>
              <p:cNvSpPr/>
              <p:nvPr/>
            </p:nvSpPr>
            <p:spPr>
              <a:xfrm>
                <a:off x="9225614" y="4984194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B34101C8-FB73-ADFD-9BAD-20ECB3F275E8}"/>
                  </a:ext>
                </a:extLst>
              </p:cNvPr>
              <p:cNvSpPr/>
              <p:nvPr/>
            </p:nvSpPr>
            <p:spPr>
              <a:xfrm>
                <a:off x="9431129" y="4984193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8914B729-1CEA-3218-E0C5-F654452E1273}"/>
                  </a:ext>
                </a:extLst>
              </p:cNvPr>
              <p:cNvSpPr/>
              <p:nvPr/>
            </p:nvSpPr>
            <p:spPr>
              <a:xfrm>
                <a:off x="9636644" y="4984192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EB0F0F58-218F-BB11-D1B2-E2CB59D06ED2}"/>
                  </a:ext>
                </a:extLst>
              </p:cNvPr>
              <p:cNvSpPr/>
              <p:nvPr/>
            </p:nvSpPr>
            <p:spPr>
              <a:xfrm>
                <a:off x="9842159" y="4990695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4FEEE58A-6165-D5A3-6421-7D587E355C4C}"/>
                  </a:ext>
                </a:extLst>
              </p:cNvPr>
              <p:cNvSpPr/>
              <p:nvPr/>
            </p:nvSpPr>
            <p:spPr>
              <a:xfrm>
                <a:off x="10047672" y="4990695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</p:grpSp>
      <p:sp>
        <p:nvSpPr>
          <p:cNvPr id="88" name="Down Arrow 87">
            <a:extLst>
              <a:ext uri="{FF2B5EF4-FFF2-40B4-BE49-F238E27FC236}">
                <a16:creationId xmlns:a16="http://schemas.microsoft.com/office/drawing/2014/main" id="{4176D8BD-55A7-C530-80C7-B8CCD06CEDD3}"/>
              </a:ext>
            </a:extLst>
          </p:cNvPr>
          <p:cNvSpPr/>
          <p:nvPr/>
        </p:nvSpPr>
        <p:spPr>
          <a:xfrm rot="16200000">
            <a:off x="3877387" y="3321547"/>
            <a:ext cx="320040" cy="464599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032BDEC-FCB5-DAF6-E2DB-CE0154DB559C}"/>
              </a:ext>
            </a:extLst>
          </p:cNvPr>
          <p:cNvSpPr txBox="1"/>
          <p:nvPr/>
        </p:nvSpPr>
        <p:spPr>
          <a:xfrm>
            <a:off x="4945942" y="2295085"/>
            <a:ext cx="1175322" cy="43088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sz="2200" b="1" dirty="0">
                <a:solidFill>
                  <a:srgbClr val="FF0000"/>
                </a:solidFill>
                <a:latin typeface="Helvetica" pitchFamily="2" charset="0"/>
              </a:rPr>
              <a:t>2 to 1? 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2A1BE64-1A6A-1E3C-DF2D-0573578C00D2}"/>
              </a:ext>
            </a:extLst>
          </p:cNvPr>
          <p:cNvSpPr txBox="1"/>
          <p:nvPr/>
        </p:nvSpPr>
        <p:spPr>
          <a:xfrm>
            <a:off x="4932982" y="2295085"/>
            <a:ext cx="1175322" cy="43088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sz="2200" b="1" dirty="0">
                <a:solidFill>
                  <a:srgbClr val="FF0000"/>
                </a:solidFill>
                <a:latin typeface="Helvetica" pitchFamily="2" charset="0"/>
              </a:rPr>
              <a:t>3 to 1?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483428-343B-363A-3C5A-F8FCE5C4A531}"/>
              </a:ext>
            </a:extLst>
          </p:cNvPr>
          <p:cNvGrpSpPr/>
          <p:nvPr/>
        </p:nvGrpSpPr>
        <p:grpSpPr>
          <a:xfrm>
            <a:off x="624490" y="2959553"/>
            <a:ext cx="819150" cy="528638"/>
            <a:chOff x="1248979" y="4204606"/>
            <a:chExt cx="1638300" cy="105727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84EF3A2-2D30-99AF-CE3E-8C24686C3E08}"/>
                </a:ext>
              </a:extLst>
            </p:cNvPr>
            <p:cNvSpPr/>
            <p:nvPr/>
          </p:nvSpPr>
          <p:spPr>
            <a:xfrm>
              <a:off x="1248979" y="4204606"/>
              <a:ext cx="1638300" cy="1057275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9D12FD2-68BA-BEF7-93FB-B6B1C38D0621}"/>
                </a:ext>
              </a:extLst>
            </p:cNvPr>
            <p:cNvSpPr txBox="1"/>
            <p:nvPr/>
          </p:nvSpPr>
          <p:spPr>
            <a:xfrm>
              <a:off x="1248979" y="4204606"/>
              <a:ext cx="1536318" cy="46166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b="1" dirty="0">
                  <a:solidFill>
                    <a:srgbClr val="003057"/>
                  </a:solidFill>
                  <a:latin typeface="Helvetica" pitchFamily="2" charset="0"/>
                </a:rPr>
                <a:t>Block (0,0)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C96FBAC-04B4-7014-58EF-63A8CDBCFD3E}"/>
                </a:ext>
              </a:extLst>
            </p:cNvPr>
            <p:cNvGrpSpPr/>
            <p:nvPr/>
          </p:nvGrpSpPr>
          <p:grpSpPr>
            <a:xfrm>
              <a:off x="1428674" y="4573936"/>
              <a:ext cx="1373562" cy="623896"/>
              <a:chOff x="9020099" y="4984192"/>
              <a:chExt cx="1373562" cy="623896"/>
            </a:xfrm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F39D2FB0-CBB5-8B16-D153-FBF9B061C74D}"/>
                  </a:ext>
                </a:extLst>
              </p:cNvPr>
              <p:cNvSpPr/>
              <p:nvPr/>
            </p:nvSpPr>
            <p:spPr>
              <a:xfrm>
                <a:off x="9020099" y="4997525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288BEAB1-297E-345E-EBA8-E05035517C13}"/>
                  </a:ext>
                </a:extLst>
              </p:cNvPr>
              <p:cNvSpPr/>
              <p:nvPr/>
            </p:nvSpPr>
            <p:spPr>
              <a:xfrm>
                <a:off x="9225614" y="4984194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5492F724-0189-040F-F0BC-3B092C141BC0}"/>
                  </a:ext>
                </a:extLst>
              </p:cNvPr>
              <p:cNvSpPr/>
              <p:nvPr/>
            </p:nvSpPr>
            <p:spPr>
              <a:xfrm>
                <a:off x="9431129" y="4984193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ACACB40D-AA6A-CFA6-17ED-1FA8A7B17E8C}"/>
                  </a:ext>
                </a:extLst>
              </p:cNvPr>
              <p:cNvSpPr/>
              <p:nvPr/>
            </p:nvSpPr>
            <p:spPr>
              <a:xfrm>
                <a:off x="9636644" y="4984192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35C8988-6410-9C55-099F-968326C30EC7}"/>
                  </a:ext>
                </a:extLst>
              </p:cNvPr>
              <p:cNvSpPr/>
              <p:nvPr/>
            </p:nvSpPr>
            <p:spPr>
              <a:xfrm>
                <a:off x="9842159" y="4990695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D7F81B73-CA2F-C2CC-14B6-3E07CF6AEF3F}"/>
                  </a:ext>
                </a:extLst>
              </p:cNvPr>
              <p:cNvSpPr/>
              <p:nvPr/>
            </p:nvSpPr>
            <p:spPr>
              <a:xfrm>
                <a:off x="10047672" y="4990695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0A006FB-B56F-4BA1-4C4D-1317F47745BA}"/>
              </a:ext>
            </a:extLst>
          </p:cNvPr>
          <p:cNvGrpSpPr/>
          <p:nvPr/>
        </p:nvGrpSpPr>
        <p:grpSpPr>
          <a:xfrm>
            <a:off x="1548018" y="2959553"/>
            <a:ext cx="819150" cy="528638"/>
            <a:chOff x="1248979" y="4204606"/>
            <a:chExt cx="1638300" cy="105727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81BBA69-F148-49EC-AB6C-A7555B78CDC8}"/>
                </a:ext>
              </a:extLst>
            </p:cNvPr>
            <p:cNvSpPr/>
            <p:nvPr/>
          </p:nvSpPr>
          <p:spPr>
            <a:xfrm>
              <a:off x="1248979" y="4204606"/>
              <a:ext cx="1638300" cy="1057275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AC17353-3B72-AC0F-0394-D6974FC5015F}"/>
                </a:ext>
              </a:extLst>
            </p:cNvPr>
            <p:cNvSpPr txBox="1"/>
            <p:nvPr/>
          </p:nvSpPr>
          <p:spPr>
            <a:xfrm>
              <a:off x="1248979" y="4204606"/>
              <a:ext cx="1536318" cy="46166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b="1" dirty="0">
                  <a:solidFill>
                    <a:srgbClr val="003057"/>
                  </a:solidFill>
                  <a:latin typeface="Helvetica" pitchFamily="2" charset="0"/>
                </a:rPr>
                <a:t>Block (1,0)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B8DBF25-F95F-2338-960E-10CB77906D3B}"/>
                </a:ext>
              </a:extLst>
            </p:cNvPr>
            <p:cNvGrpSpPr/>
            <p:nvPr/>
          </p:nvGrpSpPr>
          <p:grpSpPr>
            <a:xfrm>
              <a:off x="1428674" y="4573936"/>
              <a:ext cx="1373562" cy="623896"/>
              <a:chOff x="9020099" y="4984192"/>
              <a:chExt cx="1373562" cy="623896"/>
            </a:xfrm>
          </p:grpSpPr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EB57825B-7E46-B100-4335-D3FED41631F9}"/>
                  </a:ext>
                </a:extLst>
              </p:cNvPr>
              <p:cNvSpPr/>
              <p:nvPr/>
            </p:nvSpPr>
            <p:spPr>
              <a:xfrm>
                <a:off x="9020099" y="4997525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232656A1-214C-DAB6-3E7C-AE4BE6C5BD62}"/>
                  </a:ext>
                </a:extLst>
              </p:cNvPr>
              <p:cNvSpPr/>
              <p:nvPr/>
            </p:nvSpPr>
            <p:spPr>
              <a:xfrm>
                <a:off x="9225614" y="4984194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2BB2A148-22A7-E45E-0862-1A421AADE103}"/>
                  </a:ext>
                </a:extLst>
              </p:cNvPr>
              <p:cNvSpPr/>
              <p:nvPr/>
            </p:nvSpPr>
            <p:spPr>
              <a:xfrm>
                <a:off x="9431129" y="4984193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9531A57C-6813-95DA-563D-1F1793BE4AD4}"/>
                  </a:ext>
                </a:extLst>
              </p:cNvPr>
              <p:cNvSpPr/>
              <p:nvPr/>
            </p:nvSpPr>
            <p:spPr>
              <a:xfrm>
                <a:off x="9636644" y="4984192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E0069FE1-9588-F0BE-9408-14313C1A9ED7}"/>
                  </a:ext>
                </a:extLst>
              </p:cNvPr>
              <p:cNvSpPr/>
              <p:nvPr/>
            </p:nvSpPr>
            <p:spPr>
              <a:xfrm>
                <a:off x="9842159" y="4990695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FDB1ADF4-8971-590D-A3C5-CFA202CCE5A3}"/>
                  </a:ext>
                </a:extLst>
              </p:cNvPr>
              <p:cNvSpPr/>
              <p:nvPr/>
            </p:nvSpPr>
            <p:spPr>
              <a:xfrm>
                <a:off x="10047672" y="4990695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8B7ACE75-E152-9653-3639-B8A01F1BF3AC}"/>
              </a:ext>
            </a:extLst>
          </p:cNvPr>
          <p:cNvSpPr txBox="1">
            <a:spLocks/>
          </p:cNvSpPr>
          <p:nvPr/>
        </p:nvSpPr>
        <p:spPr bwMode="auto">
          <a:xfrm>
            <a:off x="322263" y="317500"/>
            <a:ext cx="82296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Udimat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Udimat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Udimat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Udimat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Udimat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Udimat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Udimat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Udimat"/>
              </a:defRPr>
            </a:lvl9pPr>
          </a:lstStyle>
          <a:p>
            <a:pPr defTabSz="914400"/>
            <a:r>
              <a:rPr lang="en-US" kern="0" dirty="0"/>
              <a:t>Occupancy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05881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556 L 0.38689 -0.05618 " pathEditMode="relative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69 0.02098 L 0.29957 -0.05618 " pathEditMode="relative" ptsTypes="AA"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3 0.00725 L 0.1987 -0.05139 " pathEditMode="relative" ptsTypes="AA">
                                      <p:cBhvr>
                                        <p:cTn id="1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1" grpId="1"/>
      <p:bldP spid="9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34302-ABBB-4D52-91FF-D155441BA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753" y="302621"/>
            <a:ext cx="7082083" cy="62790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Occupancy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110CA0-BFAF-448C-9064-BA0EA2A3C40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25641" y="1241439"/>
            <a:ext cx="7815726" cy="3259776"/>
          </a:xfrm>
          <a:prstGeom prst="rect">
            <a:avLst/>
          </a:prstGeom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Helvetica" panose="020B0604020202020204" pitchFamily="34" charset="0"/>
              </a:rPr>
              <a:t>How many 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Helvetica" panose="020B0604020202020204" pitchFamily="34" charset="0"/>
              </a:rPr>
              <a:t>CUDA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Helvetica" panose="020B0604020202020204" pitchFamily="34" charset="0"/>
              </a:rPr>
              <a:t> blocks can be executed on one SM is decided by following</a:t>
            </a:r>
            <a:r>
              <a:rPr lang="ko-KR" altLang="en-US" sz="2400" dirty="0">
                <a:latin typeface="Roboto" panose="02000000000000000000" pitchFamily="2" charset="0"/>
                <a:ea typeface="Roboto" panose="02000000000000000000" pitchFamily="2" charset="0"/>
                <a:cs typeface="Helvetica" panose="020B0604020202020204" pitchFamily="34" charset="0"/>
              </a:rPr>
              <a:t> </a:t>
            </a:r>
            <a:r>
              <a:rPr lang="en-US" altLang="ko-KR" sz="2400" dirty="0">
                <a:latin typeface="Roboto" panose="02000000000000000000" pitchFamily="2" charset="0"/>
                <a:ea typeface="Roboto" panose="02000000000000000000" pitchFamily="2" charset="0"/>
                <a:cs typeface="Helvetica" panose="020B0604020202020204" pitchFamily="34" charset="0"/>
              </a:rPr>
              <a:t>parameters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Helvetica" panose="020B0604020202020204" pitchFamily="34" charset="0"/>
            </a:endParaRPr>
          </a:p>
          <a:p>
            <a:pPr lvl="1"/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Helvetica" panose="020B0604020202020204" pitchFamily="34" charset="0"/>
              </a:rPr>
              <a:t># of registers, shared memory, # of threads </a:t>
            </a:r>
          </a:p>
          <a:p>
            <a:r>
              <a:rPr lang="en-US" sz="2400" dirty="0">
                <a:latin typeface="Roboto"/>
                <a:ea typeface="Roboto"/>
                <a:cs typeface="Helvetica"/>
              </a:rPr>
              <a:t>Exact H/W configurations are varied by GPU microarchitecture</a:t>
            </a:r>
          </a:p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Helvetica" panose="020B0604020202020204" pitchFamily="34" charset="0"/>
              </a:rPr>
              <a:t>E.g., HW: each SM can execute 256 threads, 64K registers, 32 KB shared memory </a:t>
            </a:r>
          </a:p>
          <a:p>
            <a:pPr lvl="1"/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Helvetica" panose="020B0604020202020204" pitchFamily="34" charset="0"/>
              </a:rPr>
              <a:t>SW: one CUDA block: 32 threads and 2KB shared memory and each thread has 64 registers</a:t>
            </a:r>
          </a:p>
          <a:p>
            <a:pPr lvl="1"/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Helvetica" panose="020B0604020202020204" pitchFamily="34" charset="0"/>
              </a:rPr>
              <a:t>Constrain by running threads: 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Helvetica" panose="020B0604020202020204" pitchFamily="34" charset="0"/>
                <a:sym typeface="Wingdings" pitchFamily="2" charset="2"/>
              </a:rPr>
              <a:t>256/32 = 8 CUDA blocks </a:t>
            </a:r>
          </a:p>
          <a:p>
            <a:pPr lvl="1"/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Helvetica" panose="020B0604020202020204" pitchFamily="34" charset="0"/>
                <a:sym typeface="Wingdings" pitchFamily="2" charset="2"/>
              </a:rPr>
              <a:t>Constrain by register size = 64*1024/(64*32) = 32 CUDA blocks </a:t>
            </a:r>
          </a:p>
          <a:p>
            <a:pPr lvl="1"/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Helvetica" panose="020B0604020202020204" pitchFamily="34" charset="0"/>
                <a:sym typeface="Wingdings" pitchFamily="2" charset="2"/>
              </a:rPr>
              <a:t>Constrain by shared memory = 32KB/2KB  = 16 CUDA blocks </a:t>
            </a:r>
          </a:p>
          <a:p>
            <a:pPr lvl="1"/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Helvetica" panose="020B0604020202020204" pitchFamily="34" charset="0"/>
                <a:sym typeface="Wingdings" pitchFamily="2" charset="2"/>
              </a:rPr>
              <a:t>Final answer: 8 CUDA blocks  per SM </a:t>
            </a:r>
          </a:p>
          <a:p>
            <a:pPr lvl="1"/>
            <a:endParaRPr lang="en-US" sz="3600" dirty="0">
              <a:latin typeface="Roboto" panose="02000000000000000000" pitchFamily="2" charset="0"/>
              <a:ea typeface="Roboto" panose="02000000000000000000" pitchFamily="2" charset="0"/>
              <a:cs typeface="Helvetica" panose="020B0604020202020204" pitchFamily="34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Helvetica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70828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34302-ABBB-4D52-91FF-D155441BA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373" y="226486"/>
            <a:ext cx="7082083" cy="62790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Why Do </a:t>
            </a:r>
            <a:r>
              <a:rPr lang="en-US"/>
              <a:t>W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e </a:t>
            </a:r>
            <a:r>
              <a:rPr lang="en-US"/>
              <a:t>C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are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about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 Occupancy?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110CA0-BFAF-448C-9064-BA0EA2A3C40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24044" y="1206906"/>
            <a:ext cx="7718187" cy="3259776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Helvetica" panose="020B0604020202020204" pitchFamily="34" charset="0"/>
              </a:rPr>
              <a:t>Higher Occupancy means more parallelism. </a:t>
            </a:r>
          </a:p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Helvetica" panose="020B0604020202020204" pitchFamily="34" charset="0"/>
              </a:rPr>
              <a:t>Utilization: Utilizing more hardware resources generally leads to better performance.</a:t>
            </a:r>
          </a:p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Helvetica" panose="020B0604020202020204" pitchFamily="34" charset="0"/>
              </a:rPr>
              <a:t>Exceptional cases will be studied in later lectures. </a:t>
            </a:r>
          </a:p>
        </p:txBody>
      </p:sp>
      <p:sp>
        <p:nvSpPr>
          <p:cNvPr id="14" name="Rounded Rectangle 12">
            <a:extLst>
              <a:ext uri="{FF2B5EF4-FFF2-40B4-BE49-F238E27FC236}">
                <a16:creationId xmlns:a16="http://schemas.microsoft.com/office/drawing/2014/main" id="{397F9D41-6E02-BA0A-7AFF-F8493313D4EB}"/>
              </a:ext>
            </a:extLst>
          </p:cNvPr>
          <p:cNvSpPr/>
          <p:nvPr/>
        </p:nvSpPr>
        <p:spPr>
          <a:xfrm>
            <a:off x="527868" y="4830877"/>
            <a:ext cx="464600" cy="3200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SM</a:t>
            </a:r>
          </a:p>
        </p:txBody>
      </p:sp>
      <p:sp>
        <p:nvSpPr>
          <p:cNvPr id="15" name="Rounded Rectangle 13">
            <a:extLst>
              <a:ext uri="{FF2B5EF4-FFF2-40B4-BE49-F238E27FC236}">
                <a16:creationId xmlns:a16="http://schemas.microsoft.com/office/drawing/2014/main" id="{CF7A914D-A7E0-3073-8CC2-BD8AF67723A8}"/>
              </a:ext>
            </a:extLst>
          </p:cNvPr>
          <p:cNvSpPr/>
          <p:nvPr/>
        </p:nvSpPr>
        <p:spPr>
          <a:xfrm>
            <a:off x="1329399" y="4830877"/>
            <a:ext cx="464600" cy="309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SM</a:t>
            </a:r>
          </a:p>
        </p:txBody>
      </p:sp>
      <p:sp>
        <p:nvSpPr>
          <p:cNvPr id="16" name="Rounded Rectangle 14">
            <a:extLst>
              <a:ext uri="{FF2B5EF4-FFF2-40B4-BE49-F238E27FC236}">
                <a16:creationId xmlns:a16="http://schemas.microsoft.com/office/drawing/2014/main" id="{A4A9B55F-9A3D-0BF6-E06F-A7C8002C4D9A}"/>
              </a:ext>
            </a:extLst>
          </p:cNvPr>
          <p:cNvSpPr/>
          <p:nvPr/>
        </p:nvSpPr>
        <p:spPr>
          <a:xfrm>
            <a:off x="2130931" y="4830877"/>
            <a:ext cx="501540" cy="3200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SM</a:t>
            </a:r>
          </a:p>
        </p:txBody>
      </p:sp>
      <p:sp>
        <p:nvSpPr>
          <p:cNvPr id="20" name="Rounded Rectangle 23">
            <a:extLst>
              <a:ext uri="{FF2B5EF4-FFF2-40B4-BE49-F238E27FC236}">
                <a16:creationId xmlns:a16="http://schemas.microsoft.com/office/drawing/2014/main" id="{58C445D2-06B5-4EB4-8A5B-D37D76CC37AB}"/>
              </a:ext>
            </a:extLst>
          </p:cNvPr>
          <p:cNvSpPr/>
          <p:nvPr/>
        </p:nvSpPr>
        <p:spPr>
          <a:xfrm>
            <a:off x="2969403" y="4830877"/>
            <a:ext cx="501540" cy="3098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SM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E6FAE9A-CBA1-A94C-A672-FE2CE368ECD9}"/>
              </a:ext>
            </a:extLst>
          </p:cNvPr>
          <p:cNvGrpSpPr/>
          <p:nvPr/>
        </p:nvGrpSpPr>
        <p:grpSpPr>
          <a:xfrm>
            <a:off x="135169" y="4029221"/>
            <a:ext cx="819150" cy="528638"/>
            <a:chOff x="1248979" y="4204606"/>
            <a:chExt cx="1638300" cy="105727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926E5EF-03B7-5E85-FD46-1196C0299E60}"/>
                </a:ext>
              </a:extLst>
            </p:cNvPr>
            <p:cNvSpPr/>
            <p:nvPr/>
          </p:nvSpPr>
          <p:spPr>
            <a:xfrm>
              <a:off x="1248979" y="4204606"/>
              <a:ext cx="1638300" cy="1057275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EFEAF48-FDED-E9F5-09F1-D633DA96294B}"/>
                </a:ext>
              </a:extLst>
            </p:cNvPr>
            <p:cNvSpPr txBox="1"/>
            <p:nvPr/>
          </p:nvSpPr>
          <p:spPr>
            <a:xfrm>
              <a:off x="1248979" y="4204606"/>
              <a:ext cx="1061830" cy="46166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b="1">
                  <a:solidFill>
                    <a:srgbClr val="003057"/>
                  </a:solidFill>
                  <a:latin typeface="Helvetica" pitchFamily="2" charset="0"/>
                </a:rPr>
                <a:t>Block 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299BFCD-F812-064D-04C4-A8980CB9734D}"/>
                </a:ext>
              </a:extLst>
            </p:cNvPr>
            <p:cNvGrpSpPr/>
            <p:nvPr/>
          </p:nvGrpSpPr>
          <p:grpSpPr>
            <a:xfrm>
              <a:off x="1428674" y="4573936"/>
              <a:ext cx="1373562" cy="623896"/>
              <a:chOff x="9020099" y="4984192"/>
              <a:chExt cx="1373562" cy="623896"/>
            </a:xfrm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3C947446-170A-A7E8-10C5-BA440A6C5BDF}"/>
                  </a:ext>
                </a:extLst>
              </p:cNvPr>
              <p:cNvSpPr/>
              <p:nvPr/>
            </p:nvSpPr>
            <p:spPr>
              <a:xfrm>
                <a:off x="9020099" y="4997525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3B138A25-74F1-34A3-2B3E-AF09566DC6D2}"/>
                  </a:ext>
                </a:extLst>
              </p:cNvPr>
              <p:cNvSpPr/>
              <p:nvPr/>
            </p:nvSpPr>
            <p:spPr>
              <a:xfrm>
                <a:off x="9225614" y="4984194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30A9166D-6A0D-3108-8356-502AD13669FF}"/>
                  </a:ext>
                </a:extLst>
              </p:cNvPr>
              <p:cNvSpPr/>
              <p:nvPr/>
            </p:nvSpPr>
            <p:spPr>
              <a:xfrm>
                <a:off x="9431129" y="4984193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A0282FF2-1664-85E7-5C5D-292F60427B4A}"/>
                  </a:ext>
                </a:extLst>
              </p:cNvPr>
              <p:cNvSpPr/>
              <p:nvPr/>
            </p:nvSpPr>
            <p:spPr>
              <a:xfrm>
                <a:off x="9636644" y="4984192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AA510DAF-4696-DC99-DE44-7A11727528C9}"/>
                  </a:ext>
                </a:extLst>
              </p:cNvPr>
              <p:cNvSpPr/>
              <p:nvPr/>
            </p:nvSpPr>
            <p:spPr>
              <a:xfrm>
                <a:off x="9842159" y="4990695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A2D2D4AD-E0CB-B9DB-BA1C-1B7C679952C3}"/>
                  </a:ext>
                </a:extLst>
              </p:cNvPr>
              <p:cNvSpPr/>
              <p:nvPr/>
            </p:nvSpPr>
            <p:spPr>
              <a:xfrm>
                <a:off x="10047672" y="4990695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2A6DD9D-C2FC-6E1F-BDD8-CF39FC85C536}"/>
              </a:ext>
            </a:extLst>
          </p:cNvPr>
          <p:cNvGrpSpPr/>
          <p:nvPr/>
        </p:nvGrpSpPr>
        <p:grpSpPr>
          <a:xfrm>
            <a:off x="1092322" y="4046345"/>
            <a:ext cx="819150" cy="528638"/>
            <a:chOff x="1248979" y="4204606"/>
            <a:chExt cx="1638300" cy="105727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D4F93F2-0423-463F-F4C6-2BD5B0D36118}"/>
                </a:ext>
              </a:extLst>
            </p:cNvPr>
            <p:cNvSpPr/>
            <p:nvPr/>
          </p:nvSpPr>
          <p:spPr>
            <a:xfrm>
              <a:off x="1248979" y="4204606"/>
              <a:ext cx="1638300" cy="1057275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DCBBE9D-2F3B-3CA3-9FAC-C2A3BB1097D4}"/>
                </a:ext>
              </a:extLst>
            </p:cNvPr>
            <p:cNvSpPr txBox="1"/>
            <p:nvPr/>
          </p:nvSpPr>
          <p:spPr>
            <a:xfrm>
              <a:off x="1248979" y="4204606"/>
              <a:ext cx="1061830" cy="46166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b="1">
                  <a:solidFill>
                    <a:srgbClr val="003057"/>
                  </a:solidFill>
                  <a:latin typeface="Helvetica" pitchFamily="2" charset="0"/>
                </a:rPr>
                <a:t>Block 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FB257C8-BE6A-A767-B047-8BE3024F7F8D}"/>
                </a:ext>
              </a:extLst>
            </p:cNvPr>
            <p:cNvGrpSpPr/>
            <p:nvPr/>
          </p:nvGrpSpPr>
          <p:grpSpPr>
            <a:xfrm>
              <a:off x="1428674" y="4573936"/>
              <a:ext cx="1373562" cy="623896"/>
              <a:chOff x="9020099" y="4984192"/>
              <a:chExt cx="1373562" cy="623896"/>
            </a:xfrm>
          </p:grpSpPr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85E056F3-49AC-070B-428D-22A887156700}"/>
                  </a:ext>
                </a:extLst>
              </p:cNvPr>
              <p:cNvSpPr/>
              <p:nvPr/>
            </p:nvSpPr>
            <p:spPr>
              <a:xfrm>
                <a:off x="9020099" y="4997525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4575C9DC-043C-0541-E6E4-708A255D4DFD}"/>
                  </a:ext>
                </a:extLst>
              </p:cNvPr>
              <p:cNvSpPr/>
              <p:nvPr/>
            </p:nvSpPr>
            <p:spPr>
              <a:xfrm>
                <a:off x="9225614" y="4984194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5266603F-F8E4-1D24-46AF-02355661BE0C}"/>
                  </a:ext>
                </a:extLst>
              </p:cNvPr>
              <p:cNvSpPr/>
              <p:nvPr/>
            </p:nvSpPr>
            <p:spPr>
              <a:xfrm>
                <a:off x="9431129" y="4984193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D2F0843A-0631-01C7-1AA5-A0646FC38D3B}"/>
                  </a:ext>
                </a:extLst>
              </p:cNvPr>
              <p:cNvSpPr/>
              <p:nvPr/>
            </p:nvSpPr>
            <p:spPr>
              <a:xfrm>
                <a:off x="9636644" y="4984192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CFCEF8A1-089B-15C2-EFED-312EDF8BB4FB}"/>
                  </a:ext>
                </a:extLst>
              </p:cNvPr>
              <p:cNvSpPr/>
              <p:nvPr/>
            </p:nvSpPr>
            <p:spPr>
              <a:xfrm>
                <a:off x="9842159" y="4990695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B0FA4927-0E5C-56BE-6B86-7EFDE81967DC}"/>
                  </a:ext>
                </a:extLst>
              </p:cNvPr>
              <p:cNvSpPr/>
              <p:nvPr/>
            </p:nvSpPr>
            <p:spPr>
              <a:xfrm>
                <a:off x="10047672" y="4990695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86B064E-B951-8DDE-387C-18172C9EE045}"/>
              </a:ext>
            </a:extLst>
          </p:cNvPr>
          <p:cNvGrpSpPr/>
          <p:nvPr/>
        </p:nvGrpSpPr>
        <p:grpSpPr>
          <a:xfrm>
            <a:off x="2055367" y="4046345"/>
            <a:ext cx="819150" cy="528638"/>
            <a:chOff x="1248979" y="4204606"/>
            <a:chExt cx="1638300" cy="1057275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21B13AF-1CC8-E502-04BD-B7CF064BE0F7}"/>
                </a:ext>
              </a:extLst>
            </p:cNvPr>
            <p:cNvSpPr/>
            <p:nvPr/>
          </p:nvSpPr>
          <p:spPr>
            <a:xfrm>
              <a:off x="1248979" y="4204606"/>
              <a:ext cx="1638300" cy="1057275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DC7DBB6-2530-118D-A4B2-559657B9EA03}"/>
                </a:ext>
              </a:extLst>
            </p:cNvPr>
            <p:cNvSpPr txBox="1"/>
            <p:nvPr/>
          </p:nvSpPr>
          <p:spPr>
            <a:xfrm>
              <a:off x="1248979" y="4204606"/>
              <a:ext cx="1061830" cy="46166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b="1">
                  <a:solidFill>
                    <a:srgbClr val="003057"/>
                  </a:solidFill>
                  <a:latin typeface="Helvetica" pitchFamily="2" charset="0"/>
                </a:rPr>
                <a:t>Block 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8BC70A4-FE99-A563-4E87-A04ECBD5BA27}"/>
                </a:ext>
              </a:extLst>
            </p:cNvPr>
            <p:cNvGrpSpPr/>
            <p:nvPr/>
          </p:nvGrpSpPr>
          <p:grpSpPr>
            <a:xfrm>
              <a:off x="1428674" y="4573936"/>
              <a:ext cx="1373562" cy="623896"/>
              <a:chOff x="9020099" y="4984192"/>
              <a:chExt cx="1373562" cy="623896"/>
            </a:xfrm>
          </p:grpSpPr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CC6F3EB6-7013-5D4E-4B92-CC0FAD087B4D}"/>
                  </a:ext>
                </a:extLst>
              </p:cNvPr>
              <p:cNvSpPr/>
              <p:nvPr/>
            </p:nvSpPr>
            <p:spPr>
              <a:xfrm>
                <a:off x="9020099" y="4997525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4E13B2E0-FA93-4A70-2F0C-001298D6BE9E}"/>
                  </a:ext>
                </a:extLst>
              </p:cNvPr>
              <p:cNvSpPr/>
              <p:nvPr/>
            </p:nvSpPr>
            <p:spPr>
              <a:xfrm>
                <a:off x="9225614" y="4984194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0354F23B-E9DE-8562-B15A-E29BD8509BCA}"/>
                  </a:ext>
                </a:extLst>
              </p:cNvPr>
              <p:cNvSpPr/>
              <p:nvPr/>
            </p:nvSpPr>
            <p:spPr>
              <a:xfrm>
                <a:off x="9431129" y="4984193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53A0D20E-88CF-BEE5-A072-1CEB98932657}"/>
                  </a:ext>
                </a:extLst>
              </p:cNvPr>
              <p:cNvSpPr/>
              <p:nvPr/>
            </p:nvSpPr>
            <p:spPr>
              <a:xfrm>
                <a:off x="9636644" y="4984192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8CE17521-A53F-AFA0-EB95-D7D3EEE23381}"/>
                  </a:ext>
                </a:extLst>
              </p:cNvPr>
              <p:cNvSpPr/>
              <p:nvPr/>
            </p:nvSpPr>
            <p:spPr>
              <a:xfrm>
                <a:off x="9842159" y="4990695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0797DD00-6172-0917-B152-F4BAE549AF31}"/>
                  </a:ext>
                </a:extLst>
              </p:cNvPr>
              <p:cNvSpPr/>
              <p:nvPr/>
            </p:nvSpPr>
            <p:spPr>
              <a:xfrm>
                <a:off x="10047672" y="4990695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3A9C6B7-510E-EC8F-8AD2-24D8DBC53836}"/>
              </a:ext>
            </a:extLst>
          </p:cNvPr>
          <p:cNvGrpSpPr/>
          <p:nvPr/>
        </p:nvGrpSpPr>
        <p:grpSpPr>
          <a:xfrm>
            <a:off x="3018412" y="4046345"/>
            <a:ext cx="819150" cy="528638"/>
            <a:chOff x="1248979" y="4204606"/>
            <a:chExt cx="1638300" cy="105727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B8BA3A6-61FA-EB8B-AE82-502042410058}"/>
                </a:ext>
              </a:extLst>
            </p:cNvPr>
            <p:cNvSpPr/>
            <p:nvPr/>
          </p:nvSpPr>
          <p:spPr>
            <a:xfrm>
              <a:off x="1248979" y="4204606"/>
              <a:ext cx="1638300" cy="1057275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C5B3BAA-B3AD-54E2-036C-C09E8701B808}"/>
                </a:ext>
              </a:extLst>
            </p:cNvPr>
            <p:cNvSpPr txBox="1"/>
            <p:nvPr/>
          </p:nvSpPr>
          <p:spPr>
            <a:xfrm>
              <a:off x="1248979" y="4204606"/>
              <a:ext cx="1061830" cy="46166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b="1">
                  <a:solidFill>
                    <a:srgbClr val="003057"/>
                  </a:solidFill>
                  <a:latin typeface="Helvetica" pitchFamily="2" charset="0"/>
                </a:rPr>
                <a:t>Block 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2142908D-4C04-6EA1-0900-5F3ABA2C829D}"/>
                </a:ext>
              </a:extLst>
            </p:cNvPr>
            <p:cNvGrpSpPr/>
            <p:nvPr/>
          </p:nvGrpSpPr>
          <p:grpSpPr>
            <a:xfrm>
              <a:off x="1428674" y="4573936"/>
              <a:ext cx="1373562" cy="623896"/>
              <a:chOff x="9020099" y="4984192"/>
              <a:chExt cx="1373562" cy="623896"/>
            </a:xfrm>
          </p:grpSpPr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D749C650-A771-E7CD-E675-C0DE30DDF95D}"/>
                  </a:ext>
                </a:extLst>
              </p:cNvPr>
              <p:cNvSpPr/>
              <p:nvPr/>
            </p:nvSpPr>
            <p:spPr>
              <a:xfrm>
                <a:off x="9020099" y="4997525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85EBE7BF-E737-71E9-03D8-ED011706CCCC}"/>
                  </a:ext>
                </a:extLst>
              </p:cNvPr>
              <p:cNvSpPr/>
              <p:nvPr/>
            </p:nvSpPr>
            <p:spPr>
              <a:xfrm>
                <a:off x="9225614" y="4984194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3A68A83E-84A6-DE6E-ACEE-96D5ACF33F58}"/>
                  </a:ext>
                </a:extLst>
              </p:cNvPr>
              <p:cNvSpPr/>
              <p:nvPr/>
            </p:nvSpPr>
            <p:spPr>
              <a:xfrm>
                <a:off x="9431129" y="4984193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38084954-09B8-E6D6-B6D8-D78799DE0937}"/>
                  </a:ext>
                </a:extLst>
              </p:cNvPr>
              <p:cNvSpPr/>
              <p:nvPr/>
            </p:nvSpPr>
            <p:spPr>
              <a:xfrm>
                <a:off x="9636644" y="4984192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2D2CA01B-D136-3827-BED7-D103B061215F}"/>
                  </a:ext>
                </a:extLst>
              </p:cNvPr>
              <p:cNvSpPr/>
              <p:nvPr/>
            </p:nvSpPr>
            <p:spPr>
              <a:xfrm>
                <a:off x="9842159" y="4990695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919AD37F-CB7C-4B13-0C9A-8358E05FEF41}"/>
                  </a:ext>
                </a:extLst>
              </p:cNvPr>
              <p:cNvSpPr/>
              <p:nvPr/>
            </p:nvSpPr>
            <p:spPr>
              <a:xfrm>
                <a:off x="10047672" y="4990695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20E7F486-A602-583A-E03F-DA1CEE9EDB87}"/>
              </a:ext>
            </a:extLst>
          </p:cNvPr>
          <p:cNvGrpSpPr/>
          <p:nvPr/>
        </p:nvGrpSpPr>
        <p:grpSpPr>
          <a:xfrm>
            <a:off x="4354992" y="3707845"/>
            <a:ext cx="1171787" cy="1123032"/>
            <a:chOff x="10020675" y="5656886"/>
            <a:chExt cx="2343574" cy="2246063"/>
          </a:xfrm>
        </p:grpSpPr>
        <p:sp>
          <p:nvSpPr>
            <p:cNvPr id="70" name="Rounded Rectangle 12">
              <a:extLst>
                <a:ext uri="{FF2B5EF4-FFF2-40B4-BE49-F238E27FC236}">
                  <a16:creationId xmlns:a16="http://schemas.microsoft.com/office/drawing/2014/main" id="{AD261823-8677-795E-341C-21FD3DA0C71D}"/>
                </a:ext>
              </a:extLst>
            </p:cNvPr>
            <p:cNvSpPr/>
            <p:nvPr/>
          </p:nvSpPr>
          <p:spPr>
            <a:xfrm>
              <a:off x="10806073" y="7262869"/>
              <a:ext cx="929199" cy="64008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/>
                <a:t>SM</a:t>
              </a: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9CCBB391-4824-C5FC-659C-34D6A21C6BD8}"/>
                </a:ext>
              </a:extLst>
            </p:cNvPr>
            <p:cNvGrpSpPr/>
            <p:nvPr/>
          </p:nvGrpSpPr>
          <p:grpSpPr>
            <a:xfrm>
              <a:off x="10020675" y="5659557"/>
              <a:ext cx="1190405" cy="1057275"/>
              <a:chOff x="10020675" y="5659557"/>
              <a:chExt cx="1190405" cy="1057275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752B3E01-57EC-F1C0-0040-D3ED63C82502}"/>
                  </a:ext>
                </a:extLst>
              </p:cNvPr>
              <p:cNvSpPr/>
              <p:nvPr/>
            </p:nvSpPr>
            <p:spPr>
              <a:xfrm>
                <a:off x="10020675" y="5659557"/>
                <a:ext cx="1190405" cy="1057275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C0008DA-9E3F-A224-3346-8A4955ED487F}"/>
                  </a:ext>
                </a:extLst>
              </p:cNvPr>
              <p:cNvSpPr txBox="1"/>
              <p:nvPr/>
            </p:nvSpPr>
            <p:spPr>
              <a:xfrm>
                <a:off x="10020675" y="5659557"/>
                <a:ext cx="1061829" cy="461664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b="1">
                    <a:solidFill>
                      <a:srgbClr val="003057"/>
                    </a:solidFill>
                    <a:latin typeface="Helvetica" pitchFamily="2" charset="0"/>
                  </a:rPr>
                  <a:t>Block </a:t>
                </a:r>
              </a:p>
            </p:txBody>
          </p: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CB2EF132-66DB-429A-4CCD-5BA4216020A2}"/>
                  </a:ext>
                </a:extLst>
              </p:cNvPr>
              <p:cNvGrpSpPr/>
              <p:nvPr/>
            </p:nvGrpSpPr>
            <p:grpSpPr>
              <a:xfrm>
                <a:off x="10200370" y="6028887"/>
                <a:ext cx="962534" cy="623896"/>
                <a:chOff x="9020099" y="4984192"/>
                <a:chExt cx="962534" cy="623896"/>
              </a:xfrm>
            </p:grpSpPr>
            <p:sp>
              <p:nvSpPr>
                <p:cNvPr id="78" name="Freeform 77">
                  <a:extLst>
                    <a:ext uri="{FF2B5EF4-FFF2-40B4-BE49-F238E27FC236}">
                      <a16:creationId xmlns:a16="http://schemas.microsoft.com/office/drawing/2014/main" id="{84ED7901-343A-8465-8290-4F0DC65622E3}"/>
                    </a:ext>
                  </a:extLst>
                </p:cNvPr>
                <p:cNvSpPr/>
                <p:nvPr/>
              </p:nvSpPr>
              <p:spPr>
                <a:xfrm>
                  <a:off x="9020099" y="4997525"/>
                  <a:ext cx="345989" cy="610563"/>
                </a:xfrm>
                <a:custGeom>
                  <a:avLst/>
                  <a:gdLst>
                    <a:gd name="connsiteX0" fmla="*/ 51213 w 726715"/>
                    <a:gd name="connsiteY0" fmla="*/ 0 h 2619101"/>
                    <a:gd name="connsiteX1" fmla="*/ 726715 w 726715"/>
                    <a:gd name="connsiteY1" fmla="*/ 659027 h 2619101"/>
                    <a:gd name="connsiteX2" fmla="*/ 51213 w 726715"/>
                    <a:gd name="connsiteY2" fmla="*/ 1276865 h 2619101"/>
                    <a:gd name="connsiteX3" fmla="*/ 677288 w 726715"/>
                    <a:gd name="connsiteY3" fmla="*/ 1902940 h 2619101"/>
                    <a:gd name="connsiteX4" fmla="*/ 59451 w 726715"/>
                    <a:gd name="connsiteY4" fmla="*/ 2553729 h 2619101"/>
                    <a:gd name="connsiteX5" fmla="*/ 59451 w 726715"/>
                    <a:gd name="connsiteY5" fmla="*/ 2561967 h 2619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26715" h="2619101">
                      <a:moveTo>
                        <a:pt x="51213" y="0"/>
                      </a:moveTo>
                      <a:cubicBezTo>
                        <a:pt x="388964" y="223108"/>
                        <a:pt x="726715" y="446216"/>
                        <a:pt x="726715" y="659027"/>
                      </a:cubicBezTo>
                      <a:cubicBezTo>
                        <a:pt x="726715" y="871838"/>
                        <a:pt x="59451" y="1069546"/>
                        <a:pt x="51213" y="1276865"/>
                      </a:cubicBezTo>
                      <a:cubicBezTo>
                        <a:pt x="42975" y="1484184"/>
                        <a:pt x="675915" y="1690129"/>
                        <a:pt x="677288" y="1902940"/>
                      </a:cubicBezTo>
                      <a:cubicBezTo>
                        <a:pt x="678661" y="2115751"/>
                        <a:pt x="162424" y="2443891"/>
                        <a:pt x="59451" y="2553729"/>
                      </a:cubicBezTo>
                      <a:cubicBezTo>
                        <a:pt x="-43522" y="2663567"/>
                        <a:pt x="7964" y="2612767"/>
                        <a:pt x="59451" y="2561967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79" name="Freeform 78">
                  <a:extLst>
                    <a:ext uri="{FF2B5EF4-FFF2-40B4-BE49-F238E27FC236}">
                      <a16:creationId xmlns:a16="http://schemas.microsoft.com/office/drawing/2014/main" id="{7F45C55D-F6B8-6BAD-857E-3ECBDF4BDBE5}"/>
                    </a:ext>
                  </a:extLst>
                </p:cNvPr>
                <p:cNvSpPr/>
                <p:nvPr/>
              </p:nvSpPr>
              <p:spPr>
                <a:xfrm>
                  <a:off x="9225614" y="4984194"/>
                  <a:ext cx="345989" cy="610563"/>
                </a:xfrm>
                <a:custGeom>
                  <a:avLst/>
                  <a:gdLst>
                    <a:gd name="connsiteX0" fmla="*/ 51213 w 726715"/>
                    <a:gd name="connsiteY0" fmla="*/ 0 h 2619101"/>
                    <a:gd name="connsiteX1" fmla="*/ 726715 w 726715"/>
                    <a:gd name="connsiteY1" fmla="*/ 659027 h 2619101"/>
                    <a:gd name="connsiteX2" fmla="*/ 51213 w 726715"/>
                    <a:gd name="connsiteY2" fmla="*/ 1276865 h 2619101"/>
                    <a:gd name="connsiteX3" fmla="*/ 677288 w 726715"/>
                    <a:gd name="connsiteY3" fmla="*/ 1902940 h 2619101"/>
                    <a:gd name="connsiteX4" fmla="*/ 59451 w 726715"/>
                    <a:gd name="connsiteY4" fmla="*/ 2553729 h 2619101"/>
                    <a:gd name="connsiteX5" fmla="*/ 59451 w 726715"/>
                    <a:gd name="connsiteY5" fmla="*/ 2561967 h 2619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26715" h="2619101">
                      <a:moveTo>
                        <a:pt x="51213" y="0"/>
                      </a:moveTo>
                      <a:cubicBezTo>
                        <a:pt x="388964" y="223108"/>
                        <a:pt x="726715" y="446216"/>
                        <a:pt x="726715" y="659027"/>
                      </a:cubicBezTo>
                      <a:cubicBezTo>
                        <a:pt x="726715" y="871838"/>
                        <a:pt x="59451" y="1069546"/>
                        <a:pt x="51213" y="1276865"/>
                      </a:cubicBezTo>
                      <a:cubicBezTo>
                        <a:pt x="42975" y="1484184"/>
                        <a:pt x="675915" y="1690129"/>
                        <a:pt x="677288" y="1902940"/>
                      </a:cubicBezTo>
                      <a:cubicBezTo>
                        <a:pt x="678661" y="2115751"/>
                        <a:pt x="162424" y="2443891"/>
                        <a:pt x="59451" y="2553729"/>
                      </a:cubicBezTo>
                      <a:cubicBezTo>
                        <a:pt x="-43522" y="2663567"/>
                        <a:pt x="7964" y="2612767"/>
                        <a:pt x="59451" y="2561967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80" name="Freeform 79">
                  <a:extLst>
                    <a:ext uri="{FF2B5EF4-FFF2-40B4-BE49-F238E27FC236}">
                      <a16:creationId xmlns:a16="http://schemas.microsoft.com/office/drawing/2014/main" id="{8C01BE87-6EED-21F7-C6D2-C7613528D4A5}"/>
                    </a:ext>
                  </a:extLst>
                </p:cNvPr>
                <p:cNvSpPr/>
                <p:nvPr/>
              </p:nvSpPr>
              <p:spPr>
                <a:xfrm>
                  <a:off x="9431129" y="4984193"/>
                  <a:ext cx="345989" cy="610563"/>
                </a:xfrm>
                <a:custGeom>
                  <a:avLst/>
                  <a:gdLst>
                    <a:gd name="connsiteX0" fmla="*/ 51213 w 726715"/>
                    <a:gd name="connsiteY0" fmla="*/ 0 h 2619101"/>
                    <a:gd name="connsiteX1" fmla="*/ 726715 w 726715"/>
                    <a:gd name="connsiteY1" fmla="*/ 659027 h 2619101"/>
                    <a:gd name="connsiteX2" fmla="*/ 51213 w 726715"/>
                    <a:gd name="connsiteY2" fmla="*/ 1276865 h 2619101"/>
                    <a:gd name="connsiteX3" fmla="*/ 677288 w 726715"/>
                    <a:gd name="connsiteY3" fmla="*/ 1902940 h 2619101"/>
                    <a:gd name="connsiteX4" fmla="*/ 59451 w 726715"/>
                    <a:gd name="connsiteY4" fmla="*/ 2553729 h 2619101"/>
                    <a:gd name="connsiteX5" fmla="*/ 59451 w 726715"/>
                    <a:gd name="connsiteY5" fmla="*/ 2561967 h 2619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26715" h="2619101">
                      <a:moveTo>
                        <a:pt x="51213" y="0"/>
                      </a:moveTo>
                      <a:cubicBezTo>
                        <a:pt x="388964" y="223108"/>
                        <a:pt x="726715" y="446216"/>
                        <a:pt x="726715" y="659027"/>
                      </a:cubicBezTo>
                      <a:cubicBezTo>
                        <a:pt x="726715" y="871838"/>
                        <a:pt x="59451" y="1069546"/>
                        <a:pt x="51213" y="1276865"/>
                      </a:cubicBezTo>
                      <a:cubicBezTo>
                        <a:pt x="42975" y="1484184"/>
                        <a:pt x="675915" y="1690129"/>
                        <a:pt x="677288" y="1902940"/>
                      </a:cubicBezTo>
                      <a:cubicBezTo>
                        <a:pt x="678661" y="2115751"/>
                        <a:pt x="162424" y="2443891"/>
                        <a:pt x="59451" y="2553729"/>
                      </a:cubicBezTo>
                      <a:cubicBezTo>
                        <a:pt x="-43522" y="2663567"/>
                        <a:pt x="7964" y="2612767"/>
                        <a:pt x="59451" y="2561967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81" name="Freeform 80">
                  <a:extLst>
                    <a:ext uri="{FF2B5EF4-FFF2-40B4-BE49-F238E27FC236}">
                      <a16:creationId xmlns:a16="http://schemas.microsoft.com/office/drawing/2014/main" id="{CB263626-2882-A055-28AA-E91BD4E65004}"/>
                    </a:ext>
                  </a:extLst>
                </p:cNvPr>
                <p:cNvSpPr/>
                <p:nvPr/>
              </p:nvSpPr>
              <p:spPr>
                <a:xfrm>
                  <a:off x="9636644" y="4984192"/>
                  <a:ext cx="345989" cy="610563"/>
                </a:xfrm>
                <a:custGeom>
                  <a:avLst/>
                  <a:gdLst>
                    <a:gd name="connsiteX0" fmla="*/ 51213 w 726715"/>
                    <a:gd name="connsiteY0" fmla="*/ 0 h 2619101"/>
                    <a:gd name="connsiteX1" fmla="*/ 726715 w 726715"/>
                    <a:gd name="connsiteY1" fmla="*/ 659027 h 2619101"/>
                    <a:gd name="connsiteX2" fmla="*/ 51213 w 726715"/>
                    <a:gd name="connsiteY2" fmla="*/ 1276865 h 2619101"/>
                    <a:gd name="connsiteX3" fmla="*/ 677288 w 726715"/>
                    <a:gd name="connsiteY3" fmla="*/ 1902940 h 2619101"/>
                    <a:gd name="connsiteX4" fmla="*/ 59451 w 726715"/>
                    <a:gd name="connsiteY4" fmla="*/ 2553729 h 2619101"/>
                    <a:gd name="connsiteX5" fmla="*/ 59451 w 726715"/>
                    <a:gd name="connsiteY5" fmla="*/ 2561967 h 2619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26715" h="2619101">
                      <a:moveTo>
                        <a:pt x="51213" y="0"/>
                      </a:moveTo>
                      <a:cubicBezTo>
                        <a:pt x="388964" y="223108"/>
                        <a:pt x="726715" y="446216"/>
                        <a:pt x="726715" y="659027"/>
                      </a:cubicBezTo>
                      <a:cubicBezTo>
                        <a:pt x="726715" y="871838"/>
                        <a:pt x="59451" y="1069546"/>
                        <a:pt x="51213" y="1276865"/>
                      </a:cubicBezTo>
                      <a:cubicBezTo>
                        <a:pt x="42975" y="1484184"/>
                        <a:pt x="675915" y="1690129"/>
                        <a:pt x="677288" y="1902940"/>
                      </a:cubicBezTo>
                      <a:cubicBezTo>
                        <a:pt x="678661" y="2115751"/>
                        <a:pt x="162424" y="2443891"/>
                        <a:pt x="59451" y="2553729"/>
                      </a:cubicBezTo>
                      <a:cubicBezTo>
                        <a:pt x="-43522" y="2663567"/>
                        <a:pt x="7964" y="2612767"/>
                        <a:pt x="59451" y="2561967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ADFC5C46-0624-8306-5B85-02E9FC5454F9}"/>
                </a:ext>
              </a:extLst>
            </p:cNvPr>
            <p:cNvGrpSpPr/>
            <p:nvPr/>
          </p:nvGrpSpPr>
          <p:grpSpPr>
            <a:xfrm>
              <a:off x="11173844" y="5656886"/>
              <a:ext cx="1190405" cy="1057275"/>
              <a:chOff x="10020675" y="5659557"/>
              <a:chExt cx="1190405" cy="1057275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16CB7640-3966-EEA3-ADD1-F7F3FB92B8B6}"/>
                  </a:ext>
                </a:extLst>
              </p:cNvPr>
              <p:cNvSpPr/>
              <p:nvPr/>
            </p:nvSpPr>
            <p:spPr>
              <a:xfrm>
                <a:off x="10020675" y="5659557"/>
                <a:ext cx="1190405" cy="1057275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1295AAC-186A-1D61-831B-352BACA5647C}"/>
                  </a:ext>
                </a:extLst>
              </p:cNvPr>
              <p:cNvSpPr txBox="1"/>
              <p:nvPr/>
            </p:nvSpPr>
            <p:spPr>
              <a:xfrm>
                <a:off x="10020675" y="5659557"/>
                <a:ext cx="1061829" cy="461664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b="1">
                    <a:solidFill>
                      <a:srgbClr val="003057"/>
                    </a:solidFill>
                    <a:latin typeface="Helvetica" pitchFamily="2" charset="0"/>
                  </a:rPr>
                  <a:t>Block </a:t>
                </a:r>
              </a:p>
            </p:txBody>
          </p: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C3025B5B-C91B-D5AF-24FB-34B294E1C361}"/>
                  </a:ext>
                </a:extLst>
              </p:cNvPr>
              <p:cNvGrpSpPr/>
              <p:nvPr/>
            </p:nvGrpSpPr>
            <p:grpSpPr>
              <a:xfrm>
                <a:off x="10200370" y="6028887"/>
                <a:ext cx="962534" cy="623896"/>
                <a:chOff x="9020099" y="4984192"/>
                <a:chExt cx="962534" cy="623896"/>
              </a:xfrm>
            </p:grpSpPr>
            <p:sp>
              <p:nvSpPr>
                <p:cNvPr id="119" name="Freeform 118">
                  <a:extLst>
                    <a:ext uri="{FF2B5EF4-FFF2-40B4-BE49-F238E27FC236}">
                      <a16:creationId xmlns:a16="http://schemas.microsoft.com/office/drawing/2014/main" id="{74DC7B98-1E4F-F815-F83E-1A367D9BBB45}"/>
                    </a:ext>
                  </a:extLst>
                </p:cNvPr>
                <p:cNvSpPr/>
                <p:nvPr/>
              </p:nvSpPr>
              <p:spPr>
                <a:xfrm>
                  <a:off x="9020099" y="4997525"/>
                  <a:ext cx="345989" cy="610563"/>
                </a:xfrm>
                <a:custGeom>
                  <a:avLst/>
                  <a:gdLst>
                    <a:gd name="connsiteX0" fmla="*/ 51213 w 726715"/>
                    <a:gd name="connsiteY0" fmla="*/ 0 h 2619101"/>
                    <a:gd name="connsiteX1" fmla="*/ 726715 w 726715"/>
                    <a:gd name="connsiteY1" fmla="*/ 659027 h 2619101"/>
                    <a:gd name="connsiteX2" fmla="*/ 51213 w 726715"/>
                    <a:gd name="connsiteY2" fmla="*/ 1276865 h 2619101"/>
                    <a:gd name="connsiteX3" fmla="*/ 677288 w 726715"/>
                    <a:gd name="connsiteY3" fmla="*/ 1902940 h 2619101"/>
                    <a:gd name="connsiteX4" fmla="*/ 59451 w 726715"/>
                    <a:gd name="connsiteY4" fmla="*/ 2553729 h 2619101"/>
                    <a:gd name="connsiteX5" fmla="*/ 59451 w 726715"/>
                    <a:gd name="connsiteY5" fmla="*/ 2561967 h 2619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26715" h="2619101">
                      <a:moveTo>
                        <a:pt x="51213" y="0"/>
                      </a:moveTo>
                      <a:cubicBezTo>
                        <a:pt x="388964" y="223108"/>
                        <a:pt x="726715" y="446216"/>
                        <a:pt x="726715" y="659027"/>
                      </a:cubicBezTo>
                      <a:cubicBezTo>
                        <a:pt x="726715" y="871838"/>
                        <a:pt x="59451" y="1069546"/>
                        <a:pt x="51213" y="1276865"/>
                      </a:cubicBezTo>
                      <a:cubicBezTo>
                        <a:pt x="42975" y="1484184"/>
                        <a:pt x="675915" y="1690129"/>
                        <a:pt x="677288" y="1902940"/>
                      </a:cubicBezTo>
                      <a:cubicBezTo>
                        <a:pt x="678661" y="2115751"/>
                        <a:pt x="162424" y="2443891"/>
                        <a:pt x="59451" y="2553729"/>
                      </a:cubicBezTo>
                      <a:cubicBezTo>
                        <a:pt x="-43522" y="2663567"/>
                        <a:pt x="7964" y="2612767"/>
                        <a:pt x="59451" y="2561967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120" name="Freeform 119">
                  <a:extLst>
                    <a:ext uri="{FF2B5EF4-FFF2-40B4-BE49-F238E27FC236}">
                      <a16:creationId xmlns:a16="http://schemas.microsoft.com/office/drawing/2014/main" id="{8F319F14-EC36-CEA8-F438-39D35CCA0015}"/>
                    </a:ext>
                  </a:extLst>
                </p:cNvPr>
                <p:cNvSpPr/>
                <p:nvPr/>
              </p:nvSpPr>
              <p:spPr>
                <a:xfrm>
                  <a:off x="9225614" y="4984194"/>
                  <a:ext cx="345989" cy="610563"/>
                </a:xfrm>
                <a:custGeom>
                  <a:avLst/>
                  <a:gdLst>
                    <a:gd name="connsiteX0" fmla="*/ 51213 w 726715"/>
                    <a:gd name="connsiteY0" fmla="*/ 0 h 2619101"/>
                    <a:gd name="connsiteX1" fmla="*/ 726715 w 726715"/>
                    <a:gd name="connsiteY1" fmla="*/ 659027 h 2619101"/>
                    <a:gd name="connsiteX2" fmla="*/ 51213 w 726715"/>
                    <a:gd name="connsiteY2" fmla="*/ 1276865 h 2619101"/>
                    <a:gd name="connsiteX3" fmla="*/ 677288 w 726715"/>
                    <a:gd name="connsiteY3" fmla="*/ 1902940 h 2619101"/>
                    <a:gd name="connsiteX4" fmla="*/ 59451 w 726715"/>
                    <a:gd name="connsiteY4" fmla="*/ 2553729 h 2619101"/>
                    <a:gd name="connsiteX5" fmla="*/ 59451 w 726715"/>
                    <a:gd name="connsiteY5" fmla="*/ 2561967 h 2619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26715" h="2619101">
                      <a:moveTo>
                        <a:pt x="51213" y="0"/>
                      </a:moveTo>
                      <a:cubicBezTo>
                        <a:pt x="388964" y="223108"/>
                        <a:pt x="726715" y="446216"/>
                        <a:pt x="726715" y="659027"/>
                      </a:cubicBezTo>
                      <a:cubicBezTo>
                        <a:pt x="726715" y="871838"/>
                        <a:pt x="59451" y="1069546"/>
                        <a:pt x="51213" y="1276865"/>
                      </a:cubicBezTo>
                      <a:cubicBezTo>
                        <a:pt x="42975" y="1484184"/>
                        <a:pt x="675915" y="1690129"/>
                        <a:pt x="677288" y="1902940"/>
                      </a:cubicBezTo>
                      <a:cubicBezTo>
                        <a:pt x="678661" y="2115751"/>
                        <a:pt x="162424" y="2443891"/>
                        <a:pt x="59451" y="2553729"/>
                      </a:cubicBezTo>
                      <a:cubicBezTo>
                        <a:pt x="-43522" y="2663567"/>
                        <a:pt x="7964" y="2612767"/>
                        <a:pt x="59451" y="2561967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121" name="Freeform 120">
                  <a:extLst>
                    <a:ext uri="{FF2B5EF4-FFF2-40B4-BE49-F238E27FC236}">
                      <a16:creationId xmlns:a16="http://schemas.microsoft.com/office/drawing/2014/main" id="{89E03470-02E1-0DB8-A208-A148883ED62F}"/>
                    </a:ext>
                  </a:extLst>
                </p:cNvPr>
                <p:cNvSpPr/>
                <p:nvPr/>
              </p:nvSpPr>
              <p:spPr>
                <a:xfrm>
                  <a:off x="9431129" y="4984193"/>
                  <a:ext cx="345989" cy="610563"/>
                </a:xfrm>
                <a:custGeom>
                  <a:avLst/>
                  <a:gdLst>
                    <a:gd name="connsiteX0" fmla="*/ 51213 w 726715"/>
                    <a:gd name="connsiteY0" fmla="*/ 0 h 2619101"/>
                    <a:gd name="connsiteX1" fmla="*/ 726715 w 726715"/>
                    <a:gd name="connsiteY1" fmla="*/ 659027 h 2619101"/>
                    <a:gd name="connsiteX2" fmla="*/ 51213 w 726715"/>
                    <a:gd name="connsiteY2" fmla="*/ 1276865 h 2619101"/>
                    <a:gd name="connsiteX3" fmla="*/ 677288 w 726715"/>
                    <a:gd name="connsiteY3" fmla="*/ 1902940 h 2619101"/>
                    <a:gd name="connsiteX4" fmla="*/ 59451 w 726715"/>
                    <a:gd name="connsiteY4" fmla="*/ 2553729 h 2619101"/>
                    <a:gd name="connsiteX5" fmla="*/ 59451 w 726715"/>
                    <a:gd name="connsiteY5" fmla="*/ 2561967 h 2619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26715" h="2619101">
                      <a:moveTo>
                        <a:pt x="51213" y="0"/>
                      </a:moveTo>
                      <a:cubicBezTo>
                        <a:pt x="388964" y="223108"/>
                        <a:pt x="726715" y="446216"/>
                        <a:pt x="726715" y="659027"/>
                      </a:cubicBezTo>
                      <a:cubicBezTo>
                        <a:pt x="726715" y="871838"/>
                        <a:pt x="59451" y="1069546"/>
                        <a:pt x="51213" y="1276865"/>
                      </a:cubicBezTo>
                      <a:cubicBezTo>
                        <a:pt x="42975" y="1484184"/>
                        <a:pt x="675915" y="1690129"/>
                        <a:pt x="677288" y="1902940"/>
                      </a:cubicBezTo>
                      <a:cubicBezTo>
                        <a:pt x="678661" y="2115751"/>
                        <a:pt x="162424" y="2443891"/>
                        <a:pt x="59451" y="2553729"/>
                      </a:cubicBezTo>
                      <a:cubicBezTo>
                        <a:pt x="-43522" y="2663567"/>
                        <a:pt x="7964" y="2612767"/>
                        <a:pt x="59451" y="2561967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122" name="Freeform 121">
                  <a:extLst>
                    <a:ext uri="{FF2B5EF4-FFF2-40B4-BE49-F238E27FC236}">
                      <a16:creationId xmlns:a16="http://schemas.microsoft.com/office/drawing/2014/main" id="{78833D60-ECA2-EDAE-E158-1B4F77D6060D}"/>
                    </a:ext>
                  </a:extLst>
                </p:cNvPr>
                <p:cNvSpPr/>
                <p:nvPr/>
              </p:nvSpPr>
              <p:spPr>
                <a:xfrm>
                  <a:off x="9636644" y="4984192"/>
                  <a:ext cx="345989" cy="610563"/>
                </a:xfrm>
                <a:custGeom>
                  <a:avLst/>
                  <a:gdLst>
                    <a:gd name="connsiteX0" fmla="*/ 51213 w 726715"/>
                    <a:gd name="connsiteY0" fmla="*/ 0 h 2619101"/>
                    <a:gd name="connsiteX1" fmla="*/ 726715 w 726715"/>
                    <a:gd name="connsiteY1" fmla="*/ 659027 h 2619101"/>
                    <a:gd name="connsiteX2" fmla="*/ 51213 w 726715"/>
                    <a:gd name="connsiteY2" fmla="*/ 1276865 h 2619101"/>
                    <a:gd name="connsiteX3" fmla="*/ 677288 w 726715"/>
                    <a:gd name="connsiteY3" fmla="*/ 1902940 h 2619101"/>
                    <a:gd name="connsiteX4" fmla="*/ 59451 w 726715"/>
                    <a:gd name="connsiteY4" fmla="*/ 2553729 h 2619101"/>
                    <a:gd name="connsiteX5" fmla="*/ 59451 w 726715"/>
                    <a:gd name="connsiteY5" fmla="*/ 2561967 h 2619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26715" h="2619101">
                      <a:moveTo>
                        <a:pt x="51213" y="0"/>
                      </a:moveTo>
                      <a:cubicBezTo>
                        <a:pt x="388964" y="223108"/>
                        <a:pt x="726715" y="446216"/>
                        <a:pt x="726715" y="659027"/>
                      </a:cubicBezTo>
                      <a:cubicBezTo>
                        <a:pt x="726715" y="871838"/>
                        <a:pt x="59451" y="1069546"/>
                        <a:pt x="51213" y="1276865"/>
                      </a:cubicBezTo>
                      <a:cubicBezTo>
                        <a:pt x="42975" y="1484184"/>
                        <a:pt x="675915" y="1690129"/>
                        <a:pt x="677288" y="1902940"/>
                      </a:cubicBezTo>
                      <a:cubicBezTo>
                        <a:pt x="678661" y="2115751"/>
                        <a:pt x="162424" y="2443891"/>
                        <a:pt x="59451" y="2553729"/>
                      </a:cubicBezTo>
                      <a:cubicBezTo>
                        <a:pt x="-43522" y="2663567"/>
                        <a:pt x="7964" y="2612767"/>
                        <a:pt x="59451" y="2561967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</p:grp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01E73FC5-110F-4F65-F57E-B9ED992EBEA1}"/>
              </a:ext>
            </a:extLst>
          </p:cNvPr>
          <p:cNvGrpSpPr/>
          <p:nvPr/>
        </p:nvGrpSpPr>
        <p:grpSpPr>
          <a:xfrm>
            <a:off x="5552669" y="3707845"/>
            <a:ext cx="1171787" cy="1123032"/>
            <a:chOff x="10020675" y="5656886"/>
            <a:chExt cx="2343574" cy="2246063"/>
          </a:xfrm>
        </p:grpSpPr>
        <p:sp>
          <p:nvSpPr>
            <p:cNvPr id="125" name="Rounded Rectangle 12">
              <a:extLst>
                <a:ext uri="{FF2B5EF4-FFF2-40B4-BE49-F238E27FC236}">
                  <a16:creationId xmlns:a16="http://schemas.microsoft.com/office/drawing/2014/main" id="{D01A37B2-B63C-CDD6-B0F5-B5DA7C4A242A}"/>
                </a:ext>
              </a:extLst>
            </p:cNvPr>
            <p:cNvSpPr/>
            <p:nvPr/>
          </p:nvSpPr>
          <p:spPr>
            <a:xfrm>
              <a:off x="10806073" y="7262869"/>
              <a:ext cx="929199" cy="64008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/>
                <a:t>SM</a:t>
              </a: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ED4EA979-33C6-FCD3-E029-B85C403F113B}"/>
                </a:ext>
              </a:extLst>
            </p:cNvPr>
            <p:cNvGrpSpPr/>
            <p:nvPr/>
          </p:nvGrpSpPr>
          <p:grpSpPr>
            <a:xfrm>
              <a:off x="10020675" y="5659557"/>
              <a:ext cx="1190405" cy="1057275"/>
              <a:chOff x="10020675" y="5659557"/>
              <a:chExt cx="1190405" cy="1057275"/>
            </a:xfrm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B10075F1-0947-7D5F-3492-50377F1B7DFC}"/>
                  </a:ext>
                </a:extLst>
              </p:cNvPr>
              <p:cNvSpPr/>
              <p:nvPr/>
            </p:nvSpPr>
            <p:spPr>
              <a:xfrm>
                <a:off x="10020675" y="5659557"/>
                <a:ext cx="1190405" cy="1057275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FA064ACF-7A69-BD43-AEC5-645215EA9752}"/>
                  </a:ext>
                </a:extLst>
              </p:cNvPr>
              <p:cNvSpPr txBox="1"/>
              <p:nvPr/>
            </p:nvSpPr>
            <p:spPr>
              <a:xfrm>
                <a:off x="10020675" y="5659557"/>
                <a:ext cx="1061829" cy="461664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b="1">
                    <a:solidFill>
                      <a:srgbClr val="003057"/>
                    </a:solidFill>
                    <a:latin typeface="Helvetica" pitchFamily="2" charset="0"/>
                  </a:rPr>
                  <a:t>Block</a:t>
                </a:r>
                <a:r>
                  <a:rPr lang="en-US" sz="900" b="1">
                    <a:solidFill>
                      <a:schemeClr val="bg1"/>
                    </a:solidFill>
                    <a:latin typeface="Helvetica" pitchFamily="2" charset="0"/>
                  </a:rPr>
                  <a:t> </a:t>
                </a:r>
              </a:p>
            </p:txBody>
          </p: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7ABD0469-D059-132C-4CE7-82C93C5FD1E6}"/>
                  </a:ext>
                </a:extLst>
              </p:cNvPr>
              <p:cNvGrpSpPr/>
              <p:nvPr/>
            </p:nvGrpSpPr>
            <p:grpSpPr>
              <a:xfrm>
                <a:off x="10200370" y="6028887"/>
                <a:ext cx="962534" cy="623896"/>
                <a:chOff x="9020099" y="4984192"/>
                <a:chExt cx="962534" cy="623896"/>
              </a:xfrm>
            </p:grpSpPr>
            <p:sp>
              <p:nvSpPr>
                <p:cNvPr id="138" name="Freeform 137">
                  <a:extLst>
                    <a:ext uri="{FF2B5EF4-FFF2-40B4-BE49-F238E27FC236}">
                      <a16:creationId xmlns:a16="http://schemas.microsoft.com/office/drawing/2014/main" id="{7E59BE9A-F994-EC52-5DE7-A56153104382}"/>
                    </a:ext>
                  </a:extLst>
                </p:cNvPr>
                <p:cNvSpPr/>
                <p:nvPr/>
              </p:nvSpPr>
              <p:spPr>
                <a:xfrm>
                  <a:off x="9020099" y="4997525"/>
                  <a:ext cx="345989" cy="610563"/>
                </a:xfrm>
                <a:custGeom>
                  <a:avLst/>
                  <a:gdLst>
                    <a:gd name="connsiteX0" fmla="*/ 51213 w 726715"/>
                    <a:gd name="connsiteY0" fmla="*/ 0 h 2619101"/>
                    <a:gd name="connsiteX1" fmla="*/ 726715 w 726715"/>
                    <a:gd name="connsiteY1" fmla="*/ 659027 h 2619101"/>
                    <a:gd name="connsiteX2" fmla="*/ 51213 w 726715"/>
                    <a:gd name="connsiteY2" fmla="*/ 1276865 h 2619101"/>
                    <a:gd name="connsiteX3" fmla="*/ 677288 w 726715"/>
                    <a:gd name="connsiteY3" fmla="*/ 1902940 h 2619101"/>
                    <a:gd name="connsiteX4" fmla="*/ 59451 w 726715"/>
                    <a:gd name="connsiteY4" fmla="*/ 2553729 h 2619101"/>
                    <a:gd name="connsiteX5" fmla="*/ 59451 w 726715"/>
                    <a:gd name="connsiteY5" fmla="*/ 2561967 h 2619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26715" h="2619101">
                      <a:moveTo>
                        <a:pt x="51213" y="0"/>
                      </a:moveTo>
                      <a:cubicBezTo>
                        <a:pt x="388964" y="223108"/>
                        <a:pt x="726715" y="446216"/>
                        <a:pt x="726715" y="659027"/>
                      </a:cubicBezTo>
                      <a:cubicBezTo>
                        <a:pt x="726715" y="871838"/>
                        <a:pt x="59451" y="1069546"/>
                        <a:pt x="51213" y="1276865"/>
                      </a:cubicBezTo>
                      <a:cubicBezTo>
                        <a:pt x="42975" y="1484184"/>
                        <a:pt x="675915" y="1690129"/>
                        <a:pt x="677288" y="1902940"/>
                      </a:cubicBezTo>
                      <a:cubicBezTo>
                        <a:pt x="678661" y="2115751"/>
                        <a:pt x="162424" y="2443891"/>
                        <a:pt x="59451" y="2553729"/>
                      </a:cubicBezTo>
                      <a:cubicBezTo>
                        <a:pt x="-43522" y="2663567"/>
                        <a:pt x="7964" y="2612767"/>
                        <a:pt x="59451" y="2561967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139" name="Freeform 138">
                  <a:extLst>
                    <a:ext uri="{FF2B5EF4-FFF2-40B4-BE49-F238E27FC236}">
                      <a16:creationId xmlns:a16="http://schemas.microsoft.com/office/drawing/2014/main" id="{CB4D03B5-F044-9AB6-5196-1E9C8C3E5714}"/>
                    </a:ext>
                  </a:extLst>
                </p:cNvPr>
                <p:cNvSpPr/>
                <p:nvPr/>
              </p:nvSpPr>
              <p:spPr>
                <a:xfrm>
                  <a:off x="9225614" y="4984194"/>
                  <a:ext cx="345989" cy="610563"/>
                </a:xfrm>
                <a:custGeom>
                  <a:avLst/>
                  <a:gdLst>
                    <a:gd name="connsiteX0" fmla="*/ 51213 w 726715"/>
                    <a:gd name="connsiteY0" fmla="*/ 0 h 2619101"/>
                    <a:gd name="connsiteX1" fmla="*/ 726715 w 726715"/>
                    <a:gd name="connsiteY1" fmla="*/ 659027 h 2619101"/>
                    <a:gd name="connsiteX2" fmla="*/ 51213 w 726715"/>
                    <a:gd name="connsiteY2" fmla="*/ 1276865 h 2619101"/>
                    <a:gd name="connsiteX3" fmla="*/ 677288 w 726715"/>
                    <a:gd name="connsiteY3" fmla="*/ 1902940 h 2619101"/>
                    <a:gd name="connsiteX4" fmla="*/ 59451 w 726715"/>
                    <a:gd name="connsiteY4" fmla="*/ 2553729 h 2619101"/>
                    <a:gd name="connsiteX5" fmla="*/ 59451 w 726715"/>
                    <a:gd name="connsiteY5" fmla="*/ 2561967 h 2619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26715" h="2619101">
                      <a:moveTo>
                        <a:pt x="51213" y="0"/>
                      </a:moveTo>
                      <a:cubicBezTo>
                        <a:pt x="388964" y="223108"/>
                        <a:pt x="726715" y="446216"/>
                        <a:pt x="726715" y="659027"/>
                      </a:cubicBezTo>
                      <a:cubicBezTo>
                        <a:pt x="726715" y="871838"/>
                        <a:pt x="59451" y="1069546"/>
                        <a:pt x="51213" y="1276865"/>
                      </a:cubicBezTo>
                      <a:cubicBezTo>
                        <a:pt x="42975" y="1484184"/>
                        <a:pt x="675915" y="1690129"/>
                        <a:pt x="677288" y="1902940"/>
                      </a:cubicBezTo>
                      <a:cubicBezTo>
                        <a:pt x="678661" y="2115751"/>
                        <a:pt x="162424" y="2443891"/>
                        <a:pt x="59451" y="2553729"/>
                      </a:cubicBezTo>
                      <a:cubicBezTo>
                        <a:pt x="-43522" y="2663567"/>
                        <a:pt x="7964" y="2612767"/>
                        <a:pt x="59451" y="2561967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140" name="Freeform 139">
                  <a:extLst>
                    <a:ext uri="{FF2B5EF4-FFF2-40B4-BE49-F238E27FC236}">
                      <a16:creationId xmlns:a16="http://schemas.microsoft.com/office/drawing/2014/main" id="{46DF9780-A6FF-69E1-95AB-16A9CEDC16E5}"/>
                    </a:ext>
                  </a:extLst>
                </p:cNvPr>
                <p:cNvSpPr/>
                <p:nvPr/>
              </p:nvSpPr>
              <p:spPr>
                <a:xfrm>
                  <a:off x="9431129" y="4984193"/>
                  <a:ext cx="345989" cy="610563"/>
                </a:xfrm>
                <a:custGeom>
                  <a:avLst/>
                  <a:gdLst>
                    <a:gd name="connsiteX0" fmla="*/ 51213 w 726715"/>
                    <a:gd name="connsiteY0" fmla="*/ 0 h 2619101"/>
                    <a:gd name="connsiteX1" fmla="*/ 726715 w 726715"/>
                    <a:gd name="connsiteY1" fmla="*/ 659027 h 2619101"/>
                    <a:gd name="connsiteX2" fmla="*/ 51213 w 726715"/>
                    <a:gd name="connsiteY2" fmla="*/ 1276865 h 2619101"/>
                    <a:gd name="connsiteX3" fmla="*/ 677288 w 726715"/>
                    <a:gd name="connsiteY3" fmla="*/ 1902940 h 2619101"/>
                    <a:gd name="connsiteX4" fmla="*/ 59451 w 726715"/>
                    <a:gd name="connsiteY4" fmla="*/ 2553729 h 2619101"/>
                    <a:gd name="connsiteX5" fmla="*/ 59451 w 726715"/>
                    <a:gd name="connsiteY5" fmla="*/ 2561967 h 2619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26715" h="2619101">
                      <a:moveTo>
                        <a:pt x="51213" y="0"/>
                      </a:moveTo>
                      <a:cubicBezTo>
                        <a:pt x="388964" y="223108"/>
                        <a:pt x="726715" y="446216"/>
                        <a:pt x="726715" y="659027"/>
                      </a:cubicBezTo>
                      <a:cubicBezTo>
                        <a:pt x="726715" y="871838"/>
                        <a:pt x="59451" y="1069546"/>
                        <a:pt x="51213" y="1276865"/>
                      </a:cubicBezTo>
                      <a:cubicBezTo>
                        <a:pt x="42975" y="1484184"/>
                        <a:pt x="675915" y="1690129"/>
                        <a:pt x="677288" y="1902940"/>
                      </a:cubicBezTo>
                      <a:cubicBezTo>
                        <a:pt x="678661" y="2115751"/>
                        <a:pt x="162424" y="2443891"/>
                        <a:pt x="59451" y="2553729"/>
                      </a:cubicBezTo>
                      <a:cubicBezTo>
                        <a:pt x="-43522" y="2663567"/>
                        <a:pt x="7964" y="2612767"/>
                        <a:pt x="59451" y="2561967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141" name="Freeform 140">
                  <a:extLst>
                    <a:ext uri="{FF2B5EF4-FFF2-40B4-BE49-F238E27FC236}">
                      <a16:creationId xmlns:a16="http://schemas.microsoft.com/office/drawing/2014/main" id="{4EAC85A0-7273-ED13-7B53-838B7AAF2070}"/>
                    </a:ext>
                  </a:extLst>
                </p:cNvPr>
                <p:cNvSpPr/>
                <p:nvPr/>
              </p:nvSpPr>
              <p:spPr>
                <a:xfrm>
                  <a:off x="9636644" y="4984192"/>
                  <a:ext cx="345989" cy="610563"/>
                </a:xfrm>
                <a:custGeom>
                  <a:avLst/>
                  <a:gdLst>
                    <a:gd name="connsiteX0" fmla="*/ 51213 w 726715"/>
                    <a:gd name="connsiteY0" fmla="*/ 0 h 2619101"/>
                    <a:gd name="connsiteX1" fmla="*/ 726715 w 726715"/>
                    <a:gd name="connsiteY1" fmla="*/ 659027 h 2619101"/>
                    <a:gd name="connsiteX2" fmla="*/ 51213 w 726715"/>
                    <a:gd name="connsiteY2" fmla="*/ 1276865 h 2619101"/>
                    <a:gd name="connsiteX3" fmla="*/ 677288 w 726715"/>
                    <a:gd name="connsiteY3" fmla="*/ 1902940 h 2619101"/>
                    <a:gd name="connsiteX4" fmla="*/ 59451 w 726715"/>
                    <a:gd name="connsiteY4" fmla="*/ 2553729 h 2619101"/>
                    <a:gd name="connsiteX5" fmla="*/ 59451 w 726715"/>
                    <a:gd name="connsiteY5" fmla="*/ 2561967 h 2619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26715" h="2619101">
                      <a:moveTo>
                        <a:pt x="51213" y="0"/>
                      </a:moveTo>
                      <a:cubicBezTo>
                        <a:pt x="388964" y="223108"/>
                        <a:pt x="726715" y="446216"/>
                        <a:pt x="726715" y="659027"/>
                      </a:cubicBezTo>
                      <a:cubicBezTo>
                        <a:pt x="726715" y="871838"/>
                        <a:pt x="59451" y="1069546"/>
                        <a:pt x="51213" y="1276865"/>
                      </a:cubicBezTo>
                      <a:cubicBezTo>
                        <a:pt x="42975" y="1484184"/>
                        <a:pt x="675915" y="1690129"/>
                        <a:pt x="677288" y="1902940"/>
                      </a:cubicBezTo>
                      <a:cubicBezTo>
                        <a:pt x="678661" y="2115751"/>
                        <a:pt x="162424" y="2443891"/>
                        <a:pt x="59451" y="2553729"/>
                      </a:cubicBezTo>
                      <a:cubicBezTo>
                        <a:pt x="-43522" y="2663567"/>
                        <a:pt x="7964" y="2612767"/>
                        <a:pt x="59451" y="2561967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BA4C9059-4A7F-BA2B-A3CE-1826F7C2B066}"/>
                </a:ext>
              </a:extLst>
            </p:cNvPr>
            <p:cNvGrpSpPr/>
            <p:nvPr/>
          </p:nvGrpSpPr>
          <p:grpSpPr>
            <a:xfrm>
              <a:off x="11173844" y="5656886"/>
              <a:ext cx="1190405" cy="1057275"/>
              <a:chOff x="10020675" y="5659557"/>
              <a:chExt cx="1190405" cy="1057275"/>
            </a:xfrm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6C0334AB-6953-03DC-DE58-28FB7B7216CD}"/>
                  </a:ext>
                </a:extLst>
              </p:cNvPr>
              <p:cNvSpPr/>
              <p:nvPr/>
            </p:nvSpPr>
            <p:spPr>
              <a:xfrm>
                <a:off x="10020675" y="5659557"/>
                <a:ext cx="1190405" cy="1057275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EBEC73D-37E0-735C-90EF-4D0F4BE6457A}"/>
                  </a:ext>
                </a:extLst>
              </p:cNvPr>
              <p:cNvSpPr txBox="1"/>
              <p:nvPr/>
            </p:nvSpPr>
            <p:spPr>
              <a:xfrm>
                <a:off x="10020675" y="5659557"/>
                <a:ext cx="1061829" cy="461664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b="1">
                    <a:solidFill>
                      <a:srgbClr val="003057"/>
                    </a:solidFill>
                    <a:latin typeface="Helvetica" pitchFamily="2" charset="0"/>
                  </a:rPr>
                  <a:t>Block</a:t>
                </a:r>
                <a:r>
                  <a:rPr lang="en-US" sz="900" b="1">
                    <a:solidFill>
                      <a:schemeClr val="bg1"/>
                    </a:solidFill>
                    <a:latin typeface="Helvetica" pitchFamily="2" charset="0"/>
                  </a:rPr>
                  <a:t> </a:t>
                </a: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29C0ABAF-A9C5-C369-3D25-B2F9AF800F85}"/>
                  </a:ext>
                </a:extLst>
              </p:cNvPr>
              <p:cNvGrpSpPr/>
              <p:nvPr/>
            </p:nvGrpSpPr>
            <p:grpSpPr>
              <a:xfrm>
                <a:off x="10200370" y="6028887"/>
                <a:ext cx="962534" cy="623896"/>
                <a:chOff x="9020099" y="4984192"/>
                <a:chExt cx="962534" cy="623896"/>
              </a:xfrm>
            </p:grpSpPr>
            <p:sp>
              <p:nvSpPr>
                <p:cNvPr id="131" name="Freeform 130">
                  <a:extLst>
                    <a:ext uri="{FF2B5EF4-FFF2-40B4-BE49-F238E27FC236}">
                      <a16:creationId xmlns:a16="http://schemas.microsoft.com/office/drawing/2014/main" id="{2F55F7B0-D5E9-2074-6D80-5CA30F37E7B8}"/>
                    </a:ext>
                  </a:extLst>
                </p:cNvPr>
                <p:cNvSpPr/>
                <p:nvPr/>
              </p:nvSpPr>
              <p:spPr>
                <a:xfrm>
                  <a:off x="9020099" y="4997525"/>
                  <a:ext cx="345989" cy="610563"/>
                </a:xfrm>
                <a:custGeom>
                  <a:avLst/>
                  <a:gdLst>
                    <a:gd name="connsiteX0" fmla="*/ 51213 w 726715"/>
                    <a:gd name="connsiteY0" fmla="*/ 0 h 2619101"/>
                    <a:gd name="connsiteX1" fmla="*/ 726715 w 726715"/>
                    <a:gd name="connsiteY1" fmla="*/ 659027 h 2619101"/>
                    <a:gd name="connsiteX2" fmla="*/ 51213 w 726715"/>
                    <a:gd name="connsiteY2" fmla="*/ 1276865 h 2619101"/>
                    <a:gd name="connsiteX3" fmla="*/ 677288 w 726715"/>
                    <a:gd name="connsiteY3" fmla="*/ 1902940 h 2619101"/>
                    <a:gd name="connsiteX4" fmla="*/ 59451 w 726715"/>
                    <a:gd name="connsiteY4" fmla="*/ 2553729 h 2619101"/>
                    <a:gd name="connsiteX5" fmla="*/ 59451 w 726715"/>
                    <a:gd name="connsiteY5" fmla="*/ 2561967 h 2619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26715" h="2619101">
                      <a:moveTo>
                        <a:pt x="51213" y="0"/>
                      </a:moveTo>
                      <a:cubicBezTo>
                        <a:pt x="388964" y="223108"/>
                        <a:pt x="726715" y="446216"/>
                        <a:pt x="726715" y="659027"/>
                      </a:cubicBezTo>
                      <a:cubicBezTo>
                        <a:pt x="726715" y="871838"/>
                        <a:pt x="59451" y="1069546"/>
                        <a:pt x="51213" y="1276865"/>
                      </a:cubicBezTo>
                      <a:cubicBezTo>
                        <a:pt x="42975" y="1484184"/>
                        <a:pt x="675915" y="1690129"/>
                        <a:pt x="677288" y="1902940"/>
                      </a:cubicBezTo>
                      <a:cubicBezTo>
                        <a:pt x="678661" y="2115751"/>
                        <a:pt x="162424" y="2443891"/>
                        <a:pt x="59451" y="2553729"/>
                      </a:cubicBezTo>
                      <a:cubicBezTo>
                        <a:pt x="-43522" y="2663567"/>
                        <a:pt x="7964" y="2612767"/>
                        <a:pt x="59451" y="2561967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132" name="Freeform 131">
                  <a:extLst>
                    <a:ext uri="{FF2B5EF4-FFF2-40B4-BE49-F238E27FC236}">
                      <a16:creationId xmlns:a16="http://schemas.microsoft.com/office/drawing/2014/main" id="{D74CF886-1049-AE41-3EFA-F189077A7CB0}"/>
                    </a:ext>
                  </a:extLst>
                </p:cNvPr>
                <p:cNvSpPr/>
                <p:nvPr/>
              </p:nvSpPr>
              <p:spPr>
                <a:xfrm>
                  <a:off x="9225614" y="4984194"/>
                  <a:ext cx="345989" cy="610563"/>
                </a:xfrm>
                <a:custGeom>
                  <a:avLst/>
                  <a:gdLst>
                    <a:gd name="connsiteX0" fmla="*/ 51213 w 726715"/>
                    <a:gd name="connsiteY0" fmla="*/ 0 h 2619101"/>
                    <a:gd name="connsiteX1" fmla="*/ 726715 w 726715"/>
                    <a:gd name="connsiteY1" fmla="*/ 659027 h 2619101"/>
                    <a:gd name="connsiteX2" fmla="*/ 51213 w 726715"/>
                    <a:gd name="connsiteY2" fmla="*/ 1276865 h 2619101"/>
                    <a:gd name="connsiteX3" fmla="*/ 677288 w 726715"/>
                    <a:gd name="connsiteY3" fmla="*/ 1902940 h 2619101"/>
                    <a:gd name="connsiteX4" fmla="*/ 59451 w 726715"/>
                    <a:gd name="connsiteY4" fmla="*/ 2553729 h 2619101"/>
                    <a:gd name="connsiteX5" fmla="*/ 59451 w 726715"/>
                    <a:gd name="connsiteY5" fmla="*/ 2561967 h 2619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26715" h="2619101">
                      <a:moveTo>
                        <a:pt x="51213" y="0"/>
                      </a:moveTo>
                      <a:cubicBezTo>
                        <a:pt x="388964" y="223108"/>
                        <a:pt x="726715" y="446216"/>
                        <a:pt x="726715" y="659027"/>
                      </a:cubicBezTo>
                      <a:cubicBezTo>
                        <a:pt x="726715" y="871838"/>
                        <a:pt x="59451" y="1069546"/>
                        <a:pt x="51213" y="1276865"/>
                      </a:cubicBezTo>
                      <a:cubicBezTo>
                        <a:pt x="42975" y="1484184"/>
                        <a:pt x="675915" y="1690129"/>
                        <a:pt x="677288" y="1902940"/>
                      </a:cubicBezTo>
                      <a:cubicBezTo>
                        <a:pt x="678661" y="2115751"/>
                        <a:pt x="162424" y="2443891"/>
                        <a:pt x="59451" y="2553729"/>
                      </a:cubicBezTo>
                      <a:cubicBezTo>
                        <a:pt x="-43522" y="2663567"/>
                        <a:pt x="7964" y="2612767"/>
                        <a:pt x="59451" y="2561967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133" name="Freeform 132">
                  <a:extLst>
                    <a:ext uri="{FF2B5EF4-FFF2-40B4-BE49-F238E27FC236}">
                      <a16:creationId xmlns:a16="http://schemas.microsoft.com/office/drawing/2014/main" id="{760AC251-D9A0-0A20-5799-A594AEAAFF34}"/>
                    </a:ext>
                  </a:extLst>
                </p:cNvPr>
                <p:cNvSpPr/>
                <p:nvPr/>
              </p:nvSpPr>
              <p:spPr>
                <a:xfrm>
                  <a:off x="9431129" y="4984193"/>
                  <a:ext cx="345989" cy="610563"/>
                </a:xfrm>
                <a:custGeom>
                  <a:avLst/>
                  <a:gdLst>
                    <a:gd name="connsiteX0" fmla="*/ 51213 w 726715"/>
                    <a:gd name="connsiteY0" fmla="*/ 0 h 2619101"/>
                    <a:gd name="connsiteX1" fmla="*/ 726715 w 726715"/>
                    <a:gd name="connsiteY1" fmla="*/ 659027 h 2619101"/>
                    <a:gd name="connsiteX2" fmla="*/ 51213 w 726715"/>
                    <a:gd name="connsiteY2" fmla="*/ 1276865 h 2619101"/>
                    <a:gd name="connsiteX3" fmla="*/ 677288 w 726715"/>
                    <a:gd name="connsiteY3" fmla="*/ 1902940 h 2619101"/>
                    <a:gd name="connsiteX4" fmla="*/ 59451 w 726715"/>
                    <a:gd name="connsiteY4" fmla="*/ 2553729 h 2619101"/>
                    <a:gd name="connsiteX5" fmla="*/ 59451 w 726715"/>
                    <a:gd name="connsiteY5" fmla="*/ 2561967 h 2619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26715" h="2619101">
                      <a:moveTo>
                        <a:pt x="51213" y="0"/>
                      </a:moveTo>
                      <a:cubicBezTo>
                        <a:pt x="388964" y="223108"/>
                        <a:pt x="726715" y="446216"/>
                        <a:pt x="726715" y="659027"/>
                      </a:cubicBezTo>
                      <a:cubicBezTo>
                        <a:pt x="726715" y="871838"/>
                        <a:pt x="59451" y="1069546"/>
                        <a:pt x="51213" y="1276865"/>
                      </a:cubicBezTo>
                      <a:cubicBezTo>
                        <a:pt x="42975" y="1484184"/>
                        <a:pt x="675915" y="1690129"/>
                        <a:pt x="677288" y="1902940"/>
                      </a:cubicBezTo>
                      <a:cubicBezTo>
                        <a:pt x="678661" y="2115751"/>
                        <a:pt x="162424" y="2443891"/>
                        <a:pt x="59451" y="2553729"/>
                      </a:cubicBezTo>
                      <a:cubicBezTo>
                        <a:pt x="-43522" y="2663567"/>
                        <a:pt x="7964" y="2612767"/>
                        <a:pt x="59451" y="2561967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134" name="Freeform 133">
                  <a:extLst>
                    <a:ext uri="{FF2B5EF4-FFF2-40B4-BE49-F238E27FC236}">
                      <a16:creationId xmlns:a16="http://schemas.microsoft.com/office/drawing/2014/main" id="{A69BAEB1-72F2-D892-4BAB-1E09CD855B0B}"/>
                    </a:ext>
                  </a:extLst>
                </p:cNvPr>
                <p:cNvSpPr/>
                <p:nvPr/>
              </p:nvSpPr>
              <p:spPr>
                <a:xfrm>
                  <a:off x="9636644" y="4984192"/>
                  <a:ext cx="345989" cy="610563"/>
                </a:xfrm>
                <a:custGeom>
                  <a:avLst/>
                  <a:gdLst>
                    <a:gd name="connsiteX0" fmla="*/ 51213 w 726715"/>
                    <a:gd name="connsiteY0" fmla="*/ 0 h 2619101"/>
                    <a:gd name="connsiteX1" fmla="*/ 726715 w 726715"/>
                    <a:gd name="connsiteY1" fmla="*/ 659027 h 2619101"/>
                    <a:gd name="connsiteX2" fmla="*/ 51213 w 726715"/>
                    <a:gd name="connsiteY2" fmla="*/ 1276865 h 2619101"/>
                    <a:gd name="connsiteX3" fmla="*/ 677288 w 726715"/>
                    <a:gd name="connsiteY3" fmla="*/ 1902940 h 2619101"/>
                    <a:gd name="connsiteX4" fmla="*/ 59451 w 726715"/>
                    <a:gd name="connsiteY4" fmla="*/ 2553729 h 2619101"/>
                    <a:gd name="connsiteX5" fmla="*/ 59451 w 726715"/>
                    <a:gd name="connsiteY5" fmla="*/ 2561967 h 2619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26715" h="2619101">
                      <a:moveTo>
                        <a:pt x="51213" y="0"/>
                      </a:moveTo>
                      <a:cubicBezTo>
                        <a:pt x="388964" y="223108"/>
                        <a:pt x="726715" y="446216"/>
                        <a:pt x="726715" y="659027"/>
                      </a:cubicBezTo>
                      <a:cubicBezTo>
                        <a:pt x="726715" y="871838"/>
                        <a:pt x="59451" y="1069546"/>
                        <a:pt x="51213" y="1276865"/>
                      </a:cubicBezTo>
                      <a:cubicBezTo>
                        <a:pt x="42975" y="1484184"/>
                        <a:pt x="675915" y="1690129"/>
                        <a:pt x="677288" y="1902940"/>
                      </a:cubicBezTo>
                      <a:cubicBezTo>
                        <a:pt x="678661" y="2115751"/>
                        <a:pt x="162424" y="2443891"/>
                        <a:pt x="59451" y="2553729"/>
                      </a:cubicBezTo>
                      <a:cubicBezTo>
                        <a:pt x="-43522" y="2663567"/>
                        <a:pt x="7964" y="2612767"/>
                        <a:pt x="59451" y="2561967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</p:grpSp>
        </p:grp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8F7FA142-79A0-5188-6A79-A1366F25EF49}"/>
              </a:ext>
            </a:extLst>
          </p:cNvPr>
          <p:cNvGrpSpPr/>
          <p:nvPr/>
        </p:nvGrpSpPr>
        <p:grpSpPr>
          <a:xfrm>
            <a:off x="6771190" y="3709583"/>
            <a:ext cx="1171787" cy="1123032"/>
            <a:chOff x="10020675" y="5656886"/>
            <a:chExt cx="2343574" cy="2246063"/>
          </a:xfrm>
        </p:grpSpPr>
        <p:sp>
          <p:nvSpPr>
            <p:cNvPr id="143" name="Rounded Rectangle 12">
              <a:extLst>
                <a:ext uri="{FF2B5EF4-FFF2-40B4-BE49-F238E27FC236}">
                  <a16:creationId xmlns:a16="http://schemas.microsoft.com/office/drawing/2014/main" id="{AB4A8512-01C2-9801-822F-C93EF2E3C087}"/>
                </a:ext>
              </a:extLst>
            </p:cNvPr>
            <p:cNvSpPr/>
            <p:nvPr/>
          </p:nvSpPr>
          <p:spPr>
            <a:xfrm>
              <a:off x="10806073" y="7262869"/>
              <a:ext cx="929199" cy="64008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/>
                <a:t>SM</a:t>
              </a:r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67BCE45E-1CBA-EAD3-3EB9-15610A0F766E}"/>
                </a:ext>
              </a:extLst>
            </p:cNvPr>
            <p:cNvGrpSpPr/>
            <p:nvPr/>
          </p:nvGrpSpPr>
          <p:grpSpPr>
            <a:xfrm>
              <a:off x="10020675" y="5659557"/>
              <a:ext cx="1190405" cy="1057275"/>
              <a:chOff x="10020675" y="5659557"/>
              <a:chExt cx="1190405" cy="1057275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A83A173E-5E8F-E728-042E-F41889E02A3E}"/>
                  </a:ext>
                </a:extLst>
              </p:cNvPr>
              <p:cNvSpPr/>
              <p:nvPr/>
            </p:nvSpPr>
            <p:spPr>
              <a:xfrm>
                <a:off x="10020675" y="5659557"/>
                <a:ext cx="1190405" cy="1057275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B0029558-DD7C-C562-F5FD-3C57EDAAEDEC}"/>
                  </a:ext>
                </a:extLst>
              </p:cNvPr>
              <p:cNvSpPr txBox="1"/>
              <p:nvPr/>
            </p:nvSpPr>
            <p:spPr>
              <a:xfrm>
                <a:off x="10020675" y="5659557"/>
                <a:ext cx="1061829" cy="461664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b="1">
                    <a:solidFill>
                      <a:srgbClr val="003057"/>
                    </a:solidFill>
                    <a:latin typeface="Helvetica" pitchFamily="2" charset="0"/>
                  </a:rPr>
                  <a:t>Block </a:t>
                </a:r>
              </a:p>
            </p:txBody>
          </p: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5D9DC4EC-7315-2B0E-9A68-C35B8C4DEBAD}"/>
                  </a:ext>
                </a:extLst>
              </p:cNvPr>
              <p:cNvGrpSpPr/>
              <p:nvPr/>
            </p:nvGrpSpPr>
            <p:grpSpPr>
              <a:xfrm>
                <a:off x="10200370" y="6028887"/>
                <a:ext cx="962534" cy="623896"/>
                <a:chOff x="9020099" y="4984192"/>
                <a:chExt cx="962534" cy="623896"/>
              </a:xfrm>
            </p:grpSpPr>
            <p:sp>
              <p:nvSpPr>
                <p:cNvPr id="156" name="Freeform 155">
                  <a:extLst>
                    <a:ext uri="{FF2B5EF4-FFF2-40B4-BE49-F238E27FC236}">
                      <a16:creationId xmlns:a16="http://schemas.microsoft.com/office/drawing/2014/main" id="{6630E34C-2970-3F37-2FE2-7AC8B0A73F8F}"/>
                    </a:ext>
                  </a:extLst>
                </p:cNvPr>
                <p:cNvSpPr/>
                <p:nvPr/>
              </p:nvSpPr>
              <p:spPr>
                <a:xfrm>
                  <a:off x="9020099" y="4997525"/>
                  <a:ext cx="345989" cy="610563"/>
                </a:xfrm>
                <a:custGeom>
                  <a:avLst/>
                  <a:gdLst>
                    <a:gd name="connsiteX0" fmla="*/ 51213 w 726715"/>
                    <a:gd name="connsiteY0" fmla="*/ 0 h 2619101"/>
                    <a:gd name="connsiteX1" fmla="*/ 726715 w 726715"/>
                    <a:gd name="connsiteY1" fmla="*/ 659027 h 2619101"/>
                    <a:gd name="connsiteX2" fmla="*/ 51213 w 726715"/>
                    <a:gd name="connsiteY2" fmla="*/ 1276865 h 2619101"/>
                    <a:gd name="connsiteX3" fmla="*/ 677288 w 726715"/>
                    <a:gd name="connsiteY3" fmla="*/ 1902940 h 2619101"/>
                    <a:gd name="connsiteX4" fmla="*/ 59451 w 726715"/>
                    <a:gd name="connsiteY4" fmla="*/ 2553729 h 2619101"/>
                    <a:gd name="connsiteX5" fmla="*/ 59451 w 726715"/>
                    <a:gd name="connsiteY5" fmla="*/ 2561967 h 2619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26715" h="2619101">
                      <a:moveTo>
                        <a:pt x="51213" y="0"/>
                      </a:moveTo>
                      <a:cubicBezTo>
                        <a:pt x="388964" y="223108"/>
                        <a:pt x="726715" y="446216"/>
                        <a:pt x="726715" y="659027"/>
                      </a:cubicBezTo>
                      <a:cubicBezTo>
                        <a:pt x="726715" y="871838"/>
                        <a:pt x="59451" y="1069546"/>
                        <a:pt x="51213" y="1276865"/>
                      </a:cubicBezTo>
                      <a:cubicBezTo>
                        <a:pt x="42975" y="1484184"/>
                        <a:pt x="675915" y="1690129"/>
                        <a:pt x="677288" y="1902940"/>
                      </a:cubicBezTo>
                      <a:cubicBezTo>
                        <a:pt x="678661" y="2115751"/>
                        <a:pt x="162424" y="2443891"/>
                        <a:pt x="59451" y="2553729"/>
                      </a:cubicBezTo>
                      <a:cubicBezTo>
                        <a:pt x="-43522" y="2663567"/>
                        <a:pt x="7964" y="2612767"/>
                        <a:pt x="59451" y="2561967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157" name="Freeform 156">
                  <a:extLst>
                    <a:ext uri="{FF2B5EF4-FFF2-40B4-BE49-F238E27FC236}">
                      <a16:creationId xmlns:a16="http://schemas.microsoft.com/office/drawing/2014/main" id="{61039132-51C1-C917-371A-E318622CEA7D}"/>
                    </a:ext>
                  </a:extLst>
                </p:cNvPr>
                <p:cNvSpPr/>
                <p:nvPr/>
              </p:nvSpPr>
              <p:spPr>
                <a:xfrm>
                  <a:off x="9225614" y="4984194"/>
                  <a:ext cx="345989" cy="610563"/>
                </a:xfrm>
                <a:custGeom>
                  <a:avLst/>
                  <a:gdLst>
                    <a:gd name="connsiteX0" fmla="*/ 51213 w 726715"/>
                    <a:gd name="connsiteY0" fmla="*/ 0 h 2619101"/>
                    <a:gd name="connsiteX1" fmla="*/ 726715 w 726715"/>
                    <a:gd name="connsiteY1" fmla="*/ 659027 h 2619101"/>
                    <a:gd name="connsiteX2" fmla="*/ 51213 w 726715"/>
                    <a:gd name="connsiteY2" fmla="*/ 1276865 h 2619101"/>
                    <a:gd name="connsiteX3" fmla="*/ 677288 w 726715"/>
                    <a:gd name="connsiteY3" fmla="*/ 1902940 h 2619101"/>
                    <a:gd name="connsiteX4" fmla="*/ 59451 w 726715"/>
                    <a:gd name="connsiteY4" fmla="*/ 2553729 h 2619101"/>
                    <a:gd name="connsiteX5" fmla="*/ 59451 w 726715"/>
                    <a:gd name="connsiteY5" fmla="*/ 2561967 h 2619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26715" h="2619101">
                      <a:moveTo>
                        <a:pt x="51213" y="0"/>
                      </a:moveTo>
                      <a:cubicBezTo>
                        <a:pt x="388964" y="223108"/>
                        <a:pt x="726715" y="446216"/>
                        <a:pt x="726715" y="659027"/>
                      </a:cubicBezTo>
                      <a:cubicBezTo>
                        <a:pt x="726715" y="871838"/>
                        <a:pt x="59451" y="1069546"/>
                        <a:pt x="51213" y="1276865"/>
                      </a:cubicBezTo>
                      <a:cubicBezTo>
                        <a:pt x="42975" y="1484184"/>
                        <a:pt x="675915" y="1690129"/>
                        <a:pt x="677288" y="1902940"/>
                      </a:cubicBezTo>
                      <a:cubicBezTo>
                        <a:pt x="678661" y="2115751"/>
                        <a:pt x="162424" y="2443891"/>
                        <a:pt x="59451" y="2553729"/>
                      </a:cubicBezTo>
                      <a:cubicBezTo>
                        <a:pt x="-43522" y="2663567"/>
                        <a:pt x="7964" y="2612767"/>
                        <a:pt x="59451" y="2561967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158" name="Freeform 157">
                  <a:extLst>
                    <a:ext uri="{FF2B5EF4-FFF2-40B4-BE49-F238E27FC236}">
                      <a16:creationId xmlns:a16="http://schemas.microsoft.com/office/drawing/2014/main" id="{EF75E25A-287B-D9DB-AF2C-7ED8EF1DC2C9}"/>
                    </a:ext>
                  </a:extLst>
                </p:cNvPr>
                <p:cNvSpPr/>
                <p:nvPr/>
              </p:nvSpPr>
              <p:spPr>
                <a:xfrm>
                  <a:off x="9431129" y="4984193"/>
                  <a:ext cx="345989" cy="610563"/>
                </a:xfrm>
                <a:custGeom>
                  <a:avLst/>
                  <a:gdLst>
                    <a:gd name="connsiteX0" fmla="*/ 51213 w 726715"/>
                    <a:gd name="connsiteY0" fmla="*/ 0 h 2619101"/>
                    <a:gd name="connsiteX1" fmla="*/ 726715 w 726715"/>
                    <a:gd name="connsiteY1" fmla="*/ 659027 h 2619101"/>
                    <a:gd name="connsiteX2" fmla="*/ 51213 w 726715"/>
                    <a:gd name="connsiteY2" fmla="*/ 1276865 h 2619101"/>
                    <a:gd name="connsiteX3" fmla="*/ 677288 w 726715"/>
                    <a:gd name="connsiteY3" fmla="*/ 1902940 h 2619101"/>
                    <a:gd name="connsiteX4" fmla="*/ 59451 w 726715"/>
                    <a:gd name="connsiteY4" fmla="*/ 2553729 h 2619101"/>
                    <a:gd name="connsiteX5" fmla="*/ 59451 w 726715"/>
                    <a:gd name="connsiteY5" fmla="*/ 2561967 h 2619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26715" h="2619101">
                      <a:moveTo>
                        <a:pt x="51213" y="0"/>
                      </a:moveTo>
                      <a:cubicBezTo>
                        <a:pt x="388964" y="223108"/>
                        <a:pt x="726715" y="446216"/>
                        <a:pt x="726715" y="659027"/>
                      </a:cubicBezTo>
                      <a:cubicBezTo>
                        <a:pt x="726715" y="871838"/>
                        <a:pt x="59451" y="1069546"/>
                        <a:pt x="51213" y="1276865"/>
                      </a:cubicBezTo>
                      <a:cubicBezTo>
                        <a:pt x="42975" y="1484184"/>
                        <a:pt x="675915" y="1690129"/>
                        <a:pt x="677288" y="1902940"/>
                      </a:cubicBezTo>
                      <a:cubicBezTo>
                        <a:pt x="678661" y="2115751"/>
                        <a:pt x="162424" y="2443891"/>
                        <a:pt x="59451" y="2553729"/>
                      </a:cubicBezTo>
                      <a:cubicBezTo>
                        <a:pt x="-43522" y="2663567"/>
                        <a:pt x="7964" y="2612767"/>
                        <a:pt x="59451" y="2561967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159" name="Freeform 158">
                  <a:extLst>
                    <a:ext uri="{FF2B5EF4-FFF2-40B4-BE49-F238E27FC236}">
                      <a16:creationId xmlns:a16="http://schemas.microsoft.com/office/drawing/2014/main" id="{DBC2897E-2519-6A5B-2539-DCF526C36468}"/>
                    </a:ext>
                  </a:extLst>
                </p:cNvPr>
                <p:cNvSpPr/>
                <p:nvPr/>
              </p:nvSpPr>
              <p:spPr>
                <a:xfrm>
                  <a:off x="9636644" y="4984192"/>
                  <a:ext cx="345989" cy="610563"/>
                </a:xfrm>
                <a:custGeom>
                  <a:avLst/>
                  <a:gdLst>
                    <a:gd name="connsiteX0" fmla="*/ 51213 w 726715"/>
                    <a:gd name="connsiteY0" fmla="*/ 0 h 2619101"/>
                    <a:gd name="connsiteX1" fmla="*/ 726715 w 726715"/>
                    <a:gd name="connsiteY1" fmla="*/ 659027 h 2619101"/>
                    <a:gd name="connsiteX2" fmla="*/ 51213 w 726715"/>
                    <a:gd name="connsiteY2" fmla="*/ 1276865 h 2619101"/>
                    <a:gd name="connsiteX3" fmla="*/ 677288 w 726715"/>
                    <a:gd name="connsiteY3" fmla="*/ 1902940 h 2619101"/>
                    <a:gd name="connsiteX4" fmla="*/ 59451 w 726715"/>
                    <a:gd name="connsiteY4" fmla="*/ 2553729 h 2619101"/>
                    <a:gd name="connsiteX5" fmla="*/ 59451 w 726715"/>
                    <a:gd name="connsiteY5" fmla="*/ 2561967 h 2619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26715" h="2619101">
                      <a:moveTo>
                        <a:pt x="51213" y="0"/>
                      </a:moveTo>
                      <a:cubicBezTo>
                        <a:pt x="388964" y="223108"/>
                        <a:pt x="726715" y="446216"/>
                        <a:pt x="726715" y="659027"/>
                      </a:cubicBezTo>
                      <a:cubicBezTo>
                        <a:pt x="726715" y="871838"/>
                        <a:pt x="59451" y="1069546"/>
                        <a:pt x="51213" y="1276865"/>
                      </a:cubicBezTo>
                      <a:cubicBezTo>
                        <a:pt x="42975" y="1484184"/>
                        <a:pt x="675915" y="1690129"/>
                        <a:pt x="677288" y="1902940"/>
                      </a:cubicBezTo>
                      <a:cubicBezTo>
                        <a:pt x="678661" y="2115751"/>
                        <a:pt x="162424" y="2443891"/>
                        <a:pt x="59451" y="2553729"/>
                      </a:cubicBezTo>
                      <a:cubicBezTo>
                        <a:pt x="-43522" y="2663567"/>
                        <a:pt x="7964" y="2612767"/>
                        <a:pt x="59451" y="2561967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1D807255-4E57-2907-D63B-97D0BBDC0055}"/>
                </a:ext>
              </a:extLst>
            </p:cNvPr>
            <p:cNvGrpSpPr/>
            <p:nvPr/>
          </p:nvGrpSpPr>
          <p:grpSpPr>
            <a:xfrm>
              <a:off x="11173844" y="5656886"/>
              <a:ext cx="1190405" cy="1057275"/>
              <a:chOff x="10020675" y="5659557"/>
              <a:chExt cx="1190405" cy="1057275"/>
            </a:xfrm>
          </p:grpSpPr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19D08249-6C4F-DF34-9AF6-96BDC6F6AE99}"/>
                  </a:ext>
                </a:extLst>
              </p:cNvPr>
              <p:cNvSpPr/>
              <p:nvPr/>
            </p:nvSpPr>
            <p:spPr>
              <a:xfrm>
                <a:off x="10020675" y="5659557"/>
                <a:ext cx="1190405" cy="1057275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3E64FD16-BA0D-9B10-2B0A-9EA4F5630C63}"/>
                  </a:ext>
                </a:extLst>
              </p:cNvPr>
              <p:cNvSpPr txBox="1"/>
              <p:nvPr/>
            </p:nvSpPr>
            <p:spPr>
              <a:xfrm>
                <a:off x="10020675" y="5659557"/>
                <a:ext cx="1061829" cy="461664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b="1">
                    <a:solidFill>
                      <a:srgbClr val="003057"/>
                    </a:solidFill>
                    <a:latin typeface="Helvetica" pitchFamily="2" charset="0"/>
                  </a:rPr>
                  <a:t>Block</a:t>
                </a:r>
                <a:r>
                  <a:rPr lang="en-US" sz="900" b="1">
                    <a:solidFill>
                      <a:schemeClr val="bg1"/>
                    </a:solidFill>
                    <a:latin typeface="Helvetica" pitchFamily="2" charset="0"/>
                  </a:rPr>
                  <a:t> </a:t>
                </a:r>
              </a:p>
            </p:txBody>
          </p: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4C4F22D6-87E2-C57C-97AA-A4E38BA298CB}"/>
                  </a:ext>
                </a:extLst>
              </p:cNvPr>
              <p:cNvGrpSpPr/>
              <p:nvPr/>
            </p:nvGrpSpPr>
            <p:grpSpPr>
              <a:xfrm>
                <a:off x="10200370" y="6028887"/>
                <a:ext cx="962534" cy="623896"/>
                <a:chOff x="9020099" y="4984192"/>
                <a:chExt cx="962534" cy="623896"/>
              </a:xfrm>
            </p:grpSpPr>
            <p:sp>
              <p:nvSpPr>
                <p:cNvPr id="149" name="Freeform 148">
                  <a:extLst>
                    <a:ext uri="{FF2B5EF4-FFF2-40B4-BE49-F238E27FC236}">
                      <a16:creationId xmlns:a16="http://schemas.microsoft.com/office/drawing/2014/main" id="{FDD700CD-F04E-EF25-1304-E0B4494D6412}"/>
                    </a:ext>
                  </a:extLst>
                </p:cNvPr>
                <p:cNvSpPr/>
                <p:nvPr/>
              </p:nvSpPr>
              <p:spPr>
                <a:xfrm>
                  <a:off x="9020099" y="4997525"/>
                  <a:ext cx="345989" cy="610563"/>
                </a:xfrm>
                <a:custGeom>
                  <a:avLst/>
                  <a:gdLst>
                    <a:gd name="connsiteX0" fmla="*/ 51213 w 726715"/>
                    <a:gd name="connsiteY0" fmla="*/ 0 h 2619101"/>
                    <a:gd name="connsiteX1" fmla="*/ 726715 w 726715"/>
                    <a:gd name="connsiteY1" fmla="*/ 659027 h 2619101"/>
                    <a:gd name="connsiteX2" fmla="*/ 51213 w 726715"/>
                    <a:gd name="connsiteY2" fmla="*/ 1276865 h 2619101"/>
                    <a:gd name="connsiteX3" fmla="*/ 677288 w 726715"/>
                    <a:gd name="connsiteY3" fmla="*/ 1902940 h 2619101"/>
                    <a:gd name="connsiteX4" fmla="*/ 59451 w 726715"/>
                    <a:gd name="connsiteY4" fmla="*/ 2553729 h 2619101"/>
                    <a:gd name="connsiteX5" fmla="*/ 59451 w 726715"/>
                    <a:gd name="connsiteY5" fmla="*/ 2561967 h 2619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26715" h="2619101">
                      <a:moveTo>
                        <a:pt x="51213" y="0"/>
                      </a:moveTo>
                      <a:cubicBezTo>
                        <a:pt x="388964" y="223108"/>
                        <a:pt x="726715" y="446216"/>
                        <a:pt x="726715" y="659027"/>
                      </a:cubicBezTo>
                      <a:cubicBezTo>
                        <a:pt x="726715" y="871838"/>
                        <a:pt x="59451" y="1069546"/>
                        <a:pt x="51213" y="1276865"/>
                      </a:cubicBezTo>
                      <a:cubicBezTo>
                        <a:pt x="42975" y="1484184"/>
                        <a:pt x="675915" y="1690129"/>
                        <a:pt x="677288" y="1902940"/>
                      </a:cubicBezTo>
                      <a:cubicBezTo>
                        <a:pt x="678661" y="2115751"/>
                        <a:pt x="162424" y="2443891"/>
                        <a:pt x="59451" y="2553729"/>
                      </a:cubicBezTo>
                      <a:cubicBezTo>
                        <a:pt x="-43522" y="2663567"/>
                        <a:pt x="7964" y="2612767"/>
                        <a:pt x="59451" y="2561967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150" name="Freeform 149">
                  <a:extLst>
                    <a:ext uri="{FF2B5EF4-FFF2-40B4-BE49-F238E27FC236}">
                      <a16:creationId xmlns:a16="http://schemas.microsoft.com/office/drawing/2014/main" id="{0BC099BA-A988-F734-558A-7FE9146D0EDC}"/>
                    </a:ext>
                  </a:extLst>
                </p:cNvPr>
                <p:cNvSpPr/>
                <p:nvPr/>
              </p:nvSpPr>
              <p:spPr>
                <a:xfrm>
                  <a:off x="9225614" y="4984194"/>
                  <a:ext cx="345989" cy="610563"/>
                </a:xfrm>
                <a:custGeom>
                  <a:avLst/>
                  <a:gdLst>
                    <a:gd name="connsiteX0" fmla="*/ 51213 w 726715"/>
                    <a:gd name="connsiteY0" fmla="*/ 0 h 2619101"/>
                    <a:gd name="connsiteX1" fmla="*/ 726715 w 726715"/>
                    <a:gd name="connsiteY1" fmla="*/ 659027 h 2619101"/>
                    <a:gd name="connsiteX2" fmla="*/ 51213 w 726715"/>
                    <a:gd name="connsiteY2" fmla="*/ 1276865 h 2619101"/>
                    <a:gd name="connsiteX3" fmla="*/ 677288 w 726715"/>
                    <a:gd name="connsiteY3" fmla="*/ 1902940 h 2619101"/>
                    <a:gd name="connsiteX4" fmla="*/ 59451 w 726715"/>
                    <a:gd name="connsiteY4" fmla="*/ 2553729 h 2619101"/>
                    <a:gd name="connsiteX5" fmla="*/ 59451 w 726715"/>
                    <a:gd name="connsiteY5" fmla="*/ 2561967 h 2619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26715" h="2619101">
                      <a:moveTo>
                        <a:pt x="51213" y="0"/>
                      </a:moveTo>
                      <a:cubicBezTo>
                        <a:pt x="388964" y="223108"/>
                        <a:pt x="726715" y="446216"/>
                        <a:pt x="726715" y="659027"/>
                      </a:cubicBezTo>
                      <a:cubicBezTo>
                        <a:pt x="726715" y="871838"/>
                        <a:pt x="59451" y="1069546"/>
                        <a:pt x="51213" y="1276865"/>
                      </a:cubicBezTo>
                      <a:cubicBezTo>
                        <a:pt x="42975" y="1484184"/>
                        <a:pt x="675915" y="1690129"/>
                        <a:pt x="677288" y="1902940"/>
                      </a:cubicBezTo>
                      <a:cubicBezTo>
                        <a:pt x="678661" y="2115751"/>
                        <a:pt x="162424" y="2443891"/>
                        <a:pt x="59451" y="2553729"/>
                      </a:cubicBezTo>
                      <a:cubicBezTo>
                        <a:pt x="-43522" y="2663567"/>
                        <a:pt x="7964" y="2612767"/>
                        <a:pt x="59451" y="2561967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151" name="Freeform 150">
                  <a:extLst>
                    <a:ext uri="{FF2B5EF4-FFF2-40B4-BE49-F238E27FC236}">
                      <a16:creationId xmlns:a16="http://schemas.microsoft.com/office/drawing/2014/main" id="{F3F62AA4-1542-166F-174F-1D693C4C41A5}"/>
                    </a:ext>
                  </a:extLst>
                </p:cNvPr>
                <p:cNvSpPr/>
                <p:nvPr/>
              </p:nvSpPr>
              <p:spPr>
                <a:xfrm>
                  <a:off x="9431129" y="4984193"/>
                  <a:ext cx="345989" cy="610563"/>
                </a:xfrm>
                <a:custGeom>
                  <a:avLst/>
                  <a:gdLst>
                    <a:gd name="connsiteX0" fmla="*/ 51213 w 726715"/>
                    <a:gd name="connsiteY0" fmla="*/ 0 h 2619101"/>
                    <a:gd name="connsiteX1" fmla="*/ 726715 w 726715"/>
                    <a:gd name="connsiteY1" fmla="*/ 659027 h 2619101"/>
                    <a:gd name="connsiteX2" fmla="*/ 51213 w 726715"/>
                    <a:gd name="connsiteY2" fmla="*/ 1276865 h 2619101"/>
                    <a:gd name="connsiteX3" fmla="*/ 677288 w 726715"/>
                    <a:gd name="connsiteY3" fmla="*/ 1902940 h 2619101"/>
                    <a:gd name="connsiteX4" fmla="*/ 59451 w 726715"/>
                    <a:gd name="connsiteY4" fmla="*/ 2553729 h 2619101"/>
                    <a:gd name="connsiteX5" fmla="*/ 59451 w 726715"/>
                    <a:gd name="connsiteY5" fmla="*/ 2561967 h 2619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26715" h="2619101">
                      <a:moveTo>
                        <a:pt x="51213" y="0"/>
                      </a:moveTo>
                      <a:cubicBezTo>
                        <a:pt x="388964" y="223108"/>
                        <a:pt x="726715" y="446216"/>
                        <a:pt x="726715" y="659027"/>
                      </a:cubicBezTo>
                      <a:cubicBezTo>
                        <a:pt x="726715" y="871838"/>
                        <a:pt x="59451" y="1069546"/>
                        <a:pt x="51213" y="1276865"/>
                      </a:cubicBezTo>
                      <a:cubicBezTo>
                        <a:pt x="42975" y="1484184"/>
                        <a:pt x="675915" y="1690129"/>
                        <a:pt x="677288" y="1902940"/>
                      </a:cubicBezTo>
                      <a:cubicBezTo>
                        <a:pt x="678661" y="2115751"/>
                        <a:pt x="162424" y="2443891"/>
                        <a:pt x="59451" y="2553729"/>
                      </a:cubicBezTo>
                      <a:cubicBezTo>
                        <a:pt x="-43522" y="2663567"/>
                        <a:pt x="7964" y="2612767"/>
                        <a:pt x="59451" y="2561967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152" name="Freeform 151">
                  <a:extLst>
                    <a:ext uri="{FF2B5EF4-FFF2-40B4-BE49-F238E27FC236}">
                      <a16:creationId xmlns:a16="http://schemas.microsoft.com/office/drawing/2014/main" id="{A44A7CAB-42B0-024D-D5B5-B3CF56CB489A}"/>
                    </a:ext>
                  </a:extLst>
                </p:cNvPr>
                <p:cNvSpPr/>
                <p:nvPr/>
              </p:nvSpPr>
              <p:spPr>
                <a:xfrm>
                  <a:off x="9636644" y="4984192"/>
                  <a:ext cx="345989" cy="610563"/>
                </a:xfrm>
                <a:custGeom>
                  <a:avLst/>
                  <a:gdLst>
                    <a:gd name="connsiteX0" fmla="*/ 51213 w 726715"/>
                    <a:gd name="connsiteY0" fmla="*/ 0 h 2619101"/>
                    <a:gd name="connsiteX1" fmla="*/ 726715 w 726715"/>
                    <a:gd name="connsiteY1" fmla="*/ 659027 h 2619101"/>
                    <a:gd name="connsiteX2" fmla="*/ 51213 w 726715"/>
                    <a:gd name="connsiteY2" fmla="*/ 1276865 h 2619101"/>
                    <a:gd name="connsiteX3" fmla="*/ 677288 w 726715"/>
                    <a:gd name="connsiteY3" fmla="*/ 1902940 h 2619101"/>
                    <a:gd name="connsiteX4" fmla="*/ 59451 w 726715"/>
                    <a:gd name="connsiteY4" fmla="*/ 2553729 h 2619101"/>
                    <a:gd name="connsiteX5" fmla="*/ 59451 w 726715"/>
                    <a:gd name="connsiteY5" fmla="*/ 2561967 h 2619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26715" h="2619101">
                      <a:moveTo>
                        <a:pt x="51213" y="0"/>
                      </a:moveTo>
                      <a:cubicBezTo>
                        <a:pt x="388964" y="223108"/>
                        <a:pt x="726715" y="446216"/>
                        <a:pt x="726715" y="659027"/>
                      </a:cubicBezTo>
                      <a:cubicBezTo>
                        <a:pt x="726715" y="871838"/>
                        <a:pt x="59451" y="1069546"/>
                        <a:pt x="51213" y="1276865"/>
                      </a:cubicBezTo>
                      <a:cubicBezTo>
                        <a:pt x="42975" y="1484184"/>
                        <a:pt x="675915" y="1690129"/>
                        <a:pt x="677288" y="1902940"/>
                      </a:cubicBezTo>
                      <a:cubicBezTo>
                        <a:pt x="678661" y="2115751"/>
                        <a:pt x="162424" y="2443891"/>
                        <a:pt x="59451" y="2553729"/>
                      </a:cubicBezTo>
                      <a:cubicBezTo>
                        <a:pt x="-43522" y="2663567"/>
                        <a:pt x="7964" y="2612767"/>
                        <a:pt x="59451" y="2561967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</p:grpSp>
        </p:grp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94CA129B-A583-0D61-A33B-D419E3DD3F93}"/>
              </a:ext>
            </a:extLst>
          </p:cNvPr>
          <p:cNvSpPr txBox="1"/>
          <p:nvPr/>
        </p:nvSpPr>
        <p:spPr>
          <a:xfrm>
            <a:off x="244305" y="5326173"/>
            <a:ext cx="4736361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sz="1200" b="1" dirty="0">
                <a:latin typeface="Helvetica" pitchFamily="2" charset="0"/>
              </a:rPr>
              <a:t>Case (a): Each SM runs one CUDA block (6 threads per block) 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5F0E0BD-83A7-ED25-5FFF-B93BA81BAF06}"/>
              </a:ext>
            </a:extLst>
          </p:cNvPr>
          <p:cNvSpPr txBox="1"/>
          <p:nvPr/>
        </p:nvSpPr>
        <p:spPr>
          <a:xfrm>
            <a:off x="4338552" y="4964874"/>
            <a:ext cx="4737964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sz="1200" b="1">
                <a:latin typeface="Helvetica" pitchFamily="2" charset="0"/>
              </a:rPr>
              <a:t>Case (b): Each SM runs two CUDA block (4 threads per block) </a:t>
            </a: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8785DD1-6107-71F4-2A6B-C91FAFA85043}"/>
              </a:ext>
            </a:extLst>
          </p:cNvPr>
          <p:cNvGrpSpPr/>
          <p:nvPr/>
        </p:nvGrpSpPr>
        <p:grpSpPr>
          <a:xfrm>
            <a:off x="7942231" y="3707845"/>
            <a:ext cx="1171787" cy="1123032"/>
            <a:chOff x="10020675" y="5656886"/>
            <a:chExt cx="2343574" cy="2246063"/>
          </a:xfrm>
        </p:grpSpPr>
        <p:sp>
          <p:nvSpPr>
            <p:cNvPr id="163" name="Rounded Rectangle 12">
              <a:extLst>
                <a:ext uri="{FF2B5EF4-FFF2-40B4-BE49-F238E27FC236}">
                  <a16:creationId xmlns:a16="http://schemas.microsoft.com/office/drawing/2014/main" id="{02141B2D-A72E-9080-0210-C6739AF0AA2C}"/>
                </a:ext>
              </a:extLst>
            </p:cNvPr>
            <p:cNvSpPr/>
            <p:nvPr/>
          </p:nvSpPr>
          <p:spPr>
            <a:xfrm>
              <a:off x="10806073" y="7262869"/>
              <a:ext cx="929199" cy="64008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/>
                <a:t>SM</a:t>
              </a:r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113E0594-5811-0734-C231-EB979A017E06}"/>
                </a:ext>
              </a:extLst>
            </p:cNvPr>
            <p:cNvGrpSpPr/>
            <p:nvPr/>
          </p:nvGrpSpPr>
          <p:grpSpPr>
            <a:xfrm>
              <a:off x="10020675" y="5659557"/>
              <a:ext cx="1190405" cy="1057275"/>
              <a:chOff x="10020675" y="5659557"/>
              <a:chExt cx="1190405" cy="1057275"/>
            </a:xfrm>
          </p:grpSpPr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DAE53D83-5A33-8021-7423-3B8F31EDA152}"/>
                  </a:ext>
                </a:extLst>
              </p:cNvPr>
              <p:cNvSpPr/>
              <p:nvPr/>
            </p:nvSpPr>
            <p:spPr>
              <a:xfrm>
                <a:off x="10020675" y="5659557"/>
                <a:ext cx="1190405" cy="1057275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374F708E-148F-F391-C325-D6EDB3AF22FB}"/>
                  </a:ext>
                </a:extLst>
              </p:cNvPr>
              <p:cNvSpPr txBox="1"/>
              <p:nvPr/>
            </p:nvSpPr>
            <p:spPr>
              <a:xfrm>
                <a:off x="10020675" y="5659557"/>
                <a:ext cx="1061829" cy="461664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b="1">
                    <a:solidFill>
                      <a:srgbClr val="003057"/>
                    </a:solidFill>
                    <a:latin typeface="Helvetica" pitchFamily="2" charset="0"/>
                  </a:rPr>
                  <a:t>Block </a:t>
                </a:r>
              </a:p>
            </p:txBody>
          </p: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FBAFB3C7-97D2-B921-B873-0E2967A111E3}"/>
                  </a:ext>
                </a:extLst>
              </p:cNvPr>
              <p:cNvGrpSpPr/>
              <p:nvPr/>
            </p:nvGrpSpPr>
            <p:grpSpPr>
              <a:xfrm>
                <a:off x="10200370" y="6028887"/>
                <a:ext cx="962534" cy="623896"/>
                <a:chOff x="9020099" y="4984192"/>
                <a:chExt cx="962534" cy="623896"/>
              </a:xfrm>
            </p:grpSpPr>
            <p:sp>
              <p:nvSpPr>
                <p:cNvPr id="176" name="Freeform 175">
                  <a:extLst>
                    <a:ext uri="{FF2B5EF4-FFF2-40B4-BE49-F238E27FC236}">
                      <a16:creationId xmlns:a16="http://schemas.microsoft.com/office/drawing/2014/main" id="{3BE29806-1628-ACEB-1FEF-A5FCE6C61D3D}"/>
                    </a:ext>
                  </a:extLst>
                </p:cNvPr>
                <p:cNvSpPr/>
                <p:nvPr/>
              </p:nvSpPr>
              <p:spPr>
                <a:xfrm>
                  <a:off x="9020099" y="4997525"/>
                  <a:ext cx="345989" cy="610563"/>
                </a:xfrm>
                <a:custGeom>
                  <a:avLst/>
                  <a:gdLst>
                    <a:gd name="connsiteX0" fmla="*/ 51213 w 726715"/>
                    <a:gd name="connsiteY0" fmla="*/ 0 h 2619101"/>
                    <a:gd name="connsiteX1" fmla="*/ 726715 w 726715"/>
                    <a:gd name="connsiteY1" fmla="*/ 659027 h 2619101"/>
                    <a:gd name="connsiteX2" fmla="*/ 51213 w 726715"/>
                    <a:gd name="connsiteY2" fmla="*/ 1276865 h 2619101"/>
                    <a:gd name="connsiteX3" fmla="*/ 677288 w 726715"/>
                    <a:gd name="connsiteY3" fmla="*/ 1902940 h 2619101"/>
                    <a:gd name="connsiteX4" fmla="*/ 59451 w 726715"/>
                    <a:gd name="connsiteY4" fmla="*/ 2553729 h 2619101"/>
                    <a:gd name="connsiteX5" fmla="*/ 59451 w 726715"/>
                    <a:gd name="connsiteY5" fmla="*/ 2561967 h 2619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26715" h="2619101">
                      <a:moveTo>
                        <a:pt x="51213" y="0"/>
                      </a:moveTo>
                      <a:cubicBezTo>
                        <a:pt x="388964" y="223108"/>
                        <a:pt x="726715" y="446216"/>
                        <a:pt x="726715" y="659027"/>
                      </a:cubicBezTo>
                      <a:cubicBezTo>
                        <a:pt x="726715" y="871838"/>
                        <a:pt x="59451" y="1069546"/>
                        <a:pt x="51213" y="1276865"/>
                      </a:cubicBezTo>
                      <a:cubicBezTo>
                        <a:pt x="42975" y="1484184"/>
                        <a:pt x="675915" y="1690129"/>
                        <a:pt x="677288" y="1902940"/>
                      </a:cubicBezTo>
                      <a:cubicBezTo>
                        <a:pt x="678661" y="2115751"/>
                        <a:pt x="162424" y="2443891"/>
                        <a:pt x="59451" y="2553729"/>
                      </a:cubicBezTo>
                      <a:cubicBezTo>
                        <a:pt x="-43522" y="2663567"/>
                        <a:pt x="7964" y="2612767"/>
                        <a:pt x="59451" y="2561967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177" name="Freeform 176">
                  <a:extLst>
                    <a:ext uri="{FF2B5EF4-FFF2-40B4-BE49-F238E27FC236}">
                      <a16:creationId xmlns:a16="http://schemas.microsoft.com/office/drawing/2014/main" id="{17E08C05-AD01-6B8F-6148-0C9162E3BF5E}"/>
                    </a:ext>
                  </a:extLst>
                </p:cNvPr>
                <p:cNvSpPr/>
                <p:nvPr/>
              </p:nvSpPr>
              <p:spPr>
                <a:xfrm>
                  <a:off x="9225614" y="4984194"/>
                  <a:ext cx="345989" cy="610563"/>
                </a:xfrm>
                <a:custGeom>
                  <a:avLst/>
                  <a:gdLst>
                    <a:gd name="connsiteX0" fmla="*/ 51213 w 726715"/>
                    <a:gd name="connsiteY0" fmla="*/ 0 h 2619101"/>
                    <a:gd name="connsiteX1" fmla="*/ 726715 w 726715"/>
                    <a:gd name="connsiteY1" fmla="*/ 659027 h 2619101"/>
                    <a:gd name="connsiteX2" fmla="*/ 51213 w 726715"/>
                    <a:gd name="connsiteY2" fmla="*/ 1276865 h 2619101"/>
                    <a:gd name="connsiteX3" fmla="*/ 677288 w 726715"/>
                    <a:gd name="connsiteY3" fmla="*/ 1902940 h 2619101"/>
                    <a:gd name="connsiteX4" fmla="*/ 59451 w 726715"/>
                    <a:gd name="connsiteY4" fmla="*/ 2553729 h 2619101"/>
                    <a:gd name="connsiteX5" fmla="*/ 59451 w 726715"/>
                    <a:gd name="connsiteY5" fmla="*/ 2561967 h 2619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26715" h="2619101">
                      <a:moveTo>
                        <a:pt x="51213" y="0"/>
                      </a:moveTo>
                      <a:cubicBezTo>
                        <a:pt x="388964" y="223108"/>
                        <a:pt x="726715" y="446216"/>
                        <a:pt x="726715" y="659027"/>
                      </a:cubicBezTo>
                      <a:cubicBezTo>
                        <a:pt x="726715" y="871838"/>
                        <a:pt x="59451" y="1069546"/>
                        <a:pt x="51213" y="1276865"/>
                      </a:cubicBezTo>
                      <a:cubicBezTo>
                        <a:pt x="42975" y="1484184"/>
                        <a:pt x="675915" y="1690129"/>
                        <a:pt x="677288" y="1902940"/>
                      </a:cubicBezTo>
                      <a:cubicBezTo>
                        <a:pt x="678661" y="2115751"/>
                        <a:pt x="162424" y="2443891"/>
                        <a:pt x="59451" y="2553729"/>
                      </a:cubicBezTo>
                      <a:cubicBezTo>
                        <a:pt x="-43522" y="2663567"/>
                        <a:pt x="7964" y="2612767"/>
                        <a:pt x="59451" y="2561967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178" name="Freeform 177">
                  <a:extLst>
                    <a:ext uri="{FF2B5EF4-FFF2-40B4-BE49-F238E27FC236}">
                      <a16:creationId xmlns:a16="http://schemas.microsoft.com/office/drawing/2014/main" id="{6C18E716-8D17-577D-162B-E178A7472F8B}"/>
                    </a:ext>
                  </a:extLst>
                </p:cNvPr>
                <p:cNvSpPr/>
                <p:nvPr/>
              </p:nvSpPr>
              <p:spPr>
                <a:xfrm>
                  <a:off x="9431129" y="4984193"/>
                  <a:ext cx="345989" cy="610563"/>
                </a:xfrm>
                <a:custGeom>
                  <a:avLst/>
                  <a:gdLst>
                    <a:gd name="connsiteX0" fmla="*/ 51213 w 726715"/>
                    <a:gd name="connsiteY0" fmla="*/ 0 h 2619101"/>
                    <a:gd name="connsiteX1" fmla="*/ 726715 w 726715"/>
                    <a:gd name="connsiteY1" fmla="*/ 659027 h 2619101"/>
                    <a:gd name="connsiteX2" fmla="*/ 51213 w 726715"/>
                    <a:gd name="connsiteY2" fmla="*/ 1276865 h 2619101"/>
                    <a:gd name="connsiteX3" fmla="*/ 677288 w 726715"/>
                    <a:gd name="connsiteY3" fmla="*/ 1902940 h 2619101"/>
                    <a:gd name="connsiteX4" fmla="*/ 59451 w 726715"/>
                    <a:gd name="connsiteY4" fmla="*/ 2553729 h 2619101"/>
                    <a:gd name="connsiteX5" fmla="*/ 59451 w 726715"/>
                    <a:gd name="connsiteY5" fmla="*/ 2561967 h 2619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26715" h="2619101">
                      <a:moveTo>
                        <a:pt x="51213" y="0"/>
                      </a:moveTo>
                      <a:cubicBezTo>
                        <a:pt x="388964" y="223108"/>
                        <a:pt x="726715" y="446216"/>
                        <a:pt x="726715" y="659027"/>
                      </a:cubicBezTo>
                      <a:cubicBezTo>
                        <a:pt x="726715" y="871838"/>
                        <a:pt x="59451" y="1069546"/>
                        <a:pt x="51213" y="1276865"/>
                      </a:cubicBezTo>
                      <a:cubicBezTo>
                        <a:pt x="42975" y="1484184"/>
                        <a:pt x="675915" y="1690129"/>
                        <a:pt x="677288" y="1902940"/>
                      </a:cubicBezTo>
                      <a:cubicBezTo>
                        <a:pt x="678661" y="2115751"/>
                        <a:pt x="162424" y="2443891"/>
                        <a:pt x="59451" y="2553729"/>
                      </a:cubicBezTo>
                      <a:cubicBezTo>
                        <a:pt x="-43522" y="2663567"/>
                        <a:pt x="7964" y="2612767"/>
                        <a:pt x="59451" y="2561967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179" name="Freeform 178">
                  <a:extLst>
                    <a:ext uri="{FF2B5EF4-FFF2-40B4-BE49-F238E27FC236}">
                      <a16:creationId xmlns:a16="http://schemas.microsoft.com/office/drawing/2014/main" id="{7DCF3795-F077-5FC8-32EE-B012178854C2}"/>
                    </a:ext>
                  </a:extLst>
                </p:cNvPr>
                <p:cNvSpPr/>
                <p:nvPr/>
              </p:nvSpPr>
              <p:spPr>
                <a:xfrm>
                  <a:off x="9636644" y="4984192"/>
                  <a:ext cx="345989" cy="610563"/>
                </a:xfrm>
                <a:custGeom>
                  <a:avLst/>
                  <a:gdLst>
                    <a:gd name="connsiteX0" fmla="*/ 51213 w 726715"/>
                    <a:gd name="connsiteY0" fmla="*/ 0 h 2619101"/>
                    <a:gd name="connsiteX1" fmla="*/ 726715 w 726715"/>
                    <a:gd name="connsiteY1" fmla="*/ 659027 h 2619101"/>
                    <a:gd name="connsiteX2" fmla="*/ 51213 w 726715"/>
                    <a:gd name="connsiteY2" fmla="*/ 1276865 h 2619101"/>
                    <a:gd name="connsiteX3" fmla="*/ 677288 w 726715"/>
                    <a:gd name="connsiteY3" fmla="*/ 1902940 h 2619101"/>
                    <a:gd name="connsiteX4" fmla="*/ 59451 w 726715"/>
                    <a:gd name="connsiteY4" fmla="*/ 2553729 h 2619101"/>
                    <a:gd name="connsiteX5" fmla="*/ 59451 w 726715"/>
                    <a:gd name="connsiteY5" fmla="*/ 2561967 h 2619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26715" h="2619101">
                      <a:moveTo>
                        <a:pt x="51213" y="0"/>
                      </a:moveTo>
                      <a:cubicBezTo>
                        <a:pt x="388964" y="223108"/>
                        <a:pt x="726715" y="446216"/>
                        <a:pt x="726715" y="659027"/>
                      </a:cubicBezTo>
                      <a:cubicBezTo>
                        <a:pt x="726715" y="871838"/>
                        <a:pt x="59451" y="1069546"/>
                        <a:pt x="51213" y="1276865"/>
                      </a:cubicBezTo>
                      <a:cubicBezTo>
                        <a:pt x="42975" y="1484184"/>
                        <a:pt x="675915" y="1690129"/>
                        <a:pt x="677288" y="1902940"/>
                      </a:cubicBezTo>
                      <a:cubicBezTo>
                        <a:pt x="678661" y="2115751"/>
                        <a:pt x="162424" y="2443891"/>
                        <a:pt x="59451" y="2553729"/>
                      </a:cubicBezTo>
                      <a:cubicBezTo>
                        <a:pt x="-43522" y="2663567"/>
                        <a:pt x="7964" y="2612767"/>
                        <a:pt x="59451" y="2561967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447C5AFA-B9CC-A614-2EE0-818F64EF7C6E}"/>
                </a:ext>
              </a:extLst>
            </p:cNvPr>
            <p:cNvGrpSpPr/>
            <p:nvPr/>
          </p:nvGrpSpPr>
          <p:grpSpPr>
            <a:xfrm>
              <a:off x="11173844" y="5656886"/>
              <a:ext cx="1190405" cy="1057275"/>
              <a:chOff x="10020675" y="5659557"/>
              <a:chExt cx="1190405" cy="1057275"/>
            </a:xfrm>
          </p:grpSpPr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8885879F-54C8-B79C-5D0B-6CEC8D3F4F52}"/>
                  </a:ext>
                </a:extLst>
              </p:cNvPr>
              <p:cNvSpPr/>
              <p:nvPr/>
            </p:nvSpPr>
            <p:spPr>
              <a:xfrm>
                <a:off x="10020675" y="5659557"/>
                <a:ext cx="1190405" cy="1057275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71E0C879-5807-580C-5973-A617F7E9EF2D}"/>
                  </a:ext>
                </a:extLst>
              </p:cNvPr>
              <p:cNvSpPr txBox="1"/>
              <p:nvPr/>
            </p:nvSpPr>
            <p:spPr>
              <a:xfrm>
                <a:off x="10020675" y="5659557"/>
                <a:ext cx="1061829" cy="461664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b="1">
                    <a:solidFill>
                      <a:srgbClr val="003057"/>
                    </a:solidFill>
                    <a:latin typeface="Helvetica" pitchFamily="2" charset="0"/>
                  </a:rPr>
                  <a:t>Block</a:t>
                </a:r>
                <a:r>
                  <a:rPr lang="en-US" sz="900" b="1">
                    <a:solidFill>
                      <a:schemeClr val="bg1"/>
                    </a:solidFill>
                    <a:latin typeface="Helvetica" pitchFamily="2" charset="0"/>
                  </a:rPr>
                  <a:t> </a:t>
                </a:r>
              </a:p>
            </p:txBody>
          </p: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ACD40523-D2AF-7E62-4338-D57F1D69416C}"/>
                  </a:ext>
                </a:extLst>
              </p:cNvPr>
              <p:cNvGrpSpPr/>
              <p:nvPr/>
            </p:nvGrpSpPr>
            <p:grpSpPr>
              <a:xfrm>
                <a:off x="10200370" y="6028887"/>
                <a:ext cx="962534" cy="623896"/>
                <a:chOff x="9020099" y="4984192"/>
                <a:chExt cx="962534" cy="623896"/>
              </a:xfrm>
            </p:grpSpPr>
            <p:sp>
              <p:nvSpPr>
                <p:cNvPr id="169" name="Freeform 168">
                  <a:extLst>
                    <a:ext uri="{FF2B5EF4-FFF2-40B4-BE49-F238E27FC236}">
                      <a16:creationId xmlns:a16="http://schemas.microsoft.com/office/drawing/2014/main" id="{1A18A2BA-2199-3288-EF40-0027F5D3ECF1}"/>
                    </a:ext>
                  </a:extLst>
                </p:cNvPr>
                <p:cNvSpPr/>
                <p:nvPr/>
              </p:nvSpPr>
              <p:spPr>
                <a:xfrm>
                  <a:off x="9020099" y="4997525"/>
                  <a:ext cx="345989" cy="610563"/>
                </a:xfrm>
                <a:custGeom>
                  <a:avLst/>
                  <a:gdLst>
                    <a:gd name="connsiteX0" fmla="*/ 51213 w 726715"/>
                    <a:gd name="connsiteY0" fmla="*/ 0 h 2619101"/>
                    <a:gd name="connsiteX1" fmla="*/ 726715 w 726715"/>
                    <a:gd name="connsiteY1" fmla="*/ 659027 h 2619101"/>
                    <a:gd name="connsiteX2" fmla="*/ 51213 w 726715"/>
                    <a:gd name="connsiteY2" fmla="*/ 1276865 h 2619101"/>
                    <a:gd name="connsiteX3" fmla="*/ 677288 w 726715"/>
                    <a:gd name="connsiteY3" fmla="*/ 1902940 h 2619101"/>
                    <a:gd name="connsiteX4" fmla="*/ 59451 w 726715"/>
                    <a:gd name="connsiteY4" fmla="*/ 2553729 h 2619101"/>
                    <a:gd name="connsiteX5" fmla="*/ 59451 w 726715"/>
                    <a:gd name="connsiteY5" fmla="*/ 2561967 h 2619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26715" h="2619101">
                      <a:moveTo>
                        <a:pt x="51213" y="0"/>
                      </a:moveTo>
                      <a:cubicBezTo>
                        <a:pt x="388964" y="223108"/>
                        <a:pt x="726715" y="446216"/>
                        <a:pt x="726715" y="659027"/>
                      </a:cubicBezTo>
                      <a:cubicBezTo>
                        <a:pt x="726715" y="871838"/>
                        <a:pt x="59451" y="1069546"/>
                        <a:pt x="51213" y="1276865"/>
                      </a:cubicBezTo>
                      <a:cubicBezTo>
                        <a:pt x="42975" y="1484184"/>
                        <a:pt x="675915" y="1690129"/>
                        <a:pt x="677288" y="1902940"/>
                      </a:cubicBezTo>
                      <a:cubicBezTo>
                        <a:pt x="678661" y="2115751"/>
                        <a:pt x="162424" y="2443891"/>
                        <a:pt x="59451" y="2553729"/>
                      </a:cubicBezTo>
                      <a:cubicBezTo>
                        <a:pt x="-43522" y="2663567"/>
                        <a:pt x="7964" y="2612767"/>
                        <a:pt x="59451" y="2561967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170" name="Freeform 169">
                  <a:extLst>
                    <a:ext uri="{FF2B5EF4-FFF2-40B4-BE49-F238E27FC236}">
                      <a16:creationId xmlns:a16="http://schemas.microsoft.com/office/drawing/2014/main" id="{D8EC07B4-B309-B828-7A69-25F5F9BB0CF9}"/>
                    </a:ext>
                  </a:extLst>
                </p:cNvPr>
                <p:cNvSpPr/>
                <p:nvPr/>
              </p:nvSpPr>
              <p:spPr>
                <a:xfrm>
                  <a:off x="9225614" y="4984194"/>
                  <a:ext cx="345989" cy="610563"/>
                </a:xfrm>
                <a:custGeom>
                  <a:avLst/>
                  <a:gdLst>
                    <a:gd name="connsiteX0" fmla="*/ 51213 w 726715"/>
                    <a:gd name="connsiteY0" fmla="*/ 0 h 2619101"/>
                    <a:gd name="connsiteX1" fmla="*/ 726715 w 726715"/>
                    <a:gd name="connsiteY1" fmla="*/ 659027 h 2619101"/>
                    <a:gd name="connsiteX2" fmla="*/ 51213 w 726715"/>
                    <a:gd name="connsiteY2" fmla="*/ 1276865 h 2619101"/>
                    <a:gd name="connsiteX3" fmla="*/ 677288 w 726715"/>
                    <a:gd name="connsiteY3" fmla="*/ 1902940 h 2619101"/>
                    <a:gd name="connsiteX4" fmla="*/ 59451 w 726715"/>
                    <a:gd name="connsiteY4" fmla="*/ 2553729 h 2619101"/>
                    <a:gd name="connsiteX5" fmla="*/ 59451 w 726715"/>
                    <a:gd name="connsiteY5" fmla="*/ 2561967 h 2619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26715" h="2619101">
                      <a:moveTo>
                        <a:pt x="51213" y="0"/>
                      </a:moveTo>
                      <a:cubicBezTo>
                        <a:pt x="388964" y="223108"/>
                        <a:pt x="726715" y="446216"/>
                        <a:pt x="726715" y="659027"/>
                      </a:cubicBezTo>
                      <a:cubicBezTo>
                        <a:pt x="726715" y="871838"/>
                        <a:pt x="59451" y="1069546"/>
                        <a:pt x="51213" y="1276865"/>
                      </a:cubicBezTo>
                      <a:cubicBezTo>
                        <a:pt x="42975" y="1484184"/>
                        <a:pt x="675915" y="1690129"/>
                        <a:pt x="677288" y="1902940"/>
                      </a:cubicBezTo>
                      <a:cubicBezTo>
                        <a:pt x="678661" y="2115751"/>
                        <a:pt x="162424" y="2443891"/>
                        <a:pt x="59451" y="2553729"/>
                      </a:cubicBezTo>
                      <a:cubicBezTo>
                        <a:pt x="-43522" y="2663567"/>
                        <a:pt x="7964" y="2612767"/>
                        <a:pt x="59451" y="2561967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171" name="Freeform 170">
                  <a:extLst>
                    <a:ext uri="{FF2B5EF4-FFF2-40B4-BE49-F238E27FC236}">
                      <a16:creationId xmlns:a16="http://schemas.microsoft.com/office/drawing/2014/main" id="{7107E25F-8C3B-9302-137D-E550BDE61C27}"/>
                    </a:ext>
                  </a:extLst>
                </p:cNvPr>
                <p:cNvSpPr/>
                <p:nvPr/>
              </p:nvSpPr>
              <p:spPr>
                <a:xfrm>
                  <a:off x="9431129" y="4984193"/>
                  <a:ext cx="345989" cy="610563"/>
                </a:xfrm>
                <a:custGeom>
                  <a:avLst/>
                  <a:gdLst>
                    <a:gd name="connsiteX0" fmla="*/ 51213 w 726715"/>
                    <a:gd name="connsiteY0" fmla="*/ 0 h 2619101"/>
                    <a:gd name="connsiteX1" fmla="*/ 726715 w 726715"/>
                    <a:gd name="connsiteY1" fmla="*/ 659027 h 2619101"/>
                    <a:gd name="connsiteX2" fmla="*/ 51213 w 726715"/>
                    <a:gd name="connsiteY2" fmla="*/ 1276865 h 2619101"/>
                    <a:gd name="connsiteX3" fmla="*/ 677288 w 726715"/>
                    <a:gd name="connsiteY3" fmla="*/ 1902940 h 2619101"/>
                    <a:gd name="connsiteX4" fmla="*/ 59451 w 726715"/>
                    <a:gd name="connsiteY4" fmla="*/ 2553729 h 2619101"/>
                    <a:gd name="connsiteX5" fmla="*/ 59451 w 726715"/>
                    <a:gd name="connsiteY5" fmla="*/ 2561967 h 2619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26715" h="2619101">
                      <a:moveTo>
                        <a:pt x="51213" y="0"/>
                      </a:moveTo>
                      <a:cubicBezTo>
                        <a:pt x="388964" y="223108"/>
                        <a:pt x="726715" y="446216"/>
                        <a:pt x="726715" y="659027"/>
                      </a:cubicBezTo>
                      <a:cubicBezTo>
                        <a:pt x="726715" y="871838"/>
                        <a:pt x="59451" y="1069546"/>
                        <a:pt x="51213" y="1276865"/>
                      </a:cubicBezTo>
                      <a:cubicBezTo>
                        <a:pt x="42975" y="1484184"/>
                        <a:pt x="675915" y="1690129"/>
                        <a:pt x="677288" y="1902940"/>
                      </a:cubicBezTo>
                      <a:cubicBezTo>
                        <a:pt x="678661" y="2115751"/>
                        <a:pt x="162424" y="2443891"/>
                        <a:pt x="59451" y="2553729"/>
                      </a:cubicBezTo>
                      <a:cubicBezTo>
                        <a:pt x="-43522" y="2663567"/>
                        <a:pt x="7964" y="2612767"/>
                        <a:pt x="59451" y="2561967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172" name="Freeform 171">
                  <a:extLst>
                    <a:ext uri="{FF2B5EF4-FFF2-40B4-BE49-F238E27FC236}">
                      <a16:creationId xmlns:a16="http://schemas.microsoft.com/office/drawing/2014/main" id="{47B8EBE1-DB7B-3D4A-97CC-347BDBFBEC4B}"/>
                    </a:ext>
                  </a:extLst>
                </p:cNvPr>
                <p:cNvSpPr/>
                <p:nvPr/>
              </p:nvSpPr>
              <p:spPr>
                <a:xfrm>
                  <a:off x="9636644" y="4984192"/>
                  <a:ext cx="345989" cy="610563"/>
                </a:xfrm>
                <a:custGeom>
                  <a:avLst/>
                  <a:gdLst>
                    <a:gd name="connsiteX0" fmla="*/ 51213 w 726715"/>
                    <a:gd name="connsiteY0" fmla="*/ 0 h 2619101"/>
                    <a:gd name="connsiteX1" fmla="*/ 726715 w 726715"/>
                    <a:gd name="connsiteY1" fmla="*/ 659027 h 2619101"/>
                    <a:gd name="connsiteX2" fmla="*/ 51213 w 726715"/>
                    <a:gd name="connsiteY2" fmla="*/ 1276865 h 2619101"/>
                    <a:gd name="connsiteX3" fmla="*/ 677288 w 726715"/>
                    <a:gd name="connsiteY3" fmla="*/ 1902940 h 2619101"/>
                    <a:gd name="connsiteX4" fmla="*/ 59451 w 726715"/>
                    <a:gd name="connsiteY4" fmla="*/ 2553729 h 2619101"/>
                    <a:gd name="connsiteX5" fmla="*/ 59451 w 726715"/>
                    <a:gd name="connsiteY5" fmla="*/ 2561967 h 2619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26715" h="2619101">
                      <a:moveTo>
                        <a:pt x="51213" y="0"/>
                      </a:moveTo>
                      <a:cubicBezTo>
                        <a:pt x="388964" y="223108"/>
                        <a:pt x="726715" y="446216"/>
                        <a:pt x="726715" y="659027"/>
                      </a:cubicBezTo>
                      <a:cubicBezTo>
                        <a:pt x="726715" y="871838"/>
                        <a:pt x="59451" y="1069546"/>
                        <a:pt x="51213" y="1276865"/>
                      </a:cubicBezTo>
                      <a:cubicBezTo>
                        <a:pt x="42975" y="1484184"/>
                        <a:pt x="675915" y="1690129"/>
                        <a:pt x="677288" y="1902940"/>
                      </a:cubicBezTo>
                      <a:cubicBezTo>
                        <a:pt x="678661" y="2115751"/>
                        <a:pt x="162424" y="2443891"/>
                        <a:pt x="59451" y="2553729"/>
                      </a:cubicBezTo>
                      <a:cubicBezTo>
                        <a:pt x="-43522" y="2663567"/>
                        <a:pt x="7964" y="2612767"/>
                        <a:pt x="59451" y="2561967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</p:grp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004897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20" grpId="0" animBg="1"/>
      <p:bldP spid="160" grpId="0"/>
      <p:bldP spid="16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34302-ABBB-4D52-91FF-D155441BA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122" y="293279"/>
            <a:ext cx="7082083" cy="62790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GPU Pipeline</a:t>
            </a:r>
            <a:r>
              <a:rPr lang="en-US" sz="2100" dirty="0">
                <a:latin typeface="Roboto" panose="02000000000000000000" pitchFamily="2" charset="0"/>
                <a:ea typeface="Roboto" panose="02000000000000000000" pitchFamily="2" charset="0"/>
              </a:rPr>
              <a:t> (1)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110CA0-BFAF-448C-9064-BA0EA2A3C40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61109" y="2121973"/>
            <a:ext cx="7718187" cy="3259776"/>
          </a:xfrm>
          <a:prstGeom prst="rect">
            <a:avLst/>
          </a:prstGeom>
        </p:spPr>
        <p:txBody>
          <a:bodyPr/>
          <a:lstStyle/>
          <a:p>
            <a:pPr marL="600075" lvl="1" indent="-257175">
              <a:buFont typeface="Arial" panose="020B0604020202020204" pitchFamily="34" charset="0"/>
              <a:buChar char="•"/>
              <a:defRPr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Helvetica" panose="020B0604020202020204" pitchFamily="34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Helvetica" panose="020B0604020202020204" pitchFamily="34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Helvetica" panose="020B0604020202020204" pitchFamily="34" charset="0"/>
            </a:endParaRPr>
          </a:p>
        </p:txBody>
      </p:sp>
      <p:graphicFrame>
        <p:nvGraphicFramePr>
          <p:cNvPr id="20" name="Table 21">
            <a:extLst>
              <a:ext uri="{FF2B5EF4-FFF2-40B4-BE49-F238E27FC236}">
                <a16:creationId xmlns:a16="http://schemas.microsoft.com/office/drawing/2014/main" id="{EDCD894C-BF04-57BA-E903-73D632D88E9C}"/>
              </a:ext>
            </a:extLst>
          </p:cNvPr>
          <p:cNvGraphicFramePr>
            <a:graphicFrameLocks noGrp="1"/>
          </p:cNvGraphicFramePr>
          <p:nvPr/>
        </p:nvGraphicFramePr>
        <p:xfrm>
          <a:off x="162896" y="2208264"/>
          <a:ext cx="1690690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4326">
                  <a:extLst>
                    <a:ext uri="{9D8B030D-6E8A-4147-A177-3AD203B41FA5}">
                      <a16:colId xmlns:a16="http://schemas.microsoft.com/office/drawing/2014/main" val="90017579"/>
                    </a:ext>
                  </a:extLst>
                </a:gridCol>
                <a:gridCol w="626364">
                  <a:extLst>
                    <a:ext uri="{9D8B030D-6E8A-4147-A177-3AD203B41FA5}">
                      <a16:colId xmlns:a16="http://schemas.microsoft.com/office/drawing/2014/main" val="132320897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PC value 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226966043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#1  (b:1, T1-T4)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0x8000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49373714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#2  (b:1, T5-T8)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0x8004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94820426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#3  (b:2, T1-T4)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0x8000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46860983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#4  (b:2, T5-T8)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0x800A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72825297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C11FF563-2D2C-D2AF-C95C-470793C1B8B9}"/>
              </a:ext>
            </a:extLst>
          </p:cNvPr>
          <p:cNvSpPr/>
          <p:nvPr/>
        </p:nvSpPr>
        <p:spPr>
          <a:xfrm>
            <a:off x="3392748" y="1379790"/>
            <a:ext cx="839988" cy="2453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/>
              <a:t>I-cache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C806C4-710F-07A2-6D35-930241A13C45}"/>
              </a:ext>
            </a:extLst>
          </p:cNvPr>
          <p:cNvSpPr/>
          <p:nvPr/>
        </p:nvSpPr>
        <p:spPr>
          <a:xfrm>
            <a:off x="3392748" y="1617298"/>
            <a:ext cx="839987" cy="4540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/>
              <a:t>Front-end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B63D70-3CBC-1DA8-52C4-2F7189211B31}"/>
              </a:ext>
            </a:extLst>
          </p:cNvPr>
          <p:cNvSpPr/>
          <p:nvPr/>
        </p:nvSpPr>
        <p:spPr>
          <a:xfrm>
            <a:off x="4234320" y="1622678"/>
            <a:ext cx="839987" cy="4540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/>
              <a:t>Decode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688393-F9D2-A790-A0CE-7AE04EA01F0A}"/>
              </a:ext>
            </a:extLst>
          </p:cNvPr>
          <p:cNvSpPr/>
          <p:nvPr/>
        </p:nvSpPr>
        <p:spPr>
          <a:xfrm>
            <a:off x="6868620" y="2079231"/>
            <a:ext cx="839987" cy="2453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/>
              <a:t>Memory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781C13-9DB5-EAFF-EAD3-147C7E4C89F6}"/>
              </a:ext>
            </a:extLst>
          </p:cNvPr>
          <p:cNvSpPr/>
          <p:nvPr/>
        </p:nvSpPr>
        <p:spPr>
          <a:xfrm>
            <a:off x="5074307" y="1617298"/>
            <a:ext cx="839987" cy="4540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/>
              <a:t>RF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AFC601-77A3-FDC7-C6FD-3715C16627D8}"/>
              </a:ext>
            </a:extLst>
          </p:cNvPr>
          <p:cNvSpPr/>
          <p:nvPr/>
        </p:nvSpPr>
        <p:spPr>
          <a:xfrm>
            <a:off x="6862945" y="1625185"/>
            <a:ext cx="839987" cy="4540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/>
              <a:t>Execution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5B7A46-5CD1-BA71-2C3D-546114E08F9A}"/>
              </a:ext>
            </a:extLst>
          </p:cNvPr>
          <p:cNvSpPr/>
          <p:nvPr/>
        </p:nvSpPr>
        <p:spPr>
          <a:xfrm>
            <a:off x="7697257" y="1625185"/>
            <a:ext cx="839987" cy="4540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/>
              <a:t>Write-back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35AFC5-46BF-9688-6C85-6A59906AE0F4}"/>
              </a:ext>
            </a:extLst>
          </p:cNvPr>
          <p:cNvSpPr/>
          <p:nvPr/>
        </p:nvSpPr>
        <p:spPr>
          <a:xfrm>
            <a:off x="6810299" y="1528700"/>
            <a:ext cx="93941" cy="59026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6071A6-8002-ED2E-2415-6F66B2A2A9B0}"/>
              </a:ext>
            </a:extLst>
          </p:cNvPr>
          <p:cNvSpPr/>
          <p:nvPr/>
        </p:nvSpPr>
        <p:spPr>
          <a:xfrm>
            <a:off x="7650286" y="1528700"/>
            <a:ext cx="93941" cy="59026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4B0B90-BCCC-6567-5438-593BA847B02E}"/>
              </a:ext>
            </a:extLst>
          </p:cNvPr>
          <p:cNvSpPr/>
          <p:nvPr/>
        </p:nvSpPr>
        <p:spPr>
          <a:xfrm>
            <a:off x="4177564" y="1520813"/>
            <a:ext cx="93941" cy="59026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2EDE41-994A-6947-34FA-295BC3EDA42F}"/>
              </a:ext>
            </a:extLst>
          </p:cNvPr>
          <p:cNvSpPr/>
          <p:nvPr/>
        </p:nvSpPr>
        <p:spPr>
          <a:xfrm>
            <a:off x="6022958" y="1625323"/>
            <a:ext cx="787341" cy="4540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/>
              <a:t>schedule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D3F894-AE6B-3741-5616-9E7F8EA41316}"/>
              </a:ext>
            </a:extLst>
          </p:cNvPr>
          <p:cNvSpPr/>
          <p:nvPr/>
        </p:nvSpPr>
        <p:spPr>
          <a:xfrm>
            <a:off x="6810299" y="1528700"/>
            <a:ext cx="93941" cy="59026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58448B-F926-7702-9EEF-22B1EFB13F60}"/>
              </a:ext>
            </a:extLst>
          </p:cNvPr>
          <p:cNvSpPr/>
          <p:nvPr/>
        </p:nvSpPr>
        <p:spPr>
          <a:xfrm>
            <a:off x="6868621" y="2318280"/>
            <a:ext cx="839987" cy="37599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/>
              <a:t>Shared Memory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D561FF-08C2-FE8A-49A1-84032AEFD3AB}"/>
              </a:ext>
            </a:extLst>
          </p:cNvPr>
          <p:cNvSpPr/>
          <p:nvPr/>
        </p:nvSpPr>
        <p:spPr>
          <a:xfrm>
            <a:off x="5051337" y="1528700"/>
            <a:ext cx="93941" cy="59026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C0267B-DDB6-E536-15F5-2EBE61AA8B4B}"/>
              </a:ext>
            </a:extLst>
          </p:cNvPr>
          <p:cNvSpPr/>
          <p:nvPr/>
        </p:nvSpPr>
        <p:spPr>
          <a:xfrm>
            <a:off x="5922234" y="1545584"/>
            <a:ext cx="93941" cy="59026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2263AB1B-19CB-FF59-7518-27D43E845A54}"/>
              </a:ext>
            </a:extLst>
          </p:cNvPr>
          <p:cNvGraphicFramePr>
            <a:graphicFrameLocks noGrp="1"/>
          </p:cNvGraphicFramePr>
          <p:nvPr/>
        </p:nvGraphicFramePr>
        <p:xfrm>
          <a:off x="162897" y="4641381"/>
          <a:ext cx="2517030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515">
                  <a:extLst>
                    <a:ext uri="{9D8B030D-6E8A-4147-A177-3AD203B41FA5}">
                      <a16:colId xmlns:a16="http://schemas.microsoft.com/office/drawing/2014/main" val="90017579"/>
                    </a:ext>
                  </a:extLst>
                </a:gridCol>
                <a:gridCol w="1258515">
                  <a:extLst>
                    <a:ext uri="{9D8B030D-6E8A-4147-A177-3AD203B41FA5}">
                      <a16:colId xmlns:a16="http://schemas.microsoft.com/office/drawing/2014/main" val="132320897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0x8000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 r1, r1, 1 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226966043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0x8004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sub r2, r,2,1 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49373714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0x8008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mov r1, </a:t>
                      </a:r>
                      <a:r>
                        <a:rPr lang="en-US" sz="1200" dirty="0" err="1"/>
                        <a:t>tid.x</a:t>
                      </a:r>
                      <a:endParaRPr lang="en-US" sz="1200" dirty="0"/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94820426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0x800A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mov r2, </a:t>
                      </a:r>
                      <a:r>
                        <a:rPr lang="en-US" sz="1200" dirty="0" err="1"/>
                        <a:t>ctaid.x</a:t>
                      </a:r>
                      <a:endParaRPr lang="en-US" sz="1200" dirty="0"/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46860983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0x8010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ld.shared</a:t>
                      </a:r>
                      <a:r>
                        <a:rPr lang="en-US" sz="1200" dirty="0"/>
                        <a:t> r1 [A]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72825297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CF0C54CD-1E17-0600-5649-0682ACC88206}"/>
              </a:ext>
            </a:extLst>
          </p:cNvPr>
          <p:cNvSpPr txBox="1"/>
          <p:nvPr/>
        </p:nvSpPr>
        <p:spPr>
          <a:xfrm>
            <a:off x="3572287" y="5426350"/>
            <a:ext cx="4235455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Helvetica" pitchFamily="2" charset="0"/>
              </a:rPr>
              <a:t>tid.x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Helvetica" pitchFamily="2" charset="0"/>
              </a:rPr>
              <a:t>:  special register to store thread ID within a block  </a:t>
            </a:r>
          </a:p>
          <a:p>
            <a:pPr algn="l"/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Helvetica" pitchFamily="2" charset="0"/>
              </a:rPr>
              <a:t>ctaid.x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Helvetica" pitchFamily="2" charset="0"/>
              </a:rPr>
              <a:t>: special register to store block ID within a grid 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B1129040-181B-06F8-B9E7-239079764428}"/>
              </a:ext>
            </a:extLst>
          </p:cNvPr>
          <p:cNvSpPr/>
          <p:nvPr/>
        </p:nvSpPr>
        <p:spPr>
          <a:xfrm rot="10800000">
            <a:off x="1838654" y="2320506"/>
            <a:ext cx="278607" cy="3993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aphicFrame>
        <p:nvGraphicFramePr>
          <p:cNvPr id="28" name="Table 21">
            <a:extLst>
              <a:ext uri="{FF2B5EF4-FFF2-40B4-BE49-F238E27FC236}">
                <a16:creationId xmlns:a16="http://schemas.microsoft.com/office/drawing/2014/main" id="{3E41B277-62A9-AB94-B87C-4E9E7D7D5CEF}"/>
              </a:ext>
            </a:extLst>
          </p:cNvPr>
          <p:cNvGraphicFramePr>
            <a:graphicFrameLocks noGrp="1"/>
          </p:cNvGraphicFramePr>
          <p:nvPr/>
        </p:nvGraphicFramePr>
        <p:xfrm>
          <a:off x="162897" y="3424823"/>
          <a:ext cx="1735880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176">
                  <a:extLst>
                    <a:ext uri="{9D8B030D-6E8A-4147-A177-3AD203B41FA5}">
                      <a16:colId xmlns:a16="http://schemas.microsoft.com/office/drawing/2014/main" val="90017579"/>
                    </a:ext>
                  </a:extLst>
                </a:gridCol>
                <a:gridCol w="347176">
                  <a:extLst>
                    <a:ext uri="{9D8B030D-6E8A-4147-A177-3AD203B41FA5}">
                      <a16:colId xmlns:a16="http://schemas.microsoft.com/office/drawing/2014/main" val="3364583102"/>
                    </a:ext>
                  </a:extLst>
                </a:gridCol>
                <a:gridCol w="347176">
                  <a:extLst>
                    <a:ext uri="{9D8B030D-6E8A-4147-A177-3AD203B41FA5}">
                      <a16:colId xmlns:a16="http://schemas.microsoft.com/office/drawing/2014/main" val="2681070795"/>
                    </a:ext>
                  </a:extLst>
                </a:gridCol>
                <a:gridCol w="347176">
                  <a:extLst>
                    <a:ext uri="{9D8B030D-6E8A-4147-A177-3AD203B41FA5}">
                      <a16:colId xmlns:a16="http://schemas.microsoft.com/office/drawing/2014/main" val="3414885126"/>
                    </a:ext>
                  </a:extLst>
                </a:gridCol>
                <a:gridCol w="347176">
                  <a:extLst>
                    <a:ext uri="{9D8B030D-6E8A-4147-A177-3AD203B41FA5}">
                      <a16:colId xmlns:a16="http://schemas.microsoft.com/office/drawing/2014/main" val="204937937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Th1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Th2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Th3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Th4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226966043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R1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49373714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R2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94820426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R3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46860983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R4 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23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24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32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33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728252976"/>
                  </a:ext>
                </a:extLst>
              </a:tr>
            </a:tbl>
          </a:graphicData>
        </a:graphic>
      </p:graphicFrame>
      <p:graphicFrame>
        <p:nvGraphicFramePr>
          <p:cNvPr id="29" name="Table 5">
            <a:extLst>
              <a:ext uri="{FF2B5EF4-FFF2-40B4-BE49-F238E27FC236}">
                <a16:creationId xmlns:a16="http://schemas.microsoft.com/office/drawing/2014/main" id="{DC07374F-7E53-F359-655F-A888094CE519}"/>
              </a:ext>
            </a:extLst>
          </p:cNvPr>
          <p:cNvGraphicFramePr>
            <a:graphicFrameLocks noGrp="1"/>
          </p:cNvGraphicFramePr>
          <p:nvPr/>
        </p:nvGraphicFramePr>
        <p:xfrm>
          <a:off x="2194088" y="3182269"/>
          <a:ext cx="1690691" cy="1143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63563">
                  <a:extLst>
                    <a:ext uri="{9D8B030D-6E8A-4147-A177-3AD203B41FA5}">
                      <a16:colId xmlns:a16="http://schemas.microsoft.com/office/drawing/2014/main" val="878217411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056032450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227990915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2737346556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36180078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marT="22860" marB="2286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1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2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8073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W1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61073571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W2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254883386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W3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86366528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W4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4041852135"/>
                  </a:ext>
                </a:extLst>
              </a:tr>
            </a:tbl>
          </a:graphicData>
        </a:graphic>
      </p:graphicFrame>
      <p:graphicFrame>
        <p:nvGraphicFramePr>
          <p:cNvPr id="62" name="Table 5">
            <a:extLst>
              <a:ext uri="{FF2B5EF4-FFF2-40B4-BE49-F238E27FC236}">
                <a16:creationId xmlns:a16="http://schemas.microsoft.com/office/drawing/2014/main" id="{C94CB8E2-974E-972B-A89C-0B5BFC950537}"/>
              </a:ext>
            </a:extLst>
          </p:cNvPr>
          <p:cNvGraphicFramePr>
            <a:graphicFrameLocks noGrp="1"/>
          </p:cNvGraphicFramePr>
          <p:nvPr/>
        </p:nvGraphicFramePr>
        <p:xfrm>
          <a:off x="3931794" y="3187297"/>
          <a:ext cx="1690691" cy="1143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63563">
                  <a:extLst>
                    <a:ext uri="{9D8B030D-6E8A-4147-A177-3AD203B41FA5}">
                      <a16:colId xmlns:a16="http://schemas.microsoft.com/office/drawing/2014/main" val="878217411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056032450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227990915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2737346556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36180078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marT="22860" marB="2286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1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2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8073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W1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61073571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W2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254883386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W3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86366528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W4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4041852135"/>
                  </a:ext>
                </a:extLst>
              </a:tr>
            </a:tbl>
          </a:graphicData>
        </a:graphic>
      </p:graphicFrame>
      <p:graphicFrame>
        <p:nvGraphicFramePr>
          <p:cNvPr id="63" name="Table 5">
            <a:extLst>
              <a:ext uri="{FF2B5EF4-FFF2-40B4-BE49-F238E27FC236}">
                <a16:creationId xmlns:a16="http://schemas.microsoft.com/office/drawing/2014/main" id="{106D3303-6ED5-CB0F-6172-BEB75DC34964}"/>
              </a:ext>
            </a:extLst>
          </p:cNvPr>
          <p:cNvGraphicFramePr>
            <a:graphicFrameLocks noGrp="1"/>
          </p:cNvGraphicFramePr>
          <p:nvPr/>
        </p:nvGraphicFramePr>
        <p:xfrm>
          <a:off x="5669499" y="3177240"/>
          <a:ext cx="1690691" cy="1143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63563">
                  <a:extLst>
                    <a:ext uri="{9D8B030D-6E8A-4147-A177-3AD203B41FA5}">
                      <a16:colId xmlns:a16="http://schemas.microsoft.com/office/drawing/2014/main" val="878217411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056032450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227990915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2737346556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36180078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 gridSpan="2">
                  <a:txBody>
                    <a:bodyPr/>
                    <a:lstStyle/>
                    <a:p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1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2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8073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W1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61073571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W2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254883386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W3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86366528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W4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4041852135"/>
                  </a:ext>
                </a:extLst>
              </a:tr>
            </a:tbl>
          </a:graphicData>
        </a:graphic>
      </p:graphicFrame>
      <p:graphicFrame>
        <p:nvGraphicFramePr>
          <p:cNvPr id="64" name="Table 5">
            <a:extLst>
              <a:ext uri="{FF2B5EF4-FFF2-40B4-BE49-F238E27FC236}">
                <a16:creationId xmlns:a16="http://schemas.microsoft.com/office/drawing/2014/main" id="{D8EBB36B-3DF7-EE3A-C9A3-A1A3862B682D}"/>
              </a:ext>
            </a:extLst>
          </p:cNvPr>
          <p:cNvGraphicFramePr>
            <a:graphicFrameLocks noGrp="1"/>
          </p:cNvGraphicFramePr>
          <p:nvPr/>
        </p:nvGraphicFramePr>
        <p:xfrm>
          <a:off x="7407205" y="3182269"/>
          <a:ext cx="1690691" cy="1143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63563">
                  <a:extLst>
                    <a:ext uri="{9D8B030D-6E8A-4147-A177-3AD203B41FA5}">
                      <a16:colId xmlns:a16="http://schemas.microsoft.com/office/drawing/2014/main" val="878217411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056032450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227990915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2737346556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36180078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marT="22860" marB="2286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1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2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8073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W1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61073571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W2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254883386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W3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86366528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W4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4041852135"/>
                  </a:ext>
                </a:extLst>
              </a:tr>
            </a:tbl>
          </a:graphicData>
        </a:graphic>
      </p:graphicFrame>
      <p:grpSp>
        <p:nvGrpSpPr>
          <p:cNvPr id="74" name="Group 73">
            <a:extLst>
              <a:ext uri="{FF2B5EF4-FFF2-40B4-BE49-F238E27FC236}">
                <a16:creationId xmlns:a16="http://schemas.microsoft.com/office/drawing/2014/main" id="{1699747A-A7F7-86DB-152A-A4B5514CCE08}"/>
              </a:ext>
            </a:extLst>
          </p:cNvPr>
          <p:cNvGrpSpPr/>
          <p:nvPr/>
        </p:nvGrpSpPr>
        <p:grpSpPr>
          <a:xfrm>
            <a:off x="3314778" y="3387801"/>
            <a:ext cx="5761770" cy="278607"/>
            <a:chOff x="6629556" y="5061101"/>
            <a:chExt cx="11523540" cy="557214"/>
          </a:xfrm>
        </p:grpSpPr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DDD58185-D148-EDE4-C80E-051D445B3B5C}"/>
                </a:ext>
              </a:extLst>
            </p:cNvPr>
            <p:cNvSpPr/>
            <p:nvPr/>
          </p:nvSpPr>
          <p:spPr>
            <a:xfrm>
              <a:off x="6629556" y="5135145"/>
              <a:ext cx="557213" cy="40912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</a:t>
              </a: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1BF93447-E77C-7A84-6793-C02D8F418EF8}"/>
                </a:ext>
              </a:extLst>
            </p:cNvPr>
            <p:cNvSpPr/>
            <p:nvPr/>
          </p:nvSpPr>
          <p:spPr>
            <a:xfrm>
              <a:off x="10120521" y="5135145"/>
              <a:ext cx="557213" cy="40912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</a:t>
              </a:r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6B4FF158-4AD3-B6BE-A465-46E3E2CC6D8B}"/>
                </a:ext>
              </a:extLst>
            </p:cNvPr>
            <p:cNvSpPr/>
            <p:nvPr/>
          </p:nvSpPr>
          <p:spPr>
            <a:xfrm>
              <a:off x="13580378" y="5135145"/>
              <a:ext cx="557213" cy="40912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</a:t>
              </a:r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C121DF61-D826-5427-2348-352FE6BC6D6E}"/>
                </a:ext>
              </a:extLst>
            </p:cNvPr>
            <p:cNvSpPr/>
            <p:nvPr/>
          </p:nvSpPr>
          <p:spPr>
            <a:xfrm>
              <a:off x="17074487" y="5135145"/>
              <a:ext cx="557213" cy="40912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</a:t>
              </a:r>
            </a:p>
          </p:txBody>
        </p:sp>
        <p:pic>
          <p:nvPicPr>
            <p:cNvPr id="70" name="Graphic 69" descr="Badge Tick1 with solid fill">
              <a:extLst>
                <a:ext uri="{FF2B5EF4-FFF2-40B4-BE49-F238E27FC236}">
                  <a16:creationId xmlns:a16="http://schemas.microsoft.com/office/drawing/2014/main" id="{6EFA79E8-A5B8-F7D9-058E-57CDB6162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99554" y="5061102"/>
              <a:ext cx="557213" cy="557213"/>
            </a:xfrm>
            <a:prstGeom prst="rect">
              <a:avLst/>
            </a:prstGeom>
          </p:spPr>
        </p:pic>
        <p:pic>
          <p:nvPicPr>
            <p:cNvPr id="71" name="Graphic 70" descr="Badge Tick1 with solid fill">
              <a:extLst>
                <a:ext uri="{FF2B5EF4-FFF2-40B4-BE49-F238E27FC236}">
                  <a16:creationId xmlns:a16="http://schemas.microsoft.com/office/drawing/2014/main" id="{D8068926-FCA0-7EB9-876A-821F2EAC1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95595" y="5061102"/>
              <a:ext cx="557213" cy="557213"/>
            </a:xfrm>
            <a:prstGeom prst="rect">
              <a:avLst/>
            </a:prstGeom>
          </p:spPr>
        </p:pic>
        <p:pic>
          <p:nvPicPr>
            <p:cNvPr id="72" name="Graphic 71" descr="Badge Tick1 with solid fill">
              <a:extLst>
                <a:ext uri="{FF2B5EF4-FFF2-40B4-BE49-F238E27FC236}">
                  <a16:creationId xmlns:a16="http://schemas.microsoft.com/office/drawing/2014/main" id="{E2E24C19-A488-09FA-0AC2-4A4DCB640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135358" y="5061102"/>
              <a:ext cx="557213" cy="557213"/>
            </a:xfrm>
            <a:prstGeom prst="rect">
              <a:avLst/>
            </a:prstGeom>
          </p:spPr>
        </p:pic>
        <p:pic>
          <p:nvPicPr>
            <p:cNvPr id="73" name="Graphic 72" descr="Badge Tick1 with solid fill">
              <a:extLst>
                <a:ext uri="{FF2B5EF4-FFF2-40B4-BE49-F238E27FC236}">
                  <a16:creationId xmlns:a16="http://schemas.microsoft.com/office/drawing/2014/main" id="{1B3F42B3-3E45-1EF5-CCAD-400EA6605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595883" y="5061101"/>
              <a:ext cx="557213" cy="557213"/>
            </a:xfrm>
            <a:prstGeom prst="rect">
              <a:avLst/>
            </a:prstGeom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9E4BB59-104E-4201-0880-65D69951FBA6}"/>
              </a:ext>
            </a:extLst>
          </p:cNvPr>
          <p:cNvGrpSpPr/>
          <p:nvPr/>
        </p:nvGrpSpPr>
        <p:grpSpPr>
          <a:xfrm>
            <a:off x="2754129" y="3393743"/>
            <a:ext cx="5761770" cy="278607"/>
            <a:chOff x="6629556" y="5061101"/>
            <a:chExt cx="11523540" cy="557214"/>
          </a:xfrm>
        </p:grpSpPr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66C65160-2F43-E561-802C-E0774F054C3A}"/>
                </a:ext>
              </a:extLst>
            </p:cNvPr>
            <p:cNvSpPr/>
            <p:nvPr/>
          </p:nvSpPr>
          <p:spPr>
            <a:xfrm>
              <a:off x="6629556" y="5135145"/>
              <a:ext cx="557213" cy="40912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11</a:t>
              </a:r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F3CA5CC0-213A-CA42-76C6-A4611AB2DA77}"/>
                </a:ext>
              </a:extLst>
            </p:cNvPr>
            <p:cNvSpPr/>
            <p:nvPr/>
          </p:nvSpPr>
          <p:spPr>
            <a:xfrm>
              <a:off x="10120521" y="5135145"/>
              <a:ext cx="557213" cy="40912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12</a:t>
              </a:r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DF675649-0B1B-CB3C-0EF5-EE0AFE413EBC}"/>
                </a:ext>
              </a:extLst>
            </p:cNvPr>
            <p:cNvSpPr/>
            <p:nvPr/>
          </p:nvSpPr>
          <p:spPr>
            <a:xfrm>
              <a:off x="13580378" y="5135145"/>
              <a:ext cx="557213" cy="40912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13</a:t>
              </a:r>
            </a:p>
          </p:txBody>
        </p:sp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5B8FBAC9-8FB5-2AD2-4BDD-E82B2458F791}"/>
                </a:ext>
              </a:extLst>
            </p:cNvPr>
            <p:cNvSpPr/>
            <p:nvPr/>
          </p:nvSpPr>
          <p:spPr>
            <a:xfrm>
              <a:off x="17074487" y="5135145"/>
              <a:ext cx="557213" cy="40912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14</a:t>
              </a:r>
            </a:p>
          </p:txBody>
        </p:sp>
        <p:pic>
          <p:nvPicPr>
            <p:cNvPr id="80" name="Graphic 79" descr="Badge Tick1 with solid fill">
              <a:extLst>
                <a:ext uri="{FF2B5EF4-FFF2-40B4-BE49-F238E27FC236}">
                  <a16:creationId xmlns:a16="http://schemas.microsoft.com/office/drawing/2014/main" id="{FB8AA8D0-ADE1-3183-C0D6-56868DFE8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99554" y="5061102"/>
              <a:ext cx="557213" cy="557213"/>
            </a:xfrm>
            <a:prstGeom prst="rect">
              <a:avLst/>
            </a:prstGeom>
          </p:spPr>
        </p:pic>
        <p:pic>
          <p:nvPicPr>
            <p:cNvPr id="81" name="Graphic 80" descr="Badge Tick1 with solid fill">
              <a:extLst>
                <a:ext uri="{FF2B5EF4-FFF2-40B4-BE49-F238E27FC236}">
                  <a16:creationId xmlns:a16="http://schemas.microsoft.com/office/drawing/2014/main" id="{EBA2F286-42C4-173A-E4C4-52FC7DFC8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95595" y="5061102"/>
              <a:ext cx="557213" cy="557213"/>
            </a:xfrm>
            <a:prstGeom prst="rect">
              <a:avLst/>
            </a:prstGeom>
          </p:spPr>
        </p:pic>
        <p:pic>
          <p:nvPicPr>
            <p:cNvPr id="82" name="Graphic 81" descr="Badge Tick1 with solid fill">
              <a:extLst>
                <a:ext uri="{FF2B5EF4-FFF2-40B4-BE49-F238E27FC236}">
                  <a16:creationId xmlns:a16="http://schemas.microsoft.com/office/drawing/2014/main" id="{05310890-D75A-5956-7844-1E7C41D05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135358" y="5061102"/>
              <a:ext cx="557213" cy="557213"/>
            </a:xfrm>
            <a:prstGeom prst="rect">
              <a:avLst/>
            </a:prstGeom>
          </p:spPr>
        </p:pic>
        <p:pic>
          <p:nvPicPr>
            <p:cNvPr id="83" name="Graphic 82" descr="Badge Tick1 with solid fill">
              <a:extLst>
                <a:ext uri="{FF2B5EF4-FFF2-40B4-BE49-F238E27FC236}">
                  <a16:creationId xmlns:a16="http://schemas.microsoft.com/office/drawing/2014/main" id="{D26E6519-5DED-80E9-D9DA-E8596A828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595883" y="5061101"/>
              <a:ext cx="557213" cy="557213"/>
            </a:xfrm>
            <a:prstGeom prst="rect">
              <a:avLst/>
            </a:prstGeom>
          </p:spPr>
        </p:pic>
      </p:grp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E1F6564A-6CB7-ED0C-1E82-EA8717FE2BCA}"/>
              </a:ext>
            </a:extLst>
          </p:cNvPr>
          <p:cNvSpPr/>
          <p:nvPr/>
        </p:nvSpPr>
        <p:spPr>
          <a:xfrm>
            <a:off x="7945693" y="1236787"/>
            <a:ext cx="278607" cy="20456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12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49E76D52-E3C7-53D4-EA79-28B05F14BE77}"/>
              </a:ext>
            </a:extLst>
          </p:cNvPr>
          <p:cNvSpPr/>
          <p:nvPr/>
        </p:nvSpPr>
        <p:spPr>
          <a:xfrm>
            <a:off x="7945693" y="1490842"/>
            <a:ext cx="278607" cy="20456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13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691C18B1-535E-97A9-9A86-C30DD81D3BCB}"/>
              </a:ext>
            </a:extLst>
          </p:cNvPr>
          <p:cNvSpPr/>
          <p:nvPr/>
        </p:nvSpPr>
        <p:spPr>
          <a:xfrm>
            <a:off x="7945693" y="1751338"/>
            <a:ext cx="278607" cy="20456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14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C5AFAF9-4B1A-311B-1F45-5B060DAF50F9}"/>
              </a:ext>
            </a:extLst>
          </p:cNvPr>
          <p:cNvSpPr/>
          <p:nvPr/>
        </p:nvSpPr>
        <p:spPr>
          <a:xfrm>
            <a:off x="7945693" y="2005488"/>
            <a:ext cx="278607" cy="20456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15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74CECF8-633B-FAC2-A845-BA59474ED708}"/>
              </a:ext>
            </a:extLst>
          </p:cNvPr>
          <p:cNvSpPr txBox="1"/>
          <p:nvPr/>
        </p:nvSpPr>
        <p:spPr>
          <a:xfrm>
            <a:off x="3400253" y="1619156"/>
            <a:ext cx="798448" cy="461665"/>
          </a:xfrm>
          <a:prstGeom prst="rect">
            <a:avLst/>
          </a:prstGeom>
          <a:noFill/>
          <a:ln w="76200">
            <a:solidFill>
              <a:srgbClr val="FF40FF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24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06" name="Right Arrow 105">
            <a:extLst>
              <a:ext uri="{FF2B5EF4-FFF2-40B4-BE49-F238E27FC236}">
                <a16:creationId xmlns:a16="http://schemas.microsoft.com/office/drawing/2014/main" id="{0DBF2452-C1CC-68C7-3148-11237E73B061}"/>
              </a:ext>
            </a:extLst>
          </p:cNvPr>
          <p:cNvSpPr/>
          <p:nvPr/>
        </p:nvSpPr>
        <p:spPr>
          <a:xfrm rot="10800000">
            <a:off x="2631041" y="4567823"/>
            <a:ext cx="278607" cy="3993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D2BFEF-BD94-C62A-D8F4-457CD19C51D0}"/>
              </a:ext>
            </a:extLst>
          </p:cNvPr>
          <p:cNvSpPr txBox="1"/>
          <p:nvPr/>
        </p:nvSpPr>
        <p:spPr>
          <a:xfrm>
            <a:off x="1410090" y="4630365"/>
            <a:ext cx="102155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add r1, r1, 1 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AF2D603-5D26-9055-9517-98E5DBAB161F}"/>
              </a:ext>
            </a:extLst>
          </p:cNvPr>
          <p:cNvSpPr txBox="1"/>
          <p:nvPr/>
        </p:nvSpPr>
        <p:spPr>
          <a:xfrm>
            <a:off x="4252883" y="1627043"/>
            <a:ext cx="798448" cy="461665"/>
          </a:xfrm>
          <a:prstGeom prst="rect">
            <a:avLst/>
          </a:prstGeom>
          <a:noFill/>
          <a:ln w="76200">
            <a:solidFill>
              <a:srgbClr val="FF40FF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24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D9F5E54-83CE-B62B-0973-E32946C65369}"/>
              </a:ext>
            </a:extLst>
          </p:cNvPr>
          <p:cNvSpPr txBox="1"/>
          <p:nvPr/>
        </p:nvSpPr>
        <p:spPr>
          <a:xfrm>
            <a:off x="4173317" y="2056174"/>
            <a:ext cx="102155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add r1, r1, 1 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D9505AA-BC3D-8D56-BDDD-773055295070}"/>
              </a:ext>
            </a:extLst>
          </p:cNvPr>
          <p:cNvGrpSpPr/>
          <p:nvPr/>
        </p:nvGrpSpPr>
        <p:grpSpPr>
          <a:xfrm>
            <a:off x="3572287" y="2374211"/>
            <a:ext cx="4466331" cy="750150"/>
            <a:chOff x="7144573" y="3033922"/>
            <a:chExt cx="8932662" cy="1500299"/>
          </a:xfrm>
        </p:grpSpPr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597D983F-28F9-C8E7-4AA9-3F2A1A4B95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44573" y="3069470"/>
              <a:ext cx="1974312" cy="11437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3959B502-3310-4F8B-EA21-B8567766F97A}"/>
                </a:ext>
              </a:extLst>
            </p:cNvPr>
            <p:cNvCxnSpPr>
              <a:cxnSpLocks/>
            </p:cNvCxnSpPr>
            <p:nvPr/>
          </p:nvCxnSpPr>
          <p:spPr>
            <a:xfrm>
              <a:off x="9118885" y="3043492"/>
              <a:ext cx="810747" cy="12324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9A55804C-72D1-1177-6082-4FEB48ED2342}"/>
                </a:ext>
              </a:extLst>
            </p:cNvPr>
            <p:cNvCxnSpPr>
              <a:cxnSpLocks/>
            </p:cNvCxnSpPr>
            <p:nvPr/>
          </p:nvCxnSpPr>
          <p:spPr>
            <a:xfrm>
              <a:off x="9144000" y="3035086"/>
              <a:ext cx="3809005" cy="14518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E6F71D12-9DC9-08A6-8216-EE49911C17E9}"/>
                </a:ext>
              </a:extLst>
            </p:cNvPr>
            <p:cNvCxnSpPr>
              <a:cxnSpLocks/>
            </p:cNvCxnSpPr>
            <p:nvPr/>
          </p:nvCxnSpPr>
          <p:spPr>
            <a:xfrm>
              <a:off x="9144000" y="3033922"/>
              <a:ext cx="6933235" cy="15002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A9A92869-869D-1E94-B713-855ED19113A8}"/>
              </a:ext>
            </a:extLst>
          </p:cNvPr>
          <p:cNvSpPr txBox="1"/>
          <p:nvPr/>
        </p:nvSpPr>
        <p:spPr>
          <a:xfrm>
            <a:off x="5139850" y="1627981"/>
            <a:ext cx="798448" cy="461665"/>
          </a:xfrm>
          <a:prstGeom prst="rect">
            <a:avLst/>
          </a:prstGeom>
          <a:noFill/>
          <a:ln w="76200">
            <a:solidFill>
              <a:srgbClr val="FF40FF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24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F993566-8F4F-6987-55B2-A714CE0CA85B}"/>
              </a:ext>
            </a:extLst>
          </p:cNvPr>
          <p:cNvSpPr txBox="1"/>
          <p:nvPr/>
        </p:nvSpPr>
        <p:spPr>
          <a:xfrm>
            <a:off x="5082307" y="2074077"/>
            <a:ext cx="102155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add r1, r1, 1 </a:t>
            </a:r>
          </a:p>
        </p:txBody>
      </p:sp>
      <p:sp>
        <p:nvSpPr>
          <p:cNvPr id="130" name="Right Arrow 129">
            <a:extLst>
              <a:ext uri="{FF2B5EF4-FFF2-40B4-BE49-F238E27FC236}">
                <a16:creationId xmlns:a16="http://schemas.microsoft.com/office/drawing/2014/main" id="{363ADDB5-9B0C-2E3B-6F9F-73D08DB33D8B}"/>
              </a:ext>
            </a:extLst>
          </p:cNvPr>
          <p:cNvSpPr/>
          <p:nvPr/>
        </p:nvSpPr>
        <p:spPr>
          <a:xfrm rot="10800000">
            <a:off x="1903093" y="3559129"/>
            <a:ext cx="278607" cy="3993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95D8CCD-9CAE-FD85-9DBA-F63E98406E69}"/>
              </a:ext>
            </a:extLst>
          </p:cNvPr>
          <p:cNvSpPr txBox="1"/>
          <p:nvPr/>
        </p:nvSpPr>
        <p:spPr>
          <a:xfrm>
            <a:off x="6024292" y="1616826"/>
            <a:ext cx="798448" cy="461665"/>
          </a:xfrm>
          <a:prstGeom prst="rect">
            <a:avLst/>
          </a:prstGeom>
          <a:noFill/>
          <a:ln w="76200">
            <a:solidFill>
              <a:srgbClr val="FF40FF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24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7E87C1F-B830-46C7-8C5C-EDE73D91DB83}"/>
              </a:ext>
            </a:extLst>
          </p:cNvPr>
          <p:cNvSpPr txBox="1"/>
          <p:nvPr/>
        </p:nvSpPr>
        <p:spPr>
          <a:xfrm>
            <a:off x="5966749" y="2062922"/>
            <a:ext cx="102155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add r1, r1, 1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D86085-BA9A-EEF5-93D9-7A7A293D7C59}"/>
              </a:ext>
            </a:extLst>
          </p:cNvPr>
          <p:cNvSpPr txBox="1"/>
          <p:nvPr/>
        </p:nvSpPr>
        <p:spPr>
          <a:xfrm>
            <a:off x="6895266" y="1624928"/>
            <a:ext cx="798448" cy="461665"/>
          </a:xfrm>
          <a:prstGeom prst="rect">
            <a:avLst/>
          </a:prstGeom>
          <a:noFill/>
          <a:ln w="76200">
            <a:solidFill>
              <a:srgbClr val="FF40FF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24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A6FCEA-B095-BBDE-705D-CC35F7B8EBC3}"/>
              </a:ext>
            </a:extLst>
          </p:cNvPr>
          <p:cNvSpPr txBox="1"/>
          <p:nvPr/>
        </p:nvSpPr>
        <p:spPr>
          <a:xfrm>
            <a:off x="6849409" y="1282131"/>
            <a:ext cx="102155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add r1, r1, 1 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5A7EF98-D782-A092-D7FB-9CB8164661DC}"/>
              </a:ext>
            </a:extLst>
          </p:cNvPr>
          <p:cNvSpPr/>
          <p:nvPr/>
        </p:nvSpPr>
        <p:spPr>
          <a:xfrm>
            <a:off x="2117260" y="3405628"/>
            <a:ext cx="7026740" cy="266722"/>
          </a:xfrm>
          <a:prstGeom prst="roundRect">
            <a:avLst/>
          </a:prstGeom>
          <a:noFill/>
          <a:ln w="76200">
            <a:solidFill>
              <a:srgbClr val="FF4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5EE95B-8C3F-8F9E-0733-E04766812DC2}"/>
              </a:ext>
            </a:extLst>
          </p:cNvPr>
          <p:cNvSpPr txBox="1"/>
          <p:nvPr/>
        </p:nvSpPr>
        <p:spPr>
          <a:xfrm>
            <a:off x="7771890" y="1614569"/>
            <a:ext cx="798448" cy="461665"/>
          </a:xfrm>
          <a:prstGeom prst="rect">
            <a:avLst/>
          </a:prstGeom>
          <a:noFill/>
          <a:ln w="76200">
            <a:solidFill>
              <a:srgbClr val="FF40FF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24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9293F3-CC16-56E5-16F9-B23C61D93E7A}"/>
              </a:ext>
            </a:extLst>
          </p:cNvPr>
          <p:cNvSpPr txBox="1"/>
          <p:nvPr/>
        </p:nvSpPr>
        <p:spPr>
          <a:xfrm>
            <a:off x="7765404" y="2421526"/>
            <a:ext cx="102155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add r1, r1, 1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19670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1893 -0.54243 " pathEditMode="relative" ptsTypes="AA">
                                      <p:cBhvr>
                                        <p:cTn id="4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11111E-6 L -0.81545 0.35741 " pathEditMode="relative" rAng="0" ptsTypes="AA">
                                      <p:cBhvr>
                                        <p:cTn id="152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781" y="17870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07407E-6 L -0.77448 0.32037 " pathEditMode="relative" rAng="0" ptsTypes="AA">
                                      <p:cBhvr>
                                        <p:cTn id="154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733" y="16019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11111E-6 L -0.73107 0.2794 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62" y="13958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07407E-6 L -0.69757 0.24398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878" y="1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105" grpId="0" animBg="1"/>
      <p:bldP spid="105" grpId="1" animBg="1"/>
      <p:bldP spid="106" grpId="0" animBg="1"/>
      <p:bldP spid="26" grpId="0"/>
      <p:bldP spid="26" grpId="1"/>
      <p:bldP spid="26" grpId="2"/>
      <p:bldP spid="107" grpId="0" animBg="1"/>
      <p:bldP spid="107" grpId="1" animBg="1"/>
      <p:bldP spid="107" grpId="2" animBg="1"/>
      <p:bldP spid="108" grpId="0"/>
      <p:bldP spid="108" grpId="1"/>
      <p:bldP spid="126" grpId="0" animBg="1"/>
      <p:bldP spid="126" grpId="1" animBg="1"/>
      <p:bldP spid="129" grpId="0"/>
      <p:bldP spid="129" grpId="1"/>
      <p:bldP spid="130" grpId="0" animBg="1"/>
      <p:bldP spid="132" grpId="0" animBg="1"/>
      <p:bldP spid="132" grpId="1" animBg="1"/>
      <p:bldP spid="133" grpId="0"/>
      <p:bldP spid="133" grpId="1"/>
      <p:bldP spid="8" grpId="0" animBg="1"/>
      <p:bldP spid="8" grpId="1" animBg="1"/>
      <p:bldP spid="16" grpId="0"/>
      <p:bldP spid="16" grpId="1"/>
      <p:bldP spid="25" grpId="0" animBg="1"/>
      <p:bldP spid="27" grpId="0" animBg="1"/>
      <p:bldP spid="3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34302-ABBB-4D52-91FF-D155441BA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122" y="279465"/>
            <a:ext cx="7082083" cy="62790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GPU Pipeline </a:t>
            </a:r>
            <a:r>
              <a:rPr lang="en-US" sz="2100" dirty="0">
                <a:latin typeface="Roboto" panose="02000000000000000000" pitchFamily="2" charset="0"/>
                <a:ea typeface="Roboto" panose="02000000000000000000" pitchFamily="2" charset="0"/>
              </a:rPr>
              <a:t>(2)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110CA0-BFAF-448C-9064-BA0EA2A3C40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61109" y="2121973"/>
            <a:ext cx="7718187" cy="3259776"/>
          </a:xfrm>
          <a:prstGeom prst="rect">
            <a:avLst/>
          </a:prstGeom>
        </p:spPr>
        <p:txBody>
          <a:bodyPr/>
          <a:lstStyle/>
          <a:p>
            <a:pPr marL="600075" lvl="1" indent="-257175">
              <a:buFont typeface="Arial" panose="020B0604020202020204" pitchFamily="34" charset="0"/>
              <a:buChar char="•"/>
              <a:defRPr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Helvetica" panose="020B0604020202020204" pitchFamily="34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Helvetica" panose="020B0604020202020204" pitchFamily="34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Helvetica" panose="020B0604020202020204" pitchFamily="34" charset="0"/>
            </a:endParaRPr>
          </a:p>
        </p:txBody>
      </p:sp>
      <p:graphicFrame>
        <p:nvGraphicFramePr>
          <p:cNvPr id="20" name="Table 21">
            <a:extLst>
              <a:ext uri="{FF2B5EF4-FFF2-40B4-BE49-F238E27FC236}">
                <a16:creationId xmlns:a16="http://schemas.microsoft.com/office/drawing/2014/main" id="{EDCD894C-BF04-57BA-E903-73D632D88E9C}"/>
              </a:ext>
            </a:extLst>
          </p:cNvPr>
          <p:cNvGraphicFramePr>
            <a:graphicFrameLocks noGrp="1"/>
          </p:cNvGraphicFramePr>
          <p:nvPr/>
        </p:nvGraphicFramePr>
        <p:xfrm>
          <a:off x="162897" y="2208264"/>
          <a:ext cx="1901206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9022">
                  <a:extLst>
                    <a:ext uri="{9D8B030D-6E8A-4147-A177-3AD203B41FA5}">
                      <a16:colId xmlns:a16="http://schemas.microsoft.com/office/drawing/2014/main" val="90017579"/>
                    </a:ext>
                  </a:extLst>
                </a:gridCol>
                <a:gridCol w="842184">
                  <a:extLst>
                    <a:ext uri="{9D8B030D-6E8A-4147-A177-3AD203B41FA5}">
                      <a16:colId xmlns:a16="http://schemas.microsoft.com/office/drawing/2014/main" val="132320897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PC value 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226966043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#1  (b:1, T1-T4)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0x8000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49373714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#2  (b:1, T5-T8)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0x8004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94820426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#3  (b:2, T1-T4)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0x8000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46860983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#4  (b:2, T5-T8)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0x800A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72825297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C11FF563-2D2C-D2AF-C95C-470793C1B8B9}"/>
              </a:ext>
            </a:extLst>
          </p:cNvPr>
          <p:cNvSpPr/>
          <p:nvPr/>
        </p:nvSpPr>
        <p:spPr>
          <a:xfrm>
            <a:off x="3392748" y="1379790"/>
            <a:ext cx="839988" cy="2453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/>
              <a:t>I-cache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C806C4-710F-07A2-6D35-930241A13C45}"/>
              </a:ext>
            </a:extLst>
          </p:cNvPr>
          <p:cNvSpPr/>
          <p:nvPr/>
        </p:nvSpPr>
        <p:spPr>
          <a:xfrm>
            <a:off x="3392748" y="1617298"/>
            <a:ext cx="839987" cy="4540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/>
              <a:t>Front-end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B63D70-3CBC-1DA8-52C4-2F7189211B31}"/>
              </a:ext>
            </a:extLst>
          </p:cNvPr>
          <p:cNvSpPr/>
          <p:nvPr/>
        </p:nvSpPr>
        <p:spPr>
          <a:xfrm>
            <a:off x="4234320" y="1622678"/>
            <a:ext cx="839987" cy="4540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Decode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688393-F9D2-A790-A0CE-7AE04EA01F0A}"/>
              </a:ext>
            </a:extLst>
          </p:cNvPr>
          <p:cNvSpPr/>
          <p:nvPr/>
        </p:nvSpPr>
        <p:spPr>
          <a:xfrm>
            <a:off x="6868620" y="2079231"/>
            <a:ext cx="839987" cy="2453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/>
              <a:t>Memory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781C13-9DB5-EAFF-EAD3-147C7E4C89F6}"/>
              </a:ext>
            </a:extLst>
          </p:cNvPr>
          <p:cNvSpPr/>
          <p:nvPr/>
        </p:nvSpPr>
        <p:spPr>
          <a:xfrm>
            <a:off x="5074307" y="1617298"/>
            <a:ext cx="839987" cy="4540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/>
              <a:t>RF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AFC601-77A3-FDC7-C6FD-3715C16627D8}"/>
              </a:ext>
            </a:extLst>
          </p:cNvPr>
          <p:cNvSpPr/>
          <p:nvPr/>
        </p:nvSpPr>
        <p:spPr>
          <a:xfrm>
            <a:off x="6862945" y="1625185"/>
            <a:ext cx="839987" cy="4540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/>
              <a:t>Execution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5B7A46-5CD1-BA71-2C3D-546114E08F9A}"/>
              </a:ext>
            </a:extLst>
          </p:cNvPr>
          <p:cNvSpPr/>
          <p:nvPr/>
        </p:nvSpPr>
        <p:spPr>
          <a:xfrm>
            <a:off x="7697257" y="1625185"/>
            <a:ext cx="839987" cy="4540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/>
              <a:t>Write-back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35AFC5-46BF-9688-6C85-6A59906AE0F4}"/>
              </a:ext>
            </a:extLst>
          </p:cNvPr>
          <p:cNvSpPr/>
          <p:nvPr/>
        </p:nvSpPr>
        <p:spPr>
          <a:xfrm>
            <a:off x="6810299" y="1528700"/>
            <a:ext cx="93941" cy="59026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6071A6-8002-ED2E-2415-6F66B2A2A9B0}"/>
              </a:ext>
            </a:extLst>
          </p:cNvPr>
          <p:cNvSpPr/>
          <p:nvPr/>
        </p:nvSpPr>
        <p:spPr>
          <a:xfrm>
            <a:off x="7650286" y="1528700"/>
            <a:ext cx="93941" cy="59026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4B0B90-BCCC-6567-5438-593BA847B02E}"/>
              </a:ext>
            </a:extLst>
          </p:cNvPr>
          <p:cNvSpPr/>
          <p:nvPr/>
        </p:nvSpPr>
        <p:spPr>
          <a:xfrm>
            <a:off x="4177564" y="1520813"/>
            <a:ext cx="93941" cy="59026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2EDE41-994A-6947-34FA-295BC3EDA42F}"/>
              </a:ext>
            </a:extLst>
          </p:cNvPr>
          <p:cNvSpPr/>
          <p:nvPr/>
        </p:nvSpPr>
        <p:spPr>
          <a:xfrm>
            <a:off x="6022958" y="1625323"/>
            <a:ext cx="787341" cy="4540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/>
              <a:t>schedule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D3F894-AE6B-3741-5616-9E7F8EA41316}"/>
              </a:ext>
            </a:extLst>
          </p:cNvPr>
          <p:cNvSpPr/>
          <p:nvPr/>
        </p:nvSpPr>
        <p:spPr>
          <a:xfrm>
            <a:off x="6810299" y="1528700"/>
            <a:ext cx="93941" cy="59026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58448B-F926-7702-9EEF-22B1EFB13F60}"/>
              </a:ext>
            </a:extLst>
          </p:cNvPr>
          <p:cNvSpPr/>
          <p:nvPr/>
        </p:nvSpPr>
        <p:spPr>
          <a:xfrm>
            <a:off x="6868621" y="2318280"/>
            <a:ext cx="839987" cy="37599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/>
              <a:t>Shared Memory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D561FF-08C2-FE8A-49A1-84032AEFD3AB}"/>
              </a:ext>
            </a:extLst>
          </p:cNvPr>
          <p:cNvSpPr/>
          <p:nvPr/>
        </p:nvSpPr>
        <p:spPr>
          <a:xfrm>
            <a:off x="5051337" y="1528700"/>
            <a:ext cx="93941" cy="59026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C0267B-DDB6-E536-15F5-2EBE61AA8B4B}"/>
              </a:ext>
            </a:extLst>
          </p:cNvPr>
          <p:cNvSpPr/>
          <p:nvPr/>
        </p:nvSpPr>
        <p:spPr>
          <a:xfrm>
            <a:off x="5922234" y="1545584"/>
            <a:ext cx="93941" cy="59026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2263AB1B-19CB-FF59-7518-27D43E845A54}"/>
              </a:ext>
            </a:extLst>
          </p:cNvPr>
          <p:cNvGraphicFramePr>
            <a:graphicFrameLocks noGrp="1"/>
          </p:cNvGraphicFramePr>
          <p:nvPr/>
        </p:nvGraphicFramePr>
        <p:xfrm>
          <a:off x="162897" y="4641381"/>
          <a:ext cx="2517030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515">
                  <a:extLst>
                    <a:ext uri="{9D8B030D-6E8A-4147-A177-3AD203B41FA5}">
                      <a16:colId xmlns:a16="http://schemas.microsoft.com/office/drawing/2014/main" val="90017579"/>
                    </a:ext>
                  </a:extLst>
                </a:gridCol>
                <a:gridCol w="1258515">
                  <a:extLst>
                    <a:ext uri="{9D8B030D-6E8A-4147-A177-3AD203B41FA5}">
                      <a16:colId xmlns:a16="http://schemas.microsoft.com/office/drawing/2014/main" val="132320897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0x8000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 r1, r1, 1 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226966043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0x8004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sub r2, r,2,1 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49373714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0x8008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mov r1, </a:t>
                      </a:r>
                      <a:r>
                        <a:rPr lang="en-US" sz="1200" dirty="0" err="1"/>
                        <a:t>tid.x</a:t>
                      </a:r>
                      <a:endParaRPr lang="en-US" sz="1200" dirty="0"/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94820426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0x800A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mov r2, </a:t>
                      </a:r>
                      <a:r>
                        <a:rPr lang="en-US" sz="1200" dirty="0" err="1"/>
                        <a:t>ctaid.x</a:t>
                      </a:r>
                      <a:endParaRPr lang="en-US" sz="1200" dirty="0"/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46860983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0x8010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ld.shared</a:t>
                      </a:r>
                      <a:r>
                        <a:rPr lang="en-US" sz="1200" dirty="0"/>
                        <a:t> r1 [A]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72825297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CF0C54CD-1E17-0600-5649-0682ACC88206}"/>
              </a:ext>
            </a:extLst>
          </p:cNvPr>
          <p:cNvSpPr txBox="1"/>
          <p:nvPr/>
        </p:nvSpPr>
        <p:spPr>
          <a:xfrm>
            <a:off x="3572287" y="5426350"/>
            <a:ext cx="4235455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Helvetica" pitchFamily="2" charset="0"/>
              </a:rPr>
              <a:t>tid.x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Helvetica" pitchFamily="2" charset="0"/>
              </a:rPr>
              <a:t>:  special register to store thread ID within a block  </a:t>
            </a:r>
          </a:p>
          <a:p>
            <a:pPr algn="l"/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Helvetica" pitchFamily="2" charset="0"/>
              </a:rPr>
              <a:t>ctaid.x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Helvetica" pitchFamily="2" charset="0"/>
              </a:rPr>
              <a:t>: special register to store block ID within a grid 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B1129040-181B-06F8-B9E7-239079764428}"/>
              </a:ext>
            </a:extLst>
          </p:cNvPr>
          <p:cNvSpPr/>
          <p:nvPr/>
        </p:nvSpPr>
        <p:spPr>
          <a:xfrm rot="10800000">
            <a:off x="1847265" y="2603660"/>
            <a:ext cx="278607" cy="3993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aphicFrame>
        <p:nvGraphicFramePr>
          <p:cNvPr id="28" name="Table 21">
            <a:extLst>
              <a:ext uri="{FF2B5EF4-FFF2-40B4-BE49-F238E27FC236}">
                <a16:creationId xmlns:a16="http://schemas.microsoft.com/office/drawing/2014/main" id="{3E41B277-62A9-AB94-B87C-4E9E7D7D5CEF}"/>
              </a:ext>
            </a:extLst>
          </p:cNvPr>
          <p:cNvGraphicFramePr>
            <a:graphicFrameLocks noGrp="1"/>
          </p:cNvGraphicFramePr>
          <p:nvPr/>
        </p:nvGraphicFramePr>
        <p:xfrm>
          <a:off x="137616" y="3398392"/>
          <a:ext cx="3102093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4677">
                  <a:extLst>
                    <a:ext uri="{9D8B030D-6E8A-4147-A177-3AD203B41FA5}">
                      <a16:colId xmlns:a16="http://schemas.microsoft.com/office/drawing/2014/main" val="90017579"/>
                    </a:ext>
                  </a:extLst>
                </a:gridCol>
                <a:gridCol w="344677">
                  <a:extLst>
                    <a:ext uri="{9D8B030D-6E8A-4147-A177-3AD203B41FA5}">
                      <a16:colId xmlns:a16="http://schemas.microsoft.com/office/drawing/2014/main" val="3364583102"/>
                    </a:ext>
                  </a:extLst>
                </a:gridCol>
                <a:gridCol w="344677">
                  <a:extLst>
                    <a:ext uri="{9D8B030D-6E8A-4147-A177-3AD203B41FA5}">
                      <a16:colId xmlns:a16="http://schemas.microsoft.com/office/drawing/2014/main" val="2681070795"/>
                    </a:ext>
                  </a:extLst>
                </a:gridCol>
                <a:gridCol w="344677">
                  <a:extLst>
                    <a:ext uri="{9D8B030D-6E8A-4147-A177-3AD203B41FA5}">
                      <a16:colId xmlns:a16="http://schemas.microsoft.com/office/drawing/2014/main" val="3414885126"/>
                    </a:ext>
                  </a:extLst>
                </a:gridCol>
                <a:gridCol w="344677">
                  <a:extLst>
                    <a:ext uri="{9D8B030D-6E8A-4147-A177-3AD203B41FA5}">
                      <a16:colId xmlns:a16="http://schemas.microsoft.com/office/drawing/2014/main" val="2049379377"/>
                    </a:ext>
                  </a:extLst>
                </a:gridCol>
                <a:gridCol w="344677">
                  <a:extLst>
                    <a:ext uri="{9D8B030D-6E8A-4147-A177-3AD203B41FA5}">
                      <a16:colId xmlns:a16="http://schemas.microsoft.com/office/drawing/2014/main" val="1824604276"/>
                    </a:ext>
                  </a:extLst>
                </a:gridCol>
                <a:gridCol w="344677">
                  <a:extLst>
                    <a:ext uri="{9D8B030D-6E8A-4147-A177-3AD203B41FA5}">
                      <a16:colId xmlns:a16="http://schemas.microsoft.com/office/drawing/2014/main" val="318955092"/>
                    </a:ext>
                  </a:extLst>
                </a:gridCol>
                <a:gridCol w="344677">
                  <a:extLst>
                    <a:ext uri="{9D8B030D-6E8A-4147-A177-3AD203B41FA5}">
                      <a16:colId xmlns:a16="http://schemas.microsoft.com/office/drawing/2014/main" val="4066934841"/>
                    </a:ext>
                  </a:extLst>
                </a:gridCol>
                <a:gridCol w="344677">
                  <a:extLst>
                    <a:ext uri="{9D8B030D-6E8A-4147-A177-3AD203B41FA5}">
                      <a16:colId xmlns:a16="http://schemas.microsoft.com/office/drawing/2014/main" val="374983925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Th1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Th2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Th3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Th4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Th5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Th6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Th7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Th8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66043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R1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17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73714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R2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20426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R3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23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32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37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23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60983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R4 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23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24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32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33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252976"/>
                  </a:ext>
                </a:extLst>
              </a:tr>
            </a:tbl>
          </a:graphicData>
        </a:graphic>
      </p:graphicFrame>
      <p:graphicFrame>
        <p:nvGraphicFramePr>
          <p:cNvPr id="62" name="Table 5">
            <a:extLst>
              <a:ext uri="{FF2B5EF4-FFF2-40B4-BE49-F238E27FC236}">
                <a16:creationId xmlns:a16="http://schemas.microsoft.com/office/drawing/2014/main" id="{C94CB8E2-974E-972B-A89C-0B5BFC950537}"/>
              </a:ext>
            </a:extLst>
          </p:cNvPr>
          <p:cNvGraphicFramePr>
            <a:graphicFrameLocks noGrp="1"/>
          </p:cNvGraphicFramePr>
          <p:nvPr/>
        </p:nvGraphicFramePr>
        <p:xfrm>
          <a:off x="3931794" y="3187297"/>
          <a:ext cx="1690691" cy="1143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63563">
                  <a:extLst>
                    <a:ext uri="{9D8B030D-6E8A-4147-A177-3AD203B41FA5}">
                      <a16:colId xmlns:a16="http://schemas.microsoft.com/office/drawing/2014/main" val="878217411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056032450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227990915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2737346556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36180078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marT="22860" marB="2286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1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2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8073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W1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61073571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W2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254883386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W3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86366528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W4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4041852135"/>
                  </a:ext>
                </a:extLst>
              </a:tr>
            </a:tbl>
          </a:graphicData>
        </a:graphic>
      </p:graphicFrame>
      <p:graphicFrame>
        <p:nvGraphicFramePr>
          <p:cNvPr id="63" name="Table 5">
            <a:extLst>
              <a:ext uri="{FF2B5EF4-FFF2-40B4-BE49-F238E27FC236}">
                <a16:creationId xmlns:a16="http://schemas.microsoft.com/office/drawing/2014/main" id="{106D3303-6ED5-CB0F-6172-BEB75DC34964}"/>
              </a:ext>
            </a:extLst>
          </p:cNvPr>
          <p:cNvGraphicFramePr>
            <a:graphicFrameLocks noGrp="1"/>
          </p:cNvGraphicFramePr>
          <p:nvPr/>
        </p:nvGraphicFramePr>
        <p:xfrm>
          <a:off x="5669499" y="3177240"/>
          <a:ext cx="1690691" cy="1143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63563">
                  <a:extLst>
                    <a:ext uri="{9D8B030D-6E8A-4147-A177-3AD203B41FA5}">
                      <a16:colId xmlns:a16="http://schemas.microsoft.com/office/drawing/2014/main" val="878217411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056032450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227990915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2737346556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36180078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 gridSpan="2">
                  <a:txBody>
                    <a:bodyPr/>
                    <a:lstStyle/>
                    <a:p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1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2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8073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W1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61073571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W2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254883386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W3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86366528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W4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4041852135"/>
                  </a:ext>
                </a:extLst>
              </a:tr>
            </a:tbl>
          </a:graphicData>
        </a:graphic>
      </p:graphicFrame>
      <p:graphicFrame>
        <p:nvGraphicFramePr>
          <p:cNvPr id="64" name="Table 5">
            <a:extLst>
              <a:ext uri="{FF2B5EF4-FFF2-40B4-BE49-F238E27FC236}">
                <a16:creationId xmlns:a16="http://schemas.microsoft.com/office/drawing/2014/main" id="{D8EBB36B-3DF7-EE3A-C9A3-A1A3862B682D}"/>
              </a:ext>
            </a:extLst>
          </p:cNvPr>
          <p:cNvGraphicFramePr>
            <a:graphicFrameLocks noGrp="1"/>
          </p:cNvGraphicFramePr>
          <p:nvPr/>
        </p:nvGraphicFramePr>
        <p:xfrm>
          <a:off x="7407205" y="3182269"/>
          <a:ext cx="1690691" cy="1143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63563">
                  <a:extLst>
                    <a:ext uri="{9D8B030D-6E8A-4147-A177-3AD203B41FA5}">
                      <a16:colId xmlns:a16="http://schemas.microsoft.com/office/drawing/2014/main" val="878217411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056032450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227990915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2737346556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36180078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marT="22860" marB="2286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1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2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8073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W1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61073571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W2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254883386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W3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86366528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W4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4041852135"/>
                  </a:ext>
                </a:extLst>
              </a:tr>
            </a:tbl>
          </a:graphicData>
        </a:graphic>
      </p:graphicFrame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E1F6564A-6CB7-ED0C-1E82-EA8717FE2BCA}"/>
              </a:ext>
            </a:extLst>
          </p:cNvPr>
          <p:cNvSpPr/>
          <p:nvPr/>
        </p:nvSpPr>
        <p:spPr>
          <a:xfrm>
            <a:off x="7945693" y="1236787"/>
            <a:ext cx="278607" cy="20456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49E76D52-E3C7-53D4-EA79-28B05F14BE77}"/>
              </a:ext>
            </a:extLst>
          </p:cNvPr>
          <p:cNvSpPr/>
          <p:nvPr/>
        </p:nvSpPr>
        <p:spPr>
          <a:xfrm>
            <a:off x="7945693" y="1490842"/>
            <a:ext cx="278607" cy="20456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691C18B1-535E-97A9-9A86-C30DD81D3BCB}"/>
              </a:ext>
            </a:extLst>
          </p:cNvPr>
          <p:cNvSpPr/>
          <p:nvPr/>
        </p:nvSpPr>
        <p:spPr>
          <a:xfrm>
            <a:off x="7945693" y="1751338"/>
            <a:ext cx="278607" cy="20456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C5AFAF9-4B1A-311B-1F45-5B060DAF50F9}"/>
              </a:ext>
            </a:extLst>
          </p:cNvPr>
          <p:cNvSpPr/>
          <p:nvPr/>
        </p:nvSpPr>
        <p:spPr>
          <a:xfrm>
            <a:off x="7945693" y="2005488"/>
            <a:ext cx="278607" cy="20456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DFC73DEA-62B9-BC39-051A-B3FA68991309}"/>
              </a:ext>
            </a:extLst>
          </p:cNvPr>
          <p:cNvGrpSpPr/>
          <p:nvPr/>
        </p:nvGrpSpPr>
        <p:grpSpPr>
          <a:xfrm>
            <a:off x="4476163" y="3615551"/>
            <a:ext cx="4016288" cy="278607"/>
            <a:chOff x="10120521" y="5061101"/>
            <a:chExt cx="8032575" cy="557214"/>
          </a:xfrm>
        </p:grpSpPr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2851AF7A-BEB1-4C9C-D823-F2A13DA6E1F7}"/>
                </a:ext>
              </a:extLst>
            </p:cNvPr>
            <p:cNvSpPr/>
            <p:nvPr/>
          </p:nvSpPr>
          <p:spPr>
            <a:xfrm>
              <a:off x="10120521" y="5135145"/>
              <a:ext cx="557213" cy="40912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</a:p>
          </p:txBody>
        </p: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2658C207-ACD6-6001-5613-D22CFB02532E}"/>
                </a:ext>
              </a:extLst>
            </p:cNvPr>
            <p:cNvSpPr/>
            <p:nvPr/>
          </p:nvSpPr>
          <p:spPr>
            <a:xfrm>
              <a:off x="13580378" y="5135145"/>
              <a:ext cx="557213" cy="40912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</a:p>
          </p:txBody>
        </p:sp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0EEF07B9-C694-9465-CCCF-E1F50D4B4FA1}"/>
                </a:ext>
              </a:extLst>
            </p:cNvPr>
            <p:cNvSpPr/>
            <p:nvPr/>
          </p:nvSpPr>
          <p:spPr>
            <a:xfrm>
              <a:off x="17074487" y="5135145"/>
              <a:ext cx="557213" cy="40912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</a:p>
          </p:txBody>
        </p:sp>
        <p:pic>
          <p:nvPicPr>
            <p:cNvPr id="94" name="Graphic 93" descr="Badge Tick1 with solid fill">
              <a:extLst>
                <a:ext uri="{FF2B5EF4-FFF2-40B4-BE49-F238E27FC236}">
                  <a16:creationId xmlns:a16="http://schemas.microsoft.com/office/drawing/2014/main" id="{94CE01F7-5FF8-3742-6BC3-F0264D475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95595" y="5061102"/>
              <a:ext cx="557213" cy="557213"/>
            </a:xfrm>
            <a:prstGeom prst="rect">
              <a:avLst/>
            </a:prstGeom>
          </p:spPr>
        </p:pic>
        <p:pic>
          <p:nvPicPr>
            <p:cNvPr id="95" name="Graphic 94" descr="Badge Tick1 with solid fill">
              <a:extLst>
                <a:ext uri="{FF2B5EF4-FFF2-40B4-BE49-F238E27FC236}">
                  <a16:creationId xmlns:a16="http://schemas.microsoft.com/office/drawing/2014/main" id="{07BDF65D-526A-6848-8102-F16BAA0D3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135358" y="5061102"/>
              <a:ext cx="557213" cy="557213"/>
            </a:xfrm>
            <a:prstGeom prst="rect">
              <a:avLst/>
            </a:prstGeom>
          </p:spPr>
        </p:pic>
        <p:pic>
          <p:nvPicPr>
            <p:cNvPr id="96" name="Graphic 95" descr="Badge Tick1 with solid fill">
              <a:extLst>
                <a:ext uri="{FF2B5EF4-FFF2-40B4-BE49-F238E27FC236}">
                  <a16:creationId xmlns:a16="http://schemas.microsoft.com/office/drawing/2014/main" id="{7D8DF334-DE33-48BB-1D73-0B839CEC0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595883" y="5061101"/>
              <a:ext cx="557213" cy="557213"/>
            </a:xfrm>
            <a:prstGeom prst="rect">
              <a:avLst/>
            </a:prstGeom>
          </p:spPr>
        </p:pic>
      </p:grpSp>
      <p:sp>
        <p:nvSpPr>
          <p:cNvPr id="106" name="Right Arrow 105">
            <a:extLst>
              <a:ext uri="{FF2B5EF4-FFF2-40B4-BE49-F238E27FC236}">
                <a16:creationId xmlns:a16="http://schemas.microsoft.com/office/drawing/2014/main" id="{0DBF2452-C1CC-68C7-3148-11237E73B061}"/>
              </a:ext>
            </a:extLst>
          </p:cNvPr>
          <p:cNvSpPr/>
          <p:nvPr/>
        </p:nvSpPr>
        <p:spPr>
          <a:xfrm rot="10800000">
            <a:off x="2689333" y="4810987"/>
            <a:ext cx="278607" cy="3993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AF2D603-5D26-9055-9517-98E5DBAB161F}"/>
              </a:ext>
            </a:extLst>
          </p:cNvPr>
          <p:cNvSpPr txBox="1"/>
          <p:nvPr/>
        </p:nvSpPr>
        <p:spPr>
          <a:xfrm>
            <a:off x="4252883" y="1627043"/>
            <a:ext cx="798448" cy="400110"/>
          </a:xfrm>
          <a:prstGeom prst="rect">
            <a:avLst/>
          </a:prstGeom>
          <a:noFill/>
          <a:ln w="76200">
            <a:solidFill>
              <a:srgbClr val="FF40FF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20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D9F5E54-83CE-B62B-0973-E32946C65369}"/>
              </a:ext>
            </a:extLst>
          </p:cNvPr>
          <p:cNvSpPr txBox="1"/>
          <p:nvPr/>
        </p:nvSpPr>
        <p:spPr>
          <a:xfrm>
            <a:off x="4173317" y="2056174"/>
            <a:ext cx="102155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sub r2, r2, 1 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D9505AA-BC3D-8D56-BDDD-773055295070}"/>
              </a:ext>
            </a:extLst>
          </p:cNvPr>
          <p:cNvGrpSpPr/>
          <p:nvPr/>
        </p:nvGrpSpPr>
        <p:grpSpPr>
          <a:xfrm>
            <a:off x="3572287" y="2374211"/>
            <a:ext cx="4466331" cy="750150"/>
            <a:chOff x="7144573" y="3033922"/>
            <a:chExt cx="8932662" cy="1500299"/>
          </a:xfrm>
        </p:grpSpPr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597D983F-28F9-C8E7-4AA9-3F2A1A4B95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44573" y="3069470"/>
              <a:ext cx="1974312" cy="11437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3959B502-3310-4F8B-EA21-B8567766F97A}"/>
                </a:ext>
              </a:extLst>
            </p:cNvPr>
            <p:cNvCxnSpPr>
              <a:cxnSpLocks/>
            </p:cNvCxnSpPr>
            <p:nvPr/>
          </p:nvCxnSpPr>
          <p:spPr>
            <a:xfrm>
              <a:off x="9118885" y="3043492"/>
              <a:ext cx="810747" cy="12324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9A55804C-72D1-1177-6082-4FEB48ED2342}"/>
                </a:ext>
              </a:extLst>
            </p:cNvPr>
            <p:cNvCxnSpPr>
              <a:cxnSpLocks/>
            </p:cNvCxnSpPr>
            <p:nvPr/>
          </p:nvCxnSpPr>
          <p:spPr>
            <a:xfrm>
              <a:off x="9144000" y="3035086"/>
              <a:ext cx="3809005" cy="14518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E6F71D12-9DC9-08A6-8216-EE49911C17E9}"/>
                </a:ext>
              </a:extLst>
            </p:cNvPr>
            <p:cNvCxnSpPr>
              <a:cxnSpLocks/>
            </p:cNvCxnSpPr>
            <p:nvPr/>
          </p:nvCxnSpPr>
          <p:spPr>
            <a:xfrm>
              <a:off x="9144000" y="3033922"/>
              <a:ext cx="6933235" cy="15002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A9A92869-869D-1E94-B713-855ED19113A8}"/>
              </a:ext>
            </a:extLst>
          </p:cNvPr>
          <p:cNvSpPr txBox="1"/>
          <p:nvPr/>
        </p:nvSpPr>
        <p:spPr>
          <a:xfrm>
            <a:off x="5139850" y="1627981"/>
            <a:ext cx="798448" cy="400110"/>
          </a:xfrm>
          <a:prstGeom prst="rect">
            <a:avLst/>
          </a:prstGeom>
          <a:noFill/>
          <a:ln w="76200">
            <a:solidFill>
              <a:srgbClr val="FF40FF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20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30" name="Right Arrow 129">
            <a:extLst>
              <a:ext uri="{FF2B5EF4-FFF2-40B4-BE49-F238E27FC236}">
                <a16:creationId xmlns:a16="http://schemas.microsoft.com/office/drawing/2014/main" id="{363ADDB5-9B0C-2E3B-6F9F-73D08DB33D8B}"/>
              </a:ext>
            </a:extLst>
          </p:cNvPr>
          <p:cNvSpPr/>
          <p:nvPr/>
        </p:nvSpPr>
        <p:spPr>
          <a:xfrm rot="10800000">
            <a:off x="3256343" y="3789347"/>
            <a:ext cx="278607" cy="3993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95D8CCD-9CAE-FD85-9DBA-F63E98406E69}"/>
              </a:ext>
            </a:extLst>
          </p:cNvPr>
          <p:cNvSpPr txBox="1"/>
          <p:nvPr/>
        </p:nvSpPr>
        <p:spPr>
          <a:xfrm>
            <a:off x="6024292" y="1616826"/>
            <a:ext cx="798448" cy="400110"/>
          </a:xfrm>
          <a:prstGeom prst="rect">
            <a:avLst/>
          </a:prstGeom>
          <a:noFill/>
          <a:ln w="76200">
            <a:solidFill>
              <a:srgbClr val="FF40FF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20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D86085-BA9A-EEF5-93D9-7A7A293D7C59}"/>
              </a:ext>
            </a:extLst>
          </p:cNvPr>
          <p:cNvSpPr txBox="1"/>
          <p:nvPr/>
        </p:nvSpPr>
        <p:spPr>
          <a:xfrm>
            <a:off x="6895266" y="1624928"/>
            <a:ext cx="798448" cy="400110"/>
          </a:xfrm>
          <a:prstGeom prst="rect">
            <a:avLst/>
          </a:prstGeom>
          <a:noFill/>
          <a:ln w="76200">
            <a:solidFill>
              <a:srgbClr val="FF40FF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20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5A7EF98-D782-A092-D7FB-9CB8164661DC}"/>
              </a:ext>
            </a:extLst>
          </p:cNvPr>
          <p:cNvSpPr/>
          <p:nvPr/>
        </p:nvSpPr>
        <p:spPr>
          <a:xfrm>
            <a:off x="3796203" y="3638342"/>
            <a:ext cx="5310252" cy="266722"/>
          </a:xfrm>
          <a:prstGeom prst="roundRect">
            <a:avLst/>
          </a:prstGeom>
          <a:noFill/>
          <a:ln w="76200">
            <a:solidFill>
              <a:srgbClr val="FF4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5EE95B-8C3F-8F9E-0733-E04766812DC2}"/>
              </a:ext>
            </a:extLst>
          </p:cNvPr>
          <p:cNvSpPr txBox="1"/>
          <p:nvPr/>
        </p:nvSpPr>
        <p:spPr>
          <a:xfrm>
            <a:off x="7747770" y="1646110"/>
            <a:ext cx="798448" cy="400110"/>
          </a:xfrm>
          <a:prstGeom prst="rect">
            <a:avLst/>
          </a:prstGeom>
          <a:noFill/>
          <a:ln w="76200">
            <a:solidFill>
              <a:srgbClr val="FF40FF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20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B7F1A0B-5208-FE8F-CD94-06DC1CA5D31D}"/>
              </a:ext>
            </a:extLst>
          </p:cNvPr>
          <p:cNvSpPr/>
          <p:nvPr/>
        </p:nvSpPr>
        <p:spPr>
          <a:xfrm>
            <a:off x="5060261" y="3656778"/>
            <a:ext cx="278607" cy="2045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952F343-A211-9753-E202-BFC52533084D}"/>
              </a:ext>
            </a:extLst>
          </p:cNvPr>
          <p:cNvSpPr/>
          <p:nvPr/>
        </p:nvSpPr>
        <p:spPr>
          <a:xfrm>
            <a:off x="6790189" y="3656778"/>
            <a:ext cx="278607" cy="2045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5FDB30DF-0849-97DE-A111-12624990577C}"/>
              </a:ext>
            </a:extLst>
          </p:cNvPr>
          <p:cNvSpPr/>
          <p:nvPr/>
        </p:nvSpPr>
        <p:spPr>
          <a:xfrm>
            <a:off x="8537244" y="3656778"/>
            <a:ext cx="278607" cy="2045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pic>
        <p:nvPicPr>
          <p:cNvPr id="36" name="Graphic 35" descr="Badge Tick1 with solid fill">
            <a:extLst>
              <a:ext uri="{FF2B5EF4-FFF2-40B4-BE49-F238E27FC236}">
                <a16:creationId xmlns:a16="http://schemas.microsoft.com/office/drawing/2014/main" id="{3588AE87-FDF7-7DDC-B457-D974D2C0FC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47798" y="3619757"/>
            <a:ext cx="278607" cy="278607"/>
          </a:xfrm>
          <a:prstGeom prst="rect">
            <a:avLst/>
          </a:prstGeom>
        </p:spPr>
      </p:pic>
      <p:pic>
        <p:nvPicPr>
          <p:cNvPr id="37" name="Graphic 36" descr="Badge Tick1 with solid fill">
            <a:extLst>
              <a:ext uri="{FF2B5EF4-FFF2-40B4-BE49-F238E27FC236}">
                <a16:creationId xmlns:a16="http://schemas.microsoft.com/office/drawing/2014/main" id="{F7B77793-B95E-FFC4-DEE3-9FFEE6FE3D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67679" y="3619757"/>
            <a:ext cx="278607" cy="278607"/>
          </a:xfrm>
          <a:prstGeom prst="rect">
            <a:avLst/>
          </a:prstGeom>
        </p:spPr>
      </p:pic>
      <p:pic>
        <p:nvPicPr>
          <p:cNvPr id="38" name="Graphic 37" descr="Badge Tick1 with solid fill">
            <a:extLst>
              <a:ext uri="{FF2B5EF4-FFF2-40B4-BE49-F238E27FC236}">
                <a16:creationId xmlns:a16="http://schemas.microsoft.com/office/drawing/2014/main" id="{AFC0E460-05C6-D915-5010-E526CCED66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97942" y="3619756"/>
            <a:ext cx="278607" cy="27860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B23F23F-45B0-E042-A569-0AF433D90A6F}"/>
              </a:ext>
            </a:extLst>
          </p:cNvPr>
          <p:cNvSpPr txBox="1"/>
          <p:nvPr/>
        </p:nvSpPr>
        <p:spPr>
          <a:xfrm>
            <a:off x="5153827" y="2074002"/>
            <a:ext cx="102155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sub r2, r2, 1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3F99F50-1BEA-7322-B52F-1C8BCDAAB32A}"/>
              </a:ext>
            </a:extLst>
          </p:cNvPr>
          <p:cNvSpPr txBox="1"/>
          <p:nvPr/>
        </p:nvSpPr>
        <p:spPr>
          <a:xfrm>
            <a:off x="6010823" y="2083994"/>
            <a:ext cx="102155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sub r2, r2, 1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F3A9A0-67D1-3C31-05C0-891BEA9E998D}"/>
              </a:ext>
            </a:extLst>
          </p:cNvPr>
          <p:cNvSpPr txBox="1"/>
          <p:nvPr/>
        </p:nvSpPr>
        <p:spPr>
          <a:xfrm>
            <a:off x="6810298" y="1276266"/>
            <a:ext cx="102155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sub r2, r2, 1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0E82D28-6DC9-798C-5D18-D7D8F6903403}"/>
              </a:ext>
            </a:extLst>
          </p:cNvPr>
          <p:cNvSpPr txBox="1"/>
          <p:nvPr/>
        </p:nvSpPr>
        <p:spPr>
          <a:xfrm>
            <a:off x="7714282" y="2213064"/>
            <a:ext cx="102155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sub r2, r2, 1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89B9FB3-D977-4A36-704F-7DCDFC2A1313}"/>
              </a:ext>
            </a:extLst>
          </p:cNvPr>
          <p:cNvSpPr txBox="1"/>
          <p:nvPr/>
        </p:nvSpPr>
        <p:spPr>
          <a:xfrm>
            <a:off x="2860405" y="2929878"/>
            <a:ext cx="1441420" cy="2308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sz="900" b="1" dirty="0">
                <a:latin typeface="Helvetica" pitchFamily="2" charset="0"/>
              </a:rPr>
              <a:t>One lane is not shown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42391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11111E-6 L -0.66857 0.3743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437" y="18704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07407E-6 L -0.62639 0.34861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319" y="17431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11111E-6 L -0.5901 0.31065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14" y="15532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07407E-6 L -0.55087 0.27361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552" y="1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106" grpId="0" animBg="1"/>
      <p:bldP spid="107" grpId="0" animBg="1"/>
      <p:bldP spid="107" grpId="1" animBg="1"/>
      <p:bldP spid="108" grpId="0"/>
      <p:bldP spid="108" grpId="1"/>
      <p:bldP spid="126" grpId="0" animBg="1"/>
      <p:bldP spid="126" grpId="1" animBg="1"/>
      <p:bldP spid="130" grpId="0" animBg="1"/>
      <p:bldP spid="132" grpId="0" animBg="1"/>
      <p:bldP spid="132" grpId="1" animBg="1"/>
      <p:bldP spid="8" grpId="0" animBg="1"/>
      <p:bldP spid="8" grpId="1" animBg="1"/>
      <p:bldP spid="25" grpId="0" animBg="1"/>
      <p:bldP spid="27" grpId="0" animBg="1"/>
      <p:bldP spid="32" grpId="0" animBg="1"/>
      <p:bldP spid="33" grpId="0" animBg="1"/>
      <p:bldP spid="34" grpId="0" animBg="1"/>
      <p:bldP spid="39" grpId="0"/>
      <p:bldP spid="39" grpId="1"/>
      <p:bldP spid="40" grpId="0"/>
      <p:bldP spid="40" grpId="1"/>
      <p:bldP spid="41" grpId="0"/>
      <p:bldP spid="41" grpId="1"/>
      <p:bldP spid="4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34302-ABBB-4D52-91FF-D155441BA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122" y="346534"/>
            <a:ext cx="7082083" cy="62790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GPU Pipeline </a:t>
            </a:r>
            <a:r>
              <a:rPr lang="en-US" sz="2100" dirty="0">
                <a:latin typeface="Roboto" panose="02000000000000000000" pitchFamily="2" charset="0"/>
                <a:ea typeface="Roboto" panose="02000000000000000000" pitchFamily="2" charset="0"/>
              </a:rPr>
              <a:t>(3)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110CA0-BFAF-448C-9064-BA0EA2A3C40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61109" y="2121973"/>
            <a:ext cx="7718187" cy="3259776"/>
          </a:xfrm>
          <a:prstGeom prst="rect">
            <a:avLst/>
          </a:prstGeom>
        </p:spPr>
        <p:txBody>
          <a:bodyPr/>
          <a:lstStyle/>
          <a:p>
            <a:pPr marL="600075" lvl="1" indent="-257175">
              <a:buFont typeface="Arial" panose="020B0604020202020204" pitchFamily="34" charset="0"/>
              <a:buChar char="•"/>
              <a:defRPr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Helvetica" panose="020B0604020202020204" pitchFamily="34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Helvetica" panose="020B0604020202020204" pitchFamily="34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Helvetica" panose="020B0604020202020204" pitchFamily="34" charset="0"/>
            </a:endParaRPr>
          </a:p>
        </p:txBody>
      </p:sp>
      <p:graphicFrame>
        <p:nvGraphicFramePr>
          <p:cNvPr id="20" name="Table 21">
            <a:extLst>
              <a:ext uri="{FF2B5EF4-FFF2-40B4-BE49-F238E27FC236}">
                <a16:creationId xmlns:a16="http://schemas.microsoft.com/office/drawing/2014/main" id="{EDCD894C-BF04-57BA-E903-73D632D88E9C}"/>
              </a:ext>
            </a:extLst>
          </p:cNvPr>
          <p:cNvGraphicFramePr>
            <a:graphicFrameLocks noGrp="1"/>
          </p:cNvGraphicFramePr>
          <p:nvPr/>
        </p:nvGraphicFramePr>
        <p:xfrm>
          <a:off x="162897" y="2208264"/>
          <a:ext cx="1684369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0262">
                  <a:extLst>
                    <a:ext uri="{9D8B030D-6E8A-4147-A177-3AD203B41FA5}">
                      <a16:colId xmlns:a16="http://schemas.microsoft.com/office/drawing/2014/main" val="90017579"/>
                    </a:ext>
                  </a:extLst>
                </a:gridCol>
                <a:gridCol w="644107">
                  <a:extLst>
                    <a:ext uri="{9D8B030D-6E8A-4147-A177-3AD203B41FA5}">
                      <a16:colId xmlns:a16="http://schemas.microsoft.com/office/drawing/2014/main" val="132320897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PC value 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226966043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#1  (b:1, T1-T4)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0x8000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49373714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#2  (b:1, T5-T8)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0x8004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94820426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#3  (b:2, T1-T4)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0x8000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46860983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#4  (b:2, T5-T8)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0x800A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72825297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C11FF563-2D2C-D2AF-C95C-470793C1B8B9}"/>
              </a:ext>
            </a:extLst>
          </p:cNvPr>
          <p:cNvSpPr/>
          <p:nvPr/>
        </p:nvSpPr>
        <p:spPr>
          <a:xfrm>
            <a:off x="3392748" y="1379790"/>
            <a:ext cx="839988" cy="2453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/>
              <a:t>I-cache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C806C4-710F-07A2-6D35-930241A13C45}"/>
              </a:ext>
            </a:extLst>
          </p:cNvPr>
          <p:cNvSpPr/>
          <p:nvPr/>
        </p:nvSpPr>
        <p:spPr>
          <a:xfrm>
            <a:off x="3392748" y="1617298"/>
            <a:ext cx="839987" cy="4540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/>
              <a:t>Front-end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B63D70-3CBC-1DA8-52C4-2F7189211B31}"/>
              </a:ext>
            </a:extLst>
          </p:cNvPr>
          <p:cNvSpPr/>
          <p:nvPr/>
        </p:nvSpPr>
        <p:spPr>
          <a:xfrm>
            <a:off x="4234320" y="1622678"/>
            <a:ext cx="839987" cy="4540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/>
              <a:t>Decode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688393-F9D2-A790-A0CE-7AE04EA01F0A}"/>
              </a:ext>
            </a:extLst>
          </p:cNvPr>
          <p:cNvSpPr/>
          <p:nvPr/>
        </p:nvSpPr>
        <p:spPr>
          <a:xfrm>
            <a:off x="6868620" y="2079231"/>
            <a:ext cx="839987" cy="2453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/>
              <a:t>Memory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781C13-9DB5-EAFF-EAD3-147C7E4C89F6}"/>
              </a:ext>
            </a:extLst>
          </p:cNvPr>
          <p:cNvSpPr/>
          <p:nvPr/>
        </p:nvSpPr>
        <p:spPr>
          <a:xfrm>
            <a:off x="5074307" y="1617298"/>
            <a:ext cx="839987" cy="4540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/>
              <a:t>RF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AFC601-77A3-FDC7-C6FD-3715C16627D8}"/>
              </a:ext>
            </a:extLst>
          </p:cNvPr>
          <p:cNvSpPr/>
          <p:nvPr/>
        </p:nvSpPr>
        <p:spPr>
          <a:xfrm>
            <a:off x="6862945" y="1625185"/>
            <a:ext cx="839987" cy="4540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/>
              <a:t>Execution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5B7A46-5CD1-BA71-2C3D-546114E08F9A}"/>
              </a:ext>
            </a:extLst>
          </p:cNvPr>
          <p:cNvSpPr/>
          <p:nvPr/>
        </p:nvSpPr>
        <p:spPr>
          <a:xfrm>
            <a:off x="7697257" y="1625185"/>
            <a:ext cx="839987" cy="4540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/>
              <a:t>Write-back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35AFC5-46BF-9688-6C85-6A59906AE0F4}"/>
              </a:ext>
            </a:extLst>
          </p:cNvPr>
          <p:cNvSpPr/>
          <p:nvPr/>
        </p:nvSpPr>
        <p:spPr>
          <a:xfrm>
            <a:off x="6810299" y="1528700"/>
            <a:ext cx="93941" cy="59026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6071A6-8002-ED2E-2415-6F66B2A2A9B0}"/>
              </a:ext>
            </a:extLst>
          </p:cNvPr>
          <p:cNvSpPr/>
          <p:nvPr/>
        </p:nvSpPr>
        <p:spPr>
          <a:xfrm>
            <a:off x="7650286" y="1528700"/>
            <a:ext cx="93941" cy="59026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4B0B90-BCCC-6567-5438-593BA847B02E}"/>
              </a:ext>
            </a:extLst>
          </p:cNvPr>
          <p:cNvSpPr/>
          <p:nvPr/>
        </p:nvSpPr>
        <p:spPr>
          <a:xfrm>
            <a:off x="4177564" y="1520813"/>
            <a:ext cx="93941" cy="59026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2EDE41-994A-6947-34FA-295BC3EDA42F}"/>
              </a:ext>
            </a:extLst>
          </p:cNvPr>
          <p:cNvSpPr/>
          <p:nvPr/>
        </p:nvSpPr>
        <p:spPr>
          <a:xfrm>
            <a:off x="6022958" y="1625323"/>
            <a:ext cx="787341" cy="4540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/>
              <a:t>schedule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D3F894-AE6B-3741-5616-9E7F8EA41316}"/>
              </a:ext>
            </a:extLst>
          </p:cNvPr>
          <p:cNvSpPr/>
          <p:nvPr/>
        </p:nvSpPr>
        <p:spPr>
          <a:xfrm>
            <a:off x="6810299" y="1528700"/>
            <a:ext cx="93941" cy="59026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58448B-F926-7702-9EEF-22B1EFB13F60}"/>
              </a:ext>
            </a:extLst>
          </p:cNvPr>
          <p:cNvSpPr/>
          <p:nvPr/>
        </p:nvSpPr>
        <p:spPr>
          <a:xfrm>
            <a:off x="6868621" y="2318280"/>
            <a:ext cx="839987" cy="37599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/>
              <a:t>Shared Memory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D561FF-08C2-FE8A-49A1-84032AEFD3AB}"/>
              </a:ext>
            </a:extLst>
          </p:cNvPr>
          <p:cNvSpPr/>
          <p:nvPr/>
        </p:nvSpPr>
        <p:spPr>
          <a:xfrm>
            <a:off x="5051337" y="1528700"/>
            <a:ext cx="93941" cy="59026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C0267B-DDB6-E536-15F5-2EBE61AA8B4B}"/>
              </a:ext>
            </a:extLst>
          </p:cNvPr>
          <p:cNvSpPr/>
          <p:nvPr/>
        </p:nvSpPr>
        <p:spPr>
          <a:xfrm>
            <a:off x="5922234" y="1545584"/>
            <a:ext cx="93941" cy="59026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2263AB1B-19CB-FF59-7518-27D43E845A54}"/>
              </a:ext>
            </a:extLst>
          </p:cNvPr>
          <p:cNvGraphicFramePr>
            <a:graphicFrameLocks noGrp="1"/>
          </p:cNvGraphicFramePr>
          <p:nvPr/>
        </p:nvGraphicFramePr>
        <p:xfrm>
          <a:off x="162897" y="4641381"/>
          <a:ext cx="2517030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515">
                  <a:extLst>
                    <a:ext uri="{9D8B030D-6E8A-4147-A177-3AD203B41FA5}">
                      <a16:colId xmlns:a16="http://schemas.microsoft.com/office/drawing/2014/main" val="90017579"/>
                    </a:ext>
                  </a:extLst>
                </a:gridCol>
                <a:gridCol w="1258515">
                  <a:extLst>
                    <a:ext uri="{9D8B030D-6E8A-4147-A177-3AD203B41FA5}">
                      <a16:colId xmlns:a16="http://schemas.microsoft.com/office/drawing/2014/main" val="132320897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0x8000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 r1, r1, 1 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226966043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0x8004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sub r2, r,2,1 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49373714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0x8008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mov r1, </a:t>
                      </a:r>
                      <a:r>
                        <a:rPr lang="en-US" sz="1200" dirty="0" err="1"/>
                        <a:t>tid.x</a:t>
                      </a:r>
                      <a:endParaRPr lang="en-US" sz="1200" dirty="0"/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94820426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0x800A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mov r2, </a:t>
                      </a:r>
                      <a:r>
                        <a:rPr lang="en-US" sz="1200" dirty="0" err="1"/>
                        <a:t>ctaid.x</a:t>
                      </a:r>
                      <a:endParaRPr lang="en-US" sz="1200" dirty="0"/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46860983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0x8010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ld.shared</a:t>
                      </a:r>
                      <a:r>
                        <a:rPr lang="en-US" sz="1200" dirty="0"/>
                        <a:t> r1 [A]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72825297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CF0C54CD-1E17-0600-5649-0682ACC88206}"/>
              </a:ext>
            </a:extLst>
          </p:cNvPr>
          <p:cNvSpPr txBox="1"/>
          <p:nvPr/>
        </p:nvSpPr>
        <p:spPr>
          <a:xfrm>
            <a:off x="3572287" y="5426350"/>
            <a:ext cx="4235455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Helvetica" pitchFamily="2" charset="0"/>
              </a:rPr>
              <a:t>tid.x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Helvetica" pitchFamily="2" charset="0"/>
              </a:rPr>
              <a:t>:  special register to store thread ID within a block  </a:t>
            </a:r>
          </a:p>
          <a:p>
            <a:pPr algn="l"/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Helvetica" pitchFamily="2" charset="0"/>
              </a:rPr>
              <a:t>ctaid.x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Helvetica" pitchFamily="2" charset="0"/>
              </a:rPr>
              <a:t>: special register to store block ID within a grid 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B1129040-181B-06F8-B9E7-239079764428}"/>
              </a:ext>
            </a:extLst>
          </p:cNvPr>
          <p:cNvSpPr/>
          <p:nvPr/>
        </p:nvSpPr>
        <p:spPr>
          <a:xfrm rot="10800000">
            <a:off x="1847265" y="3022211"/>
            <a:ext cx="278607" cy="3993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aphicFrame>
        <p:nvGraphicFramePr>
          <p:cNvPr id="28" name="Table 21">
            <a:extLst>
              <a:ext uri="{FF2B5EF4-FFF2-40B4-BE49-F238E27FC236}">
                <a16:creationId xmlns:a16="http://schemas.microsoft.com/office/drawing/2014/main" id="{3E41B277-62A9-AB94-B87C-4E9E7D7D5CEF}"/>
              </a:ext>
            </a:extLst>
          </p:cNvPr>
          <p:cNvGraphicFramePr>
            <a:graphicFrameLocks noGrp="1"/>
          </p:cNvGraphicFramePr>
          <p:nvPr/>
        </p:nvGraphicFramePr>
        <p:xfrm>
          <a:off x="137616" y="3398392"/>
          <a:ext cx="3102092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5171">
                  <a:extLst>
                    <a:ext uri="{9D8B030D-6E8A-4147-A177-3AD203B41FA5}">
                      <a16:colId xmlns:a16="http://schemas.microsoft.com/office/drawing/2014/main" val="90017579"/>
                    </a:ext>
                  </a:extLst>
                </a:gridCol>
                <a:gridCol w="354182">
                  <a:extLst>
                    <a:ext uri="{9D8B030D-6E8A-4147-A177-3AD203B41FA5}">
                      <a16:colId xmlns:a16="http://schemas.microsoft.com/office/drawing/2014/main" val="3364583102"/>
                    </a:ext>
                  </a:extLst>
                </a:gridCol>
                <a:gridCol w="344677">
                  <a:extLst>
                    <a:ext uri="{9D8B030D-6E8A-4147-A177-3AD203B41FA5}">
                      <a16:colId xmlns:a16="http://schemas.microsoft.com/office/drawing/2014/main" val="2681070795"/>
                    </a:ext>
                  </a:extLst>
                </a:gridCol>
                <a:gridCol w="344677">
                  <a:extLst>
                    <a:ext uri="{9D8B030D-6E8A-4147-A177-3AD203B41FA5}">
                      <a16:colId xmlns:a16="http://schemas.microsoft.com/office/drawing/2014/main" val="3414885126"/>
                    </a:ext>
                  </a:extLst>
                </a:gridCol>
                <a:gridCol w="344677">
                  <a:extLst>
                    <a:ext uri="{9D8B030D-6E8A-4147-A177-3AD203B41FA5}">
                      <a16:colId xmlns:a16="http://schemas.microsoft.com/office/drawing/2014/main" val="2049379377"/>
                    </a:ext>
                  </a:extLst>
                </a:gridCol>
                <a:gridCol w="344677">
                  <a:extLst>
                    <a:ext uri="{9D8B030D-6E8A-4147-A177-3AD203B41FA5}">
                      <a16:colId xmlns:a16="http://schemas.microsoft.com/office/drawing/2014/main" val="1824604276"/>
                    </a:ext>
                  </a:extLst>
                </a:gridCol>
                <a:gridCol w="344677">
                  <a:extLst>
                    <a:ext uri="{9D8B030D-6E8A-4147-A177-3AD203B41FA5}">
                      <a16:colId xmlns:a16="http://schemas.microsoft.com/office/drawing/2014/main" val="318955092"/>
                    </a:ext>
                  </a:extLst>
                </a:gridCol>
                <a:gridCol w="344677">
                  <a:extLst>
                    <a:ext uri="{9D8B030D-6E8A-4147-A177-3AD203B41FA5}">
                      <a16:colId xmlns:a16="http://schemas.microsoft.com/office/drawing/2014/main" val="4066934841"/>
                    </a:ext>
                  </a:extLst>
                </a:gridCol>
                <a:gridCol w="344677">
                  <a:extLst>
                    <a:ext uri="{9D8B030D-6E8A-4147-A177-3AD203B41FA5}">
                      <a16:colId xmlns:a16="http://schemas.microsoft.com/office/drawing/2014/main" val="374983925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Th1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Th2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Th3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Th4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Th5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Th6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Th7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Th8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66043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R1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73714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R2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20426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R3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60983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R4 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252976"/>
                  </a:ext>
                </a:extLst>
              </a:tr>
            </a:tbl>
          </a:graphicData>
        </a:graphic>
      </p:graphicFrame>
      <p:graphicFrame>
        <p:nvGraphicFramePr>
          <p:cNvPr id="62" name="Table 5">
            <a:extLst>
              <a:ext uri="{FF2B5EF4-FFF2-40B4-BE49-F238E27FC236}">
                <a16:creationId xmlns:a16="http://schemas.microsoft.com/office/drawing/2014/main" id="{C94CB8E2-974E-972B-A89C-0B5BFC950537}"/>
              </a:ext>
            </a:extLst>
          </p:cNvPr>
          <p:cNvGraphicFramePr>
            <a:graphicFrameLocks noGrp="1"/>
          </p:cNvGraphicFramePr>
          <p:nvPr/>
        </p:nvGraphicFramePr>
        <p:xfrm>
          <a:off x="3931794" y="3187297"/>
          <a:ext cx="1690691" cy="1143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63563">
                  <a:extLst>
                    <a:ext uri="{9D8B030D-6E8A-4147-A177-3AD203B41FA5}">
                      <a16:colId xmlns:a16="http://schemas.microsoft.com/office/drawing/2014/main" val="878217411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056032450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227990915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2737346556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36180078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marT="22860" marB="2286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1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2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8073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W1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61073571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W2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254883386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W3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86366528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W4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4041852135"/>
                  </a:ext>
                </a:extLst>
              </a:tr>
            </a:tbl>
          </a:graphicData>
        </a:graphic>
      </p:graphicFrame>
      <p:graphicFrame>
        <p:nvGraphicFramePr>
          <p:cNvPr id="63" name="Table 5">
            <a:extLst>
              <a:ext uri="{FF2B5EF4-FFF2-40B4-BE49-F238E27FC236}">
                <a16:creationId xmlns:a16="http://schemas.microsoft.com/office/drawing/2014/main" id="{106D3303-6ED5-CB0F-6172-BEB75DC34964}"/>
              </a:ext>
            </a:extLst>
          </p:cNvPr>
          <p:cNvGraphicFramePr>
            <a:graphicFrameLocks noGrp="1"/>
          </p:cNvGraphicFramePr>
          <p:nvPr/>
        </p:nvGraphicFramePr>
        <p:xfrm>
          <a:off x="5669499" y="3177240"/>
          <a:ext cx="1690691" cy="1143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63563">
                  <a:extLst>
                    <a:ext uri="{9D8B030D-6E8A-4147-A177-3AD203B41FA5}">
                      <a16:colId xmlns:a16="http://schemas.microsoft.com/office/drawing/2014/main" val="878217411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056032450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227990915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2737346556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36180078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 gridSpan="2">
                  <a:txBody>
                    <a:bodyPr/>
                    <a:lstStyle/>
                    <a:p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1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2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8073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W1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61073571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W2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254883386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W3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86366528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W4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4041852135"/>
                  </a:ext>
                </a:extLst>
              </a:tr>
            </a:tbl>
          </a:graphicData>
        </a:graphic>
      </p:graphicFrame>
      <p:graphicFrame>
        <p:nvGraphicFramePr>
          <p:cNvPr id="64" name="Table 5">
            <a:extLst>
              <a:ext uri="{FF2B5EF4-FFF2-40B4-BE49-F238E27FC236}">
                <a16:creationId xmlns:a16="http://schemas.microsoft.com/office/drawing/2014/main" id="{D8EBB36B-3DF7-EE3A-C9A3-A1A3862B682D}"/>
              </a:ext>
            </a:extLst>
          </p:cNvPr>
          <p:cNvGraphicFramePr>
            <a:graphicFrameLocks noGrp="1"/>
          </p:cNvGraphicFramePr>
          <p:nvPr/>
        </p:nvGraphicFramePr>
        <p:xfrm>
          <a:off x="7407205" y="3182269"/>
          <a:ext cx="1690691" cy="1143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63563">
                  <a:extLst>
                    <a:ext uri="{9D8B030D-6E8A-4147-A177-3AD203B41FA5}">
                      <a16:colId xmlns:a16="http://schemas.microsoft.com/office/drawing/2014/main" val="878217411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056032450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227990915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2737346556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36180078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marT="22860" marB="2286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1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2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8073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W1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61073571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W2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254883386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W3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86366528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W4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4041852135"/>
                  </a:ext>
                </a:extLst>
              </a:tr>
            </a:tbl>
          </a:graphicData>
        </a:graphic>
      </p:graphicFrame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E1F6564A-6CB7-ED0C-1E82-EA8717FE2BCA}"/>
              </a:ext>
            </a:extLst>
          </p:cNvPr>
          <p:cNvSpPr/>
          <p:nvPr/>
        </p:nvSpPr>
        <p:spPr>
          <a:xfrm>
            <a:off x="7945693" y="1236787"/>
            <a:ext cx="278607" cy="20456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49E76D52-E3C7-53D4-EA79-28B05F14BE77}"/>
              </a:ext>
            </a:extLst>
          </p:cNvPr>
          <p:cNvSpPr/>
          <p:nvPr/>
        </p:nvSpPr>
        <p:spPr>
          <a:xfrm>
            <a:off x="7945693" y="1490842"/>
            <a:ext cx="278607" cy="20456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691C18B1-535E-97A9-9A86-C30DD81D3BCB}"/>
              </a:ext>
            </a:extLst>
          </p:cNvPr>
          <p:cNvSpPr/>
          <p:nvPr/>
        </p:nvSpPr>
        <p:spPr>
          <a:xfrm>
            <a:off x="7945693" y="1751338"/>
            <a:ext cx="278607" cy="20456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 2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C5AFAF9-4B1A-311B-1F45-5B060DAF50F9}"/>
              </a:ext>
            </a:extLst>
          </p:cNvPr>
          <p:cNvSpPr/>
          <p:nvPr/>
        </p:nvSpPr>
        <p:spPr>
          <a:xfrm>
            <a:off x="7945693" y="2005488"/>
            <a:ext cx="278607" cy="20456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DFC73DEA-62B9-BC39-051A-B3FA68991309}"/>
              </a:ext>
            </a:extLst>
          </p:cNvPr>
          <p:cNvGrpSpPr/>
          <p:nvPr/>
        </p:nvGrpSpPr>
        <p:grpSpPr>
          <a:xfrm>
            <a:off x="4496449" y="4078604"/>
            <a:ext cx="4016288" cy="278607"/>
            <a:chOff x="10120521" y="5061101"/>
            <a:chExt cx="8032575" cy="557214"/>
          </a:xfrm>
        </p:grpSpPr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2851AF7A-BEB1-4C9C-D823-F2A13DA6E1F7}"/>
                </a:ext>
              </a:extLst>
            </p:cNvPr>
            <p:cNvSpPr/>
            <p:nvPr/>
          </p:nvSpPr>
          <p:spPr>
            <a:xfrm>
              <a:off x="10120521" y="5135145"/>
              <a:ext cx="557213" cy="40912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</a:p>
          </p:txBody>
        </p: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2658C207-ACD6-6001-5613-D22CFB02532E}"/>
                </a:ext>
              </a:extLst>
            </p:cNvPr>
            <p:cNvSpPr/>
            <p:nvPr/>
          </p:nvSpPr>
          <p:spPr>
            <a:xfrm>
              <a:off x="13580378" y="5135145"/>
              <a:ext cx="557213" cy="40912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</a:p>
          </p:txBody>
        </p:sp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0EEF07B9-C694-9465-CCCF-E1F50D4B4FA1}"/>
                </a:ext>
              </a:extLst>
            </p:cNvPr>
            <p:cNvSpPr/>
            <p:nvPr/>
          </p:nvSpPr>
          <p:spPr>
            <a:xfrm>
              <a:off x="17074487" y="5135145"/>
              <a:ext cx="557213" cy="40912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</a:p>
          </p:txBody>
        </p:sp>
        <p:pic>
          <p:nvPicPr>
            <p:cNvPr id="94" name="Graphic 93" descr="Badge Tick1 with solid fill">
              <a:extLst>
                <a:ext uri="{FF2B5EF4-FFF2-40B4-BE49-F238E27FC236}">
                  <a16:creationId xmlns:a16="http://schemas.microsoft.com/office/drawing/2014/main" id="{94CE01F7-5FF8-3742-6BC3-F0264D475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95595" y="5061102"/>
              <a:ext cx="557213" cy="557213"/>
            </a:xfrm>
            <a:prstGeom prst="rect">
              <a:avLst/>
            </a:prstGeom>
          </p:spPr>
        </p:pic>
        <p:pic>
          <p:nvPicPr>
            <p:cNvPr id="95" name="Graphic 94" descr="Badge Tick1 with solid fill">
              <a:extLst>
                <a:ext uri="{FF2B5EF4-FFF2-40B4-BE49-F238E27FC236}">
                  <a16:creationId xmlns:a16="http://schemas.microsoft.com/office/drawing/2014/main" id="{07BDF65D-526A-6848-8102-F16BAA0D3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135358" y="5061102"/>
              <a:ext cx="557213" cy="557213"/>
            </a:xfrm>
            <a:prstGeom prst="rect">
              <a:avLst/>
            </a:prstGeom>
          </p:spPr>
        </p:pic>
        <p:pic>
          <p:nvPicPr>
            <p:cNvPr id="96" name="Graphic 95" descr="Badge Tick1 with solid fill">
              <a:extLst>
                <a:ext uri="{FF2B5EF4-FFF2-40B4-BE49-F238E27FC236}">
                  <a16:creationId xmlns:a16="http://schemas.microsoft.com/office/drawing/2014/main" id="{7D8DF334-DE33-48BB-1D73-0B839CEC0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595883" y="5061101"/>
              <a:ext cx="557213" cy="557213"/>
            </a:xfrm>
            <a:prstGeom prst="rect">
              <a:avLst/>
            </a:prstGeom>
          </p:spPr>
        </p:pic>
      </p:grpSp>
      <p:sp>
        <p:nvSpPr>
          <p:cNvPr id="106" name="Right Arrow 105">
            <a:extLst>
              <a:ext uri="{FF2B5EF4-FFF2-40B4-BE49-F238E27FC236}">
                <a16:creationId xmlns:a16="http://schemas.microsoft.com/office/drawing/2014/main" id="{0DBF2452-C1CC-68C7-3148-11237E73B061}"/>
              </a:ext>
            </a:extLst>
          </p:cNvPr>
          <p:cNvSpPr/>
          <p:nvPr/>
        </p:nvSpPr>
        <p:spPr>
          <a:xfrm rot="10800000">
            <a:off x="2679926" y="5241094"/>
            <a:ext cx="278607" cy="3993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0" name="Right Arrow 129">
            <a:extLst>
              <a:ext uri="{FF2B5EF4-FFF2-40B4-BE49-F238E27FC236}">
                <a16:creationId xmlns:a16="http://schemas.microsoft.com/office/drawing/2014/main" id="{363ADDB5-9B0C-2E3B-6F9F-73D08DB33D8B}"/>
              </a:ext>
            </a:extLst>
          </p:cNvPr>
          <p:cNvSpPr/>
          <p:nvPr/>
        </p:nvSpPr>
        <p:spPr>
          <a:xfrm rot="10800000">
            <a:off x="3256343" y="3789347"/>
            <a:ext cx="278607" cy="3993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5A7EF98-D782-A092-D7FB-9CB8164661DC}"/>
              </a:ext>
            </a:extLst>
          </p:cNvPr>
          <p:cNvSpPr/>
          <p:nvPr/>
        </p:nvSpPr>
        <p:spPr>
          <a:xfrm>
            <a:off x="3768390" y="4090489"/>
            <a:ext cx="5310252" cy="266722"/>
          </a:xfrm>
          <a:prstGeom prst="roundRect">
            <a:avLst/>
          </a:prstGeom>
          <a:noFill/>
          <a:ln w="76200">
            <a:solidFill>
              <a:srgbClr val="FF4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B23F23F-45B0-E042-A569-0AF433D90A6F}"/>
              </a:ext>
            </a:extLst>
          </p:cNvPr>
          <p:cNvSpPr txBox="1"/>
          <p:nvPr/>
        </p:nvSpPr>
        <p:spPr>
          <a:xfrm>
            <a:off x="6710819" y="1279096"/>
            <a:ext cx="117658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mov r2, </a:t>
            </a:r>
            <a:r>
              <a:rPr lang="en-US" sz="900" dirty="0" err="1"/>
              <a:t>ctaid.x</a:t>
            </a:r>
            <a:endParaRPr lang="en-US" sz="9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89B9FB3-D977-4A36-704F-7DCDFC2A1313}"/>
              </a:ext>
            </a:extLst>
          </p:cNvPr>
          <p:cNvSpPr txBox="1"/>
          <p:nvPr/>
        </p:nvSpPr>
        <p:spPr>
          <a:xfrm>
            <a:off x="2860405" y="2929878"/>
            <a:ext cx="1441420" cy="2308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sz="900" b="1" dirty="0">
                <a:latin typeface="Helvetica" pitchFamily="2" charset="0"/>
              </a:rPr>
              <a:t>One lane is not shown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AA241C-FE77-7225-3A19-BD33A37B39E4}"/>
              </a:ext>
            </a:extLst>
          </p:cNvPr>
          <p:cNvSpPr txBox="1"/>
          <p:nvPr/>
        </p:nvSpPr>
        <p:spPr>
          <a:xfrm>
            <a:off x="864705" y="4188683"/>
            <a:ext cx="213872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600" b="1" dirty="0">
                <a:latin typeface="Helvetica" pitchFamily="2" charset="0"/>
              </a:rPr>
              <a:t>Block 2 register file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11618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11111E-6 L -0.66007 0.3849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003" y="1923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6 -0.00996 L -0.62587 0.3409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545" y="1754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11111E-6 L -0.59114 0.3020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66" y="1509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07407E-6 L -0.54548 0.2729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74" y="13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34302-ABBB-4D52-91FF-D155441BA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035" y="279369"/>
            <a:ext cx="7082083" cy="62790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GPU Pipeline </a:t>
            </a:r>
            <a:r>
              <a:rPr lang="en-US" sz="2100" dirty="0">
                <a:latin typeface="Roboto" panose="02000000000000000000" pitchFamily="2" charset="0"/>
                <a:ea typeface="Roboto" panose="02000000000000000000" pitchFamily="2" charset="0"/>
              </a:rPr>
              <a:t>(4)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110CA0-BFAF-448C-9064-BA0EA2A3C40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61109" y="2121973"/>
            <a:ext cx="7718187" cy="3259776"/>
          </a:xfrm>
          <a:prstGeom prst="rect">
            <a:avLst/>
          </a:prstGeom>
        </p:spPr>
        <p:txBody>
          <a:bodyPr/>
          <a:lstStyle/>
          <a:p>
            <a:pPr marL="600075" lvl="1" indent="-257175">
              <a:buFont typeface="Arial" panose="020B0604020202020204" pitchFamily="34" charset="0"/>
              <a:buChar char="•"/>
              <a:defRPr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Helvetica" panose="020B0604020202020204" pitchFamily="34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Helvetica" panose="020B0604020202020204" pitchFamily="34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Helvetica" panose="020B0604020202020204" pitchFamily="34" charset="0"/>
            </a:endParaRPr>
          </a:p>
        </p:txBody>
      </p:sp>
      <p:graphicFrame>
        <p:nvGraphicFramePr>
          <p:cNvPr id="20" name="Table 21">
            <a:extLst>
              <a:ext uri="{FF2B5EF4-FFF2-40B4-BE49-F238E27FC236}">
                <a16:creationId xmlns:a16="http://schemas.microsoft.com/office/drawing/2014/main" id="{EDCD894C-BF04-57BA-E903-73D632D88E9C}"/>
              </a:ext>
            </a:extLst>
          </p:cNvPr>
          <p:cNvGraphicFramePr>
            <a:graphicFrameLocks noGrp="1"/>
          </p:cNvGraphicFramePr>
          <p:nvPr/>
        </p:nvGraphicFramePr>
        <p:xfrm>
          <a:off x="162897" y="2208264"/>
          <a:ext cx="1684368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636">
                  <a:extLst>
                    <a:ext uri="{9D8B030D-6E8A-4147-A177-3AD203B41FA5}">
                      <a16:colId xmlns:a16="http://schemas.microsoft.com/office/drawing/2014/main" val="90017579"/>
                    </a:ext>
                  </a:extLst>
                </a:gridCol>
                <a:gridCol w="653732">
                  <a:extLst>
                    <a:ext uri="{9D8B030D-6E8A-4147-A177-3AD203B41FA5}">
                      <a16:colId xmlns:a16="http://schemas.microsoft.com/office/drawing/2014/main" val="132320897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PC value 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226966043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#1  (b:1, T1-T4)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0x8000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49373714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#2  (b:1, T5-T8)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0x8004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94820426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#3  (b:2, T1-T4)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0x8000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46860983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#4  (b:2, T5-T8)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0x8008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72825297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C11FF563-2D2C-D2AF-C95C-470793C1B8B9}"/>
              </a:ext>
            </a:extLst>
          </p:cNvPr>
          <p:cNvSpPr/>
          <p:nvPr/>
        </p:nvSpPr>
        <p:spPr>
          <a:xfrm>
            <a:off x="3392748" y="1379790"/>
            <a:ext cx="839988" cy="2453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/>
              <a:t>I-cache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C806C4-710F-07A2-6D35-930241A13C45}"/>
              </a:ext>
            </a:extLst>
          </p:cNvPr>
          <p:cNvSpPr/>
          <p:nvPr/>
        </p:nvSpPr>
        <p:spPr>
          <a:xfrm>
            <a:off x="3392748" y="1617298"/>
            <a:ext cx="839987" cy="4540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/>
              <a:t>Front-end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B63D70-3CBC-1DA8-52C4-2F7189211B31}"/>
              </a:ext>
            </a:extLst>
          </p:cNvPr>
          <p:cNvSpPr/>
          <p:nvPr/>
        </p:nvSpPr>
        <p:spPr>
          <a:xfrm>
            <a:off x="4234320" y="1622678"/>
            <a:ext cx="839987" cy="4540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/>
              <a:t>Decode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688393-F9D2-A790-A0CE-7AE04EA01F0A}"/>
              </a:ext>
            </a:extLst>
          </p:cNvPr>
          <p:cNvSpPr/>
          <p:nvPr/>
        </p:nvSpPr>
        <p:spPr>
          <a:xfrm>
            <a:off x="6868620" y="2079231"/>
            <a:ext cx="839987" cy="2453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/>
              <a:t>Memory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781C13-9DB5-EAFF-EAD3-147C7E4C89F6}"/>
              </a:ext>
            </a:extLst>
          </p:cNvPr>
          <p:cNvSpPr/>
          <p:nvPr/>
        </p:nvSpPr>
        <p:spPr>
          <a:xfrm>
            <a:off x="5074307" y="1617298"/>
            <a:ext cx="839987" cy="4540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/>
              <a:t>RF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AFC601-77A3-FDC7-C6FD-3715C16627D8}"/>
              </a:ext>
            </a:extLst>
          </p:cNvPr>
          <p:cNvSpPr/>
          <p:nvPr/>
        </p:nvSpPr>
        <p:spPr>
          <a:xfrm>
            <a:off x="6862945" y="1625185"/>
            <a:ext cx="839987" cy="4540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/>
              <a:t>Execution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5B7A46-5CD1-BA71-2C3D-546114E08F9A}"/>
              </a:ext>
            </a:extLst>
          </p:cNvPr>
          <p:cNvSpPr/>
          <p:nvPr/>
        </p:nvSpPr>
        <p:spPr>
          <a:xfrm>
            <a:off x="7697257" y="1625185"/>
            <a:ext cx="839987" cy="4540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/>
              <a:t>Write-back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35AFC5-46BF-9688-6C85-6A59906AE0F4}"/>
              </a:ext>
            </a:extLst>
          </p:cNvPr>
          <p:cNvSpPr/>
          <p:nvPr/>
        </p:nvSpPr>
        <p:spPr>
          <a:xfrm>
            <a:off x="6810299" y="1528700"/>
            <a:ext cx="93941" cy="59026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6071A6-8002-ED2E-2415-6F66B2A2A9B0}"/>
              </a:ext>
            </a:extLst>
          </p:cNvPr>
          <p:cNvSpPr/>
          <p:nvPr/>
        </p:nvSpPr>
        <p:spPr>
          <a:xfrm>
            <a:off x="7650286" y="1528700"/>
            <a:ext cx="93941" cy="59026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4B0B90-BCCC-6567-5438-593BA847B02E}"/>
              </a:ext>
            </a:extLst>
          </p:cNvPr>
          <p:cNvSpPr/>
          <p:nvPr/>
        </p:nvSpPr>
        <p:spPr>
          <a:xfrm>
            <a:off x="4177564" y="1520813"/>
            <a:ext cx="93941" cy="59026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2EDE41-994A-6947-34FA-295BC3EDA42F}"/>
              </a:ext>
            </a:extLst>
          </p:cNvPr>
          <p:cNvSpPr/>
          <p:nvPr/>
        </p:nvSpPr>
        <p:spPr>
          <a:xfrm>
            <a:off x="6022958" y="1625323"/>
            <a:ext cx="787341" cy="4540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/>
              <a:t>schedule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D3F894-AE6B-3741-5616-9E7F8EA41316}"/>
              </a:ext>
            </a:extLst>
          </p:cNvPr>
          <p:cNvSpPr/>
          <p:nvPr/>
        </p:nvSpPr>
        <p:spPr>
          <a:xfrm>
            <a:off x="6810299" y="1528700"/>
            <a:ext cx="93941" cy="59026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58448B-F926-7702-9EEF-22B1EFB13F60}"/>
              </a:ext>
            </a:extLst>
          </p:cNvPr>
          <p:cNvSpPr/>
          <p:nvPr/>
        </p:nvSpPr>
        <p:spPr>
          <a:xfrm>
            <a:off x="6868621" y="2318280"/>
            <a:ext cx="839987" cy="37599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/>
              <a:t>Shared Memory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D561FF-08C2-FE8A-49A1-84032AEFD3AB}"/>
              </a:ext>
            </a:extLst>
          </p:cNvPr>
          <p:cNvSpPr/>
          <p:nvPr/>
        </p:nvSpPr>
        <p:spPr>
          <a:xfrm>
            <a:off x="5051337" y="1528700"/>
            <a:ext cx="93941" cy="59026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C0267B-DDB6-E536-15F5-2EBE61AA8B4B}"/>
              </a:ext>
            </a:extLst>
          </p:cNvPr>
          <p:cNvSpPr/>
          <p:nvPr/>
        </p:nvSpPr>
        <p:spPr>
          <a:xfrm>
            <a:off x="5922234" y="1545584"/>
            <a:ext cx="93941" cy="59026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2263AB1B-19CB-FF59-7518-27D43E845A54}"/>
              </a:ext>
            </a:extLst>
          </p:cNvPr>
          <p:cNvGraphicFramePr>
            <a:graphicFrameLocks noGrp="1"/>
          </p:cNvGraphicFramePr>
          <p:nvPr/>
        </p:nvGraphicFramePr>
        <p:xfrm>
          <a:off x="162897" y="4641381"/>
          <a:ext cx="2517030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515">
                  <a:extLst>
                    <a:ext uri="{9D8B030D-6E8A-4147-A177-3AD203B41FA5}">
                      <a16:colId xmlns:a16="http://schemas.microsoft.com/office/drawing/2014/main" val="90017579"/>
                    </a:ext>
                  </a:extLst>
                </a:gridCol>
                <a:gridCol w="1258515">
                  <a:extLst>
                    <a:ext uri="{9D8B030D-6E8A-4147-A177-3AD203B41FA5}">
                      <a16:colId xmlns:a16="http://schemas.microsoft.com/office/drawing/2014/main" val="132320897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0x8000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 r1, r1, 1 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226966043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0x8004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sub r2, r,2,1 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49373714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0x8008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mov r1, </a:t>
                      </a:r>
                      <a:r>
                        <a:rPr lang="en-US" sz="1200" dirty="0" err="1"/>
                        <a:t>tid.x</a:t>
                      </a:r>
                      <a:endParaRPr lang="en-US" sz="1200" dirty="0"/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94820426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0x800A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mov r2, </a:t>
                      </a:r>
                      <a:r>
                        <a:rPr lang="en-US" sz="1200" dirty="0" err="1"/>
                        <a:t>ctaid.x</a:t>
                      </a:r>
                      <a:endParaRPr lang="en-US" sz="1200" dirty="0"/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46860983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0x8010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ld.shared</a:t>
                      </a:r>
                      <a:r>
                        <a:rPr lang="en-US" sz="1200" dirty="0"/>
                        <a:t> r1 [A]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72825297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CF0C54CD-1E17-0600-5649-0682ACC88206}"/>
              </a:ext>
            </a:extLst>
          </p:cNvPr>
          <p:cNvSpPr txBox="1"/>
          <p:nvPr/>
        </p:nvSpPr>
        <p:spPr>
          <a:xfrm>
            <a:off x="3572287" y="5426350"/>
            <a:ext cx="4192173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Helvetica" pitchFamily="2" charset="0"/>
              </a:rPr>
              <a:t>tid.x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Helvetica" pitchFamily="2" charset="0"/>
              </a:rPr>
              <a:t>: special register to store thread ID within a block  </a:t>
            </a:r>
          </a:p>
          <a:p>
            <a:pPr algn="l"/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Helvetica" pitchFamily="2" charset="0"/>
              </a:rPr>
              <a:t>ctaid.x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Helvetica" pitchFamily="2" charset="0"/>
              </a:rPr>
              <a:t>: special register to store block ID within a grid 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B1129040-181B-06F8-B9E7-239079764428}"/>
              </a:ext>
            </a:extLst>
          </p:cNvPr>
          <p:cNvSpPr/>
          <p:nvPr/>
        </p:nvSpPr>
        <p:spPr>
          <a:xfrm rot="10800000">
            <a:off x="1847265" y="3022211"/>
            <a:ext cx="278607" cy="3993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aphicFrame>
        <p:nvGraphicFramePr>
          <p:cNvPr id="28" name="Table 21">
            <a:extLst>
              <a:ext uri="{FF2B5EF4-FFF2-40B4-BE49-F238E27FC236}">
                <a16:creationId xmlns:a16="http://schemas.microsoft.com/office/drawing/2014/main" id="{3E41B277-62A9-AB94-B87C-4E9E7D7D5CEF}"/>
              </a:ext>
            </a:extLst>
          </p:cNvPr>
          <p:cNvGraphicFramePr>
            <a:graphicFrameLocks noGrp="1"/>
          </p:cNvGraphicFramePr>
          <p:nvPr/>
        </p:nvGraphicFramePr>
        <p:xfrm>
          <a:off x="137616" y="3398392"/>
          <a:ext cx="3102092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5171">
                  <a:extLst>
                    <a:ext uri="{9D8B030D-6E8A-4147-A177-3AD203B41FA5}">
                      <a16:colId xmlns:a16="http://schemas.microsoft.com/office/drawing/2014/main" val="90017579"/>
                    </a:ext>
                  </a:extLst>
                </a:gridCol>
                <a:gridCol w="354182">
                  <a:extLst>
                    <a:ext uri="{9D8B030D-6E8A-4147-A177-3AD203B41FA5}">
                      <a16:colId xmlns:a16="http://schemas.microsoft.com/office/drawing/2014/main" val="3364583102"/>
                    </a:ext>
                  </a:extLst>
                </a:gridCol>
                <a:gridCol w="344677">
                  <a:extLst>
                    <a:ext uri="{9D8B030D-6E8A-4147-A177-3AD203B41FA5}">
                      <a16:colId xmlns:a16="http://schemas.microsoft.com/office/drawing/2014/main" val="2681070795"/>
                    </a:ext>
                  </a:extLst>
                </a:gridCol>
                <a:gridCol w="344677">
                  <a:extLst>
                    <a:ext uri="{9D8B030D-6E8A-4147-A177-3AD203B41FA5}">
                      <a16:colId xmlns:a16="http://schemas.microsoft.com/office/drawing/2014/main" val="3414885126"/>
                    </a:ext>
                  </a:extLst>
                </a:gridCol>
                <a:gridCol w="344677">
                  <a:extLst>
                    <a:ext uri="{9D8B030D-6E8A-4147-A177-3AD203B41FA5}">
                      <a16:colId xmlns:a16="http://schemas.microsoft.com/office/drawing/2014/main" val="2049379377"/>
                    </a:ext>
                  </a:extLst>
                </a:gridCol>
                <a:gridCol w="344677">
                  <a:extLst>
                    <a:ext uri="{9D8B030D-6E8A-4147-A177-3AD203B41FA5}">
                      <a16:colId xmlns:a16="http://schemas.microsoft.com/office/drawing/2014/main" val="1824604276"/>
                    </a:ext>
                  </a:extLst>
                </a:gridCol>
                <a:gridCol w="344677">
                  <a:extLst>
                    <a:ext uri="{9D8B030D-6E8A-4147-A177-3AD203B41FA5}">
                      <a16:colId xmlns:a16="http://schemas.microsoft.com/office/drawing/2014/main" val="318955092"/>
                    </a:ext>
                  </a:extLst>
                </a:gridCol>
                <a:gridCol w="344677">
                  <a:extLst>
                    <a:ext uri="{9D8B030D-6E8A-4147-A177-3AD203B41FA5}">
                      <a16:colId xmlns:a16="http://schemas.microsoft.com/office/drawing/2014/main" val="4066934841"/>
                    </a:ext>
                  </a:extLst>
                </a:gridCol>
                <a:gridCol w="344677">
                  <a:extLst>
                    <a:ext uri="{9D8B030D-6E8A-4147-A177-3AD203B41FA5}">
                      <a16:colId xmlns:a16="http://schemas.microsoft.com/office/drawing/2014/main" val="374983925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Th1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Th2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Th3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Th4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Th5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Th6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Th7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Th8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66043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R1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73714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R2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20426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R3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60983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R4 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252976"/>
                  </a:ext>
                </a:extLst>
              </a:tr>
            </a:tbl>
          </a:graphicData>
        </a:graphic>
      </p:graphicFrame>
      <p:graphicFrame>
        <p:nvGraphicFramePr>
          <p:cNvPr id="62" name="Table 5">
            <a:extLst>
              <a:ext uri="{FF2B5EF4-FFF2-40B4-BE49-F238E27FC236}">
                <a16:creationId xmlns:a16="http://schemas.microsoft.com/office/drawing/2014/main" id="{C94CB8E2-974E-972B-A89C-0B5BFC950537}"/>
              </a:ext>
            </a:extLst>
          </p:cNvPr>
          <p:cNvGraphicFramePr>
            <a:graphicFrameLocks noGrp="1"/>
          </p:cNvGraphicFramePr>
          <p:nvPr/>
        </p:nvGraphicFramePr>
        <p:xfrm>
          <a:off x="3931794" y="3187297"/>
          <a:ext cx="1690691" cy="1143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63563">
                  <a:extLst>
                    <a:ext uri="{9D8B030D-6E8A-4147-A177-3AD203B41FA5}">
                      <a16:colId xmlns:a16="http://schemas.microsoft.com/office/drawing/2014/main" val="878217411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056032450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227990915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2737346556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36180078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marT="22860" marB="2286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1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2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8073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W1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61073571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W2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254883386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W3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86366528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W4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4041852135"/>
                  </a:ext>
                </a:extLst>
              </a:tr>
            </a:tbl>
          </a:graphicData>
        </a:graphic>
      </p:graphicFrame>
      <p:graphicFrame>
        <p:nvGraphicFramePr>
          <p:cNvPr id="63" name="Table 5">
            <a:extLst>
              <a:ext uri="{FF2B5EF4-FFF2-40B4-BE49-F238E27FC236}">
                <a16:creationId xmlns:a16="http://schemas.microsoft.com/office/drawing/2014/main" id="{106D3303-6ED5-CB0F-6172-BEB75DC34964}"/>
              </a:ext>
            </a:extLst>
          </p:cNvPr>
          <p:cNvGraphicFramePr>
            <a:graphicFrameLocks noGrp="1"/>
          </p:cNvGraphicFramePr>
          <p:nvPr/>
        </p:nvGraphicFramePr>
        <p:xfrm>
          <a:off x="5669499" y="3177240"/>
          <a:ext cx="1690691" cy="1143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63563">
                  <a:extLst>
                    <a:ext uri="{9D8B030D-6E8A-4147-A177-3AD203B41FA5}">
                      <a16:colId xmlns:a16="http://schemas.microsoft.com/office/drawing/2014/main" val="878217411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056032450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227990915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2737346556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36180078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 gridSpan="2">
                  <a:txBody>
                    <a:bodyPr/>
                    <a:lstStyle/>
                    <a:p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1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2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8073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W1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61073571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W2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254883386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W3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86366528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W4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4041852135"/>
                  </a:ext>
                </a:extLst>
              </a:tr>
            </a:tbl>
          </a:graphicData>
        </a:graphic>
      </p:graphicFrame>
      <p:graphicFrame>
        <p:nvGraphicFramePr>
          <p:cNvPr id="64" name="Table 5">
            <a:extLst>
              <a:ext uri="{FF2B5EF4-FFF2-40B4-BE49-F238E27FC236}">
                <a16:creationId xmlns:a16="http://schemas.microsoft.com/office/drawing/2014/main" id="{D8EBB36B-3DF7-EE3A-C9A3-A1A3862B682D}"/>
              </a:ext>
            </a:extLst>
          </p:cNvPr>
          <p:cNvGraphicFramePr>
            <a:graphicFrameLocks noGrp="1"/>
          </p:cNvGraphicFramePr>
          <p:nvPr/>
        </p:nvGraphicFramePr>
        <p:xfrm>
          <a:off x="7407205" y="3182269"/>
          <a:ext cx="1690691" cy="1143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63563">
                  <a:extLst>
                    <a:ext uri="{9D8B030D-6E8A-4147-A177-3AD203B41FA5}">
                      <a16:colId xmlns:a16="http://schemas.microsoft.com/office/drawing/2014/main" val="878217411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056032450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227990915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2737346556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36180078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marT="22860" marB="2286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1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2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8073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W1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61073571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W2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254883386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W3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86366528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W4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4041852135"/>
                  </a:ext>
                </a:extLst>
              </a:tr>
            </a:tbl>
          </a:graphicData>
        </a:graphic>
      </p:graphicFrame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E1F6564A-6CB7-ED0C-1E82-EA8717FE2BCA}"/>
              </a:ext>
            </a:extLst>
          </p:cNvPr>
          <p:cNvSpPr/>
          <p:nvPr/>
        </p:nvSpPr>
        <p:spPr>
          <a:xfrm>
            <a:off x="7945693" y="1236787"/>
            <a:ext cx="278607" cy="20456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49E76D52-E3C7-53D4-EA79-28B05F14BE77}"/>
              </a:ext>
            </a:extLst>
          </p:cNvPr>
          <p:cNvSpPr/>
          <p:nvPr/>
        </p:nvSpPr>
        <p:spPr>
          <a:xfrm>
            <a:off x="7945693" y="1490842"/>
            <a:ext cx="278607" cy="20456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691C18B1-535E-97A9-9A86-C30DD81D3BCB}"/>
              </a:ext>
            </a:extLst>
          </p:cNvPr>
          <p:cNvSpPr/>
          <p:nvPr/>
        </p:nvSpPr>
        <p:spPr>
          <a:xfrm>
            <a:off x="7945693" y="1751338"/>
            <a:ext cx="278607" cy="20456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 7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C5AFAF9-4B1A-311B-1F45-5B060DAF50F9}"/>
              </a:ext>
            </a:extLst>
          </p:cNvPr>
          <p:cNvSpPr/>
          <p:nvPr/>
        </p:nvSpPr>
        <p:spPr>
          <a:xfrm>
            <a:off x="7945693" y="2005488"/>
            <a:ext cx="278607" cy="20456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8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DFC73DEA-62B9-BC39-051A-B3FA68991309}"/>
              </a:ext>
            </a:extLst>
          </p:cNvPr>
          <p:cNvGrpSpPr/>
          <p:nvPr/>
        </p:nvGrpSpPr>
        <p:grpSpPr>
          <a:xfrm>
            <a:off x="4496449" y="4078604"/>
            <a:ext cx="4016288" cy="278607"/>
            <a:chOff x="10120521" y="5061101"/>
            <a:chExt cx="8032575" cy="557214"/>
          </a:xfrm>
        </p:grpSpPr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2851AF7A-BEB1-4C9C-D823-F2A13DA6E1F7}"/>
                </a:ext>
              </a:extLst>
            </p:cNvPr>
            <p:cNvSpPr/>
            <p:nvPr/>
          </p:nvSpPr>
          <p:spPr>
            <a:xfrm>
              <a:off x="10120521" y="5135145"/>
              <a:ext cx="557213" cy="40912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6</a:t>
              </a:r>
            </a:p>
          </p:txBody>
        </p: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2658C207-ACD6-6001-5613-D22CFB02532E}"/>
                </a:ext>
              </a:extLst>
            </p:cNvPr>
            <p:cNvSpPr/>
            <p:nvPr/>
          </p:nvSpPr>
          <p:spPr>
            <a:xfrm>
              <a:off x="13580378" y="5135145"/>
              <a:ext cx="557213" cy="40912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7</a:t>
              </a:r>
            </a:p>
          </p:txBody>
        </p:sp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0EEF07B9-C694-9465-CCCF-E1F50D4B4FA1}"/>
                </a:ext>
              </a:extLst>
            </p:cNvPr>
            <p:cNvSpPr/>
            <p:nvPr/>
          </p:nvSpPr>
          <p:spPr>
            <a:xfrm>
              <a:off x="17074487" y="5135145"/>
              <a:ext cx="557213" cy="40912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8</a:t>
              </a:r>
            </a:p>
          </p:txBody>
        </p:sp>
        <p:pic>
          <p:nvPicPr>
            <p:cNvPr id="94" name="Graphic 93" descr="Badge Tick1 with solid fill">
              <a:extLst>
                <a:ext uri="{FF2B5EF4-FFF2-40B4-BE49-F238E27FC236}">
                  <a16:creationId xmlns:a16="http://schemas.microsoft.com/office/drawing/2014/main" id="{94CE01F7-5FF8-3742-6BC3-F0264D475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95595" y="5061102"/>
              <a:ext cx="557213" cy="557213"/>
            </a:xfrm>
            <a:prstGeom prst="rect">
              <a:avLst/>
            </a:prstGeom>
          </p:spPr>
        </p:pic>
        <p:pic>
          <p:nvPicPr>
            <p:cNvPr id="95" name="Graphic 94" descr="Badge Tick1 with solid fill">
              <a:extLst>
                <a:ext uri="{FF2B5EF4-FFF2-40B4-BE49-F238E27FC236}">
                  <a16:creationId xmlns:a16="http://schemas.microsoft.com/office/drawing/2014/main" id="{07BDF65D-526A-6848-8102-F16BAA0D3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135358" y="5061102"/>
              <a:ext cx="557213" cy="557213"/>
            </a:xfrm>
            <a:prstGeom prst="rect">
              <a:avLst/>
            </a:prstGeom>
          </p:spPr>
        </p:pic>
        <p:pic>
          <p:nvPicPr>
            <p:cNvPr id="96" name="Graphic 95" descr="Badge Tick1 with solid fill">
              <a:extLst>
                <a:ext uri="{FF2B5EF4-FFF2-40B4-BE49-F238E27FC236}">
                  <a16:creationId xmlns:a16="http://schemas.microsoft.com/office/drawing/2014/main" id="{7D8DF334-DE33-48BB-1D73-0B839CEC0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595883" y="5061101"/>
              <a:ext cx="557213" cy="557213"/>
            </a:xfrm>
            <a:prstGeom prst="rect">
              <a:avLst/>
            </a:prstGeom>
          </p:spPr>
        </p:pic>
      </p:grpSp>
      <p:sp>
        <p:nvSpPr>
          <p:cNvPr id="106" name="Right Arrow 105">
            <a:extLst>
              <a:ext uri="{FF2B5EF4-FFF2-40B4-BE49-F238E27FC236}">
                <a16:creationId xmlns:a16="http://schemas.microsoft.com/office/drawing/2014/main" id="{0DBF2452-C1CC-68C7-3148-11237E73B061}"/>
              </a:ext>
            </a:extLst>
          </p:cNvPr>
          <p:cNvSpPr/>
          <p:nvPr/>
        </p:nvSpPr>
        <p:spPr>
          <a:xfrm rot="10800000">
            <a:off x="2695389" y="4999813"/>
            <a:ext cx="278607" cy="3993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0" name="Right Arrow 129">
            <a:extLst>
              <a:ext uri="{FF2B5EF4-FFF2-40B4-BE49-F238E27FC236}">
                <a16:creationId xmlns:a16="http://schemas.microsoft.com/office/drawing/2014/main" id="{363ADDB5-9B0C-2E3B-6F9F-73D08DB33D8B}"/>
              </a:ext>
            </a:extLst>
          </p:cNvPr>
          <p:cNvSpPr/>
          <p:nvPr/>
        </p:nvSpPr>
        <p:spPr>
          <a:xfrm rot="10800000">
            <a:off x="3256343" y="3789347"/>
            <a:ext cx="278607" cy="3993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5A7EF98-D782-A092-D7FB-9CB8164661DC}"/>
              </a:ext>
            </a:extLst>
          </p:cNvPr>
          <p:cNvSpPr/>
          <p:nvPr/>
        </p:nvSpPr>
        <p:spPr>
          <a:xfrm>
            <a:off x="3768390" y="4090489"/>
            <a:ext cx="5310252" cy="266722"/>
          </a:xfrm>
          <a:prstGeom prst="roundRect">
            <a:avLst/>
          </a:prstGeom>
          <a:noFill/>
          <a:ln w="76200">
            <a:solidFill>
              <a:srgbClr val="FF4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B23F23F-45B0-E042-A569-0AF433D90A6F}"/>
              </a:ext>
            </a:extLst>
          </p:cNvPr>
          <p:cNvSpPr txBox="1"/>
          <p:nvPr/>
        </p:nvSpPr>
        <p:spPr>
          <a:xfrm>
            <a:off x="6710819" y="1279096"/>
            <a:ext cx="117658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mov r2, </a:t>
            </a:r>
            <a:r>
              <a:rPr lang="en-US" sz="900" dirty="0" err="1"/>
              <a:t>ctaid.x</a:t>
            </a:r>
            <a:endParaRPr lang="en-US" sz="9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89B9FB3-D977-4A36-704F-7DCDFC2A1313}"/>
              </a:ext>
            </a:extLst>
          </p:cNvPr>
          <p:cNvSpPr txBox="1"/>
          <p:nvPr/>
        </p:nvSpPr>
        <p:spPr>
          <a:xfrm>
            <a:off x="2860405" y="2929878"/>
            <a:ext cx="1441420" cy="2308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sz="900" b="1" dirty="0">
                <a:latin typeface="Helvetica" pitchFamily="2" charset="0"/>
              </a:rPr>
              <a:t>One lane is not shown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AA241C-FE77-7225-3A19-BD33A37B39E4}"/>
              </a:ext>
            </a:extLst>
          </p:cNvPr>
          <p:cNvSpPr txBox="1"/>
          <p:nvPr/>
        </p:nvSpPr>
        <p:spPr>
          <a:xfrm>
            <a:off x="891962" y="4159169"/>
            <a:ext cx="213872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600" b="1" dirty="0">
                <a:latin typeface="Helvetica" pitchFamily="2" charset="0"/>
              </a:rPr>
              <a:t>Block 2 register file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8E05FE-09CD-A519-1C36-BB0898F66182}"/>
              </a:ext>
            </a:extLst>
          </p:cNvPr>
          <p:cNvSpPr txBox="1"/>
          <p:nvPr/>
        </p:nvSpPr>
        <p:spPr>
          <a:xfrm>
            <a:off x="481013" y="947738"/>
            <a:ext cx="184731" cy="2308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endParaRPr lang="en-US" sz="900" b="1" dirty="0">
              <a:solidFill>
                <a:schemeClr val="bg1"/>
              </a:solidFill>
              <a:latin typeface="Helvetica" pitchFamily="2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68235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11111E-6 L -0.66007 0.3553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003" y="1775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6 -0.00996 L -0.62587 0.3182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545" y="16412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11111E-6 L -0.58333 0.2803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67" y="1400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07407E-6 L -0.54097 0.2400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49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34302-ABBB-4D52-91FF-D155441BA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0723" y="220517"/>
            <a:ext cx="7082083" cy="62790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Mask Bits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110CA0-BFAF-448C-9064-BA0EA2A3C40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61109" y="2121973"/>
            <a:ext cx="7718187" cy="3259776"/>
          </a:xfrm>
          <a:prstGeom prst="rect">
            <a:avLst/>
          </a:prstGeom>
        </p:spPr>
        <p:txBody>
          <a:bodyPr/>
          <a:lstStyle/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Helvetica" panose="020B0604020202020204" pitchFamily="34" charset="0"/>
              </a:rPr>
              <a:t>What if we do not need to execute all 4 threads? </a:t>
            </a: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Helvetica" panose="020B0604020202020204" pitchFamily="34" charset="0"/>
              </a:rPr>
              <a:t>Mask bits tell which threads are active. </a:t>
            </a: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Helvetica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A04E367-02B3-2E86-EE1D-004BA909C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629457"/>
              </p:ext>
            </p:extLst>
          </p:nvPr>
        </p:nvGraphicFramePr>
        <p:xfrm>
          <a:off x="731044" y="3497104"/>
          <a:ext cx="1690691" cy="122158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63563">
                  <a:extLst>
                    <a:ext uri="{9D8B030D-6E8A-4147-A177-3AD203B41FA5}">
                      <a16:colId xmlns:a16="http://schemas.microsoft.com/office/drawing/2014/main" val="878217411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056032450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227990915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2737346556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361800780"/>
                    </a:ext>
                  </a:extLst>
                </a:gridCol>
              </a:tblGrid>
              <a:tr h="203597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720" marR="45720" marT="22860" marB="22860"/>
                </a:tc>
                <a:tc gridSpan="2">
                  <a:txBody>
                    <a:bodyPr/>
                    <a:lstStyle/>
                    <a:p>
                      <a:r>
                        <a:rPr lang="en-US" sz="900" dirty="0" err="1"/>
                        <a:t>Src</a:t>
                      </a:r>
                      <a:r>
                        <a:rPr lang="en-US" sz="900" dirty="0"/>
                        <a:t> 1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900" dirty="0" err="1"/>
                        <a:t>Src</a:t>
                      </a:r>
                      <a:r>
                        <a:rPr lang="en-US" sz="900" dirty="0"/>
                        <a:t> 2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807326"/>
                  </a:ext>
                </a:extLst>
              </a:tr>
              <a:tr h="203597">
                <a:tc>
                  <a:txBody>
                    <a:bodyPr/>
                    <a:lstStyle/>
                    <a:p>
                      <a:r>
                        <a:rPr lang="en-US" sz="900" dirty="0"/>
                        <a:t>w1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610735717"/>
                  </a:ext>
                </a:extLst>
              </a:tr>
              <a:tr h="203597">
                <a:tc>
                  <a:txBody>
                    <a:bodyPr/>
                    <a:lstStyle/>
                    <a:p>
                      <a:r>
                        <a:rPr lang="en-US" sz="900" dirty="0"/>
                        <a:t>w2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2548833867"/>
                  </a:ext>
                </a:extLst>
              </a:tr>
              <a:tr h="203597">
                <a:tc>
                  <a:txBody>
                    <a:bodyPr/>
                    <a:lstStyle/>
                    <a:p>
                      <a:r>
                        <a:rPr lang="en-US" sz="900" dirty="0"/>
                        <a:t>w3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863665282"/>
                  </a:ext>
                </a:extLst>
              </a:tr>
              <a:tr h="203597">
                <a:tc>
                  <a:txBody>
                    <a:bodyPr/>
                    <a:lstStyle/>
                    <a:p>
                      <a:r>
                        <a:rPr lang="en-US" sz="900" dirty="0"/>
                        <a:t>w4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4041852135"/>
                  </a:ext>
                </a:extLst>
              </a:tr>
              <a:tr h="203597">
                <a:tc>
                  <a:txBody>
                    <a:bodyPr/>
                    <a:lstStyle/>
                    <a:p>
                      <a:r>
                        <a:rPr lang="en-US" sz="900" dirty="0"/>
                        <a:t>w5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485529346"/>
                  </a:ext>
                </a:extLst>
              </a:tr>
            </a:tbl>
          </a:graphicData>
        </a:graphic>
      </p:graphicFrame>
      <p:sp>
        <p:nvSpPr>
          <p:cNvPr id="7" name="Trapezoid 6">
            <a:extLst>
              <a:ext uri="{FF2B5EF4-FFF2-40B4-BE49-F238E27FC236}">
                <a16:creationId xmlns:a16="http://schemas.microsoft.com/office/drawing/2014/main" id="{C8D38700-D4F7-498E-B17A-B7693178094A}"/>
              </a:ext>
            </a:extLst>
          </p:cNvPr>
          <p:cNvSpPr/>
          <p:nvPr/>
        </p:nvSpPr>
        <p:spPr>
          <a:xfrm rot="10800000">
            <a:off x="1200151" y="5203481"/>
            <a:ext cx="1100138" cy="369995"/>
          </a:xfrm>
          <a:prstGeom prst="trapezoi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C413E91-52E3-69E9-442D-03F8A442BF29}"/>
              </a:ext>
            </a:extLst>
          </p:cNvPr>
          <p:cNvCxnSpPr>
            <a:cxnSpLocks/>
          </p:cNvCxnSpPr>
          <p:nvPr/>
        </p:nvCxnSpPr>
        <p:spPr>
          <a:xfrm>
            <a:off x="1457325" y="4657726"/>
            <a:ext cx="0" cy="55721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F54699-D9AB-4F6D-36A4-A75DF4557FCA}"/>
              </a:ext>
            </a:extLst>
          </p:cNvPr>
          <p:cNvCxnSpPr>
            <a:cxnSpLocks/>
          </p:cNvCxnSpPr>
          <p:nvPr/>
        </p:nvCxnSpPr>
        <p:spPr>
          <a:xfrm>
            <a:off x="1997869" y="4657726"/>
            <a:ext cx="0" cy="563569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F9124476-A51F-D8A3-6C83-897C31A307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132454"/>
              </p:ext>
            </p:extLst>
          </p:nvPr>
        </p:nvGraphicFramePr>
        <p:xfrm>
          <a:off x="2621600" y="3497104"/>
          <a:ext cx="1690691" cy="122158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63563">
                  <a:extLst>
                    <a:ext uri="{9D8B030D-6E8A-4147-A177-3AD203B41FA5}">
                      <a16:colId xmlns:a16="http://schemas.microsoft.com/office/drawing/2014/main" val="878217411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056032450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227990915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2737346556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361800780"/>
                    </a:ext>
                  </a:extLst>
                </a:gridCol>
              </a:tblGrid>
              <a:tr h="203597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720" marR="45720" marT="22860" marB="22860"/>
                </a:tc>
                <a:tc gridSpan="2">
                  <a:txBody>
                    <a:bodyPr/>
                    <a:lstStyle/>
                    <a:p>
                      <a:r>
                        <a:rPr lang="en-US" sz="900" dirty="0" err="1"/>
                        <a:t>Src</a:t>
                      </a:r>
                      <a:r>
                        <a:rPr lang="en-US" sz="900" dirty="0"/>
                        <a:t> 1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900" dirty="0" err="1"/>
                        <a:t>Src</a:t>
                      </a:r>
                      <a:r>
                        <a:rPr lang="en-US" sz="900" dirty="0"/>
                        <a:t> 2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807326"/>
                  </a:ext>
                </a:extLst>
              </a:tr>
              <a:tr h="203597">
                <a:tc>
                  <a:txBody>
                    <a:bodyPr/>
                    <a:lstStyle/>
                    <a:p>
                      <a:r>
                        <a:rPr lang="en-US" sz="900" dirty="0"/>
                        <a:t>w1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610735717"/>
                  </a:ext>
                </a:extLst>
              </a:tr>
              <a:tr h="203597">
                <a:tc>
                  <a:txBody>
                    <a:bodyPr/>
                    <a:lstStyle/>
                    <a:p>
                      <a:r>
                        <a:rPr lang="en-US" sz="900" dirty="0"/>
                        <a:t>w2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2548833867"/>
                  </a:ext>
                </a:extLst>
              </a:tr>
              <a:tr h="203597">
                <a:tc>
                  <a:txBody>
                    <a:bodyPr/>
                    <a:lstStyle/>
                    <a:p>
                      <a:r>
                        <a:rPr lang="en-US" sz="900" dirty="0"/>
                        <a:t>w3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863665282"/>
                  </a:ext>
                </a:extLst>
              </a:tr>
              <a:tr h="203597">
                <a:tc>
                  <a:txBody>
                    <a:bodyPr/>
                    <a:lstStyle/>
                    <a:p>
                      <a:r>
                        <a:rPr lang="en-US" sz="900" dirty="0"/>
                        <a:t>w4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4041852135"/>
                  </a:ext>
                </a:extLst>
              </a:tr>
              <a:tr h="203597">
                <a:tc>
                  <a:txBody>
                    <a:bodyPr/>
                    <a:lstStyle/>
                    <a:p>
                      <a:r>
                        <a:rPr lang="en-US" sz="900" dirty="0"/>
                        <a:t>w5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485529346"/>
                  </a:ext>
                </a:extLst>
              </a:tr>
            </a:tbl>
          </a:graphicData>
        </a:graphic>
      </p:graphicFrame>
      <p:sp>
        <p:nvSpPr>
          <p:cNvPr id="14" name="Trapezoid 13">
            <a:extLst>
              <a:ext uri="{FF2B5EF4-FFF2-40B4-BE49-F238E27FC236}">
                <a16:creationId xmlns:a16="http://schemas.microsoft.com/office/drawing/2014/main" id="{ABFC396C-EA4E-6800-11B0-F7F5FFD557B7}"/>
              </a:ext>
            </a:extLst>
          </p:cNvPr>
          <p:cNvSpPr/>
          <p:nvPr/>
        </p:nvSpPr>
        <p:spPr>
          <a:xfrm rot="10800000">
            <a:off x="3090707" y="5203481"/>
            <a:ext cx="1100138" cy="369995"/>
          </a:xfrm>
          <a:prstGeom prst="trapezoi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3146F8D-A9BC-C1D4-1316-187BCF0F4399}"/>
              </a:ext>
            </a:extLst>
          </p:cNvPr>
          <p:cNvCxnSpPr>
            <a:cxnSpLocks/>
          </p:cNvCxnSpPr>
          <p:nvPr/>
        </p:nvCxnSpPr>
        <p:spPr>
          <a:xfrm>
            <a:off x="3347881" y="4657726"/>
            <a:ext cx="0" cy="55721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84A87C-B60D-0266-FED0-023178EEC27F}"/>
              </a:ext>
            </a:extLst>
          </p:cNvPr>
          <p:cNvCxnSpPr>
            <a:cxnSpLocks/>
          </p:cNvCxnSpPr>
          <p:nvPr/>
        </p:nvCxnSpPr>
        <p:spPr>
          <a:xfrm>
            <a:off x="3888425" y="4657726"/>
            <a:ext cx="0" cy="563569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C9FA21F9-37BC-D485-72DB-8EABBA1BCC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044430"/>
              </p:ext>
            </p:extLst>
          </p:nvPr>
        </p:nvGraphicFramePr>
        <p:xfrm>
          <a:off x="4569463" y="3497104"/>
          <a:ext cx="1690691" cy="122158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63563">
                  <a:extLst>
                    <a:ext uri="{9D8B030D-6E8A-4147-A177-3AD203B41FA5}">
                      <a16:colId xmlns:a16="http://schemas.microsoft.com/office/drawing/2014/main" val="878217411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056032450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227990915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2737346556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361800780"/>
                    </a:ext>
                  </a:extLst>
                </a:gridCol>
              </a:tblGrid>
              <a:tr h="203597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720" marR="45720" marT="22860" marB="22860"/>
                </a:tc>
                <a:tc gridSpan="2">
                  <a:txBody>
                    <a:bodyPr/>
                    <a:lstStyle/>
                    <a:p>
                      <a:r>
                        <a:rPr lang="en-US" sz="900" dirty="0" err="1"/>
                        <a:t>Src</a:t>
                      </a:r>
                      <a:r>
                        <a:rPr lang="en-US" sz="900" dirty="0"/>
                        <a:t> 1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900" dirty="0" err="1"/>
                        <a:t>Src</a:t>
                      </a:r>
                      <a:r>
                        <a:rPr lang="en-US" sz="900" dirty="0"/>
                        <a:t> 2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807326"/>
                  </a:ext>
                </a:extLst>
              </a:tr>
              <a:tr h="203597">
                <a:tc>
                  <a:txBody>
                    <a:bodyPr/>
                    <a:lstStyle/>
                    <a:p>
                      <a:r>
                        <a:rPr lang="en-US" sz="900" dirty="0"/>
                        <a:t>w1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610735717"/>
                  </a:ext>
                </a:extLst>
              </a:tr>
              <a:tr h="203597">
                <a:tc>
                  <a:txBody>
                    <a:bodyPr/>
                    <a:lstStyle/>
                    <a:p>
                      <a:r>
                        <a:rPr lang="en-US" sz="900" dirty="0"/>
                        <a:t>w2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2548833867"/>
                  </a:ext>
                </a:extLst>
              </a:tr>
              <a:tr h="203597">
                <a:tc>
                  <a:txBody>
                    <a:bodyPr/>
                    <a:lstStyle/>
                    <a:p>
                      <a:r>
                        <a:rPr lang="en-US" sz="900" dirty="0"/>
                        <a:t>w3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863665282"/>
                  </a:ext>
                </a:extLst>
              </a:tr>
              <a:tr h="203597">
                <a:tc>
                  <a:txBody>
                    <a:bodyPr/>
                    <a:lstStyle/>
                    <a:p>
                      <a:r>
                        <a:rPr lang="en-US" sz="900" dirty="0"/>
                        <a:t>w4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4041852135"/>
                  </a:ext>
                </a:extLst>
              </a:tr>
              <a:tr h="203597">
                <a:tc>
                  <a:txBody>
                    <a:bodyPr/>
                    <a:lstStyle/>
                    <a:p>
                      <a:r>
                        <a:rPr lang="en-US" sz="900" dirty="0"/>
                        <a:t>w5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485529346"/>
                  </a:ext>
                </a:extLst>
              </a:tr>
            </a:tbl>
          </a:graphicData>
        </a:graphic>
      </p:graphicFrame>
      <p:sp>
        <p:nvSpPr>
          <p:cNvPr id="18" name="Trapezoid 17">
            <a:extLst>
              <a:ext uri="{FF2B5EF4-FFF2-40B4-BE49-F238E27FC236}">
                <a16:creationId xmlns:a16="http://schemas.microsoft.com/office/drawing/2014/main" id="{5CC9FD43-09C0-C566-33A6-9B64A0F076C7}"/>
              </a:ext>
            </a:extLst>
          </p:cNvPr>
          <p:cNvSpPr/>
          <p:nvPr/>
        </p:nvSpPr>
        <p:spPr>
          <a:xfrm rot="10800000">
            <a:off x="5038570" y="5203481"/>
            <a:ext cx="1100138" cy="369995"/>
          </a:xfrm>
          <a:prstGeom prst="trapezoi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ACEFA61-256E-2459-4360-C4159DEAF171}"/>
              </a:ext>
            </a:extLst>
          </p:cNvPr>
          <p:cNvCxnSpPr>
            <a:cxnSpLocks/>
          </p:cNvCxnSpPr>
          <p:nvPr/>
        </p:nvCxnSpPr>
        <p:spPr>
          <a:xfrm>
            <a:off x="5295745" y="4657726"/>
            <a:ext cx="0" cy="55721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625667-52DD-008E-2ADA-E7F41CBC429C}"/>
              </a:ext>
            </a:extLst>
          </p:cNvPr>
          <p:cNvCxnSpPr>
            <a:cxnSpLocks/>
          </p:cNvCxnSpPr>
          <p:nvPr/>
        </p:nvCxnSpPr>
        <p:spPr>
          <a:xfrm>
            <a:off x="5836289" y="4657726"/>
            <a:ext cx="0" cy="563569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le 5">
            <a:extLst>
              <a:ext uri="{FF2B5EF4-FFF2-40B4-BE49-F238E27FC236}">
                <a16:creationId xmlns:a16="http://schemas.microsoft.com/office/drawing/2014/main" id="{E7CF8590-DB8D-6561-D984-13CDDC71B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140251"/>
              </p:ext>
            </p:extLst>
          </p:nvPr>
        </p:nvGraphicFramePr>
        <p:xfrm>
          <a:off x="6440970" y="3497104"/>
          <a:ext cx="1690691" cy="122158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63563">
                  <a:extLst>
                    <a:ext uri="{9D8B030D-6E8A-4147-A177-3AD203B41FA5}">
                      <a16:colId xmlns:a16="http://schemas.microsoft.com/office/drawing/2014/main" val="878217411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056032450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227990915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2737346556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361800780"/>
                    </a:ext>
                  </a:extLst>
                </a:gridCol>
              </a:tblGrid>
              <a:tr h="203597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720" marR="45720" marT="22860" marB="22860"/>
                </a:tc>
                <a:tc gridSpan="2">
                  <a:txBody>
                    <a:bodyPr/>
                    <a:lstStyle/>
                    <a:p>
                      <a:r>
                        <a:rPr lang="en-US" sz="900" dirty="0" err="1"/>
                        <a:t>Src</a:t>
                      </a:r>
                      <a:r>
                        <a:rPr lang="en-US" sz="900" dirty="0"/>
                        <a:t> 1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900" dirty="0" err="1"/>
                        <a:t>Src</a:t>
                      </a:r>
                      <a:r>
                        <a:rPr lang="en-US" sz="900" dirty="0"/>
                        <a:t> 2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807326"/>
                  </a:ext>
                </a:extLst>
              </a:tr>
              <a:tr h="203597">
                <a:tc>
                  <a:txBody>
                    <a:bodyPr/>
                    <a:lstStyle/>
                    <a:p>
                      <a:r>
                        <a:rPr lang="en-US" sz="900" dirty="0"/>
                        <a:t>w1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610735717"/>
                  </a:ext>
                </a:extLst>
              </a:tr>
              <a:tr h="203597">
                <a:tc>
                  <a:txBody>
                    <a:bodyPr/>
                    <a:lstStyle/>
                    <a:p>
                      <a:r>
                        <a:rPr lang="en-US" sz="900" dirty="0"/>
                        <a:t>w2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2548833867"/>
                  </a:ext>
                </a:extLst>
              </a:tr>
              <a:tr h="203597">
                <a:tc>
                  <a:txBody>
                    <a:bodyPr/>
                    <a:lstStyle/>
                    <a:p>
                      <a:r>
                        <a:rPr lang="en-US" sz="900" dirty="0"/>
                        <a:t>w3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863665282"/>
                  </a:ext>
                </a:extLst>
              </a:tr>
              <a:tr h="203597">
                <a:tc>
                  <a:txBody>
                    <a:bodyPr/>
                    <a:lstStyle/>
                    <a:p>
                      <a:r>
                        <a:rPr lang="en-US" sz="900" dirty="0"/>
                        <a:t>w4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4041852135"/>
                  </a:ext>
                </a:extLst>
              </a:tr>
              <a:tr h="203597">
                <a:tc>
                  <a:txBody>
                    <a:bodyPr/>
                    <a:lstStyle/>
                    <a:p>
                      <a:r>
                        <a:rPr lang="en-US" sz="900" dirty="0"/>
                        <a:t>w5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485529346"/>
                  </a:ext>
                </a:extLst>
              </a:tr>
            </a:tbl>
          </a:graphicData>
        </a:graphic>
      </p:graphicFrame>
      <p:sp>
        <p:nvSpPr>
          <p:cNvPr id="22" name="Trapezoid 21">
            <a:extLst>
              <a:ext uri="{FF2B5EF4-FFF2-40B4-BE49-F238E27FC236}">
                <a16:creationId xmlns:a16="http://schemas.microsoft.com/office/drawing/2014/main" id="{6E54D459-0F50-272E-8424-DC7F146672DD}"/>
              </a:ext>
            </a:extLst>
          </p:cNvPr>
          <p:cNvSpPr/>
          <p:nvPr/>
        </p:nvSpPr>
        <p:spPr>
          <a:xfrm rot="10800000">
            <a:off x="6910077" y="5203481"/>
            <a:ext cx="1100138" cy="369995"/>
          </a:xfrm>
          <a:prstGeom prst="trapezoi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5F1FA5D-B57F-502B-3A96-405FBCC35739}"/>
              </a:ext>
            </a:extLst>
          </p:cNvPr>
          <p:cNvCxnSpPr>
            <a:cxnSpLocks/>
          </p:cNvCxnSpPr>
          <p:nvPr/>
        </p:nvCxnSpPr>
        <p:spPr>
          <a:xfrm>
            <a:off x="7167251" y="4657726"/>
            <a:ext cx="0" cy="55721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316590D-2644-65F4-8787-13AA5DA0787E}"/>
              </a:ext>
            </a:extLst>
          </p:cNvPr>
          <p:cNvCxnSpPr>
            <a:cxnSpLocks/>
          </p:cNvCxnSpPr>
          <p:nvPr/>
        </p:nvCxnSpPr>
        <p:spPr>
          <a:xfrm>
            <a:off x="7707795" y="4657726"/>
            <a:ext cx="0" cy="563569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Graphic 27" descr="Badge Tick1 with solid fill">
            <a:extLst>
              <a:ext uri="{FF2B5EF4-FFF2-40B4-BE49-F238E27FC236}">
                <a16:creationId xmlns:a16="http://schemas.microsoft.com/office/drawing/2014/main" id="{6CDFE622-36BB-D1D8-DB53-AEB458EA37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57159" y="3677561"/>
            <a:ext cx="278607" cy="278607"/>
          </a:xfrm>
          <a:prstGeom prst="rect">
            <a:avLst/>
          </a:prstGeom>
        </p:spPr>
      </p:pic>
      <p:pic>
        <p:nvPicPr>
          <p:cNvPr id="29" name="Graphic 28" descr="Badge Tick1 with solid fill">
            <a:extLst>
              <a:ext uri="{FF2B5EF4-FFF2-40B4-BE49-F238E27FC236}">
                <a16:creationId xmlns:a16="http://schemas.microsoft.com/office/drawing/2014/main" id="{060F4A9A-F783-847C-3061-375D4FF5F2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66944" y="3677627"/>
            <a:ext cx="278607" cy="278607"/>
          </a:xfrm>
          <a:prstGeom prst="rect">
            <a:avLst/>
          </a:prstGeom>
        </p:spPr>
      </p:pic>
      <p:pic>
        <p:nvPicPr>
          <p:cNvPr id="30" name="Graphic 29" descr="Badge Tick1 with solid fill">
            <a:extLst>
              <a:ext uri="{FF2B5EF4-FFF2-40B4-BE49-F238E27FC236}">
                <a16:creationId xmlns:a16="http://schemas.microsoft.com/office/drawing/2014/main" id="{FB14CD78-0EFB-38E7-8D43-8B9C322779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7982" y="3677627"/>
            <a:ext cx="278607" cy="278607"/>
          </a:xfrm>
          <a:prstGeom prst="rect">
            <a:avLst/>
          </a:prstGeom>
        </p:spPr>
      </p:pic>
      <p:pic>
        <p:nvPicPr>
          <p:cNvPr id="31" name="Graphic 30" descr="Badge Tick1 with solid fill">
            <a:extLst>
              <a:ext uri="{FF2B5EF4-FFF2-40B4-BE49-F238E27FC236}">
                <a16:creationId xmlns:a16="http://schemas.microsoft.com/office/drawing/2014/main" id="{E999C151-D26D-0CB9-E6DC-6141693975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6314" y="3677626"/>
            <a:ext cx="278607" cy="278607"/>
          </a:xfrm>
          <a:prstGeom prst="rect">
            <a:avLst/>
          </a:prstGeom>
        </p:spPr>
      </p:pic>
      <p:pic>
        <p:nvPicPr>
          <p:cNvPr id="34" name="Graphic 33" descr="Badge Tick1 with solid fill">
            <a:extLst>
              <a:ext uri="{FF2B5EF4-FFF2-40B4-BE49-F238E27FC236}">
                <a16:creationId xmlns:a16="http://schemas.microsoft.com/office/drawing/2014/main" id="{5A0EF357-0BA8-BD3A-55D0-30FC30010E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30596" y="3925561"/>
            <a:ext cx="278607" cy="278607"/>
          </a:xfrm>
          <a:prstGeom prst="rect">
            <a:avLst/>
          </a:prstGeom>
        </p:spPr>
      </p:pic>
      <p:pic>
        <p:nvPicPr>
          <p:cNvPr id="35" name="Graphic 34" descr="Badge Tick1 with solid fill">
            <a:extLst>
              <a:ext uri="{FF2B5EF4-FFF2-40B4-BE49-F238E27FC236}">
                <a16:creationId xmlns:a16="http://schemas.microsoft.com/office/drawing/2014/main" id="{4E7B8C5F-F415-0A22-A561-E4D624F8A5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21152" y="3925561"/>
            <a:ext cx="278607" cy="278607"/>
          </a:xfrm>
          <a:prstGeom prst="rect">
            <a:avLst/>
          </a:prstGeom>
        </p:spPr>
      </p:pic>
      <p:pic>
        <p:nvPicPr>
          <p:cNvPr id="36" name="Graphic 35" descr="Badge Tick1 with solid fill">
            <a:extLst>
              <a:ext uri="{FF2B5EF4-FFF2-40B4-BE49-F238E27FC236}">
                <a16:creationId xmlns:a16="http://schemas.microsoft.com/office/drawing/2014/main" id="{84D86209-4132-E2CA-7C14-C9161E900D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52191" y="3925561"/>
            <a:ext cx="278607" cy="278607"/>
          </a:xfrm>
          <a:prstGeom prst="rect">
            <a:avLst/>
          </a:prstGeom>
        </p:spPr>
      </p:pic>
      <p:pic>
        <p:nvPicPr>
          <p:cNvPr id="37" name="Graphic 36" descr="Badge Tick1 with solid fill">
            <a:extLst>
              <a:ext uri="{FF2B5EF4-FFF2-40B4-BE49-F238E27FC236}">
                <a16:creationId xmlns:a16="http://schemas.microsoft.com/office/drawing/2014/main" id="{C213C577-7A9A-3A0B-B29C-CEB2E352B6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7360" y="3925561"/>
            <a:ext cx="278607" cy="278607"/>
          </a:xfrm>
          <a:prstGeom prst="rect">
            <a:avLst/>
          </a:prstGeom>
        </p:spPr>
      </p:pic>
      <p:pic>
        <p:nvPicPr>
          <p:cNvPr id="39" name="Graphic 38" descr="Badge Tick1 with solid fill">
            <a:extLst>
              <a:ext uri="{FF2B5EF4-FFF2-40B4-BE49-F238E27FC236}">
                <a16:creationId xmlns:a16="http://schemas.microsoft.com/office/drawing/2014/main" id="{C16C33B1-788C-255D-B58E-5CD44A131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76388" y="4180903"/>
            <a:ext cx="278607" cy="278607"/>
          </a:xfrm>
          <a:prstGeom prst="rect">
            <a:avLst/>
          </a:prstGeom>
        </p:spPr>
      </p:pic>
      <p:pic>
        <p:nvPicPr>
          <p:cNvPr id="40" name="Graphic 39" descr="Badge Tick1 with solid fill">
            <a:extLst>
              <a:ext uri="{FF2B5EF4-FFF2-40B4-BE49-F238E27FC236}">
                <a16:creationId xmlns:a16="http://schemas.microsoft.com/office/drawing/2014/main" id="{525B002F-3E08-0539-3BC7-5D66C42872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66944" y="4180903"/>
            <a:ext cx="278607" cy="278607"/>
          </a:xfrm>
          <a:prstGeom prst="rect">
            <a:avLst/>
          </a:prstGeom>
        </p:spPr>
      </p:pic>
      <p:pic>
        <p:nvPicPr>
          <p:cNvPr id="41" name="Graphic 40" descr="Badge Tick1 with solid fill">
            <a:extLst>
              <a:ext uri="{FF2B5EF4-FFF2-40B4-BE49-F238E27FC236}">
                <a16:creationId xmlns:a16="http://schemas.microsoft.com/office/drawing/2014/main" id="{90615CC1-157F-200E-DA54-1CA0B3C81B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7982" y="4180903"/>
            <a:ext cx="278607" cy="278607"/>
          </a:xfrm>
          <a:prstGeom prst="rect">
            <a:avLst/>
          </a:prstGeom>
        </p:spPr>
      </p:pic>
      <p:pic>
        <p:nvPicPr>
          <p:cNvPr id="42" name="Graphic 41" descr="Badge Tick1 with solid fill">
            <a:extLst>
              <a:ext uri="{FF2B5EF4-FFF2-40B4-BE49-F238E27FC236}">
                <a16:creationId xmlns:a16="http://schemas.microsoft.com/office/drawing/2014/main" id="{94413585-7EED-A6F8-26EA-1AAAEBA0D0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6314" y="4180903"/>
            <a:ext cx="278607" cy="278607"/>
          </a:xfrm>
          <a:prstGeom prst="rect">
            <a:avLst/>
          </a:prstGeom>
        </p:spPr>
      </p:pic>
      <p:pic>
        <p:nvPicPr>
          <p:cNvPr id="44" name="Graphic 43" descr="Badge Tick1 with solid fill">
            <a:extLst>
              <a:ext uri="{FF2B5EF4-FFF2-40B4-BE49-F238E27FC236}">
                <a16:creationId xmlns:a16="http://schemas.microsoft.com/office/drawing/2014/main" id="{3D87872E-7483-96FC-1705-32BBBCC906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47109" y="3681935"/>
            <a:ext cx="278607" cy="278607"/>
          </a:xfrm>
          <a:prstGeom prst="rect">
            <a:avLst/>
          </a:prstGeom>
        </p:spPr>
      </p:pic>
      <p:pic>
        <p:nvPicPr>
          <p:cNvPr id="45" name="Graphic 44" descr="Badge Tick1 with solid fill">
            <a:extLst>
              <a:ext uri="{FF2B5EF4-FFF2-40B4-BE49-F238E27FC236}">
                <a16:creationId xmlns:a16="http://schemas.microsoft.com/office/drawing/2014/main" id="{DA0BFAE1-2533-B7CF-94C6-5E702503FF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32802" y="3681935"/>
            <a:ext cx="278607" cy="278607"/>
          </a:xfrm>
          <a:prstGeom prst="rect">
            <a:avLst/>
          </a:prstGeom>
        </p:spPr>
      </p:pic>
      <p:pic>
        <p:nvPicPr>
          <p:cNvPr id="46" name="Graphic 45" descr="Badge Tick1 with solid fill">
            <a:extLst>
              <a:ext uri="{FF2B5EF4-FFF2-40B4-BE49-F238E27FC236}">
                <a16:creationId xmlns:a16="http://schemas.microsoft.com/office/drawing/2014/main" id="{B5A4CFE9-B7C0-11E8-5E5C-E3A777A0BE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54474" y="3681935"/>
            <a:ext cx="278607" cy="278607"/>
          </a:xfrm>
          <a:prstGeom prst="rect">
            <a:avLst/>
          </a:prstGeom>
        </p:spPr>
      </p:pic>
      <p:pic>
        <p:nvPicPr>
          <p:cNvPr id="47" name="Graphic 46" descr="Badge Tick1 with solid fill">
            <a:extLst>
              <a:ext uri="{FF2B5EF4-FFF2-40B4-BE49-F238E27FC236}">
                <a16:creationId xmlns:a16="http://schemas.microsoft.com/office/drawing/2014/main" id="{6EAAA4FE-0952-D6F9-71A5-8316E8ECA5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36369" y="3681935"/>
            <a:ext cx="278607" cy="278607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84FCA599-D99D-4F11-07ED-7B0E6FEE477D}"/>
              </a:ext>
            </a:extLst>
          </p:cNvPr>
          <p:cNvGrpSpPr/>
          <p:nvPr/>
        </p:nvGrpSpPr>
        <p:grpSpPr>
          <a:xfrm>
            <a:off x="1276351" y="3677626"/>
            <a:ext cx="6567176" cy="272569"/>
            <a:chOff x="2552701" y="5640752"/>
            <a:chExt cx="13134352" cy="545138"/>
          </a:xfrm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5D9B160B-7C71-026C-3F1E-98F65BAFAAD0}"/>
                </a:ext>
              </a:extLst>
            </p:cNvPr>
            <p:cNvSpPr/>
            <p:nvPr/>
          </p:nvSpPr>
          <p:spPr>
            <a:xfrm>
              <a:off x="2552701" y="5676518"/>
              <a:ext cx="557213" cy="50715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V</a:t>
              </a: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38C7A724-39FD-DC6C-2F8D-BF4E71830DA1}"/>
                </a:ext>
              </a:extLst>
            </p:cNvPr>
            <p:cNvSpPr/>
            <p:nvPr/>
          </p:nvSpPr>
          <p:spPr>
            <a:xfrm>
              <a:off x="3733488" y="5676517"/>
              <a:ext cx="557213" cy="50715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V</a:t>
              </a: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FB67FCFA-CD58-5C24-B678-30085AD61326}"/>
                </a:ext>
              </a:extLst>
            </p:cNvPr>
            <p:cNvSpPr/>
            <p:nvPr/>
          </p:nvSpPr>
          <p:spPr>
            <a:xfrm>
              <a:off x="6376675" y="5674398"/>
              <a:ext cx="557213" cy="50715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V</a:t>
              </a:r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868EF130-B901-7375-3B4D-46C3DC791944}"/>
                </a:ext>
              </a:extLst>
            </p:cNvPr>
            <p:cNvSpPr/>
            <p:nvPr/>
          </p:nvSpPr>
          <p:spPr>
            <a:xfrm>
              <a:off x="10257802" y="5653657"/>
              <a:ext cx="557213" cy="50715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V</a:t>
              </a:r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0D2D253C-890D-178A-4F11-4F3D532D8F45}"/>
                </a:ext>
              </a:extLst>
            </p:cNvPr>
            <p:cNvSpPr/>
            <p:nvPr/>
          </p:nvSpPr>
          <p:spPr>
            <a:xfrm>
              <a:off x="11403805" y="5653657"/>
              <a:ext cx="557213" cy="50715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V</a:t>
              </a: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1F385095-098F-71AB-B91C-C9B29B118232}"/>
                </a:ext>
              </a:extLst>
            </p:cNvPr>
            <p:cNvSpPr/>
            <p:nvPr/>
          </p:nvSpPr>
          <p:spPr>
            <a:xfrm>
              <a:off x="14015415" y="5640752"/>
              <a:ext cx="557213" cy="50715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V</a:t>
              </a: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34672492-7730-EF60-A243-622F2D1A2FA4}"/>
                </a:ext>
              </a:extLst>
            </p:cNvPr>
            <p:cNvSpPr/>
            <p:nvPr/>
          </p:nvSpPr>
          <p:spPr>
            <a:xfrm>
              <a:off x="15129840" y="5640800"/>
              <a:ext cx="557213" cy="50715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V</a:t>
              </a:r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10CF7146-FB4E-8780-4037-36E7AE7A3FD8}"/>
                </a:ext>
              </a:extLst>
            </p:cNvPr>
            <p:cNvSpPr/>
            <p:nvPr/>
          </p:nvSpPr>
          <p:spPr>
            <a:xfrm>
              <a:off x="7457763" y="5678731"/>
              <a:ext cx="557213" cy="50715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V</a:t>
              </a:r>
            </a:p>
          </p:txBody>
        </p:sp>
      </p:grp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2B736FC3-CD6A-E75B-8D80-FB6CE17877DB}"/>
              </a:ext>
            </a:extLst>
          </p:cNvPr>
          <p:cNvGraphicFramePr>
            <a:graphicFrameLocks noGrp="1"/>
          </p:cNvGraphicFramePr>
          <p:nvPr/>
        </p:nvGraphicFramePr>
        <p:xfrm>
          <a:off x="7383053" y="1556517"/>
          <a:ext cx="118524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485">
                  <a:extLst>
                    <a:ext uri="{9D8B030D-6E8A-4147-A177-3AD203B41FA5}">
                      <a16:colId xmlns:a16="http://schemas.microsoft.com/office/drawing/2014/main" val="3553590438"/>
                    </a:ext>
                  </a:extLst>
                </a:gridCol>
                <a:gridCol w="793756">
                  <a:extLst>
                    <a:ext uri="{9D8B030D-6E8A-4147-A177-3AD203B41FA5}">
                      <a16:colId xmlns:a16="http://schemas.microsoft.com/office/drawing/2014/main" val="3656465711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r>
                        <a:rPr lang="en-US" sz="900" dirty="0"/>
                        <a:t> id 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Mask bit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41451537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sz="900" dirty="0"/>
                        <a:t>w1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1111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193908931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sz="900" dirty="0"/>
                        <a:t>w2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1110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70530313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sz="900" dirty="0"/>
                        <a:t>w3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0111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147067989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sz="900" dirty="0"/>
                        <a:t>w4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1111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402196469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sz="900" dirty="0"/>
                        <a:t>w5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1111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263163812"/>
                  </a:ext>
                </a:extLst>
              </a:tr>
            </a:tbl>
          </a:graphicData>
        </a:graphic>
      </p:graphicFrame>
      <p:pic>
        <p:nvPicPr>
          <p:cNvPr id="8" name="Graphic 7" descr="Badge Tick1 with solid fill">
            <a:extLst>
              <a:ext uri="{FF2B5EF4-FFF2-40B4-BE49-F238E27FC236}">
                <a16:creationId xmlns:a16="http://schemas.microsoft.com/office/drawing/2014/main" id="{DBBAC497-4505-0E36-C092-E49D80AB00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52212" y="3922326"/>
            <a:ext cx="278607" cy="278607"/>
          </a:xfrm>
          <a:prstGeom prst="rect">
            <a:avLst/>
          </a:prstGeom>
        </p:spPr>
      </p:pic>
      <p:pic>
        <p:nvPicPr>
          <p:cNvPr id="9" name="Graphic 8" descr="Badge Tick1 with solid fill">
            <a:extLst>
              <a:ext uri="{FF2B5EF4-FFF2-40B4-BE49-F238E27FC236}">
                <a16:creationId xmlns:a16="http://schemas.microsoft.com/office/drawing/2014/main" id="{F5C6835A-548B-98DB-03EF-9AF5685D08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63313" y="3926083"/>
            <a:ext cx="278607" cy="278607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0D51A979-33C5-94D4-FC14-04CCC66FD7A8}"/>
              </a:ext>
            </a:extLst>
          </p:cNvPr>
          <p:cNvGrpSpPr/>
          <p:nvPr/>
        </p:nvGrpSpPr>
        <p:grpSpPr>
          <a:xfrm>
            <a:off x="1280489" y="3931544"/>
            <a:ext cx="4704159" cy="266117"/>
            <a:chOff x="2560978" y="6148588"/>
            <a:chExt cx="9408317" cy="532233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78D1F54E-365C-7FA8-825F-8C6AC8203380}"/>
                </a:ext>
              </a:extLst>
            </p:cNvPr>
            <p:cNvSpPr/>
            <p:nvPr/>
          </p:nvSpPr>
          <p:spPr>
            <a:xfrm>
              <a:off x="2560978" y="6171449"/>
              <a:ext cx="557213" cy="50715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V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7A484E5A-A7CB-0791-54C4-88992F95C1E8}"/>
                </a:ext>
              </a:extLst>
            </p:cNvPr>
            <p:cNvSpPr/>
            <p:nvPr/>
          </p:nvSpPr>
          <p:spPr>
            <a:xfrm>
              <a:off x="3741765" y="6171448"/>
              <a:ext cx="557213" cy="50715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V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65DFC6EF-0FC5-5379-1D8A-C47B6DCA8718}"/>
                </a:ext>
              </a:extLst>
            </p:cNvPr>
            <p:cNvSpPr/>
            <p:nvPr/>
          </p:nvSpPr>
          <p:spPr>
            <a:xfrm>
              <a:off x="6384952" y="6169329"/>
              <a:ext cx="557213" cy="50715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V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3C5514C6-7E36-F3B7-A55B-B7D58B545B95}"/>
                </a:ext>
              </a:extLst>
            </p:cNvPr>
            <p:cNvSpPr/>
            <p:nvPr/>
          </p:nvSpPr>
          <p:spPr>
            <a:xfrm>
              <a:off x="10266079" y="6148588"/>
              <a:ext cx="557213" cy="50715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V</a:t>
              </a:r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223681DD-3CC7-4965-1364-F68972A22F37}"/>
                </a:ext>
              </a:extLst>
            </p:cNvPr>
            <p:cNvSpPr/>
            <p:nvPr/>
          </p:nvSpPr>
          <p:spPr>
            <a:xfrm>
              <a:off x="11412082" y="6148588"/>
              <a:ext cx="557213" cy="50715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V</a:t>
              </a: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54F93AA9-A383-5E20-7836-8199F13074D7}"/>
                </a:ext>
              </a:extLst>
            </p:cNvPr>
            <p:cNvSpPr/>
            <p:nvPr/>
          </p:nvSpPr>
          <p:spPr>
            <a:xfrm>
              <a:off x="7466040" y="6173662"/>
              <a:ext cx="557213" cy="50715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V</a:t>
              </a:r>
            </a:p>
          </p:txBody>
        </p:sp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6C2B4FC7-5B8D-FFE6-F1E3-E08CCAC58DFC}"/>
              </a:ext>
            </a:extLst>
          </p:cNvPr>
          <p:cNvSpPr/>
          <p:nvPr/>
        </p:nvSpPr>
        <p:spPr>
          <a:xfrm>
            <a:off x="7355217" y="1705034"/>
            <a:ext cx="1240910" cy="259522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F7A0B337-99E7-56D4-6705-8F3F98E6185B}"/>
              </a:ext>
            </a:extLst>
          </p:cNvPr>
          <p:cNvSpPr/>
          <p:nvPr/>
        </p:nvSpPr>
        <p:spPr>
          <a:xfrm>
            <a:off x="7355217" y="1888585"/>
            <a:ext cx="1240910" cy="259522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DF56AAD-685C-6F8B-4A92-1F0F5E893811}"/>
              </a:ext>
            </a:extLst>
          </p:cNvPr>
          <p:cNvSpPr/>
          <p:nvPr/>
        </p:nvSpPr>
        <p:spPr>
          <a:xfrm>
            <a:off x="1280489" y="4207666"/>
            <a:ext cx="269750" cy="2363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A523699-B86E-82B5-8DBD-2F52DB27EBC0}"/>
              </a:ext>
            </a:extLst>
          </p:cNvPr>
          <p:cNvSpPr/>
          <p:nvPr/>
        </p:nvSpPr>
        <p:spPr>
          <a:xfrm>
            <a:off x="5133702" y="4196440"/>
            <a:ext cx="269750" cy="2363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DE3921BE-0466-5E6D-5172-32967A71673C}"/>
              </a:ext>
            </a:extLst>
          </p:cNvPr>
          <p:cNvSpPr/>
          <p:nvPr/>
        </p:nvSpPr>
        <p:spPr>
          <a:xfrm>
            <a:off x="3193683" y="4206606"/>
            <a:ext cx="269750" cy="2363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0EBACC4-B044-CE9F-7423-1D9F76E44640}"/>
              </a:ext>
            </a:extLst>
          </p:cNvPr>
          <p:cNvSpPr/>
          <p:nvPr/>
        </p:nvSpPr>
        <p:spPr>
          <a:xfrm>
            <a:off x="6997317" y="4206660"/>
            <a:ext cx="269750" cy="2363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8C45A467-3E52-DF73-2C68-2648FA9D3D28}"/>
              </a:ext>
            </a:extLst>
          </p:cNvPr>
          <p:cNvSpPr/>
          <p:nvPr/>
        </p:nvSpPr>
        <p:spPr>
          <a:xfrm>
            <a:off x="1252556" y="3691082"/>
            <a:ext cx="7026740" cy="266722"/>
          </a:xfrm>
          <a:prstGeom prst="roundRect">
            <a:avLst/>
          </a:prstGeom>
          <a:noFill/>
          <a:ln w="76200">
            <a:solidFill>
              <a:srgbClr val="FF4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5E2B2271-67CC-E586-A687-7E406C205FCE}"/>
              </a:ext>
            </a:extLst>
          </p:cNvPr>
          <p:cNvSpPr/>
          <p:nvPr/>
        </p:nvSpPr>
        <p:spPr>
          <a:xfrm>
            <a:off x="1252556" y="3897757"/>
            <a:ext cx="7026740" cy="266722"/>
          </a:xfrm>
          <a:prstGeom prst="roundRect">
            <a:avLst/>
          </a:prstGeom>
          <a:noFill/>
          <a:ln w="76200">
            <a:solidFill>
              <a:srgbClr val="FF4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73808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1.48148E-6 L 0.0033 0.228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11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59259E-6 L -0.00295 0.17824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4" grpId="1" animBg="1"/>
      <p:bldP spid="55" grpId="0" animBg="1"/>
      <p:bldP spid="43" grpId="0" animBg="1"/>
      <p:bldP spid="43" grpId="1" animBg="1"/>
      <p:bldP spid="5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CEF8A-B9B1-603C-CAFD-FDF00B56D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A799E-7C5C-C18B-0765-C543CB5D2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GPUs execute many threads as a group (warp/wave front) </a:t>
            </a:r>
          </a:p>
          <a:p>
            <a:r>
              <a:rPr lang="en-US" dirty="0"/>
              <a:t>GPU provides features to handle multiple threads concurrently and also time multiplexing</a:t>
            </a:r>
          </a:p>
          <a:p>
            <a:r>
              <a:rPr lang="en-US" dirty="0"/>
              <a:t>Massive thread level parallelism </a:t>
            </a:r>
            <a:r>
              <a:rPr lang="en-US" dirty="0">
                <a:sym typeface="Wingdings" pitchFamily="2" charset="2"/>
              </a:rPr>
              <a:t> massive memory level </a:t>
            </a:r>
            <a:r>
              <a:rPr lang="en-US" dirty="0" err="1">
                <a:sym typeface="Wingdings" pitchFamily="2" charset="2"/>
              </a:rPr>
              <a:t>parallelsim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E80FA-2427-D23C-3731-91B93FD6A7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401338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8C79A683-2044-FD49-B307-3CB53D99B881}"/>
              </a:ext>
            </a:extLst>
          </p:cNvPr>
          <p:cNvSpPr/>
          <p:nvPr/>
        </p:nvSpPr>
        <p:spPr>
          <a:xfrm>
            <a:off x="2103091" y="3316431"/>
            <a:ext cx="924936" cy="1490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EE99213-8877-A746-8694-99B209C49A68}"/>
              </a:ext>
            </a:extLst>
          </p:cNvPr>
          <p:cNvSpPr/>
          <p:nvPr/>
        </p:nvSpPr>
        <p:spPr>
          <a:xfrm>
            <a:off x="1610914" y="3692755"/>
            <a:ext cx="924936" cy="1490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C9EB7CB-9265-2F4A-855E-603418F2394F}"/>
              </a:ext>
            </a:extLst>
          </p:cNvPr>
          <p:cNvSpPr/>
          <p:nvPr/>
        </p:nvSpPr>
        <p:spPr>
          <a:xfrm>
            <a:off x="1427339" y="3832819"/>
            <a:ext cx="924936" cy="1490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D5F258-C144-6742-8A52-68230DE6C650}"/>
              </a:ext>
            </a:extLst>
          </p:cNvPr>
          <p:cNvSpPr/>
          <p:nvPr/>
        </p:nvSpPr>
        <p:spPr>
          <a:xfrm>
            <a:off x="1138320" y="4010806"/>
            <a:ext cx="924936" cy="1490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59EE73-0F9F-FC43-87D4-48294AFA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37B7C-7621-0748-8DEE-52655E166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610" y="1341437"/>
            <a:ext cx="8347075" cy="5010150"/>
          </a:xfrm>
        </p:spPr>
        <p:txBody>
          <a:bodyPr/>
          <a:lstStyle/>
          <a:p>
            <a:r>
              <a:rPr lang="en-US" dirty="0"/>
              <a:t>Warp/Wave-front execution model</a:t>
            </a:r>
          </a:p>
          <a:p>
            <a:r>
              <a:rPr lang="en-US" dirty="0"/>
              <a:t>SPMD programming model (Single Program Multiple Data)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7A966-0B7A-494D-83F2-5186F1DD09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8C822D3-DEB9-9D4B-AD86-C2F84EBC70C5}"/>
              </a:ext>
            </a:extLst>
          </p:cNvPr>
          <p:cNvGrpSpPr/>
          <p:nvPr/>
        </p:nvGrpSpPr>
        <p:grpSpPr>
          <a:xfrm>
            <a:off x="809521" y="4196540"/>
            <a:ext cx="1071570" cy="1428760"/>
            <a:chOff x="832280" y="3890468"/>
            <a:chExt cx="1071570" cy="1428760"/>
          </a:xfrm>
        </p:grpSpPr>
        <p:sp>
          <p:nvSpPr>
            <p:cNvPr id="7" name="직사각형 164">
              <a:extLst>
                <a:ext uri="{FF2B5EF4-FFF2-40B4-BE49-F238E27FC236}">
                  <a16:creationId xmlns:a16="http://schemas.microsoft.com/office/drawing/2014/main" id="{07CFE72E-D964-EF49-89E8-EF9D210CC85D}"/>
                </a:ext>
              </a:extLst>
            </p:cNvPr>
            <p:cNvSpPr/>
            <p:nvPr/>
          </p:nvSpPr>
          <p:spPr bwMode="auto">
            <a:xfrm>
              <a:off x="832280" y="3890468"/>
              <a:ext cx="1071570" cy="1428760"/>
            </a:xfrm>
            <a:prstGeom prst="rect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21AAB5-572E-5A40-90B6-CFE19CCC046A}"/>
                </a:ext>
              </a:extLst>
            </p:cNvPr>
            <p:cNvSpPr txBox="1"/>
            <p:nvPr/>
          </p:nvSpPr>
          <p:spPr>
            <a:xfrm>
              <a:off x="975156" y="3890468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cs typeface="Arial" pitchFamily="34" charset="0"/>
                </a:rPr>
                <a:t>Inst 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A398CEA-F5F5-B94B-9621-0CF75CBA7EB1}"/>
                </a:ext>
              </a:extLst>
            </p:cNvPr>
            <p:cNvSpPr txBox="1"/>
            <p:nvPr/>
          </p:nvSpPr>
          <p:spPr>
            <a:xfrm>
              <a:off x="975156" y="4164078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cs typeface="Arial" pitchFamily="34" charset="0"/>
                </a:rPr>
                <a:t>Inst 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196B746-66EF-D545-9567-DE4B1405D124}"/>
                </a:ext>
              </a:extLst>
            </p:cNvPr>
            <p:cNvSpPr txBox="1"/>
            <p:nvPr/>
          </p:nvSpPr>
          <p:spPr>
            <a:xfrm>
              <a:off x="975156" y="4449830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cs typeface="Arial" pitchFamily="34" charset="0"/>
                </a:rPr>
                <a:t>Inst 3</a:t>
              </a:r>
            </a:p>
          </p:txBody>
        </p:sp>
        <p:cxnSp>
          <p:nvCxnSpPr>
            <p:cNvPr id="10" name="직선 연결선 180">
              <a:extLst>
                <a:ext uri="{FF2B5EF4-FFF2-40B4-BE49-F238E27FC236}">
                  <a16:creationId xmlns:a16="http://schemas.microsoft.com/office/drawing/2014/main" id="{8495D1C6-D2FC-1343-9A1E-9CC3C8EA4CE7}"/>
                </a:ext>
              </a:extLst>
            </p:cNvPr>
            <p:cNvCxnSpPr/>
            <p:nvPr/>
          </p:nvCxnSpPr>
          <p:spPr bwMode="auto">
            <a:xfrm>
              <a:off x="1046594" y="4890600"/>
              <a:ext cx="642942" cy="1588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" name="직선 연결선 181">
              <a:extLst>
                <a:ext uri="{FF2B5EF4-FFF2-40B4-BE49-F238E27FC236}">
                  <a16:creationId xmlns:a16="http://schemas.microsoft.com/office/drawing/2014/main" id="{B71299C2-1918-2043-A92E-9B27FF4BC290}"/>
                </a:ext>
              </a:extLst>
            </p:cNvPr>
            <p:cNvCxnSpPr/>
            <p:nvPr/>
          </p:nvCxnSpPr>
          <p:spPr bwMode="auto">
            <a:xfrm>
              <a:off x="1046594" y="5043000"/>
              <a:ext cx="642942" cy="1588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" name="직선 연결선 184">
              <a:extLst>
                <a:ext uri="{FF2B5EF4-FFF2-40B4-BE49-F238E27FC236}">
                  <a16:creationId xmlns:a16="http://schemas.microsoft.com/office/drawing/2014/main" id="{8F4C5175-201B-294A-9E8C-CFD8638E0AA2}"/>
                </a:ext>
              </a:extLst>
            </p:cNvPr>
            <p:cNvCxnSpPr/>
            <p:nvPr/>
          </p:nvCxnSpPr>
          <p:spPr bwMode="auto">
            <a:xfrm>
              <a:off x="1046594" y="5195400"/>
              <a:ext cx="642942" cy="1588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3" name="모서리가 둥근 직사각형 59">
              <a:extLst>
                <a:ext uri="{FF2B5EF4-FFF2-40B4-BE49-F238E27FC236}">
                  <a16:creationId xmlns:a16="http://schemas.microsoft.com/office/drawing/2014/main" id="{CFE3FDCA-F8F1-8447-9059-02DEDDAF8BA4}"/>
                </a:ext>
              </a:extLst>
            </p:cNvPr>
            <p:cNvSpPr/>
            <p:nvPr/>
          </p:nvSpPr>
          <p:spPr bwMode="auto">
            <a:xfrm>
              <a:off x="864938" y="3934012"/>
              <a:ext cx="1000132" cy="285752"/>
            </a:xfrm>
            <a:prstGeom prst="roundRect">
              <a:avLst/>
            </a:prstGeom>
            <a:noFill/>
            <a:ln w="38100" cap="sq" cmpd="sng" algn="ctr">
              <a:solidFill>
                <a:srgbClr val="9C2424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0B91E6E-21C4-DF4D-A8BE-A0C19E7ADA83}"/>
              </a:ext>
            </a:extLst>
          </p:cNvPr>
          <p:cNvSpPr txBox="1"/>
          <p:nvPr/>
        </p:nvSpPr>
        <p:spPr>
          <a:xfrm>
            <a:off x="421199" y="382614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CBAEFC-1964-F141-B21C-188D7CD822F5}"/>
              </a:ext>
            </a:extLst>
          </p:cNvPr>
          <p:cNvSpPr txBox="1"/>
          <p:nvPr/>
        </p:nvSpPr>
        <p:spPr>
          <a:xfrm>
            <a:off x="3869056" y="3431787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Arial" pitchFamily="34" charset="0"/>
              </a:rPr>
              <a:t>Inst 1</a:t>
            </a:r>
          </a:p>
        </p:txBody>
      </p:sp>
      <p:sp>
        <p:nvSpPr>
          <p:cNvPr id="28" name="직사각형 164">
            <a:extLst>
              <a:ext uri="{FF2B5EF4-FFF2-40B4-BE49-F238E27FC236}">
                <a16:creationId xmlns:a16="http://schemas.microsoft.com/office/drawing/2014/main" id="{A81207D4-1A43-744A-B606-A9114E9E47E1}"/>
              </a:ext>
            </a:extLst>
          </p:cNvPr>
          <p:cNvSpPr/>
          <p:nvPr/>
        </p:nvSpPr>
        <p:spPr bwMode="auto">
          <a:xfrm>
            <a:off x="3726180" y="3431787"/>
            <a:ext cx="1071570" cy="1428760"/>
          </a:xfrm>
          <a:prstGeom prst="rect">
            <a:avLst/>
          </a:prstGeom>
          <a:noFill/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A3058D-51F6-AC4D-993D-90A11A2ED2BA}"/>
              </a:ext>
            </a:extLst>
          </p:cNvPr>
          <p:cNvSpPr txBox="1"/>
          <p:nvPr/>
        </p:nvSpPr>
        <p:spPr>
          <a:xfrm>
            <a:off x="3869056" y="3705397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Arial" pitchFamily="34" charset="0"/>
              </a:rPr>
              <a:t>Inst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128AB8-A156-394F-93E0-8FDA8E991B46}"/>
              </a:ext>
            </a:extLst>
          </p:cNvPr>
          <p:cNvSpPr txBox="1"/>
          <p:nvPr/>
        </p:nvSpPr>
        <p:spPr>
          <a:xfrm>
            <a:off x="3869056" y="3991149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Arial" pitchFamily="34" charset="0"/>
              </a:rPr>
              <a:t>Inst 3</a:t>
            </a:r>
          </a:p>
        </p:txBody>
      </p:sp>
      <p:cxnSp>
        <p:nvCxnSpPr>
          <p:cNvPr id="31" name="직선 연결선 180">
            <a:extLst>
              <a:ext uri="{FF2B5EF4-FFF2-40B4-BE49-F238E27FC236}">
                <a16:creationId xmlns:a16="http://schemas.microsoft.com/office/drawing/2014/main" id="{86079CF6-8AD6-5E48-AFD7-222CB84CE3A3}"/>
              </a:ext>
            </a:extLst>
          </p:cNvPr>
          <p:cNvCxnSpPr/>
          <p:nvPr/>
        </p:nvCxnSpPr>
        <p:spPr bwMode="auto">
          <a:xfrm>
            <a:off x="3940494" y="4431919"/>
            <a:ext cx="642942" cy="1588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2" name="직선 연결선 181">
            <a:extLst>
              <a:ext uri="{FF2B5EF4-FFF2-40B4-BE49-F238E27FC236}">
                <a16:creationId xmlns:a16="http://schemas.microsoft.com/office/drawing/2014/main" id="{FF9C4F59-AFB2-EB44-A309-B2CA5F0AC401}"/>
              </a:ext>
            </a:extLst>
          </p:cNvPr>
          <p:cNvCxnSpPr/>
          <p:nvPr/>
        </p:nvCxnSpPr>
        <p:spPr bwMode="auto">
          <a:xfrm>
            <a:off x="3940494" y="4584319"/>
            <a:ext cx="642942" cy="1588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3" name="직선 연결선 184">
            <a:extLst>
              <a:ext uri="{FF2B5EF4-FFF2-40B4-BE49-F238E27FC236}">
                <a16:creationId xmlns:a16="http://schemas.microsoft.com/office/drawing/2014/main" id="{1D9C082C-F007-2B49-AD11-E68D374168F1}"/>
              </a:ext>
            </a:extLst>
          </p:cNvPr>
          <p:cNvCxnSpPr/>
          <p:nvPr/>
        </p:nvCxnSpPr>
        <p:spPr bwMode="auto">
          <a:xfrm>
            <a:off x="3940494" y="4736719"/>
            <a:ext cx="642942" cy="1588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모서리가 둥근 직사각형 59">
            <a:extLst>
              <a:ext uri="{FF2B5EF4-FFF2-40B4-BE49-F238E27FC236}">
                <a16:creationId xmlns:a16="http://schemas.microsoft.com/office/drawing/2014/main" id="{2436AA81-0E5E-B74F-935D-B18BBCB3171B}"/>
              </a:ext>
            </a:extLst>
          </p:cNvPr>
          <p:cNvSpPr/>
          <p:nvPr/>
        </p:nvSpPr>
        <p:spPr bwMode="auto">
          <a:xfrm>
            <a:off x="3758838" y="3475331"/>
            <a:ext cx="1000132" cy="285752"/>
          </a:xfrm>
          <a:prstGeom prst="roundRect">
            <a:avLst/>
          </a:prstGeom>
          <a:noFill/>
          <a:ln w="38100" cap="sq" cmpd="sng" algn="ctr">
            <a:solidFill>
              <a:srgbClr val="9C2424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B1174D1-7E69-D645-9D18-064F8B748C8E}"/>
              </a:ext>
            </a:extLst>
          </p:cNvPr>
          <p:cNvSpPr txBox="1"/>
          <p:nvPr/>
        </p:nvSpPr>
        <p:spPr>
          <a:xfrm>
            <a:off x="772047" y="369494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6CB43D-05CD-9544-AC82-CCAB784F4C04}"/>
              </a:ext>
            </a:extLst>
          </p:cNvPr>
          <p:cNvSpPr txBox="1"/>
          <p:nvPr/>
        </p:nvSpPr>
        <p:spPr>
          <a:xfrm>
            <a:off x="1061066" y="351180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06C3CD-C97A-4D44-8BE8-22367F259EB6}"/>
              </a:ext>
            </a:extLst>
          </p:cNvPr>
          <p:cNvSpPr txBox="1"/>
          <p:nvPr/>
        </p:nvSpPr>
        <p:spPr>
          <a:xfrm>
            <a:off x="1350085" y="327476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T4</a:t>
            </a:r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C7B3DDE7-E3D7-D343-A5DD-2F3B6F7FAAD7}"/>
              </a:ext>
            </a:extLst>
          </p:cNvPr>
          <p:cNvSpPr/>
          <p:nvPr/>
        </p:nvSpPr>
        <p:spPr>
          <a:xfrm>
            <a:off x="3106272" y="3889400"/>
            <a:ext cx="593398" cy="370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5D9FA1-F8F3-C449-B628-A537F92EEE8F}"/>
              </a:ext>
            </a:extLst>
          </p:cNvPr>
          <p:cNvSpPr txBox="1"/>
          <p:nvPr/>
        </p:nvSpPr>
        <p:spPr>
          <a:xfrm>
            <a:off x="185502" y="5771765"/>
            <a:ext cx="3514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threads have the same program </a:t>
            </a:r>
          </a:p>
        </p:txBody>
      </p:sp>
      <p:grpSp>
        <p:nvGrpSpPr>
          <p:cNvPr id="44" name="그룹 154">
            <a:extLst>
              <a:ext uri="{FF2B5EF4-FFF2-40B4-BE49-F238E27FC236}">
                <a16:creationId xmlns:a16="http://schemas.microsoft.com/office/drawing/2014/main" id="{2CA24D83-581A-1D4D-B3F7-765D51555737}"/>
              </a:ext>
            </a:extLst>
          </p:cNvPr>
          <p:cNvGrpSpPr/>
          <p:nvPr/>
        </p:nvGrpSpPr>
        <p:grpSpPr>
          <a:xfrm>
            <a:off x="5068619" y="3461515"/>
            <a:ext cx="1861362" cy="299568"/>
            <a:chOff x="5251518" y="3714752"/>
            <a:chExt cx="1861362" cy="299568"/>
          </a:xfrm>
        </p:grpSpPr>
        <p:sp>
          <p:nvSpPr>
            <p:cNvPr id="45" name="직사각형 140">
              <a:extLst>
                <a:ext uri="{FF2B5EF4-FFF2-40B4-BE49-F238E27FC236}">
                  <a16:creationId xmlns:a16="http://schemas.microsoft.com/office/drawing/2014/main" id="{9CADCDEE-8AB9-D847-9C79-55A4BCD960E4}"/>
                </a:ext>
              </a:extLst>
            </p:cNvPr>
            <p:cNvSpPr/>
            <p:nvPr/>
          </p:nvSpPr>
          <p:spPr bwMode="auto">
            <a:xfrm>
              <a:off x="6774119" y="3715868"/>
              <a:ext cx="338761" cy="29845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T</a:t>
              </a:r>
            </a:p>
          </p:txBody>
        </p:sp>
        <p:sp>
          <p:nvSpPr>
            <p:cNvPr id="46" name="직사각형 141">
              <a:extLst>
                <a:ext uri="{FF2B5EF4-FFF2-40B4-BE49-F238E27FC236}">
                  <a16:creationId xmlns:a16="http://schemas.microsoft.com/office/drawing/2014/main" id="{2C02C42B-9A65-264E-8173-C3A964FE92DD}"/>
                </a:ext>
              </a:extLst>
            </p:cNvPr>
            <p:cNvSpPr/>
            <p:nvPr/>
          </p:nvSpPr>
          <p:spPr bwMode="auto">
            <a:xfrm>
              <a:off x="5251518" y="3714752"/>
              <a:ext cx="338761" cy="29845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T</a:t>
              </a:r>
            </a:p>
          </p:txBody>
        </p:sp>
        <p:sp>
          <p:nvSpPr>
            <p:cNvPr id="47" name="직사각형 142">
              <a:extLst>
                <a:ext uri="{FF2B5EF4-FFF2-40B4-BE49-F238E27FC236}">
                  <a16:creationId xmlns:a16="http://schemas.microsoft.com/office/drawing/2014/main" id="{455A5F94-B0A3-7E4B-8D2D-FE1354FE7FB6}"/>
                </a:ext>
              </a:extLst>
            </p:cNvPr>
            <p:cNvSpPr/>
            <p:nvPr/>
          </p:nvSpPr>
          <p:spPr bwMode="auto">
            <a:xfrm>
              <a:off x="5765305" y="3715868"/>
              <a:ext cx="338761" cy="29845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T</a:t>
              </a:r>
            </a:p>
          </p:txBody>
        </p:sp>
        <p:sp>
          <p:nvSpPr>
            <p:cNvPr id="48" name="직사각형 143">
              <a:extLst>
                <a:ext uri="{FF2B5EF4-FFF2-40B4-BE49-F238E27FC236}">
                  <a16:creationId xmlns:a16="http://schemas.microsoft.com/office/drawing/2014/main" id="{32EBBCA6-C4A7-884D-BF86-BBEA35D2455A}"/>
                </a:ext>
              </a:extLst>
            </p:cNvPr>
            <p:cNvSpPr/>
            <p:nvPr/>
          </p:nvSpPr>
          <p:spPr bwMode="auto">
            <a:xfrm>
              <a:off x="6273446" y="3715868"/>
              <a:ext cx="338761" cy="29845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T</a:t>
              </a:r>
            </a:p>
          </p:txBody>
        </p:sp>
      </p:grpSp>
      <p:grpSp>
        <p:nvGrpSpPr>
          <p:cNvPr id="49" name="그룹 160">
            <a:extLst>
              <a:ext uri="{FF2B5EF4-FFF2-40B4-BE49-F238E27FC236}">
                <a16:creationId xmlns:a16="http://schemas.microsoft.com/office/drawing/2014/main" id="{CCEE6EDC-282C-9043-A142-B62235091350}"/>
              </a:ext>
            </a:extLst>
          </p:cNvPr>
          <p:cNvGrpSpPr/>
          <p:nvPr/>
        </p:nvGrpSpPr>
        <p:grpSpPr>
          <a:xfrm>
            <a:off x="5072595" y="3852159"/>
            <a:ext cx="1857387" cy="383157"/>
            <a:chOff x="1890810" y="3670149"/>
            <a:chExt cx="1857387" cy="383157"/>
          </a:xfrm>
        </p:grpSpPr>
        <p:sp>
          <p:nvSpPr>
            <p:cNvPr id="50" name="오른쪽 대괄호 161">
              <a:extLst>
                <a:ext uri="{FF2B5EF4-FFF2-40B4-BE49-F238E27FC236}">
                  <a16:creationId xmlns:a16="http://schemas.microsoft.com/office/drawing/2014/main" id="{C6260472-329D-4C4C-BE92-A96093E4BB22}"/>
                </a:ext>
              </a:extLst>
            </p:cNvPr>
            <p:cNvSpPr/>
            <p:nvPr/>
          </p:nvSpPr>
          <p:spPr bwMode="auto">
            <a:xfrm rot="5400000">
              <a:off x="2783785" y="2777174"/>
              <a:ext cx="71437" cy="1857387"/>
            </a:xfrm>
            <a:prstGeom prst="rightBracke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216CA23-A6D5-1943-9A08-467AB43BB45E}"/>
                </a:ext>
              </a:extLst>
            </p:cNvPr>
            <p:cNvSpPr txBox="1"/>
            <p:nvPr/>
          </p:nvSpPr>
          <p:spPr>
            <a:xfrm>
              <a:off x="2269227" y="3714752"/>
              <a:ext cx="1231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cs typeface="Arial" pitchFamily="34" charset="0"/>
                </a:rPr>
                <a:t>One warp</a:t>
              </a:r>
            </a:p>
          </p:txBody>
        </p:sp>
      </p:grpSp>
      <p:grpSp>
        <p:nvGrpSpPr>
          <p:cNvPr id="53" name="그룹 150">
            <a:extLst>
              <a:ext uri="{FF2B5EF4-FFF2-40B4-BE49-F238E27FC236}">
                <a16:creationId xmlns:a16="http://schemas.microsoft.com/office/drawing/2014/main" id="{F6A2DD35-F4B1-6F4D-85B1-7C1BB3A92F63}"/>
              </a:ext>
            </a:extLst>
          </p:cNvPr>
          <p:cNvGrpSpPr/>
          <p:nvPr/>
        </p:nvGrpSpPr>
        <p:grpSpPr>
          <a:xfrm>
            <a:off x="5068619" y="3461515"/>
            <a:ext cx="1861362" cy="299568"/>
            <a:chOff x="5251518" y="3286124"/>
            <a:chExt cx="1861362" cy="299568"/>
          </a:xfrm>
          <a:solidFill>
            <a:srgbClr val="00B050"/>
          </a:solidFill>
        </p:grpSpPr>
        <p:sp>
          <p:nvSpPr>
            <p:cNvPr id="54" name="직사각형 87">
              <a:extLst>
                <a:ext uri="{FF2B5EF4-FFF2-40B4-BE49-F238E27FC236}">
                  <a16:creationId xmlns:a16="http://schemas.microsoft.com/office/drawing/2014/main" id="{1F1B1807-0069-2A45-A1A9-F8AF4ED05B54}"/>
                </a:ext>
              </a:extLst>
            </p:cNvPr>
            <p:cNvSpPr/>
            <p:nvPr/>
          </p:nvSpPr>
          <p:spPr bwMode="auto">
            <a:xfrm>
              <a:off x="6774119" y="3287240"/>
              <a:ext cx="338761" cy="298452"/>
            </a:xfrm>
            <a:prstGeom prst="rect">
              <a:avLst/>
            </a:prstGeom>
            <a:solidFill>
              <a:srgbClr val="FFC000"/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T</a:t>
              </a:r>
            </a:p>
          </p:txBody>
        </p:sp>
        <p:sp>
          <p:nvSpPr>
            <p:cNvPr id="55" name="직사각형 88">
              <a:extLst>
                <a:ext uri="{FF2B5EF4-FFF2-40B4-BE49-F238E27FC236}">
                  <a16:creationId xmlns:a16="http://schemas.microsoft.com/office/drawing/2014/main" id="{08AEDBAD-4D67-4448-8EC2-3D76D11C99FE}"/>
                </a:ext>
              </a:extLst>
            </p:cNvPr>
            <p:cNvSpPr/>
            <p:nvPr/>
          </p:nvSpPr>
          <p:spPr bwMode="auto">
            <a:xfrm>
              <a:off x="5251518" y="3286124"/>
              <a:ext cx="338761" cy="298452"/>
            </a:xfrm>
            <a:prstGeom prst="rect">
              <a:avLst/>
            </a:prstGeom>
            <a:solidFill>
              <a:srgbClr val="FFC000"/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T</a:t>
              </a:r>
            </a:p>
          </p:txBody>
        </p:sp>
        <p:sp>
          <p:nvSpPr>
            <p:cNvPr id="56" name="직사각형 89">
              <a:extLst>
                <a:ext uri="{FF2B5EF4-FFF2-40B4-BE49-F238E27FC236}">
                  <a16:creationId xmlns:a16="http://schemas.microsoft.com/office/drawing/2014/main" id="{094D7B46-077D-014C-9D22-AB7EC68AA87A}"/>
                </a:ext>
              </a:extLst>
            </p:cNvPr>
            <p:cNvSpPr/>
            <p:nvPr/>
          </p:nvSpPr>
          <p:spPr bwMode="auto">
            <a:xfrm>
              <a:off x="5765305" y="3287240"/>
              <a:ext cx="338761" cy="298452"/>
            </a:xfrm>
            <a:prstGeom prst="rect">
              <a:avLst/>
            </a:prstGeom>
            <a:solidFill>
              <a:srgbClr val="FFC000"/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T</a:t>
              </a:r>
            </a:p>
          </p:txBody>
        </p:sp>
        <p:sp>
          <p:nvSpPr>
            <p:cNvPr id="57" name="직사각형 90">
              <a:extLst>
                <a:ext uri="{FF2B5EF4-FFF2-40B4-BE49-F238E27FC236}">
                  <a16:creationId xmlns:a16="http://schemas.microsoft.com/office/drawing/2014/main" id="{05EF490A-4DDA-5048-AA1C-2639BAEED3E7}"/>
                </a:ext>
              </a:extLst>
            </p:cNvPr>
            <p:cNvSpPr/>
            <p:nvPr/>
          </p:nvSpPr>
          <p:spPr bwMode="auto">
            <a:xfrm>
              <a:off x="6273446" y="3287240"/>
              <a:ext cx="338761" cy="298452"/>
            </a:xfrm>
            <a:prstGeom prst="rect">
              <a:avLst/>
            </a:prstGeom>
            <a:solidFill>
              <a:srgbClr val="FFC000"/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T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00D0CDB4-A244-3045-B715-FDA766015108}"/>
              </a:ext>
            </a:extLst>
          </p:cNvPr>
          <p:cNvSpPr txBox="1"/>
          <p:nvPr/>
        </p:nvSpPr>
        <p:spPr>
          <a:xfrm>
            <a:off x="3858356" y="5101921"/>
            <a:ext cx="4693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Fetch 1 instruction and each instruction has multiple threads are associated. </a:t>
            </a:r>
          </a:p>
          <a:p>
            <a:r>
              <a:rPr lang="en-US" dirty="0"/>
              <a:t>The group of instruction is called warp/wave-front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329F2AA-125E-AB47-8CBB-173E4D0DD123}"/>
              </a:ext>
            </a:extLst>
          </p:cNvPr>
          <p:cNvSpPr txBox="1"/>
          <p:nvPr/>
        </p:nvSpPr>
        <p:spPr>
          <a:xfrm>
            <a:off x="1906733" y="3048394"/>
            <a:ext cx="404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74C3D73-C6E1-414C-9A1F-7A403E90278C}"/>
              </a:ext>
            </a:extLst>
          </p:cNvPr>
          <p:cNvSpPr txBox="1"/>
          <p:nvPr/>
        </p:nvSpPr>
        <p:spPr>
          <a:xfrm>
            <a:off x="1704618" y="317695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62" name="그룹 154">
            <a:extLst>
              <a:ext uri="{FF2B5EF4-FFF2-40B4-BE49-F238E27FC236}">
                <a16:creationId xmlns:a16="http://schemas.microsoft.com/office/drawing/2014/main" id="{1F4487B7-82CD-7E47-809E-1F12D57F5386}"/>
              </a:ext>
            </a:extLst>
          </p:cNvPr>
          <p:cNvGrpSpPr/>
          <p:nvPr/>
        </p:nvGrpSpPr>
        <p:grpSpPr>
          <a:xfrm>
            <a:off x="7058151" y="3460399"/>
            <a:ext cx="1861362" cy="299568"/>
            <a:chOff x="5251518" y="3714752"/>
            <a:chExt cx="1861362" cy="299568"/>
          </a:xfrm>
          <a:solidFill>
            <a:schemeClr val="accent2"/>
          </a:solidFill>
        </p:grpSpPr>
        <p:sp>
          <p:nvSpPr>
            <p:cNvPr id="63" name="직사각형 140">
              <a:extLst>
                <a:ext uri="{FF2B5EF4-FFF2-40B4-BE49-F238E27FC236}">
                  <a16:creationId xmlns:a16="http://schemas.microsoft.com/office/drawing/2014/main" id="{AFEDEBE5-10E3-7741-98A6-7F4B049D1854}"/>
                </a:ext>
              </a:extLst>
            </p:cNvPr>
            <p:cNvSpPr/>
            <p:nvPr/>
          </p:nvSpPr>
          <p:spPr bwMode="auto">
            <a:xfrm>
              <a:off x="6774119" y="3715868"/>
              <a:ext cx="338761" cy="298452"/>
            </a:xfrm>
            <a:prstGeom prst="rect">
              <a:avLst/>
            </a:prstGeom>
            <a:grpFill/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T</a:t>
              </a:r>
            </a:p>
          </p:txBody>
        </p:sp>
        <p:sp>
          <p:nvSpPr>
            <p:cNvPr id="64" name="직사각형 141">
              <a:extLst>
                <a:ext uri="{FF2B5EF4-FFF2-40B4-BE49-F238E27FC236}">
                  <a16:creationId xmlns:a16="http://schemas.microsoft.com/office/drawing/2014/main" id="{AF09AC6D-F09D-CA40-9E42-7CC84D37C689}"/>
                </a:ext>
              </a:extLst>
            </p:cNvPr>
            <p:cNvSpPr/>
            <p:nvPr/>
          </p:nvSpPr>
          <p:spPr bwMode="auto">
            <a:xfrm>
              <a:off x="5251518" y="3714752"/>
              <a:ext cx="338761" cy="298452"/>
            </a:xfrm>
            <a:prstGeom prst="rect">
              <a:avLst/>
            </a:prstGeom>
            <a:grpFill/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T</a:t>
              </a:r>
            </a:p>
          </p:txBody>
        </p:sp>
        <p:sp>
          <p:nvSpPr>
            <p:cNvPr id="65" name="직사각형 142">
              <a:extLst>
                <a:ext uri="{FF2B5EF4-FFF2-40B4-BE49-F238E27FC236}">
                  <a16:creationId xmlns:a16="http://schemas.microsoft.com/office/drawing/2014/main" id="{0F78F79C-BF2E-414A-902F-94661901B249}"/>
                </a:ext>
              </a:extLst>
            </p:cNvPr>
            <p:cNvSpPr/>
            <p:nvPr/>
          </p:nvSpPr>
          <p:spPr bwMode="auto">
            <a:xfrm>
              <a:off x="5765305" y="3715868"/>
              <a:ext cx="338761" cy="298452"/>
            </a:xfrm>
            <a:prstGeom prst="rect">
              <a:avLst/>
            </a:prstGeom>
            <a:grpFill/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T</a:t>
              </a:r>
            </a:p>
          </p:txBody>
        </p:sp>
        <p:sp>
          <p:nvSpPr>
            <p:cNvPr id="66" name="직사각형 143">
              <a:extLst>
                <a:ext uri="{FF2B5EF4-FFF2-40B4-BE49-F238E27FC236}">
                  <a16:creationId xmlns:a16="http://schemas.microsoft.com/office/drawing/2014/main" id="{9287B9D2-B75F-9743-A837-E1DF9D8DEBE1}"/>
                </a:ext>
              </a:extLst>
            </p:cNvPr>
            <p:cNvSpPr/>
            <p:nvPr/>
          </p:nvSpPr>
          <p:spPr bwMode="auto">
            <a:xfrm>
              <a:off x="6273446" y="3715868"/>
              <a:ext cx="338761" cy="298452"/>
            </a:xfrm>
            <a:prstGeom prst="rect">
              <a:avLst/>
            </a:prstGeom>
            <a:grpFill/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T</a:t>
              </a:r>
            </a:p>
          </p:txBody>
        </p:sp>
      </p:grpSp>
      <p:grpSp>
        <p:nvGrpSpPr>
          <p:cNvPr id="67" name="그룹 160">
            <a:extLst>
              <a:ext uri="{FF2B5EF4-FFF2-40B4-BE49-F238E27FC236}">
                <a16:creationId xmlns:a16="http://schemas.microsoft.com/office/drawing/2014/main" id="{699C3AC2-719C-FB41-A6D7-F07BFB6596A3}"/>
              </a:ext>
            </a:extLst>
          </p:cNvPr>
          <p:cNvGrpSpPr/>
          <p:nvPr/>
        </p:nvGrpSpPr>
        <p:grpSpPr>
          <a:xfrm>
            <a:off x="7062127" y="3851043"/>
            <a:ext cx="1857387" cy="383157"/>
            <a:chOff x="1890810" y="3670149"/>
            <a:chExt cx="1857387" cy="383157"/>
          </a:xfrm>
          <a:noFill/>
        </p:grpSpPr>
        <p:sp>
          <p:nvSpPr>
            <p:cNvPr id="68" name="오른쪽 대괄호 161">
              <a:extLst>
                <a:ext uri="{FF2B5EF4-FFF2-40B4-BE49-F238E27FC236}">
                  <a16:creationId xmlns:a16="http://schemas.microsoft.com/office/drawing/2014/main" id="{0E2B76D6-B5CD-404C-A5E8-FBC29861B3C2}"/>
                </a:ext>
              </a:extLst>
            </p:cNvPr>
            <p:cNvSpPr/>
            <p:nvPr/>
          </p:nvSpPr>
          <p:spPr bwMode="auto">
            <a:xfrm rot="5400000">
              <a:off x="2783785" y="2777174"/>
              <a:ext cx="71437" cy="1857387"/>
            </a:xfrm>
            <a:prstGeom prst="rightBracket">
              <a:avLst/>
            </a:prstGeom>
            <a:grp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95B6801-214B-264F-99E4-CBAA4329A545}"/>
                </a:ext>
              </a:extLst>
            </p:cNvPr>
            <p:cNvSpPr txBox="1"/>
            <p:nvPr/>
          </p:nvSpPr>
          <p:spPr>
            <a:xfrm>
              <a:off x="2269227" y="3714752"/>
              <a:ext cx="1231203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cs typeface="Arial" pitchFamily="34" charset="0"/>
                </a:rPr>
                <a:t>One warp</a:t>
              </a:r>
            </a:p>
          </p:txBody>
        </p:sp>
      </p:grpSp>
      <p:grpSp>
        <p:nvGrpSpPr>
          <p:cNvPr id="70" name="그룹 150">
            <a:extLst>
              <a:ext uri="{FF2B5EF4-FFF2-40B4-BE49-F238E27FC236}">
                <a16:creationId xmlns:a16="http://schemas.microsoft.com/office/drawing/2014/main" id="{8557B966-C391-EF4E-A8F9-69898D2428DD}"/>
              </a:ext>
            </a:extLst>
          </p:cNvPr>
          <p:cNvGrpSpPr/>
          <p:nvPr/>
        </p:nvGrpSpPr>
        <p:grpSpPr>
          <a:xfrm>
            <a:off x="7058151" y="3460399"/>
            <a:ext cx="1861362" cy="299568"/>
            <a:chOff x="5251518" y="3286124"/>
            <a:chExt cx="1861362" cy="299568"/>
          </a:xfrm>
          <a:solidFill>
            <a:schemeClr val="accent2"/>
          </a:solidFill>
        </p:grpSpPr>
        <p:sp>
          <p:nvSpPr>
            <p:cNvPr id="71" name="직사각형 87">
              <a:extLst>
                <a:ext uri="{FF2B5EF4-FFF2-40B4-BE49-F238E27FC236}">
                  <a16:creationId xmlns:a16="http://schemas.microsoft.com/office/drawing/2014/main" id="{7F87EF05-D52E-CD4D-9481-DA8FA12C78A0}"/>
                </a:ext>
              </a:extLst>
            </p:cNvPr>
            <p:cNvSpPr/>
            <p:nvPr/>
          </p:nvSpPr>
          <p:spPr bwMode="auto">
            <a:xfrm>
              <a:off x="6774119" y="3287240"/>
              <a:ext cx="338761" cy="298452"/>
            </a:xfrm>
            <a:prstGeom prst="rect">
              <a:avLst/>
            </a:prstGeom>
            <a:grpFill/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T</a:t>
              </a:r>
            </a:p>
          </p:txBody>
        </p:sp>
        <p:sp>
          <p:nvSpPr>
            <p:cNvPr id="72" name="직사각형 88">
              <a:extLst>
                <a:ext uri="{FF2B5EF4-FFF2-40B4-BE49-F238E27FC236}">
                  <a16:creationId xmlns:a16="http://schemas.microsoft.com/office/drawing/2014/main" id="{BE97E7EA-F9F8-5E4F-87AC-C636EC3BA37C}"/>
                </a:ext>
              </a:extLst>
            </p:cNvPr>
            <p:cNvSpPr/>
            <p:nvPr/>
          </p:nvSpPr>
          <p:spPr bwMode="auto">
            <a:xfrm>
              <a:off x="5251518" y="3286124"/>
              <a:ext cx="338761" cy="298452"/>
            </a:xfrm>
            <a:prstGeom prst="rect">
              <a:avLst/>
            </a:prstGeom>
            <a:grpFill/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T</a:t>
              </a:r>
            </a:p>
          </p:txBody>
        </p:sp>
        <p:sp>
          <p:nvSpPr>
            <p:cNvPr id="73" name="직사각형 89">
              <a:extLst>
                <a:ext uri="{FF2B5EF4-FFF2-40B4-BE49-F238E27FC236}">
                  <a16:creationId xmlns:a16="http://schemas.microsoft.com/office/drawing/2014/main" id="{192B1634-EB08-B747-9845-EBD25B761C9A}"/>
                </a:ext>
              </a:extLst>
            </p:cNvPr>
            <p:cNvSpPr/>
            <p:nvPr/>
          </p:nvSpPr>
          <p:spPr bwMode="auto">
            <a:xfrm>
              <a:off x="5765305" y="3287240"/>
              <a:ext cx="338761" cy="298452"/>
            </a:xfrm>
            <a:prstGeom prst="rect">
              <a:avLst/>
            </a:prstGeom>
            <a:grpFill/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T</a:t>
              </a:r>
            </a:p>
          </p:txBody>
        </p:sp>
        <p:sp>
          <p:nvSpPr>
            <p:cNvPr id="74" name="직사각형 90">
              <a:extLst>
                <a:ext uri="{FF2B5EF4-FFF2-40B4-BE49-F238E27FC236}">
                  <a16:creationId xmlns:a16="http://schemas.microsoft.com/office/drawing/2014/main" id="{D5CB929A-AD29-044B-A008-70DBAE8DAB90}"/>
                </a:ext>
              </a:extLst>
            </p:cNvPr>
            <p:cNvSpPr/>
            <p:nvPr/>
          </p:nvSpPr>
          <p:spPr bwMode="auto">
            <a:xfrm>
              <a:off x="6273446" y="3287240"/>
              <a:ext cx="338761" cy="298452"/>
            </a:xfrm>
            <a:prstGeom prst="rect">
              <a:avLst/>
            </a:prstGeom>
            <a:grpFill/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333095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Become popular with CUDA (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Compute Unified Device Architecture)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/>
              <a:t>CUDA (Based on </a:t>
            </a:r>
            <a:r>
              <a:rPr lang="en-US" dirty="0" err="1"/>
              <a:t>Nvidia</a:t>
            </a:r>
            <a:r>
              <a:rPr lang="en-US" dirty="0"/>
              <a:t> architectures) </a:t>
            </a:r>
          </a:p>
          <a:p>
            <a:pPr lvl="1"/>
            <a:r>
              <a:rPr lang="en-US" dirty="0"/>
              <a:t>Portland Group Compiler supports CUDA </a:t>
            </a:r>
            <a:r>
              <a:rPr lang="en-US" dirty="0">
                <a:sym typeface="Wingdings" pitchFamily="2" charset="2"/>
              </a:rPr>
              <a:t> x86 </a:t>
            </a:r>
          </a:p>
          <a:p>
            <a:r>
              <a:rPr lang="en-US" dirty="0" err="1"/>
              <a:t>OpenCL</a:t>
            </a:r>
            <a:r>
              <a:rPr lang="en-US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GPGPU Programming </a:t>
            </a:r>
          </a:p>
        </p:txBody>
      </p:sp>
    </p:spTree>
    <p:extLst>
      <p:ext uri="{BB962C8B-B14F-4D97-AF65-F5344CB8AC3E}">
        <p14:creationId xmlns:p14="http://schemas.microsoft.com/office/powerpoint/2010/main" val="71624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SIMD or SIMT </a:t>
            </a:r>
          </a:p>
          <a:p>
            <a:pPr lvl="1"/>
            <a:r>
              <a:rPr lang="en-US" dirty="0"/>
              <a:t>Single instruction multiple data or single instruction multiple thread</a:t>
            </a:r>
          </a:p>
          <a:p>
            <a:r>
              <a:rPr lang="en-US" dirty="0"/>
              <a:t>Unified Memory space (global memory space)</a:t>
            </a:r>
          </a:p>
          <a:p>
            <a:r>
              <a:rPr lang="en-US" dirty="0"/>
              <a:t>Program hierarchy</a:t>
            </a:r>
          </a:p>
          <a:p>
            <a:pPr lvl="1"/>
            <a:r>
              <a:rPr lang="en-US" dirty="0"/>
              <a:t>Thread, block, kernel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Quick Summary of CUDA Programming Model</a:t>
            </a:r>
          </a:p>
        </p:txBody>
      </p:sp>
    </p:spTree>
    <p:extLst>
      <p:ext uri="{BB962C8B-B14F-4D97-AF65-F5344CB8AC3E}">
        <p14:creationId xmlns:p14="http://schemas.microsoft.com/office/powerpoint/2010/main" val="228070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슬라이드 번호 개체 틀 75"/>
          <p:cNvSpPr>
            <a:spLocks noGrp="1"/>
          </p:cNvSpPr>
          <p:nvPr>
            <p:ph type="sldNum" sz="quarter" idx="4294967295"/>
          </p:nvPr>
        </p:nvSpPr>
        <p:spPr>
          <a:xfrm>
            <a:off x="0" y="683913"/>
            <a:ext cx="533400" cy="24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fld id="{0E482978-4635-4B52-AABE-36999B32AF2E}" type="slidenum"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6</a:t>
            </a:fld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Content Placeholder 6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Thread &amp; Block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3770313" algn="l"/>
              </a:tabLst>
            </a:pPr>
            <a:r>
              <a:rPr lang="en-US" sz="3200" b="1" dirty="0">
                <a:latin typeface="Arial" pitchFamily="34" charset="0"/>
                <a:cs typeface="Arial" pitchFamily="34" charset="0"/>
              </a:rPr>
              <a:t>Execution Model</a:t>
            </a:r>
          </a:p>
        </p:txBody>
      </p:sp>
      <p:grpSp>
        <p:nvGrpSpPr>
          <p:cNvPr id="10" name="그룹 185"/>
          <p:cNvGrpSpPr/>
          <p:nvPr/>
        </p:nvGrpSpPr>
        <p:grpSpPr>
          <a:xfrm>
            <a:off x="228600" y="2057400"/>
            <a:ext cx="1071570" cy="1428760"/>
            <a:chOff x="500034" y="3000372"/>
            <a:chExt cx="1071570" cy="1428760"/>
          </a:xfrm>
        </p:grpSpPr>
        <p:sp>
          <p:nvSpPr>
            <p:cNvPr id="121" name="TextBox 120"/>
            <p:cNvSpPr txBox="1"/>
            <p:nvPr/>
          </p:nvSpPr>
          <p:spPr>
            <a:xfrm>
              <a:off x="642910" y="3000372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itchFamily="34" charset="0"/>
                  <a:cs typeface="Arial" pitchFamily="34" charset="0"/>
                </a:rPr>
                <a:t>Inst 1</a:t>
              </a:r>
            </a:p>
          </p:txBody>
        </p:sp>
        <p:sp>
          <p:nvSpPr>
            <p:cNvPr id="165" name="직사각형 164"/>
            <p:cNvSpPr/>
            <p:nvPr/>
          </p:nvSpPr>
          <p:spPr bwMode="auto">
            <a:xfrm>
              <a:off x="500034" y="3000372"/>
              <a:ext cx="1071570" cy="1428760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642910" y="3273982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itchFamily="34" charset="0"/>
                  <a:cs typeface="Arial" pitchFamily="34" charset="0"/>
                </a:rPr>
                <a:t>Inst 2</a:t>
              </a: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642910" y="3559734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itchFamily="34" charset="0"/>
                  <a:cs typeface="Arial" pitchFamily="34" charset="0"/>
                </a:rPr>
                <a:t>Inst 3</a:t>
              </a:r>
            </a:p>
          </p:txBody>
        </p:sp>
        <p:cxnSp>
          <p:nvCxnSpPr>
            <p:cNvPr id="181" name="직선 연결선 180"/>
            <p:cNvCxnSpPr/>
            <p:nvPr/>
          </p:nvCxnSpPr>
          <p:spPr bwMode="auto">
            <a:xfrm>
              <a:off x="714348" y="4000504"/>
              <a:ext cx="642942" cy="1588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2" name="직선 연결선 181"/>
            <p:cNvCxnSpPr/>
            <p:nvPr/>
          </p:nvCxnSpPr>
          <p:spPr bwMode="auto">
            <a:xfrm>
              <a:off x="714348" y="4152904"/>
              <a:ext cx="642942" cy="1588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5" name="직선 연결선 184"/>
            <p:cNvCxnSpPr/>
            <p:nvPr/>
          </p:nvCxnSpPr>
          <p:spPr bwMode="auto">
            <a:xfrm>
              <a:off x="714348" y="4305304"/>
              <a:ext cx="642942" cy="1588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60" name="모서리가 둥근 직사각형 59"/>
          <p:cNvSpPr/>
          <p:nvPr/>
        </p:nvSpPr>
        <p:spPr bwMode="auto">
          <a:xfrm>
            <a:off x="261258" y="2100944"/>
            <a:ext cx="1000132" cy="285752"/>
          </a:xfrm>
          <a:prstGeom prst="roundRect">
            <a:avLst/>
          </a:prstGeom>
          <a:noFill/>
          <a:ln w="38100" cap="sq" cmpd="sng" algn="ctr">
            <a:solidFill>
              <a:srgbClr val="9C2424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1524000" y="2133600"/>
            <a:ext cx="304800" cy="3048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1828800" y="2133600"/>
            <a:ext cx="304800" cy="3048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80" name="Rectangle 79"/>
          <p:cNvSpPr/>
          <p:nvPr/>
        </p:nvSpPr>
        <p:spPr bwMode="auto">
          <a:xfrm>
            <a:off x="2438400" y="2133600"/>
            <a:ext cx="304800" cy="3048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81" name="Rectangle 80"/>
          <p:cNvSpPr/>
          <p:nvPr/>
        </p:nvSpPr>
        <p:spPr bwMode="auto">
          <a:xfrm>
            <a:off x="2133600" y="2133600"/>
            <a:ext cx="304800" cy="3048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743200" y="2133600"/>
            <a:ext cx="304800" cy="3048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048000" y="2133600"/>
            <a:ext cx="304800" cy="3048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657600" y="2133600"/>
            <a:ext cx="304800" cy="3048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352800" y="2133600"/>
            <a:ext cx="304800" cy="3048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3962400" y="2133600"/>
            <a:ext cx="304800" cy="3048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4267200" y="2133600"/>
            <a:ext cx="304800" cy="3048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4876800" y="2133600"/>
            <a:ext cx="304800" cy="3048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572000" y="2133600"/>
            <a:ext cx="304800" cy="3048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334000" y="2133600"/>
            <a:ext cx="304800" cy="304800"/>
          </a:xfrm>
          <a:prstGeom prst="rect">
            <a:avLst/>
          </a:prstGeom>
          <a:solidFill>
            <a:srgbClr val="0099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638800" y="2133600"/>
            <a:ext cx="304800" cy="304800"/>
          </a:xfrm>
          <a:prstGeom prst="rect">
            <a:avLst/>
          </a:prstGeom>
          <a:solidFill>
            <a:srgbClr val="0099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6248400" y="2133600"/>
            <a:ext cx="304800" cy="304800"/>
          </a:xfrm>
          <a:prstGeom prst="rect">
            <a:avLst/>
          </a:prstGeom>
          <a:solidFill>
            <a:srgbClr val="0099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5943600" y="2133600"/>
            <a:ext cx="304800" cy="304800"/>
          </a:xfrm>
          <a:prstGeom prst="rect">
            <a:avLst/>
          </a:prstGeom>
          <a:solidFill>
            <a:srgbClr val="0099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6553200" y="2133600"/>
            <a:ext cx="304800" cy="304800"/>
          </a:xfrm>
          <a:prstGeom prst="rect">
            <a:avLst/>
          </a:prstGeom>
          <a:solidFill>
            <a:srgbClr val="0099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858000" y="2133600"/>
            <a:ext cx="304800" cy="304800"/>
          </a:xfrm>
          <a:prstGeom prst="rect">
            <a:avLst/>
          </a:prstGeom>
          <a:solidFill>
            <a:srgbClr val="0099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7467600" y="2133600"/>
            <a:ext cx="304800" cy="304800"/>
          </a:xfrm>
          <a:prstGeom prst="rect">
            <a:avLst/>
          </a:prstGeom>
          <a:solidFill>
            <a:srgbClr val="0099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7162800" y="2133600"/>
            <a:ext cx="304800" cy="304800"/>
          </a:xfrm>
          <a:prstGeom prst="rect">
            <a:avLst/>
          </a:prstGeom>
          <a:solidFill>
            <a:srgbClr val="0099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7772400" y="2133600"/>
            <a:ext cx="304800" cy="304800"/>
          </a:xfrm>
          <a:prstGeom prst="rect">
            <a:avLst/>
          </a:prstGeom>
          <a:solidFill>
            <a:srgbClr val="0099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8077200" y="2133600"/>
            <a:ext cx="304800" cy="304800"/>
          </a:xfrm>
          <a:prstGeom prst="rect">
            <a:avLst/>
          </a:prstGeom>
          <a:solidFill>
            <a:srgbClr val="0099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8686800" y="2133600"/>
            <a:ext cx="304800" cy="304800"/>
          </a:xfrm>
          <a:prstGeom prst="rect">
            <a:avLst/>
          </a:prstGeom>
          <a:solidFill>
            <a:srgbClr val="0099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8382000" y="2133600"/>
            <a:ext cx="304800" cy="304800"/>
          </a:xfrm>
          <a:prstGeom prst="rect">
            <a:avLst/>
          </a:prstGeom>
          <a:solidFill>
            <a:srgbClr val="0099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2133600" y="3810000"/>
            <a:ext cx="2057400" cy="14478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57400" y="34290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96000" y="35052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2286000" y="3886200"/>
            <a:ext cx="17526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Shared Memory</a:t>
            </a:r>
          </a:p>
        </p:txBody>
      </p:sp>
      <p:sp>
        <p:nvSpPr>
          <p:cNvPr id="43" name="직사각형 56"/>
          <p:cNvSpPr/>
          <p:nvPr/>
        </p:nvSpPr>
        <p:spPr>
          <a:xfrm>
            <a:off x="3704767" y="4419600"/>
            <a:ext cx="454072" cy="7858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SP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4" name="직사각형 62"/>
          <p:cNvSpPr/>
          <p:nvPr/>
        </p:nvSpPr>
        <p:spPr>
          <a:xfrm>
            <a:off x="2178739" y="4419600"/>
            <a:ext cx="454072" cy="7858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SP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5" name="직사각형 64"/>
          <p:cNvSpPr/>
          <p:nvPr/>
        </p:nvSpPr>
        <p:spPr>
          <a:xfrm>
            <a:off x="2689570" y="4419600"/>
            <a:ext cx="454072" cy="7858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SP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6" name="직사각형 66"/>
          <p:cNvSpPr/>
          <p:nvPr/>
        </p:nvSpPr>
        <p:spPr>
          <a:xfrm>
            <a:off x="3200400" y="4419600"/>
            <a:ext cx="454072" cy="7858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SP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5943600" y="3886200"/>
            <a:ext cx="2057400" cy="14478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6096000" y="3962400"/>
            <a:ext cx="17526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Shared Memory</a:t>
            </a:r>
          </a:p>
        </p:txBody>
      </p:sp>
      <p:sp>
        <p:nvSpPr>
          <p:cNvPr id="49" name="직사각형 56"/>
          <p:cNvSpPr/>
          <p:nvPr/>
        </p:nvSpPr>
        <p:spPr>
          <a:xfrm>
            <a:off x="7514767" y="4495800"/>
            <a:ext cx="454072" cy="7858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SP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0" name="직사각형 62"/>
          <p:cNvSpPr/>
          <p:nvPr/>
        </p:nvSpPr>
        <p:spPr>
          <a:xfrm>
            <a:off x="5988739" y="4495800"/>
            <a:ext cx="454072" cy="7858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SP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1" name="직사각형 64"/>
          <p:cNvSpPr/>
          <p:nvPr/>
        </p:nvSpPr>
        <p:spPr>
          <a:xfrm>
            <a:off x="6499570" y="4495800"/>
            <a:ext cx="454072" cy="7858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SP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2" name="직사각형 66"/>
          <p:cNvSpPr/>
          <p:nvPr/>
        </p:nvSpPr>
        <p:spPr>
          <a:xfrm>
            <a:off x="7010400" y="4495800"/>
            <a:ext cx="454072" cy="7858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SP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362200" y="17526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</a:t>
            </a:r>
          </a:p>
        </p:txBody>
      </p:sp>
      <p:cxnSp>
        <p:nvCxnSpPr>
          <p:cNvPr id="55" name="Straight Connector 54"/>
          <p:cNvCxnSpPr/>
          <p:nvPr/>
        </p:nvCxnSpPr>
        <p:spPr bwMode="auto">
          <a:xfrm rot="5400000">
            <a:off x="1371600" y="1981200"/>
            <a:ext cx="304800" cy="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 rot="5400000">
            <a:off x="5029200" y="1981200"/>
            <a:ext cx="304800" cy="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304800" y="358140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Kernel</a:t>
            </a:r>
          </a:p>
        </p:txBody>
      </p:sp>
      <p:cxnSp>
        <p:nvCxnSpPr>
          <p:cNvPr id="59" name="Straight Arrow Connector 58"/>
          <p:cNvCxnSpPr/>
          <p:nvPr/>
        </p:nvCxnSpPr>
        <p:spPr bwMode="auto">
          <a:xfrm rot="10800000">
            <a:off x="1524000" y="1981200"/>
            <a:ext cx="838200" cy="1588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6" name="Straight Arrow Connector 65"/>
          <p:cNvCxnSpPr/>
          <p:nvPr/>
        </p:nvCxnSpPr>
        <p:spPr bwMode="auto">
          <a:xfrm>
            <a:off x="3048000" y="1981200"/>
            <a:ext cx="2133600" cy="1588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6172200" y="17526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</a:t>
            </a:r>
          </a:p>
        </p:txBody>
      </p:sp>
      <p:cxnSp>
        <p:nvCxnSpPr>
          <p:cNvPr id="68" name="Straight Connector 67"/>
          <p:cNvCxnSpPr/>
          <p:nvPr/>
        </p:nvCxnSpPr>
        <p:spPr bwMode="auto">
          <a:xfrm rot="5400000">
            <a:off x="5181600" y="1981200"/>
            <a:ext cx="304800" cy="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 rot="5400000">
            <a:off x="8839200" y="1981200"/>
            <a:ext cx="304800" cy="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 rot="10800000">
            <a:off x="5334000" y="1981200"/>
            <a:ext cx="838200" cy="1588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2" name="Straight Arrow Connector 71"/>
          <p:cNvCxnSpPr/>
          <p:nvPr/>
        </p:nvCxnSpPr>
        <p:spPr bwMode="auto">
          <a:xfrm>
            <a:off x="6858000" y="1981200"/>
            <a:ext cx="2133600" cy="1588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3" name="Left Brace 72"/>
          <p:cNvSpPr/>
          <p:nvPr/>
        </p:nvSpPr>
        <p:spPr bwMode="auto">
          <a:xfrm rot="16200000">
            <a:off x="1905000" y="2133600"/>
            <a:ext cx="457200" cy="1219200"/>
          </a:xfrm>
          <a:prstGeom prst="leftBrace">
            <a:avLst>
              <a:gd name="adj1" fmla="val 8333"/>
              <a:gd name="adj2" fmla="val 49106"/>
            </a:avLst>
          </a:prstGeom>
          <a:noFill/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4" name="Left Brace 73"/>
          <p:cNvSpPr/>
          <p:nvPr/>
        </p:nvSpPr>
        <p:spPr bwMode="auto">
          <a:xfrm rot="16200000">
            <a:off x="3124200" y="2133600"/>
            <a:ext cx="457200" cy="1219200"/>
          </a:xfrm>
          <a:prstGeom prst="leftBrace">
            <a:avLst>
              <a:gd name="adj1" fmla="val 8333"/>
              <a:gd name="adj2" fmla="val 49106"/>
            </a:avLst>
          </a:prstGeom>
          <a:noFill/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Left Brace 74"/>
          <p:cNvSpPr/>
          <p:nvPr/>
        </p:nvSpPr>
        <p:spPr bwMode="auto">
          <a:xfrm rot="16200000">
            <a:off x="4343400" y="2133600"/>
            <a:ext cx="457200" cy="1219200"/>
          </a:xfrm>
          <a:prstGeom prst="leftBrace">
            <a:avLst>
              <a:gd name="adj1" fmla="val 8333"/>
              <a:gd name="adj2" fmla="val 49106"/>
            </a:avLst>
          </a:prstGeom>
          <a:noFill/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Left Brace 76"/>
          <p:cNvSpPr/>
          <p:nvPr/>
        </p:nvSpPr>
        <p:spPr bwMode="auto">
          <a:xfrm rot="16200000">
            <a:off x="5715000" y="2133600"/>
            <a:ext cx="457200" cy="1219200"/>
          </a:xfrm>
          <a:prstGeom prst="leftBrace">
            <a:avLst>
              <a:gd name="adj1" fmla="val 8333"/>
              <a:gd name="adj2" fmla="val 49106"/>
            </a:avLst>
          </a:prstGeom>
          <a:noFill/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2" name="Left Brace 81"/>
          <p:cNvSpPr/>
          <p:nvPr/>
        </p:nvSpPr>
        <p:spPr bwMode="auto">
          <a:xfrm rot="16200000">
            <a:off x="6934200" y="2133600"/>
            <a:ext cx="457200" cy="1219200"/>
          </a:xfrm>
          <a:prstGeom prst="leftBrace">
            <a:avLst>
              <a:gd name="adj1" fmla="val 8333"/>
              <a:gd name="adj2" fmla="val 49106"/>
            </a:avLst>
          </a:prstGeom>
          <a:noFill/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3" name="Left Brace 82"/>
          <p:cNvSpPr/>
          <p:nvPr/>
        </p:nvSpPr>
        <p:spPr bwMode="auto">
          <a:xfrm rot="16200000">
            <a:off x="8153400" y="2133600"/>
            <a:ext cx="457200" cy="1219200"/>
          </a:xfrm>
          <a:prstGeom prst="leftBrace">
            <a:avLst>
              <a:gd name="adj1" fmla="val 8333"/>
              <a:gd name="adj2" fmla="val 49106"/>
            </a:avLst>
          </a:prstGeom>
          <a:noFill/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829797" y="28956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warp</a:t>
            </a:r>
          </a:p>
        </p:txBody>
      </p:sp>
      <p:cxnSp>
        <p:nvCxnSpPr>
          <p:cNvPr id="86" name="Straight Connector 85"/>
          <p:cNvCxnSpPr/>
          <p:nvPr/>
        </p:nvCxnSpPr>
        <p:spPr bwMode="auto">
          <a:xfrm rot="16200000" flipH="1">
            <a:off x="1257300" y="2933700"/>
            <a:ext cx="1143000" cy="60960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8" name="Straight Connector 87"/>
          <p:cNvCxnSpPr/>
          <p:nvPr/>
        </p:nvCxnSpPr>
        <p:spPr bwMode="auto">
          <a:xfrm rot="5400000">
            <a:off x="4152900" y="2781300"/>
            <a:ext cx="1066800" cy="99060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1" name="TextBox 90"/>
          <p:cNvSpPr txBox="1"/>
          <p:nvPr/>
        </p:nvSpPr>
        <p:spPr>
          <a:xfrm>
            <a:off x="3048997" y="28956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warp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191000" y="28956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warp</a:t>
            </a:r>
          </a:p>
        </p:txBody>
      </p:sp>
      <p:cxnSp>
        <p:nvCxnSpPr>
          <p:cNvPr id="93" name="Straight Connector 92"/>
          <p:cNvCxnSpPr/>
          <p:nvPr/>
        </p:nvCxnSpPr>
        <p:spPr bwMode="auto">
          <a:xfrm rot="16200000" flipH="1">
            <a:off x="5067300" y="3009900"/>
            <a:ext cx="1143000" cy="60960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4" name="Straight Connector 93"/>
          <p:cNvCxnSpPr/>
          <p:nvPr/>
        </p:nvCxnSpPr>
        <p:spPr bwMode="auto">
          <a:xfrm rot="5400000">
            <a:off x="7924800" y="2819400"/>
            <a:ext cx="1143000" cy="99060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6" name="TextBox 95"/>
          <p:cNvSpPr txBox="1"/>
          <p:nvPr/>
        </p:nvSpPr>
        <p:spPr>
          <a:xfrm>
            <a:off x="533400" y="5334000"/>
            <a:ext cx="6949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 instruction multiple thread</a:t>
            </a:r>
          </a:p>
          <a:p>
            <a:r>
              <a:rPr lang="en-US" dirty="0"/>
              <a:t>Block = a group of thread which share “the shared memory space”</a:t>
            </a:r>
          </a:p>
          <a:p>
            <a:r>
              <a:rPr lang="en-US" dirty="0"/>
              <a:t>Warp  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638800" y="29718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warp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781800" y="29718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warp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001000" y="29718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warp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0" y="6581001"/>
            <a:ext cx="2717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[the slide is from </a:t>
            </a:r>
            <a:r>
              <a:rPr lang="en-US" sz="1200" dirty="0" err="1"/>
              <a:t>Hong&amp;Kim</a:t>
            </a:r>
            <a:r>
              <a:rPr lang="en-US" sz="1200" dirty="0"/>
              <a:t> ISCA’09]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4911776"/>
      </p:ext>
    </p:extLst>
  </p:cSld>
  <p:clrMapOvr>
    <a:masterClrMapping/>
  </p:clrMapOvr>
  <p:transition advTm="9937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SIMT-execution model</a:t>
            </a:r>
          </a:p>
          <a:p>
            <a:r>
              <a:rPr lang="en-US" dirty="0"/>
              <a:t>Use thread id and block id to index data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 Data Indexing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3494" y="2362200"/>
            <a:ext cx="7433706" cy="29673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EB6841"/>
              </a:buClr>
              <a:buSzPct val="60000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Let’s assume N=16,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blockDim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=4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 4 blocks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7270" y="2759587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1405890" y="2759587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1794510" y="2759587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2183130" y="2759587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499110" y="4118465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" name="Rectangle 9"/>
          <p:cNvSpPr/>
          <p:nvPr/>
        </p:nvSpPr>
        <p:spPr>
          <a:xfrm>
            <a:off x="887730" y="4118465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Rectangle 10"/>
          <p:cNvSpPr/>
          <p:nvPr/>
        </p:nvSpPr>
        <p:spPr>
          <a:xfrm>
            <a:off x="1276350" y="4118465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Rectangle 11"/>
          <p:cNvSpPr/>
          <p:nvPr/>
        </p:nvSpPr>
        <p:spPr>
          <a:xfrm>
            <a:off x="1664970" y="4118465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Rectangle 12"/>
          <p:cNvSpPr/>
          <p:nvPr/>
        </p:nvSpPr>
        <p:spPr>
          <a:xfrm>
            <a:off x="2442210" y="4118465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" name="Rectangle 13"/>
          <p:cNvSpPr/>
          <p:nvPr/>
        </p:nvSpPr>
        <p:spPr>
          <a:xfrm>
            <a:off x="2830830" y="4118465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" name="Rectangle 14"/>
          <p:cNvSpPr/>
          <p:nvPr/>
        </p:nvSpPr>
        <p:spPr>
          <a:xfrm>
            <a:off x="3219450" y="4118465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" name="Rectangle 15"/>
          <p:cNvSpPr/>
          <p:nvPr/>
        </p:nvSpPr>
        <p:spPr>
          <a:xfrm>
            <a:off x="3608070" y="4118465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7" name="Rectangle 16"/>
          <p:cNvSpPr/>
          <p:nvPr/>
        </p:nvSpPr>
        <p:spPr>
          <a:xfrm>
            <a:off x="4320540" y="4118465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8" name="Rectangle 17"/>
          <p:cNvSpPr/>
          <p:nvPr/>
        </p:nvSpPr>
        <p:spPr>
          <a:xfrm>
            <a:off x="4709160" y="4118465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Rectangle 18"/>
          <p:cNvSpPr/>
          <p:nvPr/>
        </p:nvSpPr>
        <p:spPr>
          <a:xfrm>
            <a:off x="5097780" y="4118465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0" name="Rectangle 19"/>
          <p:cNvSpPr/>
          <p:nvPr/>
        </p:nvSpPr>
        <p:spPr>
          <a:xfrm>
            <a:off x="5486400" y="4118465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1" name="Rectangle 20"/>
          <p:cNvSpPr/>
          <p:nvPr/>
        </p:nvSpPr>
        <p:spPr>
          <a:xfrm>
            <a:off x="6263640" y="4118465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2" name="Rectangle 21"/>
          <p:cNvSpPr/>
          <p:nvPr/>
        </p:nvSpPr>
        <p:spPr>
          <a:xfrm>
            <a:off x="6652260" y="4118465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" name="Rectangle 22"/>
          <p:cNvSpPr/>
          <p:nvPr/>
        </p:nvSpPr>
        <p:spPr>
          <a:xfrm>
            <a:off x="7040880" y="4118465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4" name="Rectangle 23"/>
          <p:cNvSpPr/>
          <p:nvPr/>
        </p:nvSpPr>
        <p:spPr>
          <a:xfrm>
            <a:off x="7429500" y="4118465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" name="Rectangle 24"/>
          <p:cNvSpPr/>
          <p:nvPr/>
        </p:nvSpPr>
        <p:spPr>
          <a:xfrm>
            <a:off x="2571750" y="2759587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960370" y="2759587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348990" y="2759587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37610" y="2759587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7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126230" y="2759587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8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514850" y="2759587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903470" y="2759587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292090" y="2759587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680710" y="2759587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069330" y="2759587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457950" y="2759587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14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846570" y="2759587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15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017270" y="3212547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405890" y="3212547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794510" y="3212547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183130" y="3212547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571750" y="3212547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960370" y="3212547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348990" y="3212547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737610" y="3212547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7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126230" y="3212547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8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514850" y="3212547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9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903470" y="3212547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292090" y="3212547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11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680710" y="3212547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12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069330" y="3212547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13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457950" y="3212547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14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846570" y="3212547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15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99110" y="4571424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Rectangle 53"/>
          <p:cNvSpPr/>
          <p:nvPr/>
        </p:nvSpPr>
        <p:spPr>
          <a:xfrm>
            <a:off x="887730" y="4571424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5" name="Rectangle 54"/>
          <p:cNvSpPr/>
          <p:nvPr/>
        </p:nvSpPr>
        <p:spPr>
          <a:xfrm>
            <a:off x="1276350" y="4571424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6" name="Rectangle 55"/>
          <p:cNvSpPr/>
          <p:nvPr/>
        </p:nvSpPr>
        <p:spPr>
          <a:xfrm>
            <a:off x="1664970" y="4571424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7" name="Rectangle 56"/>
          <p:cNvSpPr/>
          <p:nvPr/>
        </p:nvSpPr>
        <p:spPr>
          <a:xfrm>
            <a:off x="2442210" y="4571424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" name="Rectangle 57"/>
          <p:cNvSpPr/>
          <p:nvPr/>
        </p:nvSpPr>
        <p:spPr>
          <a:xfrm>
            <a:off x="2830830" y="4571424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9" name="Rectangle 58"/>
          <p:cNvSpPr/>
          <p:nvPr/>
        </p:nvSpPr>
        <p:spPr>
          <a:xfrm>
            <a:off x="3219450" y="4571424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" name="Rectangle 59"/>
          <p:cNvSpPr/>
          <p:nvPr/>
        </p:nvSpPr>
        <p:spPr>
          <a:xfrm>
            <a:off x="3608070" y="4571424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" name="Rectangle 60"/>
          <p:cNvSpPr/>
          <p:nvPr/>
        </p:nvSpPr>
        <p:spPr>
          <a:xfrm>
            <a:off x="4320540" y="4571424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" name="Rectangle 61"/>
          <p:cNvSpPr/>
          <p:nvPr/>
        </p:nvSpPr>
        <p:spPr>
          <a:xfrm>
            <a:off x="4709160" y="4571424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3" name="Rectangle 62"/>
          <p:cNvSpPr/>
          <p:nvPr/>
        </p:nvSpPr>
        <p:spPr>
          <a:xfrm>
            <a:off x="5097780" y="4571424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4" name="Rectangle 63"/>
          <p:cNvSpPr/>
          <p:nvPr/>
        </p:nvSpPr>
        <p:spPr>
          <a:xfrm>
            <a:off x="5486400" y="4571424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" name="Rectangle 64"/>
          <p:cNvSpPr/>
          <p:nvPr/>
        </p:nvSpPr>
        <p:spPr>
          <a:xfrm>
            <a:off x="6263640" y="4571424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/>
          <p:cNvSpPr/>
          <p:nvPr/>
        </p:nvSpPr>
        <p:spPr>
          <a:xfrm>
            <a:off x="6652260" y="4571424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Rectangle 66"/>
          <p:cNvSpPr/>
          <p:nvPr/>
        </p:nvSpPr>
        <p:spPr>
          <a:xfrm>
            <a:off x="7040880" y="4571424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8" name="Rectangle 67"/>
          <p:cNvSpPr/>
          <p:nvPr/>
        </p:nvSpPr>
        <p:spPr>
          <a:xfrm>
            <a:off x="7429500" y="4571424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9" name="TextBox 68"/>
          <p:cNvSpPr txBox="1"/>
          <p:nvPr/>
        </p:nvSpPr>
        <p:spPr>
          <a:xfrm>
            <a:off x="304800" y="5024384"/>
            <a:ext cx="16337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blockIdx.x</a:t>
            </a:r>
            <a:r>
              <a:rPr lang="en-US" sz="1200" dirty="0"/>
              <a:t> = 0</a:t>
            </a:r>
          </a:p>
          <a:p>
            <a:r>
              <a:rPr lang="en-US" sz="1200" dirty="0" err="1"/>
              <a:t>blockDim.x</a:t>
            </a:r>
            <a:r>
              <a:rPr lang="en-US" sz="1200" dirty="0"/>
              <a:t> = 4</a:t>
            </a:r>
          </a:p>
          <a:p>
            <a:r>
              <a:rPr lang="en-US" sz="1200" dirty="0" err="1"/>
              <a:t>threadIdx.x</a:t>
            </a:r>
            <a:r>
              <a:rPr lang="en-US" sz="1200" dirty="0"/>
              <a:t> = 0,1,2,3</a:t>
            </a:r>
          </a:p>
          <a:p>
            <a:r>
              <a:rPr lang="en-US" sz="1200" dirty="0" err="1"/>
              <a:t>Idx</a:t>
            </a:r>
            <a:r>
              <a:rPr lang="en-US" sz="1200" dirty="0"/>
              <a:t>= 0,1,2,3 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312670" y="5024384"/>
            <a:ext cx="16337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blockIdx.x</a:t>
            </a:r>
            <a:r>
              <a:rPr lang="en-US" sz="1200" dirty="0"/>
              <a:t> = 1</a:t>
            </a:r>
          </a:p>
          <a:p>
            <a:r>
              <a:rPr lang="en-US" sz="1200" dirty="0" err="1"/>
              <a:t>blockDim.x</a:t>
            </a:r>
            <a:r>
              <a:rPr lang="en-US" sz="1200" dirty="0"/>
              <a:t> = 4</a:t>
            </a:r>
          </a:p>
          <a:p>
            <a:r>
              <a:rPr lang="en-US" sz="1200" dirty="0" err="1"/>
              <a:t>threadIdx.x</a:t>
            </a:r>
            <a:r>
              <a:rPr lang="en-US" sz="1200" dirty="0"/>
              <a:t> = 0,1,2,3</a:t>
            </a:r>
          </a:p>
          <a:p>
            <a:r>
              <a:rPr lang="en-US" sz="1200" dirty="0" err="1"/>
              <a:t>Idx</a:t>
            </a:r>
            <a:r>
              <a:rPr lang="en-US" sz="1200" dirty="0"/>
              <a:t>= 4,5,6,7 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63880" y="2960903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+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191000" y="5024384"/>
            <a:ext cx="16337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blockIdx.x</a:t>
            </a:r>
            <a:r>
              <a:rPr lang="en-US" sz="1200" dirty="0"/>
              <a:t> = 2</a:t>
            </a:r>
          </a:p>
          <a:p>
            <a:r>
              <a:rPr lang="en-US" sz="1200" dirty="0" err="1"/>
              <a:t>blockDim.x</a:t>
            </a:r>
            <a:r>
              <a:rPr lang="en-US" sz="1200" dirty="0"/>
              <a:t> = 4</a:t>
            </a:r>
          </a:p>
          <a:p>
            <a:r>
              <a:rPr lang="en-US" sz="1200" dirty="0" err="1"/>
              <a:t>threadIdx.x</a:t>
            </a:r>
            <a:r>
              <a:rPr lang="en-US" sz="1200" dirty="0"/>
              <a:t> = 0,1,2,3</a:t>
            </a:r>
          </a:p>
          <a:p>
            <a:r>
              <a:rPr lang="en-US" sz="1200" dirty="0" err="1"/>
              <a:t>Idx</a:t>
            </a:r>
            <a:r>
              <a:rPr lang="en-US" sz="1200" dirty="0"/>
              <a:t>= 8,9,10,11 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272908" y="5024384"/>
            <a:ext cx="16337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blockIdx.x</a:t>
            </a:r>
            <a:r>
              <a:rPr lang="en-US" sz="1200" dirty="0"/>
              <a:t> = 3</a:t>
            </a:r>
          </a:p>
          <a:p>
            <a:r>
              <a:rPr lang="en-US" sz="1200" dirty="0" err="1"/>
              <a:t>blockDim.x</a:t>
            </a:r>
            <a:r>
              <a:rPr lang="en-US" sz="1200" dirty="0"/>
              <a:t> = 4</a:t>
            </a:r>
          </a:p>
          <a:p>
            <a:r>
              <a:rPr lang="en-US" sz="1200" dirty="0" err="1"/>
              <a:t>threadIdx.x</a:t>
            </a:r>
            <a:r>
              <a:rPr lang="en-US" sz="1200" dirty="0"/>
              <a:t> = 0,1,2,3</a:t>
            </a:r>
          </a:p>
          <a:p>
            <a:r>
              <a:rPr lang="en-US" sz="1200" dirty="0" err="1"/>
              <a:t>Idx</a:t>
            </a:r>
            <a:r>
              <a:rPr lang="en-US" sz="1200" dirty="0"/>
              <a:t>= 12,13,14,15 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4800" y="431978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+</a:t>
            </a:r>
          </a:p>
        </p:txBody>
      </p:sp>
      <p:sp>
        <p:nvSpPr>
          <p:cNvPr id="75" name="Freeform 10"/>
          <p:cNvSpPr>
            <a:spLocks/>
          </p:cNvSpPr>
          <p:nvPr/>
        </p:nvSpPr>
        <p:spPr bwMode="auto">
          <a:xfrm>
            <a:off x="563880" y="4068136"/>
            <a:ext cx="276126" cy="852444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200" y="192"/>
              </a:cxn>
              <a:cxn ang="0">
                <a:pos x="8" y="336"/>
              </a:cxn>
              <a:cxn ang="0">
                <a:pos x="152" y="528"/>
              </a:cxn>
              <a:cxn ang="0">
                <a:pos x="8" y="720"/>
              </a:cxn>
              <a:cxn ang="0">
                <a:pos x="152" y="816"/>
              </a:cxn>
              <a:cxn ang="0">
                <a:pos x="56" y="960"/>
              </a:cxn>
              <a:cxn ang="0">
                <a:pos x="152" y="1104"/>
              </a:cxn>
              <a:cxn ang="0">
                <a:pos x="8" y="1248"/>
              </a:cxn>
              <a:cxn ang="0">
                <a:pos x="104" y="1344"/>
              </a:cxn>
              <a:cxn ang="0">
                <a:pos x="56" y="1536"/>
              </a:cxn>
            </a:cxnLst>
            <a:rect l="0" t="0" r="r" b="b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76" name="Freeform 11"/>
          <p:cNvSpPr>
            <a:spLocks/>
          </p:cNvSpPr>
          <p:nvPr/>
        </p:nvSpPr>
        <p:spPr bwMode="auto">
          <a:xfrm>
            <a:off x="952500" y="4068136"/>
            <a:ext cx="276126" cy="852444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200" y="192"/>
              </a:cxn>
              <a:cxn ang="0">
                <a:pos x="8" y="336"/>
              </a:cxn>
              <a:cxn ang="0">
                <a:pos x="152" y="528"/>
              </a:cxn>
              <a:cxn ang="0">
                <a:pos x="8" y="720"/>
              </a:cxn>
              <a:cxn ang="0">
                <a:pos x="152" y="816"/>
              </a:cxn>
              <a:cxn ang="0">
                <a:pos x="56" y="960"/>
              </a:cxn>
              <a:cxn ang="0">
                <a:pos x="152" y="1104"/>
              </a:cxn>
              <a:cxn ang="0">
                <a:pos x="8" y="1248"/>
              </a:cxn>
              <a:cxn ang="0">
                <a:pos x="104" y="1344"/>
              </a:cxn>
              <a:cxn ang="0">
                <a:pos x="56" y="1536"/>
              </a:cxn>
            </a:cxnLst>
            <a:rect l="0" t="0" r="r" b="b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77" name="Freeform 12"/>
          <p:cNvSpPr>
            <a:spLocks/>
          </p:cNvSpPr>
          <p:nvPr/>
        </p:nvSpPr>
        <p:spPr bwMode="auto">
          <a:xfrm>
            <a:off x="1341120" y="4068136"/>
            <a:ext cx="276126" cy="852444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200" y="192"/>
              </a:cxn>
              <a:cxn ang="0">
                <a:pos x="8" y="336"/>
              </a:cxn>
              <a:cxn ang="0">
                <a:pos x="152" y="528"/>
              </a:cxn>
              <a:cxn ang="0">
                <a:pos x="8" y="720"/>
              </a:cxn>
              <a:cxn ang="0">
                <a:pos x="152" y="816"/>
              </a:cxn>
              <a:cxn ang="0">
                <a:pos x="56" y="960"/>
              </a:cxn>
              <a:cxn ang="0">
                <a:pos x="152" y="1104"/>
              </a:cxn>
              <a:cxn ang="0">
                <a:pos x="8" y="1248"/>
              </a:cxn>
              <a:cxn ang="0">
                <a:pos x="104" y="1344"/>
              </a:cxn>
              <a:cxn ang="0">
                <a:pos x="56" y="1536"/>
              </a:cxn>
            </a:cxnLst>
            <a:rect l="0" t="0" r="r" b="b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79" name="Freeform 14"/>
          <p:cNvSpPr>
            <a:spLocks/>
          </p:cNvSpPr>
          <p:nvPr/>
        </p:nvSpPr>
        <p:spPr bwMode="auto">
          <a:xfrm>
            <a:off x="1794510" y="4068136"/>
            <a:ext cx="274248" cy="852444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200" y="192"/>
              </a:cxn>
              <a:cxn ang="0">
                <a:pos x="8" y="336"/>
              </a:cxn>
              <a:cxn ang="0">
                <a:pos x="152" y="528"/>
              </a:cxn>
              <a:cxn ang="0">
                <a:pos x="8" y="720"/>
              </a:cxn>
              <a:cxn ang="0">
                <a:pos x="152" y="816"/>
              </a:cxn>
              <a:cxn ang="0">
                <a:pos x="56" y="960"/>
              </a:cxn>
              <a:cxn ang="0">
                <a:pos x="152" y="1104"/>
              </a:cxn>
              <a:cxn ang="0">
                <a:pos x="8" y="1248"/>
              </a:cxn>
              <a:cxn ang="0">
                <a:pos x="104" y="1344"/>
              </a:cxn>
              <a:cxn ang="0">
                <a:pos x="56" y="1536"/>
              </a:cxn>
            </a:cxnLst>
            <a:rect l="0" t="0" r="r" b="b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80" name="TextBox 79"/>
          <p:cNvSpPr txBox="1"/>
          <p:nvPr/>
        </p:nvSpPr>
        <p:spPr>
          <a:xfrm>
            <a:off x="2247900" y="431978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+</a:t>
            </a:r>
          </a:p>
        </p:txBody>
      </p:sp>
      <p:sp>
        <p:nvSpPr>
          <p:cNvPr id="81" name="Freeform 10"/>
          <p:cNvSpPr>
            <a:spLocks/>
          </p:cNvSpPr>
          <p:nvPr/>
        </p:nvSpPr>
        <p:spPr bwMode="auto">
          <a:xfrm>
            <a:off x="2506980" y="4068136"/>
            <a:ext cx="276126" cy="852444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200" y="192"/>
              </a:cxn>
              <a:cxn ang="0">
                <a:pos x="8" y="336"/>
              </a:cxn>
              <a:cxn ang="0">
                <a:pos x="152" y="528"/>
              </a:cxn>
              <a:cxn ang="0">
                <a:pos x="8" y="720"/>
              </a:cxn>
              <a:cxn ang="0">
                <a:pos x="152" y="816"/>
              </a:cxn>
              <a:cxn ang="0">
                <a:pos x="56" y="960"/>
              </a:cxn>
              <a:cxn ang="0">
                <a:pos x="152" y="1104"/>
              </a:cxn>
              <a:cxn ang="0">
                <a:pos x="8" y="1248"/>
              </a:cxn>
              <a:cxn ang="0">
                <a:pos x="104" y="1344"/>
              </a:cxn>
              <a:cxn ang="0">
                <a:pos x="56" y="1536"/>
              </a:cxn>
            </a:cxnLst>
            <a:rect l="0" t="0" r="r" b="b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82" name="Freeform 11"/>
          <p:cNvSpPr>
            <a:spLocks/>
          </p:cNvSpPr>
          <p:nvPr/>
        </p:nvSpPr>
        <p:spPr bwMode="auto">
          <a:xfrm>
            <a:off x="2895600" y="4068136"/>
            <a:ext cx="276126" cy="852444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200" y="192"/>
              </a:cxn>
              <a:cxn ang="0">
                <a:pos x="8" y="336"/>
              </a:cxn>
              <a:cxn ang="0">
                <a:pos x="152" y="528"/>
              </a:cxn>
              <a:cxn ang="0">
                <a:pos x="8" y="720"/>
              </a:cxn>
              <a:cxn ang="0">
                <a:pos x="152" y="816"/>
              </a:cxn>
              <a:cxn ang="0">
                <a:pos x="56" y="960"/>
              </a:cxn>
              <a:cxn ang="0">
                <a:pos x="152" y="1104"/>
              </a:cxn>
              <a:cxn ang="0">
                <a:pos x="8" y="1248"/>
              </a:cxn>
              <a:cxn ang="0">
                <a:pos x="104" y="1344"/>
              </a:cxn>
              <a:cxn ang="0">
                <a:pos x="56" y="1536"/>
              </a:cxn>
            </a:cxnLst>
            <a:rect l="0" t="0" r="r" b="b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83" name="Freeform 12"/>
          <p:cNvSpPr>
            <a:spLocks/>
          </p:cNvSpPr>
          <p:nvPr/>
        </p:nvSpPr>
        <p:spPr bwMode="auto">
          <a:xfrm>
            <a:off x="3284220" y="4068136"/>
            <a:ext cx="276126" cy="852444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200" y="192"/>
              </a:cxn>
              <a:cxn ang="0">
                <a:pos x="8" y="336"/>
              </a:cxn>
              <a:cxn ang="0">
                <a:pos x="152" y="528"/>
              </a:cxn>
              <a:cxn ang="0">
                <a:pos x="8" y="720"/>
              </a:cxn>
              <a:cxn ang="0">
                <a:pos x="152" y="816"/>
              </a:cxn>
              <a:cxn ang="0">
                <a:pos x="56" y="960"/>
              </a:cxn>
              <a:cxn ang="0">
                <a:pos x="152" y="1104"/>
              </a:cxn>
              <a:cxn ang="0">
                <a:pos x="8" y="1248"/>
              </a:cxn>
              <a:cxn ang="0">
                <a:pos x="104" y="1344"/>
              </a:cxn>
              <a:cxn ang="0">
                <a:pos x="56" y="1536"/>
              </a:cxn>
            </a:cxnLst>
            <a:rect l="0" t="0" r="r" b="b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84" name="Freeform 14"/>
          <p:cNvSpPr>
            <a:spLocks/>
          </p:cNvSpPr>
          <p:nvPr/>
        </p:nvSpPr>
        <p:spPr bwMode="auto">
          <a:xfrm>
            <a:off x="3737610" y="4068136"/>
            <a:ext cx="274248" cy="852444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200" y="192"/>
              </a:cxn>
              <a:cxn ang="0">
                <a:pos x="8" y="336"/>
              </a:cxn>
              <a:cxn ang="0">
                <a:pos x="152" y="528"/>
              </a:cxn>
              <a:cxn ang="0">
                <a:pos x="8" y="720"/>
              </a:cxn>
              <a:cxn ang="0">
                <a:pos x="152" y="816"/>
              </a:cxn>
              <a:cxn ang="0">
                <a:pos x="56" y="960"/>
              </a:cxn>
              <a:cxn ang="0">
                <a:pos x="152" y="1104"/>
              </a:cxn>
              <a:cxn ang="0">
                <a:pos x="8" y="1248"/>
              </a:cxn>
              <a:cxn ang="0">
                <a:pos x="104" y="1344"/>
              </a:cxn>
              <a:cxn ang="0">
                <a:pos x="56" y="1536"/>
              </a:cxn>
            </a:cxnLst>
            <a:rect l="0" t="0" r="r" b="b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85" name="TextBox 84"/>
          <p:cNvSpPr txBox="1"/>
          <p:nvPr/>
        </p:nvSpPr>
        <p:spPr>
          <a:xfrm>
            <a:off x="4061460" y="431978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+</a:t>
            </a:r>
          </a:p>
        </p:txBody>
      </p:sp>
      <p:sp>
        <p:nvSpPr>
          <p:cNvPr id="86" name="Freeform 10"/>
          <p:cNvSpPr>
            <a:spLocks/>
          </p:cNvSpPr>
          <p:nvPr/>
        </p:nvSpPr>
        <p:spPr bwMode="auto">
          <a:xfrm>
            <a:off x="4320540" y="4068136"/>
            <a:ext cx="276126" cy="852444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200" y="192"/>
              </a:cxn>
              <a:cxn ang="0">
                <a:pos x="8" y="336"/>
              </a:cxn>
              <a:cxn ang="0">
                <a:pos x="152" y="528"/>
              </a:cxn>
              <a:cxn ang="0">
                <a:pos x="8" y="720"/>
              </a:cxn>
              <a:cxn ang="0">
                <a:pos x="152" y="816"/>
              </a:cxn>
              <a:cxn ang="0">
                <a:pos x="56" y="960"/>
              </a:cxn>
              <a:cxn ang="0">
                <a:pos x="152" y="1104"/>
              </a:cxn>
              <a:cxn ang="0">
                <a:pos x="8" y="1248"/>
              </a:cxn>
              <a:cxn ang="0">
                <a:pos x="104" y="1344"/>
              </a:cxn>
              <a:cxn ang="0">
                <a:pos x="56" y="1536"/>
              </a:cxn>
            </a:cxnLst>
            <a:rect l="0" t="0" r="r" b="b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87" name="Freeform 11"/>
          <p:cNvSpPr>
            <a:spLocks/>
          </p:cNvSpPr>
          <p:nvPr/>
        </p:nvSpPr>
        <p:spPr bwMode="auto">
          <a:xfrm>
            <a:off x="4709160" y="4068136"/>
            <a:ext cx="276126" cy="852444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200" y="192"/>
              </a:cxn>
              <a:cxn ang="0">
                <a:pos x="8" y="336"/>
              </a:cxn>
              <a:cxn ang="0">
                <a:pos x="152" y="528"/>
              </a:cxn>
              <a:cxn ang="0">
                <a:pos x="8" y="720"/>
              </a:cxn>
              <a:cxn ang="0">
                <a:pos x="152" y="816"/>
              </a:cxn>
              <a:cxn ang="0">
                <a:pos x="56" y="960"/>
              </a:cxn>
              <a:cxn ang="0">
                <a:pos x="152" y="1104"/>
              </a:cxn>
              <a:cxn ang="0">
                <a:pos x="8" y="1248"/>
              </a:cxn>
              <a:cxn ang="0">
                <a:pos x="104" y="1344"/>
              </a:cxn>
              <a:cxn ang="0">
                <a:pos x="56" y="1536"/>
              </a:cxn>
            </a:cxnLst>
            <a:rect l="0" t="0" r="r" b="b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88" name="Freeform 12"/>
          <p:cNvSpPr>
            <a:spLocks/>
          </p:cNvSpPr>
          <p:nvPr/>
        </p:nvSpPr>
        <p:spPr bwMode="auto">
          <a:xfrm>
            <a:off x="5097780" y="4068136"/>
            <a:ext cx="276126" cy="852444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200" y="192"/>
              </a:cxn>
              <a:cxn ang="0">
                <a:pos x="8" y="336"/>
              </a:cxn>
              <a:cxn ang="0">
                <a:pos x="152" y="528"/>
              </a:cxn>
              <a:cxn ang="0">
                <a:pos x="8" y="720"/>
              </a:cxn>
              <a:cxn ang="0">
                <a:pos x="152" y="816"/>
              </a:cxn>
              <a:cxn ang="0">
                <a:pos x="56" y="960"/>
              </a:cxn>
              <a:cxn ang="0">
                <a:pos x="152" y="1104"/>
              </a:cxn>
              <a:cxn ang="0">
                <a:pos x="8" y="1248"/>
              </a:cxn>
              <a:cxn ang="0">
                <a:pos x="104" y="1344"/>
              </a:cxn>
              <a:cxn ang="0">
                <a:pos x="56" y="1536"/>
              </a:cxn>
            </a:cxnLst>
            <a:rect l="0" t="0" r="r" b="b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89" name="Freeform 14"/>
          <p:cNvSpPr>
            <a:spLocks/>
          </p:cNvSpPr>
          <p:nvPr/>
        </p:nvSpPr>
        <p:spPr bwMode="auto">
          <a:xfrm>
            <a:off x="5551170" y="4068136"/>
            <a:ext cx="274248" cy="852444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200" y="192"/>
              </a:cxn>
              <a:cxn ang="0">
                <a:pos x="8" y="336"/>
              </a:cxn>
              <a:cxn ang="0">
                <a:pos x="152" y="528"/>
              </a:cxn>
              <a:cxn ang="0">
                <a:pos x="8" y="720"/>
              </a:cxn>
              <a:cxn ang="0">
                <a:pos x="152" y="816"/>
              </a:cxn>
              <a:cxn ang="0">
                <a:pos x="56" y="960"/>
              </a:cxn>
              <a:cxn ang="0">
                <a:pos x="152" y="1104"/>
              </a:cxn>
              <a:cxn ang="0">
                <a:pos x="8" y="1248"/>
              </a:cxn>
              <a:cxn ang="0">
                <a:pos x="104" y="1344"/>
              </a:cxn>
              <a:cxn ang="0">
                <a:pos x="56" y="1536"/>
              </a:cxn>
            </a:cxnLst>
            <a:rect l="0" t="0" r="r" b="b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90" name="TextBox 89"/>
          <p:cNvSpPr txBox="1"/>
          <p:nvPr/>
        </p:nvSpPr>
        <p:spPr>
          <a:xfrm>
            <a:off x="5989392" y="431978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+</a:t>
            </a:r>
          </a:p>
        </p:txBody>
      </p:sp>
      <p:sp>
        <p:nvSpPr>
          <p:cNvPr id="91" name="Freeform 10"/>
          <p:cNvSpPr>
            <a:spLocks/>
          </p:cNvSpPr>
          <p:nvPr/>
        </p:nvSpPr>
        <p:spPr bwMode="auto">
          <a:xfrm>
            <a:off x="6248472" y="4068136"/>
            <a:ext cx="276126" cy="852444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200" y="192"/>
              </a:cxn>
              <a:cxn ang="0">
                <a:pos x="8" y="336"/>
              </a:cxn>
              <a:cxn ang="0">
                <a:pos x="152" y="528"/>
              </a:cxn>
              <a:cxn ang="0">
                <a:pos x="8" y="720"/>
              </a:cxn>
              <a:cxn ang="0">
                <a:pos x="152" y="816"/>
              </a:cxn>
              <a:cxn ang="0">
                <a:pos x="56" y="960"/>
              </a:cxn>
              <a:cxn ang="0">
                <a:pos x="152" y="1104"/>
              </a:cxn>
              <a:cxn ang="0">
                <a:pos x="8" y="1248"/>
              </a:cxn>
              <a:cxn ang="0">
                <a:pos x="104" y="1344"/>
              </a:cxn>
              <a:cxn ang="0">
                <a:pos x="56" y="1536"/>
              </a:cxn>
            </a:cxnLst>
            <a:rect l="0" t="0" r="r" b="b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92" name="Freeform 11"/>
          <p:cNvSpPr>
            <a:spLocks/>
          </p:cNvSpPr>
          <p:nvPr/>
        </p:nvSpPr>
        <p:spPr bwMode="auto">
          <a:xfrm>
            <a:off x="6637092" y="4068136"/>
            <a:ext cx="276126" cy="852444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200" y="192"/>
              </a:cxn>
              <a:cxn ang="0">
                <a:pos x="8" y="336"/>
              </a:cxn>
              <a:cxn ang="0">
                <a:pos x="152" y="528"/>
              </a:cxn>
              <a:cxn ang="0">
                <a:pos x="8" y="720"/>
              </a:cxn>
              <a:cxn ang="0">
                <a:pos x="152" y="816"/>
              </a:cxn>
              <a:cxn ang="0">
                <a:pos x="56" y="960"/>
              </a:cxn>
              <a:cxn ang="0">
                <a:pos x="152" y="1104"/>
              </a:cxn>
              <a:cxn ang="0">
                <a:pos x="8" y="1248"/>
              </a:cxn>
              <a:cxn ang="0">
                <a:pos x="104" y="1344"/>
              </a:cxn>
              <a:cxn ang="0">
                <a:pos x="56" y="1536"/>
              </a:cxn>
            </a:cxnLst>
            <a:rect l="0" t="0" r="r" b="b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93" name="Freeform 12"/>
          <p:cNvSpPr>
            <a:spLocks/>
          </p:cNvSpPr>
          <p:nvPr/>
        </p:nvSpPr>
        <p:spPr bwMode="auto">
          <a:xfrm>
            <a:off x="7025712" y="4068136"/>
            <a:ext cx="276126" cy="852444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200" y="192"/>
              </a:cxn>
              <a:cxn ang="0">
                <a:pos x="8" y="336"/>
              </a:cxn>
              <a:cxn ang="0">
                <a:pos x="152" y="528"/>
              </a:cxn>
              <a:cxn ang="0">
                <a:pos x="8" y="720"/>
              </a:cxn>
              <a:cxn ang="0">
                <a:pos x="152" y="816"/>
              </a:cxn>
              <a:cxn ang="0">
                <a:pos x="56" y="960"/>
              </a:cxn>
              <a:cxn ang="0">
                <a:pos x="152" y="1104"/>
              </a:cxn>
              <a:cxn ang="0">
                <a:pos x="8" y="1248"/>
              </a:cxn>
              <a:cxn ang="0">
                <a:pos x="104" y="1344"/>
              </a:cxn>
              <a:cxn ang="0">
                <a:pos x="56" y="1536"/>
              </a:cxn>
            </a:cxnLst>
            <a:rect l="0" t="0" r="r" b="b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94" name="Freeform 14"/>
          <p:cNvSpPr>
            <a:spLocks/>
          </p:cNvSpPr>
          <p:nvPr/>
        </p:nvSpPr>
        <p:spPr bwMode="auto">
          <a:xfrm>
            <a:off x="7479102" y="4068136"/>
            <a:ext cx="274248" cy="852444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200" y="192"/>
              </a:cxn>
              <a:cxn ang="0">
                <a:pos x="8" y="336"/>
              </a:cxn>
              <a:cxn ang="0">
                <a:pos x="152" y="528"/>
              </a:cxn>
              <a:cxn ang="0">
                <a:pos x="8" y="720"/>
              </a:cxn>
              <a:cxn ang="0">
                <a:pos x="152" y="816"/>
              </a:cxn>
              <a:cxn ang="0">
                <a:pos x="56" y="960"/>
              </a:cxn>
              <a:cxn ang="0">
                <a:pos x="152" y="1104"/>
              </a:cxn>
              <a:cxn ang="0">
                <a:pos x="8" y="1248"/>
              </a:cxn>
              <a:cxn ang="0">
                <a:pos x="104" y="1344"/>
              </a:cxn>
              <a:cxn ang="0">
                <a:pos x="56" y="1536"/>
              </a:cxn>
            </a:cxnLst>
            <a:rect l="0" t="0" r="r" b="b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en-US" sz="1400"/>
          </a:p>
        </p:txBody>
      </p:sp>
      <p:cxnSp>
        <p:nvCxnSpPr>
          <p:cNvPr id="95" name="Straight Connector 94"/>
          <p:cNvCxnSpPr/>
          <p:nvPr/>
        </p:nvCxnSpPr>
        <p:spPr>
          <a:xfrm rot="5400000">
            <a:off x="456217" y="3557412"/>
            <a:ext cx="603946" cy="518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5400000">
            <a:off x="2010697" y="3557412"/>
            <a:ext cx="603946" cy="518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5400000">
            <a:off x="2205007" y="3751722"/>
            <a:ext cx="603946" cy="129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rot="5400000">
            <a:off x="3752267" y="3694173"/>
            <a:ext cx="553617" cy="1943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rot="16200000" flipH="1">
            <a:off x="3946577" y="3694173"/>
            <a:ext cx="553617" cy="1943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rot="16200000" flipH="1">
            <a:off x="5702587" y="3557412"/>
            <a:ext cx="603946" cy="518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16200000" flipH="1">
            <a:off x="5475892" y="3719337"/>
            <a:ext cx="603946" cy="1943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rot="16200000" flipH="1">
            <a:off x="7224682" y="3525027"/>
            <a:ext cx="603946" cy="582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30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1D, 2D, 3D data structures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038600" y="987552"/>
            <a:ext cx="4692501" cy="5715000"/>
          </a:xfrm>
        </p:spPr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en-US" sz="2400" dirty="0"/>
              <a:t>A kernel is executed as a </a:t>
            </a:r>
            <a:r>
              <a:rPr lang="en-US" sz="2400" dirty="0">
                <a:solidFill>
                  <a:schemeClr val="accent2"/>
                </a:solidFill>
              </a:rPr>
              <a:t>grid of thread blocks</a:t>
            </a:r>
            <a:endParaRPr lang="en-US" sz="2400" dirty="0"/>
          </a:p>
          <a:p>
            <a:pPr marL="457200" indent="-457200">
              <a:lnSpc>
                <a:spcPct val="90000"/>
              </a:lnSpc>
            </a:pPr>
            <a:r>
              <a:rPr lang="en-US" sz="2400" dirty="0"/>
              <a:t>Threads and blocks have IDs</a:t>
            </a:r>
          </a:p>
          <a:p>
            <a:pPr marL="974725" lvl="1" indent="-403225">
              <a:lnSpc>
                <a:spcPct val="90000"/>
              </a:lnSpc>
            </a:pPr>
            <a:r>
              <a:rPr lang="en-US" sz="2000" dirty="0"/>
              <a:t>So each thread can decide what data to work on</a:t>
            </a:r>
          </a:p>
          <a:p>
            <a:pPr marL="974725" lvl="1" indent="-403225">
              <a:lnSpc>
                <a:spcPct val="90000"/>
              </a:lnSpc>
            </a:pPr>
            <a:r>
              <a:rPr lang="en-US" sz="2000" dirty="0"/>
              <a:t>Block ID: 1D or 2D</a:t>
            </a:r>
          </a:p>
          <a:p>
            <a:pPr marL="974725" lvl="1" indent="-403225">
              <a:lnSpc>
                <a:spcPct val="90000"/>
              </a:lnSpc>
            </a:pPr>
            <a:r>
              <a:rPr lang="en-US" sz="2000" dirty="0"/>
              <a:t>Thread ID: 1D, 2D, or 3D</a:t>
            </a:r>
          </a:p>
          <a:p>
            <a:pPr marL="654685" indent="-403225">
              <a:lnSpc>
                <a:spcPct val="90000"/>
              </a:lnSpc>
            </a:pPr>
            <a:r>
              <a:rPr lang="en-US" sz="2300" dirty="0"/>
              <a:t>Loop index in sequential loop </a:t>
            </a:r>
          </a:p>
          <a:p>
            <a:pPr marL="974725" lvl="1" indent="-403225">
              <a:lnSpc>
                <a:spcPct val="90000"/>
              </a:lnSpc>
            </a:pPr>
            <a:r>
              <a:rPr lang="en-US" sz="2000" dirty="0"/>
              <a:t>Use thread ids, block ids </a:t>
            </a:r>
          </a:p>
          <a:p>
            <a:pPr marL="974725" lvl="1" indent="-403225">
              <a:lnSpc>
                <a:spcPct val="90000"/>
              </a:lnSpc>
            </a:pPr>
            <a:r>
              <a:rPr lang="en-US" sz="2000" dirty="0"/>
              <a:t>1D array index= c1*</a:t>
            </a:r>
            <a:r>
              <a:rPr lang="en-US" sz="2000" dirty="0" err="1"/>
              <a:t>threadId.x</a:t>
            </a:r>
            <a:r>
              <a:rPr lang="en-US" sz="2000" dirty="0"/>
              <a:t> + c2*block </a:t>
            </a:r>
            <a:r>
              <a:rPr lang="en-US" sz="2000" dirty="0" err="1"/>
              <a:t>Id.x</a:t>
            </a:r>
            <a:r>
              <a:rPr lang="en-US" sz="2000" dirty="0"/>
              <a:t> </a:t>
            </a:r>
          </a:p>
          <a:p>
            <a:pPr marL="974725" lvl="1" indent="-403225">
              <a:lnSpc>
                <a:spcPct val="90000"/>
              </a:lnSpc>
            </a:pPr>
            <a:r>
              <a:rPr lang="en-US" sz="2000" dirty="0"/>
              <a:t>2D array index = c1*threadId.x+c2*blockId.x+c3*threadId.y+c4*</a:t>
            </a:r>
            <a:r>
              <a:rPr lang="en-US" sz="2000" dirty="0" err="1"/>
              <a:t>blockId.y</a:t>
            </a:r>
            <a:endParaRPr lang="en-US" sz="2000" dirty="0"/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609600" y="1905000"/>
            <a:ext cx="2614215" cy="76200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for (ii = 0; ii &lt; 100; ++ii) 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C[ii] = A[ii] + B[ii];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152400" y="3581400"/>
            <a:ext cx="4171677" cy="1656184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// there</a:t>
            </a:r>
            <a:r>
              <a:rPr kumimoji="0" lang="en-US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are 100 threads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__global__ void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KernelFunction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(…) 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sz="14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tid</a:t>
            </a:r>
            <a:r>
              <a:rPr lang="en-US" sz="14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= </a:t>
            </a:r>
            <a:r>
              <a:rPr lang="en-US" sz="14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blockDim.x</a:t>
            </a:r>
            <a:r>
              <a:rPr lang="en-US" sz="14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* </a:t>
            </a:r>
            <a:r>
              <a:rPr lang="en-US" sz="14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blockIdx.x</a:t>
            </a:r>
            <a:r>
              <a:rPr lang="en-US" sz="14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+ </a:t>
            </a:r>
            <a:r>
              <a:rPr lang="en-US" sz="14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threadIdx.x</a:t>
            </a: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varA</a:t>
            </a: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= </a:t>
            </a:r>
            <a:r>
              <a:rPr lang="en-US" sz="14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aa</a:t>
            </a: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[</a:t>
            </a:r>
            <a:r>
              <a:rPr lang="en-US" sz="14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tid</a:t>
            </a: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];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varB</a:t>
            </a: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= bb[</a:t>
            </a:r>
            <a:r>
              <a:rPr lang="en-US" sz="14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tid</a:t>
            </a: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];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C[</a:t>
            </a:r>
            <a:r>
              <a:rPr lang="en-US" sz="14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tid</a:t>
            </a: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] = </a:t>
            </a:r>
            <a:r>
              <a:rPr lang="en-US" sz="14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varA</a:t>
            </a: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+ </a:t>
            </a:r>
            <a:r>
              <a:rPr lang="en-US" sz="14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varB</a:t>
            </a: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600200" y="2819400"/>
            <a:ext cx="609600" cy="5334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33400" y="152400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 code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2400" y="3200400"/>
            <a:ext cx="1390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CUDA code</a:t>
            </a:r>
          </a:p>
        </p:txBody>
      </p:sp>
    </p:spTree>
    <p:extLst>
      <p:ext uri="{BB962C8B-B14F-4D97-AF65-F5344CB8AC3E}">
        <p14:creationId xmlns:p14="http://schemas.microsoft.com/office/powerpoint/2010/main" val="198962154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 Space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533400" y="2438400"/>
          <a:ext cx="7407275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8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88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2572" marR="4257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Space</a:t>
                      </a:r>
                    </a:p>
                  </a:txBody>
                  <a:tcPr marL="42572" marR="4257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~=</a:t>
                      </a:r>
                      <a:r>
                        <a:rPr lang="en-US" baseline="0" dirty="0"/>
                        <a:t> CPU</a:t>
                      </a:r>
                      <a:endParaRPr lang="en-US" dirty="0"/>
                    </a:p>
                  </a:txBody>
                  <a:tcPr marL="42572" marR="4257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Memory</a:t>
                      </a:r>
                    </a:p>
                  </a:txBody>
                  <a:tcPr marL="42572" marR="4257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Within Threads</a:t>
                      </a:r>
                    </a:p>
                  </a:txBody>
                  <a:tcPr marL="42572" marR="4257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 marL="42572" marR="4257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Shared Memory</a:t>
                      </a:r>
                    </a:p>
                  </a:txBody>
                  <a:tcPr marL="42572" marR="4257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Within Blocks </a:t>
                      </a:r>
                    </a:p>
                  </a:txBody>
                  <a:tcPr marL="42572" marR="4257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</a:t>
                      </a:r>
                      <a:r>
                        <a:rPr lang="en-US" baseline="0" dirty="0"/>
                        <a:t> memory space</a:t>
                      </a:r>
                      <a:endParaRPr lang="en-US" dirty="0"/>
                    </a:p>
                  </a:txBody>
                  <a:tcPr marL="42572" marR="4257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Global Memory</a:t>
                      </a:r>
                    </a:p>
                  </a:txBody>
                  <a:tcPr marL="42572" marR="4257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</a:t>
                      </a:r>
                    </a:p>
                  </a:txBody>
                  <a:tcPr marL="42572" marR="4257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</a:t>
                      </a:r>
                      <a:r>
                        <a:rPr lang="en-US" baseline="0" dirty="0"/>
                        <a:t> storage</a:t>
                      </a:r>
                      <a:endParaRPr lang="en-US" dirty="0"/>
                    </a:p>
                  </a:txBody>
                  <a:tcPr marL="42572" marR="4257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Constant Memory</a:t>
                      </a:r>
                    </a:p>
                  </a:txBody>
                  <a:tcPr marL="42572" marR="4257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 marL="42572" marR="4257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</a:t>
                      </a:r>
                      <a:r>
                        <a:rPr lang="en-US" baseline="0" dirty="0"/>
                        <a:t> read-only storage (very small)</a:t>
                      </a:r>
                      <a:endParaRPr lang="en-US" dirty="0"/>
                    </a:p>
                  </a:txBody>
                  <a:tcPr marL="42572" marR="4257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Texture Memory</a:t>
                      </a:r>
                    </a:p>
                  </a:txBody>
                  <a:tcPr marL="42572" marR="4257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 marL="42572" marR="4257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 read-only storage</a:t>
                      </a:r>
                      <a:r>
                        <a:rPr lang="en-US" baseline="0" dirty="0"/>
                        <a:t> (medium size, 2D- cache)</a:t>
                      </a:r>
                      <a:endParaRPr lang="en-US" dirty="0"/>
                    </a:p>
                  </a:txBody>
                  <a:tcPr marL="42572" marR="4257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>
          <a:xfrm>
            <a:off x="457200" y="1066800"/>
            <a:ext cx="8273901" cy="2286000"/>
          </a:xfrm>
        </p:spPr>
        <p:txBody>
          <a:bodyPr/>
          <a:lstStyle/>
          <a:p>
            <a:r>
              <a:rPr lang="en-US" dirty="0"/>
              <a:t>Thread, block, and kernel have different memory spaces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687513" y="6616700"/>
            <a:ext cx="4024312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940043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|3.4|2.5|4.8|7.8|10|3.4|3.8|3.9|1.4|1.7|3.7|0.4|19.5|0.7|1.7|0.6|2.9|0.2|0.6|1.3|19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2_Powerpoint_FINAL">
  <a:themeElements>
    <a:clrScheme name="2_Powerpoint_FI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Powerpoint_FINAL">
      <a:majorFont>
        <a:latin typeface="AUdimat"/>
        <a:ea typeface=""/>
        <a:cs typeface=""/>
      </a:majorFont>
      <a:minorFont>
        <a:latin typeface="AUdim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Powerpoint_FI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rig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Custom 3">
      <a:majorFont>
        <a:latin typeface="Tahoma"/>
        <a:ea typeface="돋움"/>
        <a:cs typeface=""/>
      </a:majorFont>
      <a:minorFont>
        <a:latin typeface="Tahoma"/>
        <a:ea typeface="맑은 고딕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FB5C5C43C8E84ABE433E05E59A4B5B" ma:contentTypeVersion="17" ma:contentTypeDescription="Create a new document." ma:contentTypeScope="" ma:versionID="31a70927d72970bda2078b08d81b4e6c">
  <xsd:schema xmlns:xsd="http://www.w3.org/2001/XMLSchema" xmlns:xs="http://www.w3.org/2001/XMLSchema" xmlns:p="http://schemas.microsoft.com/office/2006/metadata/properties" xmlns:ns2="f01fee57-14a4-4fb3-a7a7-17af854556b0" xmlns:ns3="703aaed8-5f35-4ebd-8684-7d64e521d80b" targetNamespace="http://schemas.microsoft.com/office/2006/metadata/properties" ma:root="true" ma:fieldsID="380c7c7c4fd0bbeb6e39640be2ed152d" ns2:_="" ns3:_="">
    <xsd:import namespace="f01fee57-14a4-4fb3-a7a7-17af854556b0"/>
    <xsd:import namespace="703aaed8-5f35-4ebd-8684-7d64e521d8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1fee57-14a4-4fb3-a7a7-17af854556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ec2506c3-735d-4e70-aa79-204d06275b9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3aaed8-5f35-4ebd-8684-7d64e521d80b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8d8e6f15-7c59-437e-bc44-2b236e666d5f}" ma:internalName="TaxCatchAll" ma:showField="CatchAllData" ma:web="703aaed8-5f35-4ebd-8684-7d64e521d80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03aaed8-5f35-4ebd-8684-7d64e521d80b" xsi:nil="true"/>
    <lcf76f155ced4ddcb4097134ff3c332f xmlns="f01fee57-14a4-4fb3-a7a7-17af854556b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B0CA2C2-9FD7-4254-B283-D58CFF806706}"/>
</file>

<file path=customXml/itemProps2.xml><?xml version="1.0" encoding="utf-8"?>
<ds:datastoreItem xmlns:ds="http://schemas.openxmlformats.org/officeDocument/2006/customXml" ds:itemID="{AD133F16-FF23-416A-B962-04F9CFC7A3DB}"/>
</file>

<file path=customXml/itemProps3.xml><?xml version="1.0" encoding="utf-8"?>
<ds:datastoreItem xmlns:ds="http://schemas.openxmlformats.org/officeDocument/2006/customXml" ds:itemID="{B8923062-13BD-4BB4-BB72-13CA687322FE}"/>
</file>

<file path=docProps/app.xml><?xml version="1.0" encoding="utf-8"?>
<Properties xmlns="http://schemas.openxmlformats.org/officeDocument/2006/extended-properties" xmlns:vt="http://schemas.openxmlformats.org/officeDocument/2006/docPropsVTypes">
  <TotalTime>51309</TotalTime>
  <Words>4081</Words>
  <Application>Microsoft Macintosh PowerPoint</Application>
  <PresentationFormat>On-screen Show (4:3)</PresentationFormat>
  <Paragraphs>1349</Paragraphs>
  <Slides>28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41" baseType="lpstr">
      <vt:lpstr>AUdimat</vt:lpstr>
      <vt:lpstr>Söhne</vt:lpstr>
      <vt:lpstr>Arial</vt:lpstr>
      <vt:lpstr>Calibri</vt:lpstr>
      <vt:lpstr>Corbel</vt:lpstr>
      <vt:lpstr>Helvetica</vt:lpstr>
      <vt:lpstr>Roboto</vt:lpstr>
      <vt:lpstr>Symbol</vt:lpstr>
      <vt:lpstr>Tahoma</vt:lpstr>
      <vt:lpstr>Wingdings</vt:lpstr>
      <vt:lpstr>Wingdings 3</vt:lpstr>
      <vt:lpstr>2_Powerpoint_FINAL</vt:lpstr>
      <vt:lpstr>Origin</vt:lpstr>
      <vt:lpstr>GPGPU Background</vt:lpstr>
      <vt:lpstr>CPU pipeline</vt:lpstr>
      <vt:lpstr>GPU pipeline</vt:lpstr>
      <vt:lpstr>GPGPU Programming </vt:lpstr>
      <vt:lpstr>Quick Summary of CUDA Programming Model</vt:lpstr>
      <vt:lpstr>Execution Model</vt:lpstr>
      <vt:lpstr>Memory Data Indexing </vt:lpstr>
      <vt:lpstr>1D, 2D, 3D data structures </vt:lpstr>
      <vt:lpstr>Memory Space</vt:lpstr>
      <vt:lpstr>CUDA Program Example</vt:lpstr>
      <vt:lpstr>Number of Threads Per CUDA Block </vt:lpstr>
      <vt:lpstr>Shared Memory</vt:lpstr>
      <vt:lpstr>Synchronization Model</vt:lpstr>
      <vt:lpstr>OpenCL vs. CUDA</vt:lpstr>
      <vt:lpstr>GPU Pipeline </vt:lpstr>
      <vt:lpstr>GPU Register Files </vt:lpstr>
      <vt:lpstr>Register File Structures: Multiple Banks  </vt:lpstr>
      <vt:lpstr>Handling Branch Instructions</vt:lpstr>
      <vt:lpstr>Split/Join</vt:lpstr>
      <vt:lpstr>How Many CUDA Blocks on One Stream Multiprocessor? </vt:lpstr>
      <vt:lpstr>Occupancy </vt:lpstr>
      <vt:lpstr>Why Do We Care about Occupancy? </vt:lpstr>
      <vt:lpstr>GPU Pipeline (1) </vt:lpstr>
      <vt:lpstr>GPU Pipeline (2) </vt:lpstr>
      <vt:lpstr>GPU Pipeline (3) </vt:lpstr>
      <vt:lpstr>GPU Pipeline (4) </vt:lpstr>
      <vt:lpstr>Mask Bits </vt:lpstr>
      <vt:lpstr>Summary</vt:lpstr>
    </vt:vector>
  </TitlesOfParts>
  <Company>Georgia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Hyesoon Kim</dc:creator>
  <cp:lastModifiedBy>Kim, Hyesoon</cp:lastModifiedBy>
  <cp:revision>221</cp:revision>
  <cp:lastPrinted>2013-01-11T16:38:21Z</cp:lastPrinted>
  <dcterms:created xsi:type="dcterms:W3CDTF">2013-01-10T23:30:37Z</dcterms:created>
  <dcterms:modified xsi:type="dcterms:W3CDTF">2023-10-29T15:19:06Z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0x010100AAFB5C5C43C8E84ABE433E05E59A4B5B</vt:lpwstr>
  </property>
</Properties>
</file>