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40"/>
  </p:notesMasterIdLst>
  <p:handoutMasterIdLst>
    <p:handoutMasterId r:id="rId41"/>
  </p:handoutMasterIdLst>
  <p:sldIdLst>
    <p:sldId id="407" r:id="rId6"/>
    <p:sldId id="423" r:id="rId7"/>
    <p:sldId id="434" r:id="rId8"/>
    <p:sldId id="427" r:id="rId9"/>
    <p:sldId id="428" r:id="rId10"/>
    <p:sldId id="436" r:id="rId11"/>
    <p:sldId id="438" r:id="rId12"/>
    <p:sldId id="442" r:id="rId13"/>
    <p:sldId id="443" r:id="rId14"/>
    <p:sldId id="431" r:id="rId15"/>
    <p:sldId id="429" r:id="rId16"/>
    <p:sldId id="435" r:id="rId17"/>
    <p:sldId id="430" r:id="rId18"/>
    <p:sldId id="432" r:id="rId19"/>
    <p:sldId id="444" r:id="rId20"/>
    <p:sldId id="445" r:id="rId21"/>
    <p:sldId id="448" r:id="rId22"/>
    <p:sldId id="449" r:id="rId23"/>
    <p:sldId id="458" r:id="rId24"/>
    <p:sldId id="446" r:id="rId25"/>
    <p:sldId id="447" r:id="rId26"/>
    <p:sldId id="440" r:id="rId27"/>
    <p:sldId id="433" r:id="rId28"/>
    <p:sldId id="439" r:id="rId29"/>
    <p:sldId id="450" r:id="rId30"/>
    <p:sldId id="451" r:id="rId31"/>
    <p:sldId id="455" r:id="rId32"/>
    <p:sldId id="452" r:id="rId33"/>
    <p:sldId id="456" r:id="rId34"/>
    <p:sldId id="457" r:id="rId35"/>
    <p:sldId id="454" r:id="rId36"/>
    <p:sldId id="453" r:id="rId37"/>
    <p:sldId id="459" r:id="rId38"/>
    <p:sldId id="44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8"/>
    <p:restoredTop sz="91701"/>
  </p:normalViewPr>
  <p:slideViewPr>
    <p:cSldViewPr snapToGrid="0" snapToObjects="1">
      <p:cViewPr varScale="1">
        <p:scale>
          <a:sx n="66" d="100"/>
          <a:sy n="66" d="100"/>
        </p:scale>
        <p:origin x="1243" y="58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Chipscope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Vortex Code Structure</a:t>
            </a:r>
            <a:endParaRPr lang="en-US" b="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Blaise Tine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/syn</a:t>
            </a:r>
          </a:p>
          <a:p>
            <a:r>
              <a:rPr lang="en-US" dirty="0"/>
              <a:t>/altera		Altera FPGA synthesis</a:t>
            </a:r>
          </a:p>
          <a:p>
            <a:r>
              <a:rPr lang="en-US" dirty="0"/>
              <a:t>/</a:t>
            </a:r>
            <a:r>
              <a:rPr lang="en-US" dirty="0" err="1"/>
              <a:t>xilinx</a:t>
            </a:r>
            <a:r>
              <a:rPr lang="en-US" dirty="0"/>
              <a:t>		Xilinx FPGA synthesis</a:t>
            </a:r>
          </a:p>
          <a:p>
            <a:r>
              <a:rPr lang="en-US" dirty="0"/>
              <a:t>/</a:t>
            </a:r>
            <a:r>
              <a:rPr lang="en-US" dirty="0" err="1"/>
              <a:t>yosys</a:t>
            </a:r>
            <a:r>
              <a:rPr lang="en-US" dirty="0"/>
              <a:t>		</a:t>
            </a:r>
            <a:r>
              <a:rPr lang="en-US" dirty="0" err="1"/>
              <a:t>Yosys</a:t>
            </a:r>
            <a:r>
              <a:rPr lang="en-US" dirty="0"/>
              <a:t> synthesis</a:t>
            </a:r>
          </a:p>
          <a:p>
            <a:r>
              <a:rPr lang="en-US" dirty="0"/>
              <a:t>/</a:t>
            </a:r>
            <a:r>
              <a:rPr lang="en-US" dirty="0" err="1"/>
              <a:t>synopsys</a:t>
            </a:r>
            <a:r>
              <a:rPr lang="en-US" dirty="0"/>
              <a:t>	Synopsys</a:t>
            </a:r>
          </a:p>
          <a:p>
            <a:r>
              <a:rPr lang="en-US" dirty="0"/>
              <a:t>/</a:t>
            </a:r>
            <a:r>
              <a:rPr lang="en-US" dirty="0" err="1"/>
              <a:t>modelsim</a:t>
            </a:r>
            <a:r>
              <a:rPr lang="en-US" dirty="0"/>
              <a:t>	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1987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4896601" cy="5010150"/>
          </a:xfrm>
        </p:spPr>
        <p:txBody>
          <a:bodyPr/>
          <a:lstStyle/>
          <a:p>
            <a:r>
              <a:rPr lang="en-US" sz="2800" dirty="0"/>
              <a:t>Reference: /vortex/sim</a:t>
            </a:r>
          </a:p>
          <a:p>
            <a:r>
              <a:rPr lang="en-US" sz="2800" dirty="0" err="1"/>
              <a:t>rtlsim</a:t>
            </a:r>
            <a:r>
              <a:rPr lang="en-US" sz="2800" dirty="0"/>
              <a:t>: Processor RTL</a:t>
            </a:r>
          </a:p>
          <a:p>
            <a:r>
              <a:rPr lang="en-US" sz="2800" dirty="0" err="1"/>
              <a:t>vlsim</a:t>
            </a:r>
            <a:r>
              <a:rPr lang="en-US" sz="2800" dirty="0"/>
              <a:t>:  AFU RTL</a:t>
            </a:r>
          </a:p>
          <a:p>
            <a:r>
              <a:rPr lang="en-US" sz="2800" dirty="0" err="1"/>
              <a:t>simX</a:t>
            </a:r>
            <a:r>
              <a:rPr lang="en-US" sz="2800" dirty="0"/>
              <a:t>:   cycle-level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C8418B-67FD-5036-F58F-D48993AC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44" y="1921344"/>
            <a:ext cx="4676081" cy="42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470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/vortex/kernel</a:t>
            </a:r>
          </a:p>
          <a:p>
            <a:r>
              <a:rPr lang="en-US" dirty="0"/>
              <a:t>/linker		Loader scripts</a:t>
            </a:r>
          </a:p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		Kernel API sources</a:t>
            </a:r>
          </a:p>
          <a:p>
            <a:pPr lvl="1"/>
            <a:r>
              <a:rPr lang="en-US" dirty="0"/>
              <a:t>start.*		Startup routine		</a:t>
            </a:r>
          </a:p>
          <a:p>
            <a:pPr lvl="1"/>
            <a:r>
              <a:rPr lang="en-US" dirty="0"/>
              <a:t>print.*		Standard out print</a:t>
            </a:r>
          </a:p>
          <a:p>
            <a:pPr lvl="1"/>
            <a:r>
              <a:rPr lang="en-US" dirty="0"/>
              <a:t>spawn.*	Tasks scheduler</a:t>
            </a:r>
          </a:p>
          <a:p>
            <a:pPr lvl="1"/>
            <a:r>
              <a:rPr lang="en-US" dirty="0"/>
              <a:t>perf.*		Performance counter logger</a:t>
            </a:r>
          </a:p>
          <a:p>
            <a:pPr lvl="1"/>
            <a:r>
              <a:rPr lang="en-US" dirty="0"/>
              <a:t>syscalls.*	System calls handling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7407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/vortex/runtime</a:t>
            </a:r>
          </a:p>
          <a:p>
            <a:r>
              <a:rPr lang="en-US" dirty="0"/>
              <a:t>/stub		Stub library </a:t>
            </a:r>
            <a:r>
              <a:rPr lang="en-US"/>
              <a:t>for linking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opae</a:t>
            </a:r>
            <a:r>
              <a:rPr lang="en-US" dirty="0"/>
              <a:t>		OPAE FPGA runtime</a:t>
            </a:r>
          </a:p>
          <a:p>
            <a:r>
              <a:rPr lang="en-US" dirty="0"/>
              <a:t>/</a:t>
            </a:r>
            <a:r>
              <a:rPr lang="en-US" dirty="0" err="1"/>
              <a:t>xrt</a:t>
            </a:r>
            <a:r>
              <a:rPr lang="en-US" dirty="0"/>
              <a:t>		XRT simulation runtime</a:t>
            </a:r>
          </a:p>
          <a:p>
            <a:r>
              <a:rPr lang="en-US" dirty="0"/>
              <a:t>/</a:t>
            </a:r>
            <a:r>
              <a:rPr lang="en-US" dirty="0" err="1"/>
              <a:t>rtlsim</a:t>
            </a:r>
            <a:r>
              <a:rPr lang="en-US" dirty="0"/>
              <a:t>		RTL Simulation runtime</a:t>
            </a:r>
          </a:p>
          <a:p>
            <a:r>
              <a:rPr lang="en-US" dirty="0"/>
              <a:t>/</a:t>
            </a:r>
            <a:r>
              <a:rPr lang="en-US" dirty="0" err="1"/>
              <a:t>simx</a:t>
            </a:r>
            <a:r>
              <a:rPr lang="en-US" dirty="0"/>
              <a:t>		</a:t>
            </a:r>
            <a:r>
              <a:rPr lang="en-US" dirty="0" err="1"/>
              <a:t>SimX</a:t>
            </a:r>
            <a:r>
              <a:rPr lang="en-US" dirty="0"/>
              <a:t>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60230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/vortex/tests</a:t>
            </a:r>
          </a:p>
          <a:p>
            <a:r>
              <a:rPr lang="en-US" dirty="0"/>
              <a:t>/kernel		kernel tests</a:t>
            </a:r>
          </a:p>
          <a:p>
            <a:r>
              <a:rPr lang="en-US" dirty="0"/>
              <a:t>/regression	C++ applications tests</a:t>
            </a:r>
          </a:p>
          <a:p>
            <a:r>
              <a:rPr lang="en-US" dirty="0"/>
              <a:t>/</a:t>
            </a:r>
            <a:r>
              <a:rPr lang="en-US" dirty="0" err="1"/>
              <a:t>opencl</a:t>
            </a:r>
            <a:r>
              <a:rPr lang="en-US" dirty="0"/>
              <a:t>		OpenCL benchmarks</a:t>
            </a:r>
          </a:p>
          <a:p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		RISC-V conformance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9478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/vortex/ci</a:t>
            </a:r>
          </a:p>
          <a:p>
            <a:r>
              <a:rPr lang="en-US" dirty="0">
                <a:solidFill>
                  <a:srgbClr val="FF0000"/>
                </a:solidFill>
              </a:rPr>
              <a:t>blackbox.sh</a:t>
            </a:r>
            <a:r>
              <a:rPr lang="en-US" dirty="0"/>
              <a:t>		Apps runner driver</a:t>
            </a:r>
          </a:p>
          <a:p>
            <a:r>
              <a:rPr lang="en-US" dirty="0">
                <a:solidFill>
                  <a:srgbClr val="FF0000"/>
                </a:solidFill>
              </a:rPr>
              <a:t>regression.sh</a:t>
            </a:r>
            <a:r>
              <a:rPr lang="en-US" dirty="0"/>
              <a:t>		CI regression suite</a:t>
            </a:r>
          </a:p>
          <a:p>
            <a:r>
              <a:rPr lang="en-US" dirty="0">
                <a:solidFill>
                  <a:srgbClr val="FF0000"/>
                </a:solidFill>
              </a:rPr>
              <a:t>Test_compiler.sh	</a:t>
            </a:r>
            <a:r>
              <a:rPr lang="en-US" dirty="0"/>
              <a:t>CI compiler suite</a:t>
            </a:r>
          </a:p>
          <a:p>
            <a:r>
              <a:rPr lang="en-US" dirty="0">
                <a:solidFill>
                  <a:srgbClr val="FF0000"/>
                </a:solidFill>
              </a:rPr>
              <a:t>prebuild.sh</a:t>
            </a:r>
            <a:r>
              <a:rPr lang="en-US" dirty="0"/>
              <a:t>		Build prebuilt binaries</a:t>
            </a:r>
          </a:p>
          <a:p>
            <a:r>
              <a:rPr lang="en-US" dirty="0">
                <a:solidFill>
                  <a:srgbClr val="FF0000"/>
                </a:solidFill>
              </a:rPr>
              <a:t>toolchain_install.sh</a:t>
            </a:r>
            <a:r>
              <a:rPr lang="en-US" dirty="0"/>
              <a:t>	Install prebuild binaries</a:t>
            </a:r>
          </a:p>
          <a:p>
            <a:endParaRPr lang="en-US" dirty="0"/>
          </a:p>
          <a:p>
            <a:r>
              <a:rPr lang="en-US" dirty="0"/>
              <a:t>Usage:  &lt;tool&gt; --help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0251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</a:t>
            </a:r>
            <a:r>
              <a:rPr lang="en-US" dirty="0" err="1"/>
              <a:t>VX_config.vh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rtl</a:t>
            </a:r>
            <a:r>
              <a:rPr lang="en-US" dirty="0"/>
              <a:t>/</a:t>
            </a:r>
            <a:r>
              <a:rPr lang="en-US" dirty="0" err="1"/>
              <a:t>VX_config.vh</a:t>
            </a:r>
            <a:endParaRPr lang="en-US" dirty="0"/>
          </a:p>
          <a:p>
            <a:r>
              <a:rPr lang="en-US" dirty="0"/>
              <a:t>Contains all HW configuration parameters</a:t>
            </a:r>
          </a:p>
          <a:p>
            <a:pPr lvl="1"/>
            <a:r>
              <a:rPr lang="en-US" dirty="0"/>
              <a:t>e.g.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NUM_CORES, NUM_THREADS, L2_ENABLE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Autogen</a:t>
            </a:r>
            <a:r>
              <a:rPr lang="en-US" dirty="0"/>
              <a:t> C++ header: </a:t>
            </a:r>
            <a:r>
              <a:rPr lang="en-US" dirty="0" err="1"/>
              <a:t>VX_config.h</a:t>
            </a:r>
            <a:endParaRPr lang="en-US" dirty="0"/>
          </a:p>
          <a:p>
            <a:pPr lvl="1"/>
            <a:r>
              <a:rPr lang="en-US" dirty="0"/>
              <a:t>$ make –s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04177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</a:t>
            </a:r>
            <a:r>
              <a:rPr lang="en-US" dirty="0" err="1"/>
              <a:t>VX_config.vh</a:t>
            </a:r>
            <a:r>
              <a:rPr lang="en-US" dirty="0"/>
              <a:t>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IO</a:t>
            </a:r>
          </a:p>
          <a:p>
            <a:pPr lvl="1"/>
            <a:r>
              <a:rPr lang="en-US" dirty="0"/>
              <a:t>COUT</a:t>
            </a:r>
          </a:p>
          <a:p>
            <a:pPr lvl="1"/>
            <a:r>
              <a:rPr lang="en-US" dirty="0"/>
              <a:t>SMEM</a:t>
            </a:r>
          </a:p>
          <a:p>
            <a:r>
              <a:rPr lang="en-US" dirty="0"/>
              <a:t>Caches</a:t>
            </a:r>
          </a:p>
          <a:p>
            <a:pPr lvl="1"/>
            <a:r>
              <a:rPr lang="en-US" dirty="0"/>
              <a:t>Enable/disable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9D31C58-49D1-49DD-92AA-584ECED4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36" y="1303338"/>
            <a:ext cx="1365938" cy="40590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4FC3423-BE65-4A53-84AF-1CF8D45EC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807" y="1303338"/>
            <a:ext cx="204173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608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</a:t>
            </a:r>
            <a:r>
              <a:rPr lang="en-US" dirty="0" err="1"/>
              <a:t>VX_config.vh</a:t>
            </a:r>
            <a:r>
              <a:rPr lang="en-US" dirty="0"/>
              <a:t>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config</a:t>
            </a:r>
          </a:p>
          <a:p>
            <a:pPr lvl="1"/>
            <a:r>
              <a:rPr lang="en-US" dirty="0"/>
              <a:t>Banks</a:t>
            </a:r>
          </a:p>
          <a:p>
            <a:pPr lvl="1"/>
            <a:r>
              <a:rPr lang="en-US" dirty="0"/>
              <a:t>MSHR size</a:t>
            </a:r>
          </a:p>
          <a:p>
            <a:pPr lvl="1"/>
            <a:r>
              <a:rPr lang="en-US" dirty="0"/>
              <a:t>Queues sizes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347AE0-6C01-4B95-8517-92382208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89" y="1204762"/>
            <a:ext cx="1674781" cy="52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68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</a:t>
            </a:r>
            <a:r>
              <a:rPr lang="en-US" dirty="0" err="1"/>
              <a:t>VX_types.vh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CSRs</a:t>
            </a:r>
          </a:p>
          <a:p>
            <a:pPr lvl="1"/>
            <a:r>
              <a:rPr lang="en-US" dirty="0"/>
              <a:t>Control status regs</a:t>
            </a:r>
          </a:p>
          <a:p>
            <a:pPr lvl="1"/>
            <a:r>
              <a:rPr lang="en-US" dirty="0"/>
              <a:t>Performance counters</a:t>
            </a:r>
          </a:p>
          <a:p>
            <a:r>
              <a:rPr lang="en-US" dirty="0"/>
              <a:t>DCRs</a:t>
            </a:r>
          </a:p>
          <a:p>
            <a:pPr lvl="1"/>
            <a:r>
              <a:rPr lang="en-US" dirty="0"/>
              <a:t>Device config regs</a:t>
            </a:r>
          </a:p>
          <a:p>
            <a:pPr lvl="1"/>
            <a:r>
              <a:rPr lang="en-US" dirty="0"/>
              <a:t>Perf monitor class</a:t>
            </a:r>
          </a:p>
          <a:p>
            <a:pPr lvl="1"/>
            <a:r>
              <a:rPr lang="en-US" dirty="0"/>
              <a:t>Startup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A3E27DE-2EEA-4823-AE29-06044F35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56" y="1650700"/>
            <a:ext cx="2681711" cy="36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052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9BD4D-8037-7344-8368-1A0A67C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4F639-7F4C-AF43-B959-3AD776D4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076325"/>
            <a:ext cx="8347075" cy="5464175"/>
          </a:xfrm>
        </p:spPr>
        <p:txBody>
          <a:bodyPr/>
          <a:lstStyle/>
          <a:p>
            <a:r>
              <a:rPr lang="en-US" sz="2800" dirty="0"/>
              <a:t>Source Tree</a:t>
            </a:r>
          </a:p>
          <a:p>
            <a:r>
              <a:rPr lang="en-US" sz="2800" dirty="0"/>
              <a:t>Documentation</a:t>
            </a:r>
          </a:p>
          <a:p>
            <a:r>
              <a:rPr lang="en-US" sz="2800" dirty="0"/>
              <a:t>Hardware</a:t>
            </a:r>
          </a:p>
          <a:p>
            <a:r>
              <a:rPr lang="en-US" sz="2800" dirty="0"/>
              <a:t>Synthesis</a:t>
            </a:r>
          </a:p>
          <a:p>
            <a:r>
              <a:rPr lang="en-US" sz="2800" dirty="0"/>
              <a:t>Simulation</a:t>
            </a:r>
          </a:p>
          <a:p>
            <a:r>
              <a:rPr lang="en-US" sz="2800" dirty="0"/>
              <a:t>Runtime</a:t>
            </a:r>
          </a:p>
          <a:p>
            <a:r>
              <a:rPr lang="en-US" sz="2800" dirty="0"/>
              <a:t>Kernel</a:t>
            </a:r>
          </a:p>
          <a:p>
            <a:r>
              <a:rPr lang="en-US" sz="2800" dirty="0"/>
              <a:t>Testing and Integration</a:t>
            </a:r>
          </a:p>
          <a:p>
            <a:r>
              <a:rPr lang="en-US" sz="2800" dirty="0"/>
              <a:t>Configuration</a:t>
            </a:r>
          </a:p>
          <a:p>
            <a:r>
              <a:rPr lang="en-US" sz="2800" dirty="0"/>
              <a:t>Coding Convention</a:t>
            </a:r>
          </a:p>
          <a:p>
            <a:r>
              <a:rPr lang="en-US" sz="2800" dirty="0"/>
              <a:t>Debugging Vortex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D0AF07-F309-B744-8C5D-D8FBEA24D231}"/>
              </a:ext>
            </a:extLst>
          </p:cNvPr>
          <p:cNvSpPr txBox="1"/>
          <p:nvPr/>
        </p:nvSpPr>
        <p:spPr>
          <a:xfrm>
            <a:off x="6894885" y="610870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989534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303338"/>
            <a:ext cx="8579282" cy="5010150"/>
          </a:xfrm>
        </p:spPr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VX_config.h</a:t>
            </a:r>
            <a:endParaRPr lang="en-US" dirty="0"/>
          </a:p>
          <a:p>
            <a:pPr lvl="1"/>
            <a:r>
              <a:rPr lang="en-US" dirty="0"/>
              <a:t>Auto-generated</a:t>
            </a:r>
          </a:p>
          <a:p>
            <a:r>
              <a:rPr lang="en-US" dirty="0"/>
              <a:t>Consumed by all SW components</a:t>
            </a:r>
          </a:p>
          <a:p>
            <a:pPr lvl="1"/>
            <a:r>
              <a:rPr lang="en-US" dirty="0"/>
              <a:t>Vortex kernel library</a:t>
            </a:r>
          </a:p>
          <a:p>
            <a:pPr lvl="1"/>
            <a:r>
              <a:rPr lang="en-US" dirty="0"/>
              <a:t>Vortex runtime</a:t>
            </a:r>
          </a:p>
          <a:p>
            <a:pPr lvl="1"/>
            <a:r>
              <a:rPr lang="en-US" dirty="0"/>
              <a:t>All simulators</a:t>
            </a:r>
          </a:p>
          <a:p>
            <a:r>
              <a:rPr lang="en-US" dirty="0"/>
              <a:t>Blackbox examples:</a:t>
            </a:r>
          </a:p>
          <a:p>
            <a:pPr lvl="1"/>
            <a:r>
              <a:rPr lang="en-US" sz="1600" b="0" dirty="0">
                <a:effectLst/>
                <a:latin typeface="Consolas" panose="020B0609020204030204" pitchFamily="49" charset="0"/>
              </a:rPr>
              <a:t>./ci/blackbox.sh --cores=2 --warps=2 –app=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vecadd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CONFIGS=“-DNUM_CORES=2 -DNUM_WARPS=2“ </a:t>
            </a:r>
            <a:r>
              <a:rPr lang="en-US" sz="1600" dirty="0">
                <a:latin typeface="Consolas" panose="020B0609020204030204" pitchFamily="49" charset="0"/>
              </a:rPr>
              <a:t>./ci/blackbox.sh --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app=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vecadd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CONFIGS="-DMEM_LATENCY=100“ </a:t>
            </a:r>
            <a:r>
              <a:rPr lang="en-US" sz="1600" dirty="0">
                <a:latin typeface="Consolas" panose="020B0609020204030204" pitchFamily="49" charset="0"/>
              </a:rPr>
              <a:t>./ci/blackbox.sh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--app=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vecadd</a:t>
            </a: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88440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Synthesis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/syn/</a:t>
            </a:r>
            <a:r>
              <a:rPr lang="en-US" dirty="0" err="1"/>
              <a:t>opae</a:t>
            </a:r>
            <a:endParaRPr lang="en-US" dirty="0"/>
          </a:p>
          <a:p>
            <a:r>
              <a:rPr lang="en-US" dirty="0"/>
              <a:t>FPGA build scripts allows customization</a:t>
            </a:r>
          </a:p>
          <a:p>
            <a:pPr lvl="1"/>
            <a:r>
              <a:rPr lang="en-US" dirty="0"/>
              <a:t>Use parameters from </a:t>
            </a:r>
            <a:r>
              <a:rPr lang="en-US" dirty="0" err="1"/>
              <a:t>VX_config.vh</a:t>
            </a:r>
            <a:endParaRPr lang="en-US" dirty="0"/>
          </a:p>
          <a:p>
            <a:r>
              <a:rPr lang="en-US" dirty="0"/>
              <a:t>FPGA synthesis examples: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CONFIGS="-DNUM_THREADS=4“ make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fpga</a:t>
            </a:r>
            <a:endParaRPr lang="en-US" sz="1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CONFIGS="-DNUM_WARPS=4“   make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fpga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CONFIGS=“-DPERF_ENABLE=4“    make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fpga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87180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 –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coding standard</a:t>
            </a:r>
          </a:p>
          <a:p>
            <a:pPr lvl="1"/>
            <a:r>
              <a:rPr lang="en-US" dirty="0"/>
              <a:t>Self-documentation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/>
              <a:t>Extensibility</a:t>
            </a:r>
          </a:p>
          <a:p>
            <a:r>
              <a:rPr lang="en-US" dirty="0"/>
              <a:t>Module files: VX_&lt;module&gt;.</a:t>
            </a:r>
            <a:r>
              <a:rPr lang="en-US" dirty="0" err="1"/>
              <a:t>sv</a:t>
            </a:r>
            <a:endParaRPr lang="en-US" dirty="0"/>
          </a:p>
          <a:p>
            <a:r>
              <a:rPr lang="en-US" dirty="0"/>
              <a:t>Interfaces: VX_&lt;interface&gt;_if.sv</a:t>
            </a:r>
          </a:p>
          <a:p>
            <a:r>
              <a:rPr lang="en-US" dirty="0"/>
              <a:t>Header: VX_&lt;name&gt;.</a:t>
            </a:r>
            <a:r>
              <a:rPr lang="en-US" dirty="0" err="1"/>
              <a:t>vh</a:t>
            </a:r>
            <a:endParaRPr lang="en-US" dirty="0"/>
          </a:p>
          <a:p>
            <a:r>
              <a:rPr lang="en-US" dirty="0"/>
              <a:t>Data Types:  VX_&lt;name&gt;_</a:t>
            </a:r>
            <a:r>
              <a:rPr lang="en-US" dirty="0" err="1"/>
              <a:t>types.vh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1265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 -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rtl</a:t>
            </a:r>
            <a:r>
              <a:rPr lang="en-US" dirty="0"/>
              <a:t>/interfaces</a:t>
            </a:r>
          </a:p>
          <a:p>
            <a:r>
              <a:rPr lang="en-US" dirty="0"/>
              <a:t>Grouping of related signals</a:t>
            </a:r>
          </a:p>
          <a:p>
            <a:r>
              <a:rPr lang="en-US" dirty="0"/>
              <a:t>Master/slave interconnect</a:t>
            </a:r>
          </a:p>
          <a:p>
            <a:pPr lvl="1"/>
            <a:r>
              <a:rPr lang="en-US" dirty="0"/>
              <a:t>Master: outgoing</a:t>
            </a:r>
          </a:p>
          <a:p>
            <a:pPr lvl="1"/>
            <a:r>
              <a:rPr lang="en-US" dirty="0"/>
              <a:t>Slave: incoming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A7FEA99-50F1-48B3-84A4-2D2123F9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33" y="1901222"/>
            <a:ext cx="2724530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704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 – Handshaking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Pipeline Pattern</a:t>
            </a:r>
          </a:p>
          <a:p>
            <a:r>
              <a:rPr lang="en-US" dirty="0"/>
              <a:t>valid/ready interfaces</a:t>
            </a:r>
          </a:p>
          <a:p>
            <a:pPr lvl="1"/>
            <a:r>
              <a:rPr lang="en-US" dirty="0"/>
              <a:t>out: data	Data to transfer</a:t>
            </a:r>
          </a:p>
          <a:p>
            <a:pPr lvl="1"/>
            <a:r>
              <a:rPr lang="en-US" dirty="0"/>
              <a:t>out: valid	Producer has valid data to transfer</a:t>
            </a:r>
          </a:p>
          <a:p>
            <a:pPr lvl="1"/>
            <a:r>
              <a:rPr lang="en-US" dirty="0"/>
              <a:t>in:    ready	Consumer is ready to accept data</a:t>
            </a:r>
          </a:p>
          <a:p>
            <a:r>
              <a:rPr lang="en-US" dirty="0"/>
              <a:t>fire =&gt; valid &amp;&amp; ready;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9765EA-351F-463E-83C0-A2BAEB73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3" y="4810268"/>
            <a:ext cx="8039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939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8347075" cy="5010150"/>
          </a:xfrm>
        </p:spPr>
        <p:txBody>
          <a:bodyPr/>
          <a:lstStyle/>
          <a:p>
            <a:r>
              <a:rPr lang="en-US" sz="2800" dirty="0"/>
              <a:t>Three debugging modes</a:t>
            </a:r>
          </a:p>
          <a:p>
            <a:pPr lvl="1"/>
            <a:r>
              <a:rPr lang="en-US" sz="2400" dirty="0"/>
              <a:t>Cycle-Level Debugging</a:t>
            </a:r>
          </a:p>
          <a:p>
            <a:pPr lvl="2"/>
            <a:r>
              <a:rPr lang="en-US" sz="2000" dirty="0"/>
              <a:t>Using Simx simulator</a:t>
            </a:r>
          </a:p>
          <a:p>
            <a:pPr lvl="1"/>
            <a:r>
              <a:rPr lang="en-US" sz="2400" dirty="0"/>
              <a:t>RTL Debugging</a:t>
            </a:r>
          </a:p>
          <a:p>
            <a:pPr lvl="2"/>
            <a:r>
              <a:rPr lang="en-US" sz="2000" dirty="0"/>
              <a:t>Using </a:t>
            </a:r>
            <a:r>
              <a:rPr lang="en-US" sz="2000" dirty="0" err="1"/>
              <a:t>RTLsim</a:t>
            </a:r>
            <a:r>
              <a:rPr lang="en-US" sz="2000" dirty="0"/>
              <a:t> or </a:t>
            </a:r>
            <a:r>
              <a:rPr lang="en-US" sz="2000" dirty="0" err="1"/>
              <a:t>OpaeSim</a:t>
            </a:r>
            <a:r>
              <a:rPr lang="en-US" sz="2000" dirty="0"/>
              <a:t> simulators</a:t>
            </a:r>
          </a:p>
          <a:p>
            <a:pPr lvl="1"/>
            <a:r>
              <a:rPr lang="en-US" sz="2400" dirty="0"/>
              <a:t>FPGA Debugging</a:t>
            </a:r>
          </a:p>
          <a:p>
            <a:pPr lvl="2"/>
            <a:r>
              <a:rPr lang="en-US" sz="2000" dirty="0"/>
              <a:t>Proprietary scope analyzer (Altera)</a:t>
            </a:r>
          </a:p>
          <a:p>
            <a:pPr lvl="2"/>
            <a:r>
              <a:rPr lang="en-US" sz="2000" dirty="0"/>
              <a:t>Xilinx </a:t>
            </a:r>
            <a:r>
              <a:rPr lang="en-US" sz="2000" dirty="0" err="1"/>
              <a:t>ChipScope</a:t>
            </a:r>
            <a:r>
              <a:rPr lang="en-US" sz="2000" dirty="0"/>
              <a:t> (Xilinx)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9219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SimX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4"/>
            <a:ext cx="8796337" cy="5540375"/>
          </a:xfrm>
        </p:spPr>
        <p:txBody>
          <a:bodyPr/>
          <a:lstStyle/>
          <a:p>
            <a:r>
              <a:rPr lang="en-US" sz="2800" dirty="0"/>
              <a:t>When to use this mode?</a:t>
            </a:r>
          </a:p>
          <a:p>
            <a:pPr lvl="1"/>
            <a:r>
              <a:rPr lang="en-US" sz="2400" dirty="0"/>
              <a:t>User application debugging</a:t>
            </a:r>
          </a:p>
          <a:p>
            <a:pPr lvl="1"/>
            <a:r>
              <a:rPr lang="en-US" sz="2400" dirty="0"/>
              <a:t>Vortex S/W stack debugging</a:t>
            </a:r>
          </a:p>
          <a:p>
            <a:pPr lvl="1"/>
            <a:r>
              <a:rPr lang="en-US" sz="2400" dirty="0"/>
              <a:t>New SimX extension</a:t>
            </a:r>
          </a:p>
          <a:p>
            <a:r>
              <a:rPr lang="en-US" sz="2800" dirty="0"/>
              <a:t>Example: </a:t>
            </a:r>
            <a:r>
              <a:rPr lang="sv-SE" sz="2800" dirty="0"/>
              <a:t>debug levels=3</a:t>
            </a:r>
          </a:p>
          <a:p>
            <a:pPr lvl="1"/>
            <a:r>
              <a:rPr lang="sv-SE" sz="2400" dirty="0"/>
              <a:t>$ blackbox.sh --driver=simx --app=demo </a:t>
            </a:r>
            <a:r>
              <a:rPr lang="sv-SE" sz="2400" dirty="0">
                <a:solidFill>
                  <a:srgbClr val="FF0000"/>
                </a:solidFill>
              </a:rPr>
              <a:t>–debug=3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54809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– SimX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4"/>
            <a:ext cx="8796337" cy="5540375"/>
          </a:xfrm>
        </p:spPr>
        <p:txBody>
          <a:bodyPr/>
          <a:lstStyle/>
          <a:p>
            <a:r>
              <a:rPr lang="en-US" sz="2800" dirty="0"/>
              <a:t>Generated output: run.log</a:t>
            </a:r>
          </a:p>
          <a:p>
            <a:pPr lvl="1"/>
            <a:r>
              <a:rPr lang="en-US" sz="2400" dirty="0"/>
              <a:t>Instructions trace</a:t>
            </a:r>
          </a:p>
          <a:p>
            <a:pPr lvl="1"/>
            <a:r>
              <a:rPr lang="en-US" sz="2400" dirty="0"/>
              <a:t>Fetched instruction</a:t>
            </a:r>
          </a:p>
          <a:p>
            <a:pPr lvl="1"/>
            <a:r>
              <a:rPr lang="en-US" sz="2400" dirty="0"/>
              <a:t>Source operands</a:t>
            </a:r>
          </a:p>
          <a:p>
            <a:pPr lvl="1"/>
            <a:r>
              <a:rPr lang="en-US" sz="2400" dirty="0"/>
              <a:t>Destination result</a:t>
            </a:r>
          </a:p>
          <a:p>
            <a:pPr lvl="1"/>
            <a:r>
              <a:rPr lang="en-US" sz="2400" dirty="0"/>
              <a:t>Memory trace</a:t>
            </a:r>
          </a:p>
          <a:p>
            <a:pPr lvl="1"/>
            <a:r>
              <a:rPr lang="en-US" sz="2400" dirty="0"/>
              <a:t>Stalls with info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DD1CDF-D848-B3E9-5949-56CBC2761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526"/>
          <a:stretch/>
        </p:blipFill>
        <p:spPr>
          <a:xfrm>
            <a:off x="4522226" y="1864950"/>
            <a:ext cx="4029637" cy="396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83332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8347075" cy="4733926"/>
          </a:xfrm>
        </p:spPr>
        <p:txBody>
          <a:bodyPr/>
          <a:lstStyle/>
          <a:p>
            <a:r>
              <a:rPr lang="en-US" sz="2800" dirty="0"/>
              <a:t>When to use this mode?</a:t>
            </a:r>
          </a:p>
          <a:p>
            <a:pPr lvl="1"/>
            <a:r>
              <a:rPr lang="en-US" sz="2400" dirty="0"/>
              <a:t>RTL code debugging</a:t>
            </a:r>
          </a:p>
          <a:p>
            <a:r>
              <a:rPr lang="en-US" sz="2800" dirty="0"/>
              <a:t>Command lines</a:t>
            </a:r>
          </a:p>
          <a:p>
            <a:pPr lvl="1"/>
            <a:r>
              <a:rPr lang="sv-SE" sz="2400" dirty="0"/>
              <a:t>$ blackbox.sh --driver=rtlsim --app=demo </a:t>
            </a:r>
            <a:r>
              <a:rPr lang="sv-SE" sz="2400" dirty="0">
                <a:solidFill>
                  <a:srgbClr val="FF0000"/>
                </a:solidFill>
              </a:rPr>
              <a:t>–debug=1</a:t>
            </a:r>
          </a:p>
          <a:p>
            <a:r>
              <a:rPr lang="sv-SE" sz="2800" dirty="0"/>
              <a:t>Controlling debug trace via Makefile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225E05F-907F-5155-6AD3-C6F6A98CB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804601" y="3648278"/>
            <a:ext cx="5534797" cy="20338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2C8BFF-2144-FEC9-494C-B24E9F3178DF}"/>
              </a:ext>
            </a:extLst>
          </p:cNvPr>
          <p:cNvSpPr txBox="1"/>
          <p:nvPr/>
        </p:nvSpPr>
        <p:spPr>
          <a:xfrm>
            <a:off x="2998775" y="5781675"/>
            <a:ext cx="271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vortex/sim/</a:t>
            </a:r>
            <a:r>
              <a:rPr lang="en-US" dirty="0" err="1"/>
              <a:t>rtlsim</a:t>
            </a:r>
            <a:r>
              <a:rPr lang="en-US" dirty="0"/>
              <a:t>/</a:t>
            </a:r>
            <a:r>
              <a:rPr lang="en-US" dirty="0" err="1"/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264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– RTL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8347075" cy="4733926"/>
          </a:xfrm>
        </p:spPr>
        <p:txBody>
          <a:bodyPr/>
          <a:lstStyle/>
          <a:p>
            <a:r>
              <a:rPr lang="en-US" sz="2800" dirty="0"/>
              <a:t>Generated output: run.log</a:t>
            </a:r>
          </a:p>
          <a:p>
            <a:pPr lvl="1"/>
            <a:r>
              <a:rPr lang="en-US" sz="2400" dirty="0"/>
              <a:t>Instructions trace</a:t>
            </a:r>
          </a:p>
          <a:p>
            <a:pPr lvl="1"/>
            <a:r>
              <a:rPr lang="en-US" sz="2400" dirty="0"/>
              <a:t>Fetched instruction</a:t>
            </a:r>
          </a:p>
          <a:p>
            <a:pPr lvl="1"/>
            <a:r>
              <a:rPr lang="en-US" sz="2400" dirty="0"/>
              <a:t>Source operands</a:t>
            </a:r>
          </a:p>
          <a:p>
            <a:pPr lvl="1"/>
            <a:r>
              <a:rPr lang="en-US" sz="2400" dirty="0"/>
              <a:t>Destination result</a:t>
            </a:r>
          </a:p>
          <a:p>
            <a:pPr lvl="1"/>
            <a:r>
              <a:rPr lang="en-US" sz="2400" dirty="0"/>
              <a:t>Memory trace</a:t>
            </a:r>
          </a:p>
          <a:p>
            <a:pPr lvl="1"/>
            <a:r>
              <a:rPr lang="en-US" sz="2400" dirty="0"/>
              <a:t>Stalls with info</a:t>
            </a:r>
          </a:p>
          <a:p>
            <a:r>
              <a:rPr lang="en-US" sz="2800" dirty="0"/>
              <a:t>Waveform: </a:t>
            </a:r>
            <a:r>
              <a:rPr lang="en-US" sz="2800" dirty="0" err="1"/>
              <a:t>trace.vcd</a:t>
            </a:r>
            <a:endParaRPr lang="en-US" sz="2800" dirty="0"/>
          </a:p>
          <a:p>
            <a:pPr lvl="1"/>
            <a:r>
              <a:rPr lang="en-US" sz="2400" dirty="0"/>
              <a:t>Detail is controllable</a:t>
            </a:r>
          </a:p>
          <a:p>
            <a:pPr lvl="2"/>
            <a:r>
              <a:rPr lang="en-US" sz="2000" dirty="0"/>
              <a:t>Using </a:t>
            </a:r>
            <a:r>
              <a:rPr lang="en-US" sz="2000" dirty="0" err="1"/>
              <a:t>Verilator</a:t>
            </a:r>
            <a:r>
              <a:rPr lang="en-US" sz="2000" dirty="0"/>
              <a:t> annotation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C8BFF-2144-FEC9-494C-B24E9F3178DF}"/>
              </a:ext>
            </a:extLst>
          </p:cNvPr>
          <p:cNvSpPr txBox="1"/>
          <p:nvPr/>
        </p:nvSpPr>
        <p:spPr>
          <a:xfrm>
            <a:off x="3080538" y="6028809"/>
            <a:ext cx="271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vortex/sim/</a:t>
            </a:r>
            <a:r>
              <a:rPr lang="en-US" dirty="0" err="1"/>
              <a:t>rtlsim</a:t>
            </a:r>
            <a:r>
              <a:rPr lang="en-US" dirty="0"/>
              <a:t>/</a:t>
            </a:r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E845AC-54CC-DC48-8495-3842238AD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0522"/>
          <a:stretch/>
        </p:blipFill>
        <p:spPr>
          <a:xfrm>
            <a:off x="4267200" y="1678729"/>
            <a:ext cx="4524375" cy="3500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6202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</a:t>
            </a:r>
          </a:p>
          <a:p>
            <a:r>
              <a:rPr lang="en-US" dirty="0"/>
              <a:t>/ci:			Continuous integration</a:t>
            </a:r>
          </a:p>
          <a:p>
            <a:r>
              <a:rPr lang="en-US" dirty="0"/>
              <a:t>/doc		Documentation</a:t>
            </a:r>
          </a:p>
          <a:p>
            <a:r>
              <a:rPr lang="en-US" dirty="0"/>
              <a:t>/</a:t>
            </a:r>
            <a:r>
              <a:rPr lang="en-US" dirty="0" err="1"/>
              <a:t>hw</a:t>
            </a:r>
            <a:r>
              <a:rPr lang="en-US" dirty="0"/>
              <a:t>		Hardware</a:t>
            </a:r>
          </a:p>
          <a:p>
            <a:r>
              <a:rPr lang="en-US" dirty="0"/>
              <a:t>/runtime		GPU runtime</a:t>
            </a:r>
          </a:p>
          <a:p>
            <a:r>
              <a:rPr lang="en-US" dirty="0"/>
              <a:t>/kernel		Kernel library</a:t>
            </a:r>
          </a:p>
          <a:p>
            <a:r>
              <a:rPr lang="en-US" dirty="0"/>
              <a:t>/sim		Simulation</a:t>
            </a:r>
          </a:p>
          <a:p>
            <a:r>
              <a:rPr lang="en-US" dirty="0"/>
              <a:t>/tests		Testing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6989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FPGA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F4C16-0644-BB2E-39C5-797E90AD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4"/>
            <a:ext cx="8347075" cy="5781675"/>
          </a:xfrm>
        </p:spPr>
        <p:txBody>
          <a:bodyPr/>
          <a:lstStyle/>
          <a:p>
            <a:r>
              <a:rPr lang="en-US" sz="2800" dirty="0"/>
              <a:t>When to use this mode?</a:t>
            </a:r>
          </a:p>
          <a:p>
            <a:pPr lvl="1"/>
            <a:r>
              <a:rPr lang="en-US" sz="2400" dirty="0"/>
              <a:t>FPGA debugging</a:t>
            </a:r>
          </a:p>
          <a:p>
            <a:pPr lvl="1"/>
            <a:r>
              <a:rPr lang="en-US" sz="2400" dirty="0"/>
              <a:t>The EDA tool lacks a logic analyzer</a:t>
            </a:r>
          </a:p>
          <a:p>
            <a:r>
              <a:rPr lang="en-US" sz="2800" dirty="0"/>
              <a:t>Synthesis</a:t>
            </a:r>
          </a:p>
          <a:p>
            <a:pPr lvl="1"/>
            <a:r>
              <a:rPr lang="sv-SE" sz="2400" dirty="0"/>
              <a:t>$ CONFIGS=</a:t>
            </a:r>
            <a:r>
              <a:rPr lang="sv-SE" sz="2400" dirty="0">
                <a:solidFill>
                  <a:srgbClr val="FF0000"/>
                </a:solidFill>
              </a:rPr>
              <a:t>-DSCOPE=1</a:t>
            </a:r>
            <a:r>
              <a:rPr lang="sv-SE" sz="2400" dirty="0"/>
              <a:t> make fpga-4c</a:t>
            </a:r>
          </a:p>
          <a:p>
            <a:r>
              <a:rPr lang="en-US" sz="2800" dirty="0"/>
              <a:t>Runtime</a:t>
            </a:r>
          </a:p>
          <a:p>
            <a:pPr lvl="1"/>
            <a:r>
              <a:rPr lang="sv-SE" sz="2400" dirty="0"/>
              <a:t>$ blackbox.sh --driver=fpga --app=demo </a:t>
            </a:r>
            <a:r>
              <a:rPr lang="sv-SE" sz="2400" dirty="0">
                <a:solidFill>
                  <a:srgbClr val="FF0000"/>
                </a:solidFill>
              </a:rPr>
              <a:t>–scope</a:t>
            </a:r>
          </a:p>
          <a:p>
            <a:r>
              <a:rPr lang="sv-SE" sz="2800" dirty="0"/>
              <a:t>Generated Output: trace.vcd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393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- 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5"/>
            <a:ext cx="8347075" cy="5010150"/>
          </a:xfrm>
        </p:spPr>
        <p:txBody>
          <a:bodyPr/>
          <a:lstStyle/>
          <a:p>
            <a:r>
              <a:rPr lang="en-US" sz="2800" dirty="0"/>
              <a:t>Universal Unique Identifier</a:t>
            </a:r>
          </a:p>
          <a:p>
            <a:pPr lvl="1"/>
            <a:r>
              <a:rPr lang="en-US" sz="2400" dirty="0"/>
              <a:t>Static number across runs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Track instruction life cycle</a:t>
            </a:r>
          </a:p>
          <a:p>
            <a:pPr lvl="2"/>
            <a:r>
              <a:rPr lang="en-US" sz="2000" dirty="0"/>
              <a:t>From fetch to commit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Compare traces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Compare RTL with </a:t>
            </a:r>
            <a:r>
              <a:rPr lang="en-US" sz="2400" dirty="0" err="1">
                <a:solidFill>
                  <a:srgbClr val="FF0000"/>
                </a:solidFill>
              </a:rPr>
              <a:t>SimX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34A8B67-0FDB-C4CF-9A42-BC3144DDF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19" b="23526"/>
          <a:stretch/>
        </p:blipFill>
        <p:spPr>
          <a:xfrm>
            <a:off x="4909575" y="2277702"/>
            <a:ext cx="4029637" cy="2303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FE5948-0CFA-7901-EB1B-293967D39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06" b="56667"/>
          <a:stretch/>
        </p:blipFill>
        <p:spPr>
          <a:xfrm>
            <a:off x="3444189" y="4749063"/>
            <a:ext cx="5495023" cy="167152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E50348-27B7-2AAF-5A4A-3D6550C3F743}"/>
              </a:ext>
            </a:extLst>
          </p:cNvPr>
          <p:cNvCxnSpPr>
            <a:cxnSpLocks/>
          </p:cNvCxnSpPr>
          <p:nvPr/>
        </p:nvCxnSpPr>
        <p:spPr>
          <a:xfrm flipH="1">
            <a:off x="5387289" y="2470887"/>
            <a:ext cx="3265488" cy="277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66CEB1-9E24-3A71-3813-12854AF82F93}"/>
              </a:ext>
            </a:extLst>
          </p:cNvPr>
          <p:cNvCxnSpPr>
            <a:cxnSpLocks/>
          </p:cNvCxnSpPr>
          <p:nvPr/>
        </p:nvCxnSpPr>
        <p:spPr>
          <a:xfrm flipH="1">
            <a:off x="6111189" y="3103194"/>
            <a:ext cx="2541588" cy="3040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E19D96-252B-19DD-6CDD-44CBB063A0B3}"/>
              </a:ext>
            </a:extLst>
          </p:cNvPr>
          <p:cNvSpPr txBox="1"/>
          <p:nvPr/>
        </p:nvSpPr>
        <p:spPr>
          <a:xfrm>
            <a:off x="3332271" y="4408306"/>
            <a:ext cx="122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RTL Trace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8F459-D565-C51B-25B3-5F28A959674F}"/>
              </a:ext>
            </a:extLst>
          </p:cNvPr>
          <p:cNvSpPr txBox="1"/>
          <p:nvPr/>
        </p:nvSpPr>
        <p:spPr>
          <a:xfrm>
            <a:off x="4773720" y="1939899"/>
            <a:ext cx="122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Simx Trace</a:t>
            </a:r>
          </a:p>
        </p:txBody>
      </p:sp>
    </p:spTree>
    <p:extLst>
      <p:ext uri="{BB962C8B-B14F-4D97-AF65-F5344CB8AC3E}">
        <p14:creationId xmlns:p14="http://schemas.microsoft.com/office/powerpoint/2010/main" val="11610113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– CSV trace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F4C16-0644-BB2E-39C5-797E90AD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4"/>
            <a:ext cx="8347075" cy="5781675"/>
          </a:xfrm>
        </p:spPr>
        <p:txBody>
          <a:bodyPr/>
          <a:lstStyle/>
          <a:p>
            <a:r>
              <a:rPr lang="sv-SE" sz="2800" dirty="0"/>
              <a:t>Driver-independant Trace</a:t>
            </a:r>
            <a:endParaRPr lang="en-US" dirty="0"/>
          </a:p>
          <a:p>
            <a:pPr lvl="1"/>
            <a:r>
              <a:rPr lang="en-US" dirty="0" err="1"/>
              <a:t>uuid</a:t>
            </a:r>
            <a:endParaRPr lang="en-US" dirty="0"/>
          </a:p>
          <a:p>
            <a:pPr lvl="1"/>
            <a:r>
              <a:rPr lang="en-US" dirty="0"/>
              <a:t>PC</a:t>
            </a:r>
          </a:p>
          <a:p>
            <a:pPr lvl="1"/>
            <a:r>
              <a:rPr lang="en-US" dirty="0"/>
              <a:t>opcode</a:t>
            </a:r>
          </a:p>
          <a:p>
            <a:pPr lvl="1"/>
            <a:r>
              <a:rPr lang="en-US" dirty="0" err="1"/>
              <a:t>core_id</a:t>
            </a:r>
            <a:endParaRPr lang="en-US" dirty="0"/>
          </a:p>
          <a:p>
            <a:pPr lvl="1"/>
            <a:r>
              <a:rPr lang="en-US" dirty="0" err="1"/>
              <a:t>warp_id</a:t>
            </a:r>
            <a:endParaRPr lang="en-US" dirty="0"/>
          </a:p>
          <a:p>
            <a:pPr lvl="1"/>
            <a:r>
              <a:rPr lang="en-US" dirty="0" err="1"/>
              <a:t>tmask</a:t>
            </a:r>
            <a:endParaRPr lang="en-US" dirty="0"/>
          </a:p>
          <a:p>
            <a:pPr lvl="1"/>
            <a:r>
              <a:rPr lang="en-US" dirty="0"/>
              <a:t>operands</a:t>
            </a:r>
          </a:p>
          <a:p>
            <a:pPr lvl="1"/>
            <a:r>
              <a:rPr lang="en-US" dirty="0"/>
              <a:t>destination</a:t>
            </a:r>
          </a:p>
          <a:p>
            <a:pPr lvl="1"/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FD84CD4-C654-D505-7BB3-5320F45C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68" y="2272909"/>
            <a:ext cx="5541244" cy="3598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60509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Vortex – CSV trace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F4C16-0644-BB2E-39C5-797E90AD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076324"/>
            <a:ext cx="8347075" cy="5781675"/>
          </a:xfrm>
        </p:spPr>
        <p:txBody>
          <a:bodyPr/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Comparing RTL vs </a:t>
            </a:r>
            <a:r>
              <a:rPr lang="en-US" dirty="0" err="1"/>
              <a:t>SimX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$ ./ci/blackbox.sh --driver=</a:t>
            </a:r>
            <a:r>
              <a:rPr lang="en-US" sz="1800" dirty="0" err="1"/>
              <a:t>rtlsim</a:t>
            </a:r>
            <a:r>
              <a:rPr lang="en-US" sz="1800" dirty="0"/>
              <a:t> --app=demo --debug=3 --log=run_rtlsim.log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$ ./ci/trace_csv.py -</a:t>
            </a:r>
            <a:r>
              <a:rPr lang="en-US" sz="1800" dirty="0" err="1"/>
              <a:t>trtlsim</a:t>
            </a:r>
            <a:r>
              <a:rPr lang="en-US" sz="1800" dirty="0"/>
              <a:t> run_rtlsim.log -otrace_rtlsim.csv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$ ./ci/blackbox.sh --driver=</a:t>
            </a:r>
            <a:r>
              <a:rPr lang="en-US" sz="1800" dirty="0" err="1"/>
              <a:t>simx</a:t>
            </a:r>
            <a:r>
              <a:rPr lang="en-US" sz="1800" dirty="0"/>
              <a:t> --app=demo --debug=3 --log=run_simx.log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$ ./ci/trace_csv.py -</a:t>
            </a:r>
            <a:r>
              <a:rPr lang="en-US" sz="1800" dirty="0" err="1"/>
              <a:t>tsimx</a:t>
            </a:r>
            <a:r>
              <a:rPr lang="en-US" sz="1800" dirty="0"/>
              <a:t> run_simx.log -otrace_simx.csv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$ diff trace_rtlsim.csv trace_simx.csv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9725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1DCA5-73D7-4601-A623-D375317F5222}"/>
              </a:ext>
            </a:extLst>
          </p:cNvPr>
          <p:cNvSpPr txBox="1"/>
          <p:nvPr/>
        </p:nvSpPr>
        <p:spPr>
          <a:xfrm>
            <a:off x="3061746" y="3050435"/>
            <a:ext cx="302050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 b="1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42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/vortex/doc</a:t>
            </a:r>
          </a:p>
          <a:p>
            <a:r>
              <a:rPr lang="en-US" dirty="0"/>
              <a:t>Vortex.md</a:t>
            </a:r>
          </a:p>
          <a:p>
            <a:pPr lvl="1"/>
            <a:r>
              <a:rPr lang="en-US" dirty="0"/>
              <a:t>Codebase Layout</a:t>
            </a:r>
          </a:p>
          <a:p>
            <a:pPr lvl="1"/>
            <a:r>
              <a:rPr lang="en-US" dirty="0"/>
              <a:t>Microarchitecture</a:t>
            </a:r>
          </a:p>
          <a:p>
            <a:pPr lvl="1"/>
            <a:r>
              <a:rPr lang="en-US" dirty="0"/>
              <a:t>Cache Subsystem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FPGA Setup Guide</a:t>
            </a:r>
          </a:p>
          <a:p>
            <a:pPr lvl="1"/>
            <a:r>
              <a:rPr lang="en-US" dirty="0"/>
              <a:t>Debugging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2599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endParaRPr lang="en-US" dirty="0"/>
          </a:p>
          <a:p>
            <a:r>
              <a:rPr lang="en-US" dirty="0"/>
              <a:t>/dpi		Verilog DPI library</a:t>
            </a:r>
          </a:p>
          <a:p>
            <a:r>
              <a:rPr lang="en-US" dirty="0"/>
              <a:t>/scripts		Scripting tools</a:t>
            </a:r>
          </a:p>
          <a:p>
            <a:r>
              <a:rPr lang="en-US" dirty="0"/>
              <a:t>/syn		Synthesis tree</a:t>
            </a:r>
          </a:p>
          <a:p>
            <a:r>
              <a:rPr lang="en-US" dirty="0"/>
              <a:t>/</a:t>
            </a:r>
            <a:r>
              <a:rPr lang="en-US" dirty="0" err="1"/>
              <a:t>unit_tests</a:t>
            </a:r>
            <a:r>
              <a:rPr lang="en-US" dirty="0"/>
              <a:t>	Hardware unit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6697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- 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rtl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afu</a:t>
            </a:r>
            <a:r>
              <a:rPr lang="en-US" dirty="0"/>
              <a:t>		Command processor</a:t>
            </a:r>
          </a:p>
          <a:p>
            <a:r>
              <a:rPr lang="en-US" dirty="0"/>
              <a:t>/core         	Core components</a:t>
            </a:r>
          </a:p>
          <a:p>
            <a:r>
              <a:rPr lang="en-US" dirty="0"/>
              <a:t>/cache		Cache source tree</a:t>
            </a:r>
          </a:p>
          <a:p>
            <a:r>
              <a:rPr lang="en-US" dirty="0"/>
              <a:t>/</a:t>
            </a:r>
            <a:r>
              <a:rPr lang="en-US" dirty="0" err="1"/>
              <a:t>fpu</a:t>
            </a:r>
            <a:r>
              <a:rPr lang="en-US" dirty="0"/>
              <a:t>	          Floating-point cores</a:t>
            </a:r>
          </a:p>
          <a:p>
            <a:r>
              <a:rPr lang="en-US" dirty="0"/>
              <a:t>/mem		Memory system		</a:t>
            </a:r>
          </a:p>
          <a:p>
            <a:r>
              <a:rPr lang="en-US" dirty="0"/>
              <a:t>/interfaces	Module interfaces</a:t>
            </a:r>
          </a:p>
          <a:p>
            <a:r>
              <a:rPr lang="en-US" dirty="0"/>
              <a:t>/libs		Library modules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872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Processor Dependency Tree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B914F8-86BE-42B7-801B-2135A7D1BA45}"/>
              </a:ext>
            </a:extLst>
          </p:cNvPr>
          <p:cNvSpPr/>
          <p:nvPr/>
        </p:nvSpPr>
        <p:spPr>
          <a:xfrm>
            <a:off x="229658" y="4087327"/>
            <a:ext cx="908483" cy="3971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Vortex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AAF124-9BF2-44EF-861E-783273460398}"/>
              </a:ext>
            </a:extLst>
          </p:cNvPr>
          <p:cNvSpPr/>
          <p:nvPr/>
        </p:nvSpPr>
        <p:spPr>
          <a:xfrm>
            <a:off x="2610042" y="4673168"/>
            <a:ext cx="90848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C9ED45-77AA-47AA-8810-198EA727CD17}"/>
              </a:ext>
            </a:extLst>
          </p:cNvPr>
          <p:cNvSpPr/>
          <p:nvPr/>
        </p:nvSpPr>
        <p:spPr>
          <a:xfrm>
            <a:off x="3800231" y="2868757"/>
            <a:ext cx="688114" cy="3971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96FAD8-E650-4CEA-97DB-0A29DBB1655E}"/>
              </a:ext>
            </a:extLst>
          </p:cNvPr>
          <p:cNvSpPr/>
          <p:nvPr/>
        </p:nvSpPr>
        <p:spPr>
          <a:xfrm>
            <a:off x="2610042" y="4085072"/>
            <a:ext cx="90848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5C3695-D348-43F9-88A1-178F297C897A}"/>
              </a:ext>
            </a:extLst>
          </p:cNvPr>
          <p:cNvSpPr/>
          <p:nvPr/>
        </p:nvSpPr>
        <p:spPr>
          <a:xfrm>
            <a:off x="2610042" y="3481533"/>
            <a:ext cx="90848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761008-9DAC-44ED-8F87-369769E3E609}"/>
              </a:ext>
            </a:extLst>
          </p:cNvPr>
          <p:cNvSpPr/>
          <p:nvPr/>
        </p:nvSpPr>
        <p:spPr>
          <a:xfrm>
            <a:off x="3800232" y="3481533"/>
            <a:ext cx="68811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C0664E-2B87-4FC9-B0B1-EA7D25D6F95A}"/>
              </a:ext>
            </a:extLst>
          </p:cNvPr>
          <p:cNvSpPr/>
          <p:nvPr/>
        </p:nvSpPr>
        <p:spPr>
          <a:xfrm>
            <a:off x="3800235" y="4100515"/>
            <a:ext cx="688112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4292C0-2F4C-4843-9A8F-180C845873E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518526" y="3680115"/>
            <a:ext cx="281706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B3B3A-3653-4357-B818-C82E6B88B1E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3518526" y="3067339"/>
            <a:ext cx="281705" cy="61277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A410FA-E146-4AFA-846A-2BA300EC4BA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518526" y="3680115"/>
            <a:ext cx="281709" cy="61898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1B9D3F8-8C1A-42E3-985C-DA6A3016D769}"/>
              </a:ext>
            </a:extLst>
          </p:cNvPr>
          <p:cNvSpPr/>
          <p:nvPr/>
        </p:nvSpPr>
        <p:spPr>
          <a:xfrm>
            <a:off x="2547404" y="5474802"/>
            <a:ext cx="1252831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Mem_unit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38ABBE-0AB1-42E7-895F-02F4BAE04E8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328334" y="4283653"/>
            <a:ext cx="219070" cy="138973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EFE7F4-231B-49F7-9F61-130D65CAC2CA}"/>
              </a:ext>
            </a:extLst>
          </p:cNvPr>
          <p:cNvSpPr/>
          <p:nvPr/>
        </p:nvSpPr>
        <p:spPr>
          <a:xfrm>
            <a:off x="3469238" y="1774047"/>
            <a:ext cx="1350101" cy="3971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sharedmem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CABED8C-4377-492F-B6C1-D7AD8A025E94}"/>
              </a:ext>
            </a:extLst>
          </p:cNvPr>
          <p:cNvSpPr/>
          <p:nvPr/>
        </p:nvSpPr>
        <p:spPr>
          <a:xfrm>
            <a:off x="4265515" y="4845625"/>
            <a:ext cx="109114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icache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814378-57BF-481C-9CB8-1E32E79840E0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flipH="1">
            <a:off x="3800235" y="5044207"/>
            <a:ext cx="465280" cy="6291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49EDB-672D-492B-A754-0C832E028B17}"/>
              </a:ext>
            </a:extLst>
          </p:cNvPr>
          <p:cNvCxnSpPr>
            <a:cxnSpLocks/>
            <a:stCxn id="43" idx="2"/>
            <a:endCxn id="11" idx="0"/>
          </p:cNvCxnSpPr>
          <p:nvPr/>
        </p:nvCxnSpPr>
        <p:spPr>
          <a:xfrm flipH="1">
            <a:off x="4144288" y="2171210"/>
            <a:ext cx="1" cy="69754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B46F122-BD7E-4EE1-A810-F3DD814987C1}"/>
              </a:ext>
            </a:extLst>
          </p:cNvPr>
          <p:cNvSpPr/>
          <p:nvPr/>
        </p:nvSpPr>
        <p:spPr>
          <a:xfrm>
            <a:off x="5115543" y="3170756"/>
            <a:ext cx="840509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0017A0A-9701-4CFB-ABE7-05F979EBE78A}"/>
              </a:ext>
            </a:extLst>
          </p:cNvPr>
          <p:cNvSpPr/>
          <p:nvPr/>
        </p:nvSpPr>
        <p:spPr>
          <a:xfrm>
            <a:off x="5140037" y="1985184"/>
            <a:ext cx="840509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E1C2DAD-4307-4011-85B6-2A862A67A1E7}"/>
              </a:ext>
            </a:extLst>
          </p:cNvPr>
          <p:cNvSpPr/>
          <p:nvPr/>
        </p:nvSpPr>
        <p:spPr>
          <a:xfrm>
            <a:off x="5127673" y="2587569"/>
            <a:ext cx="908125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B17268C-4419-4ED2-9918-184D35B135F0}"/>
              </a:ext>
            </a:extLst>
          </p:cNvPr>
          <p:cNvSpPr/>
          <p:nvPr/>
        </p:nvSpPr>
        <p:spPr>
          <a:xfrm>
            <a:off x="5127673" y="3763299"/>
            <a:ext cx="988981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63DE824-186F-48E6-8A59-35A18C98D9DC}"/>
              </a:ext>
            </a:extLst>
          </p:cNvPr>
          <p:cNvSpPr/>
          <p:nvPr/>
        </p:nvSpPr>
        <p:spPr>
          <a:xfrm>
            <a:off x="5127673" y="4381375"/>
            <a:ext cx="936518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0BBBBF-6214-4C44-87B9-BABB90E89C66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4504972" y="3069594"/>
            <a:ext cx="610571" cy="29974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05A09B8-051C-403B-BE67-0AFC961A1A8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4504972" y="2786151"/>
            <a:ext cx="622701" cy="28344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8A28E9-FDBA-4781-95C8-73707908EB50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504972" y="2183766"/>
            <a:ext cx="635065" cy="88582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BE4AD2-FC42-4F54-8D28-F35BAB9686CA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4504972" y="3069594"/>
            <a:ext cx="622701" cy="89228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984F1BF-0883-48D4-AD69-B4C3B4BFE4AC}"/>
              </a:ext>
            </a:extLst>
          </p:cNvPr>
          <p:cNvCxnSpPr>
            <a:cxnSpLocks/>
            <a:stCxn id="70" idx="1"/>
            <a:endCxn id="11" idx="3"/>
          </p:cNvCxnSpPr>
          <p:nvPr/>
        </p:nvCxnSpPr>
        <p:spPr>
          <a:xfrm flipH="1" flipV="1">
            <a:off x="4488345" y="3067339"/>
            <a:ext cx="639328" cy="151261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2372BE5-7679-4259-9227-7864B18F7C7A}"/>
              </a:ext>
            </a:extLst>
          </p:cNvPr>
          <p:cNvSpPr/>
          <p:nvPr/>
        </p:nvSpPr>
        <p:spPr>
          <a:xfrm>
            <a:off x="5144384" y="1403076"/>
            <a:ext cx="1149172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9BB5C88-FA41-4F71-B66B-F56257EA6318}"/>
              </a:ext>
            </a:extLst>
          </p:cNvPr>
          <p:cNvCxnSpPr>
            <a:cxnSpLocks/>
            <a:stCxn id="101" idx="1"/>
            <a:endCxn id="11" idx="3"/>
          </p:cNvCxnSpPr>
          <p:nvPr/>
        </p:nvCxnSpPr>
        <p:spPr>
          <a:xfrm flipH="1">
            <a:off x="4488345" y="1601658"/>
            <a:ext cx="656039" cy="146568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1A96BD2-A7AC-4762-9CDB-8FFD7A251197}"/>
              </a:ext>
            </a:extLst>
          </p:cNvPr>
          <p:cNvSpPr/>
          <p:nvPr/>
        </p:nvSpPr>
        <p:spPr>
          <a:xfrm>
            <a:off x="6531245" y="2340998"/>
            <a:ext cx="886200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ibuffer</a:t>
            </a:r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3927113-9513-4D1F-8ADB-6CECF3400B72}"/>
              </a:ext>
            </a:extLst>
          </p:cNvPr>
          <p:cNvSpPr/>
          <p:nvPr/>
        </p:nvSpPr>
        <p:spPr>
          <a:xfrm>
            <a:off x="6519897" y="2820547"/>
            <a:ext cx="1232299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scoreboad</a:t>
            </a:r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938AC6A-A070-4EF0-8C22-138DE7596077}"/>
              </a:ext>
            </a:extLst>
          </p:cNvPr>
          <p:cNvSpPr/>
          <p:nvPr/>
        </p:nvSpPr>
        <p:spPr>
          <a:xfrm>
            <a:off x="6531245" y="3290081"/>
            <a:ext cx="1105738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operands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6354F4-B7CE-4BD4-AAB1-555703360823}"/>
              </a:ext>
            </a:extLst>
          </p:cNvPr>
          <p:cNvCxnSpPr>
            <a:cxnSpLocks/>
            <a:stCxn id="113" idx="1"/>
            <a:endCxn id="52" idx="3"/>
          </p:cNvCxnSpPr>
          <p:nvPr/>
        </p:nvCxnSpPr>
        <p:spPr>
          <a:xfrm flipH="1" flipV="1">
            <a:off x="5956052" y="3369338"/>
            <a:ext cx="575193" cy="11932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06C8BC0-24DD-4F4D-BF7F-CA8D0E539134}"/>
              </a:ext>
            </a:extLst>
          </p:cNvPr>
          <p:cNvCxnSpPr>
            <a:cxnSpLocks/>
            <a:stCxn id="111" idx="1"/>
            <a:endCxn id="52" idx="3"/>
          </p:cNvCxnSpPr>
          <p:nvPr/>
        </p:nvCxnSpPr>
        <p:spPr>
          <a:xfrm flipH="1">
            <a:off x="5956052" y="3019129"/>
            <a:ext cx="563845" cy="35020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D806BE-81EC-43FE-B5D1-FF3F4F065DFE}"/>
              </a:ext>
            </a:extLst>
          </p:cNvPr>
          <p:cNvCxnSpPr>
            <a:cxnSpLocks/>
            <a:stCxn id="110" idx="1"/>
            <a:endCxn id="52" idx="3"/>
          </p:cNvCxnSpPr>
          <p:nvPr/>
        </p:nvCxnSpPr>
        <p:spPr>
          <a:xfrm flipH="1">
            <a:off x="5956052" y="2539580"/>
            <a:ext cx="575193" cy="82975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858D98E-59DA-4482-BF78-3B25BFB8A3BC}"/>
              </a:ext>
            </a:extLst>
          </p:cNvPr>
          <p:cNvSpPr/>
          <p:nvPr/>
        </p:nvSpPr>
        <p:spPr>
          <a:xfrm>
            <a:off x="7739459" y="3749827"/>
            <a:ext cx="100959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alu_unit</a:t>
            </a:r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996E6B9E-63CB-4DEE-86C5-09601B1283B6}"/>
              </a:ext>
            </a:extLst>
          </p:cNvPr>
          <p:cNvSpPr/>
          <p:nvPr/>
        </p:nvSpPr>
        <p:spPr>
          <a:xfrm>
            <a:off x="7752562" y="4221045"/>
            <a:ext cx="983385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lsu_unit</a:t>
            </a:r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BED5EA2-9BD0-40EC-9087-D9BA67A12C99}"/>
              </a:ext>
            </a:extLst>
          </p:cNvPr>
          <p:cNvSpPr/>
          <p:nvPr/>
        </p:nvSpPr>
        <p:spPr>
          <a:xfrm>
            <a:off x="7752196" y="4709622"/>
            <a:ext cx="1032650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fpu_unit</a:t>
            </a:r>
            <a:endParaRPr lang="en-US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23C5311-03D5-431D-AADC-F8F05F401EA8}"/>
              </a:ext>
            </a:extLst>
          </p:cNvPr>
          <p:cNvSpPr/>
          <p:nvPr/>
        </p:nvSpPr>
        <p:spPr>
          <a:xfrm>
            <a:off x="7742944" y="5210527"/>
            <a:ext cx="100959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sfu_unit</a:t>
            </a:r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ED701A-E2AE-44CD-A434-05355E72DFEE}"/>
              </a:ext>
            </a:extLst>
          </p:cNvPr>
          <p:cNvCxnSpPr>
            <a:cxnSpLocks/>
            <a:stCxn id="140" idx="1"/>
            <a:endCxn id="68" idx="3"/>
          </p:cNvCxnSpPr>
          <p:nvPr/>
        </p:nvCxnSpPr>
        <p:spPr>
          <a:xfrm flipH="1">
            <a:off x="6116654" y="3948409"/>
            <a:ext cx="1622805" cy="1347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76515CA-353B-4AE3-9F51-D8030FCD51C0}"/>
              </a:ext>
            </a:extLst>
          </p:cNvPr>
          <p:cNvCxnSpPr>
            <a:cxnSpLocks/>
            <a:stCxn id="143" idx="1"/>
            <a:endCxn id="68" idx="3"/>
          </p:cNvCxnSpPr>
          <p:nvPr/>
        </p:nvCxnSpPr>
        <p:spPr>
          <a:xfrm flipH="1" flipV="1">
            <a:off x="6116654" y="3961881"/>
            <a:ext cx="1626290" cy="144722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6DCAA94-9BBA-4FD5-8757-ECF3BA5EE694}"/>
              </a:ext>
            </a:extLst>
          </p:cNvPr>
          <p:cNvCxnSpPr>
            <a:cxnSpLocks/>
            <a:stCxn id="142" idx="1"/>
            <a:endCxn id="68" idx="3"/>
          </p:cNvCxnSpPr>
          <p:nvPr/>
        </p:nvCxnSpPr>
        <p:spPr>
          <a:xfrm flipH="1" flipV="1">
            <a:off x="6116654" y="3961881"/>
            <a:ext cx="1635542" cy="94632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F7D8C2-B8E2-4CF9-A9AC-714F19AFDB88}"/>
              </a:ext>
            </a:extLst>
          </p:cNvPr>
          <p:cNvCxnSpPr>
            <a:cxnSpLocks/>
            <a:stCxn id="141" idx="1"/>
            <a:endCxn id="68" idx="3"/>
          </p:cNvCxnSpPr>
          <p:nvPr/>
        </p:nvCxnSpPr>
        <p:spPr>
          <a:xfrm flipH="1" flipV="1">
            <a:off x="6116654" y="3961881"/>
            <a:ext cx="1635908" cy="45774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9EE5A01-6D49-40BA-8AFD-529229B67444}"/>
              </a:ext>
            </a:extLst>
          </p:cNvPr>
          <p:cNvCxnSpPr>
            <a:cxnSpLocks/>
            <a:stCxn id="109" idx="3"/>
            <a:endCxn id="12" idx="1"/>
          </p:cNvCxnSpPr>
          <p:nvPr/>
        </p:nvCxnSpPr>
        <p:spPr>
          <a:xfrm flipV="1">
            <a:off x="2319082" y="4283654"/>
            <a:ext cx="290960" cy="225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86DEC0F-59DC-466D-BDB5-481FDD297F6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328334" y="4283653"/>
            <a:ext cx="281708" cy="58809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7F49C-4EE5-467F-9112-009B15CD8BCF}"/>
              </a:ext>
            </a:extLst>
          </p:cNvPr>
          <p:cNvCxnSpPr>
            <a:cxnSpLocks/>
            <a:stCxn id="109" idx="3"/>
            <a:endCxn id="13" idx="1"/>
          </p:cNvCxnSpPr>
          <p:nvPr/>
        </p:nvCxnSpPr>
        <p:spPr>
          <a:xfrm flipV="1">
            <a:off x="2319082" y="3680115"/>
            <a:ext cx="290960" cy="60579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4D297CD-8D07-6A1E-066A-2DEA686DAF46}"/>
              </a:ext>
            </a:extLst>
          </p:cNvPr>
          <p:cNvSpPr/>
          <p:nvPr/>
        </p:nvSpPr>
        <p:spPr>
          <a:xfrm>
            <a:off x="4254611" y="5375511"/>
            <a:ext cx="1091145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dcache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84CB598-7603-A350-016F-F1C127399AB1}"/>
              </a:ext>
            </a:extLst>
          </p:cNvPr>
          <p:cNvSpPr/>
          <p:nvPr/>
        </p:nvSpPr>
        <p:spPr>
          <a:xfrm>
            <a:off x="4254611" y="5889343"/>
            <a:ext cx="1091145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A8F3BA-8833-400A-DAB3-C860572032AC}"/>
              </a:ext>
            </a:extLst>
          </p:cNvPr>
          <p:cNvCxnSpPr>
            <a:cxnSpLocks/>
            <a:stCxn id="42" idx="1"/>
            <a:endCxn id="36" idx="3"/>
          </p:cNvCxnSpPr>
          <p:nvPr/>
        </p:nvCxnSpPr>
        <p:spPr>
          <a:xfrm flipH="1">
            <a:off x="3800235" y="5574093"/>
            <a:ext cx="454376" cy="9929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814557-B874-F2B5-9DF4-0C4D90046842}"/>
              </a:ext>
            </a:extLst>
          </p:cNvPr>
          <p:cNvCxnSpPr>
            <a:cxnSpLocks/>
            <a:stCxn id="46" idx="1"/>
            <a:endCxn id="36" idx="3"/>
          </p:cNvCxnSpPr>
          <p:nvPr/>
        </p:nvCxnSpPr>
        <p:spPr>
          <a:xfrm flipH="1" flipV="1">
            <a:off x="3800235" y="5673384"/>
            <a:ext cx="454376" cy="41454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27F2002-1096-14C8-065B-7AFF08DF53D9}"/>
              </a:ext>
            </a:extLst>
          </p:cNvPr>
          <p:cNvSpPr/>
          <p:nvPr/>
        </p:nvSpPr>
        <p:spPr>
          <a:xfrm>
            <a:off x="1410598" y="4087327"/>
            <a:ext cx="90848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C69A8D-9D03-2F15-5818-5560EEABF4E7}"/>
              </a:ext>
            </a:extLst>
          </p:cNvPr>
          <p:cNvCxnSpPr>
            <a:cxnSpLocks/>
            <a:stCxn id="9" idx="3"/>
            <a:endCxn id="109" idx="1"/>
          </p:cNvCxnSpPr>
          <p:nvPr/>
        </p:nvCxnSpPr>
        <p:spPr>
          <a:xfrm>
            <a:off x="1138141" y="4285909"/>
            <a:ext cx="272457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28FB28D-A8FE-B2A0-2BA5-C8592D84C02F}"/>
              </a:ext>
            </a:extLst>
          </p:cNvPr>
          <p:cNvSpPr/>
          <p:nvPr/>
        </p:nvSpPr>
        <p:spPr>
          <a:xfrm>
            <a:off x="1400156" y="3545347"/>
            <a:ext cx="90848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77B6A39-D182-1489-FB71-89D51525D342}"/>
              </a:ext>
            </a:extLst>
          </p:cNvPr>
          <p:cNvSpPr/>
          <p:nvPr/>
        </p:nvSpPr>
        <p:spPr>
          <a:xfrm>
            <a:off x="1395805" y="4635498"/>
            <a:ext cx="90848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EC1EEE-BA1A-1046-F7C3-B1D77F46F1AE}"/>
              </a:ext>
            </a:extLst>
          </p:cNvPr>
          <p:cNvCxnSpPr>
            <a:cxnSpLocks/>
            <a:stCxn id="9" idx="3"/>
            <a:endCxn id="148" idx="1"/>
          </p:cNvCxnSpPr>
          <p:nvPr/>
        </p:nvCxnSpPr>
        <p:spPr>
          <a:xfrm>
            <a:off x="1138141" y="4285909"/>
            <a:ext cx="257664" cy="54817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FEF40E2-7022-C0BC-F0E3-FF757410B30C}"/>
              </a:ext>
            </a:extLst>
          </p:cNvPr>
          <p:cNvCxnSpPr>
            <a:cxnSpLocks/>
            <a:stCxn id="9" idx="3"/>
            <a:endCxn id="147" idx="1"/>
          </p:cNvCxnSpPr>
          <p:nvPr/>
        </p:nvCxnSpPr>
        <p:spPr>
          <a:xfrm flipV="1">
            <a:off x="1138141" y="3743929"/>
            <a:ext cx="262015" cy="54198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40267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A5C84BE5-50C0-405C-BA76-44215ED4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rtl</a:t>
            </a:r>
            <a:r>
              <a:rPr lang="en-US" dirty="0"/>
              <a:t>/</a:t>
            </a:r>
            <a:r>
              <a:rPr lang="en-US" dirty="0" err="1"/>
              <a:t>afu</a:t>
            </a:r>
            <a:endParaRPr lang="en-US" dirty="0"/>
          </a:p>
          <a:p>
            <a:r>
              <a:rPr lang="en-US" dirty="0" err="1"/>
              <a:t>opae</a:t>
            </a:r>
            <a:r>
              <a:rPr lang="en-US" dirty="0"/>
              <a:t>:	Intel OPAE</a:t>
            </a:r>
          </a:p>
          <a:p>
            <a:r>
              <a:rPr lang="en-US" dirty="0" err="1"/>
              <a:t>xrt</a:t>
            </a:r>
            <a:r>
              <a:rPr lang="en-US" dirty="0"/>
              <a:t>:		Xilinx XRT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AFU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7F919E8-867D-415C-A3C8-5F254678A57C}"/>
              </a:ext>
            </a:extLst>
          </p:cNvPr>
          <p:cNvSpPr/>
          <p:nvPr/>
        </p:nvSpPr>
        <p:spPr>
          <a:xfrm>
            <a:off x="5361891" y="2847174"/>
            <a:ext cx="840509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OPAE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53525E-4EA9-40F4-9D8D-F073EDFA12A0}"/>
              </a:ext>
            </a:extLst>
          </p:cNvPr>
          <p:cNvSpPr/>
          <p:nvPr/>
        </p:nvSpPr>
        <p:spPr>
          <a:xfrm>
            <a:off x="6653323" y="2847175"/>
            <a:ext cx="141648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cci_to_mem</a:t>
            </a:r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9501C45-B3CF-4F66-B195-C1A528A1816D}"/>
              </a:ext>
            </a:extLst>
          </p:cNvPr>
          <p:cNvSpPr/>
          <p:nvPr/>
        </p:nvSpPr>
        <p:spPr>
          <a:xfrm>
            <a:off x="6653322" y="3395048"/>
            <a:ext cx="1416483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avs_wrapper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00A6551-22C2-47FE-AFFA-EF27B2AB10DB}"/>
              </a:ext>
            </a:extLst>
          </p:cNvPr>
          <p:cNvSpPr/>
          <p:nvPr/>
        </p:nvSpPr>
        <p:spPr>
          <a:xfrm>
            <a:off x="6654622" y="1719420"/>
            <a:ext cx="908484" cy="3971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vortex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E4C41E-77BB-47C5-BA85-7D6DE837232A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202400" y="3045756"/>
            <a:ext cx="450922" cy="54787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58AE67-D82F-460E-9328-859B32E7018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202400" y="3045756"/>
            <a:ext cx="450923" cy="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1F24DD-EEFA-45E6-8CCD-A6CB471540A7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6202400" y="1918002"/>
            <a:ext cx="452222" cy="112775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84874DA-4F50-447A-B327-C26F90783868}"/>
              </a:ext>
            </a:extLst>
          </p:cNvPr>
          <p:cNvSpPr/>
          <p:nvPr/>
        </p:nvSpPr>
        <p:spPr>
          <a:xfrm>
            <a:off x="6654622" y="2288035"/>
            <a:ext cx="1416483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vx_to_mem</a:t>
            </a:r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7F12FED-0501-411D-A3BF-7DBC9D32256F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 flipV="1">
            <a:off x="6202400" y="2486617"/>
            <a:ext cx="452222" cy="55913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3CE814-73E2-1588-0D26-D20E8D2AE2D8}"/>
              </a:ext>
            </a:extLst>
          </p:cNvPr>
          <p:cNvSpPr/>
          <p:nvPr/>
        </p:nvSpPr>
        <p:spPr>
          <a:xfrm>
            <a:off x="5362770" y="4854268"/>
            <a:ext cx="840509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1824D2-0DE9-CDE4-82ED-378ADC821D7D}"/>
              </a:ext>
            </a:extLst>
          </p:cNvPr>
          <p:cNvSpPr/>
          <p:nvPr/>
        </p:nvSpPr>
        <p:spPr>
          <a:xfrm>
            <a:off x="4220329" y="3792211"/>
            <a:ext cx="840509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FB1EA8-6BCD-F281-6C47-6B4F3D07AF0D}"/>
              </a:ext>
            </a:extLst>
          </p:cNvPr>
          <p:cNvCxnSpPr>
            <a:cxnSpLocks/>
            <a:stCxn id="9" idx="3"/>
            <a:endCxn id="56" idx="1"/>
          </p:cNvCxnSpPr>
          <p:nvPr/>
        </p:nvCxnSpPr>
        <p:spPr>
          <a:xfrm flipV="1">
            <a:off x="5060838" y="3045756"/>
            <a:ext cx="301053" cy="94503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23E80-ED69-8AD4-D208-D0CE1892A80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060838" y="3990793"/>
            <a:ext cx="301932" cy="106205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A96136-1FC9-28E4-81B4-6B93AEF22C7E}"/>
              </a:ext>
            </a:extLst>
          </p:cNvPr>
          <p:cNvSpPr/>
          <p:nvPr/>
        </p:nvSpPr>
        <p:spPr>
          <a:xfrm>
            <a:off x="6658120" y="4854267"/>
            <a:ext cx="908484" cy="3971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vortex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33234C-AE3D-9673-DCD4-EBB096E2A856}"/>
              </a:ext>
            </a:extLst>
          </p:cNvPr>
          <p:cNvSpPr/>
          <p:nvPr/>
        </p:nvSpPr>
        <p:spPr>
          <a:xfrm>
            <a:off x="6653321" y="5385295"/>
            <a:ext cx="981055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afu_ctrl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4C377E-813B-F190-1AD3-EA33DB896CD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6203279" y="5052850"/>
            <a:ext cx="450042" cy="53102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D33646-EDBE-B1E6-7169-B0AFD761A2A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03279" y="5052849"/>
            <a:ext cx="454841" cy="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863243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Cache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B914F8-86BE-42B7-801B-2135A7D1BA45}"/>
              </a:ext>
            </a:extLst>
          </p:cNvPr>
          <p:cNvSpPr/>
          <p:nvPr/>
        </p:nvSpPr>
        <p:spPr>
          <a:xfrm>
            <a:off x="4924281" y="4852517"/>
            <a:ext cx="840509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5C3695-D348-43F9-88A1-178F297C897A}"/>
              </a:ext>
            </a:extLst>
          </p:cNvPr>
          <p:cNvSpPr/>
          <p:nvPr/>
        </p:nvSpPr>
        <p:spPr>
          <a:xfrm>
            <a:off x="6046498" y="4852517"/>
            <a:ext cx="90848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761008-9DAC-44ED-8F87-369769E3E609}"/>
              </a:ext>
            </a:extLst>
          </p:cNvPr>
          <p:cNvSpPr/>
          <p:nvPr/>
        </p:nvSpPr>
        <p:spPr>
          <a:xfrm>
            <a:off x="6046496" y="4289657"/>
            <a:ext cx="1079648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bank_sel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C0664E-2B87-4FC9-B0B1-EA7D25D6F95A}"/>
              </a:ext>
            </a:extLst>
          </p:cNvPr>
          <p:cNvSpPr/>
          <p:nvPr/>
        </p:nvSpPr>
        <p:spPr>
          <a:xfrm>
            <a:off x="7518397" y="3885602"/>
            <a:ext cx="1260763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tag_access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4292C0-2F4C-4843-9A8F-180C845873E0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764790" y="4488239"/>
            <a:ext cx="281706" cy="56286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A410FA-E146-4AFA-846A-2BA300EC4BA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954982" y="4084184"/>
            <a:ext cx="563415" cy="96691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CABED8C-4377-492F-B6C1-D7AD8A025E94}"/>
              </a:ext>
            </a:extLst>
          </p:cNvPr>
          <p:cNvSpPr/>
          <p:nvPr/>
        </p:nvSpPr>
        <p:spPr>
          <a:xfrm>
            <a:off x="6046497" y="3726797"/>
            <a:ext cx="1190193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flush_ctrl</a:t>
            </a:r>
            <a:endParaRPr lang="en-US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86DEC0F-59DC-466D-BDB5-481FDD297F66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5764790" y="5051099"/>
            <a:ext cx="281706" cy="54332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7F49C-4EE5-467F-9112-009B15CD8BC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764790" y="5051099"/>
            <a:ext cx="281708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2983F-D1AC-4EAA-A28A-01ACC91FB2B9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 flipV="1">
            <a:off x="5764790" y="3925379"/>
            <a:ext cx="281707" cy="112572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B132369-D26B-4B90-A9AE-F5AAC7D04C46}"/>
              </a:ext>
            </a:extLst>
          </p:cNvPr>
          <p:cNvSpPr/>
          <p:nvPr/>
        </p:nvSpPr>
        <p:spPr>
          <a:xfrm>
            <a:off x="7518397" y="4428923"/>
            <a:ext cx="1357746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data_access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1E450BC-B9F7-460E-8384-F444321E04F8}"/>
              </a:ext>
            </a:extLst>
          </p:cNvPr>
          <p:cNvSpPr/>
          <p:nvPr/>
        </p:nvSpPr>
        <p:spPr>
          <a:xfrm>
            <a:off x="7532250" y="4972244"/>
            <a:ext cx="840511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mshr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BA08842-9F02-4F85-87AB-58C0CD6338DA}"/>
              </a:ext>
            </a:extLst>
          </p:cNvPr>
          <p:cNvSpPr/>
          <p:nvPr/>
        </p:nvSpPr>
        <p:spPr>
          <a:xfrm>
            <a:off x="6046496" y="5395840"/>
            <a:ext cx="1357745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rsp_merge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F039ED-D58D-47F4-AC41-F525284E3AF3}"/>
              </a:ext>
            </a:extLst>
          </p:cNvPr>
          <p:cNvCxnSpPr>
            <a:cxnSpLocks/>
            <a:stCxn id="13" idx="3"/>
            <a:endCxn id="72" idx="1"/>
          </p:cNvCxnSpPr>
          <p:nvPr/>
        </p:nvCxnSpPr>
        <p:spPr>
          <a:xfrm flipV="1">
            <a:off x="6954982" y="4627505"/>
            <a:ext cx="563415" cy="42359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E552B6-E53A-4289-BB3D-A0D6F1405BD2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>
            <a:off x="6954982" y="5051099"/>
            <a:ext cx="577268" cy="11972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DBD2786-D409-4399-A5E7-0005E5CD03E0}"/>
              </a:ext>
            </a:extLst>
          </p:cNvPr>
          <p:cNvSpPr/>
          <p:nvPr/>
        </p:nvSpPr>
        <p:spPr>
          <a:xfrm>
            <a:off x="6046498" y="3163937"/>
            <a:ext cx="119019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nc_bypass</a:t>
            </a:r>
            <a:endParaRPr lang="en-US" dirty="0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B35F8A7D-AE57-409C-A07F-06690671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rtl</a:t>
            </a:r>
            <a:r>
              <a:rPr lang="en-US" dirty="0"/>
              <a:t>/cache</a:t>
            </a:r>
          </a:p>
          <a:p>
            <a:r>
              <a:rPr lang="en-US" dirty="0" err="1"/>
              <a:t>nc_bypass</a:t>
            </a:r>
            <a:r>
              <a:rPr lang="en-US" dirty="0"/>
              <a:t>:   cache bypassing</a:t>
            </a:r>
          </a:p>
          <a:p>
            <a:r>
              <a:rPr lang="en-US" dirty="0" err="1"/>
              <a:t>flush_ctrl</a:t>
            </a:r>
            <a:r>
              <a:rPr lang="en-US" dirty="0"/>
              <a:t>:     flushing</a:t>
            </a:r>
          </a:p>
          <a:p>
            <a:r>
              <a:rPr lang="en-US" dirty="0" err="1"/>
              <a:t>bank_sel</a:t>
            </a:r>
            <a:r>
              <a:rPr lang="en-US" dirty="0"/>
              <a:t>:      bank select</a:t>
            </a:r>
          </a:p>
          <a:p>
            <a:r>
              <a:rPr lang="en-US" dirty="0" err="1"/>
              <a:t>rsp_merge</a:t>
            </a:r>
            <a:r>
              <a:rPr lang="en-US" dirty="0"/>
              <a:t>:   response merge</a:t>
            </a:r>
          </a:p>
        </p:txBody>
      </p:sp>
    </p:spTree>
    <p:extLst>
      <p:ext uri="{BB962C8B-B14F-4D97-AF65-F5344CB8AC3E}">
        <p14:creationId xmlns:p14="http://schemas.microsoft.com/office/powerpoint/2010/main" val="18227836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7" ma:contentTypeDescription="Create a new document." ma:contentTypeScope="" ma:versionID="31a70927d72970bda2078b08d81b4e6c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380c7c7c4fd0bbeb6e39640be2ed152d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9F053C-5D01-4676-9445-DB18659BE3C5}">
  <ds:schemaRefs>
    <ds:schemaRef ds:uri="http://schemas.microsoft.com/office/2006/metadata/properties"/>
    <ds:schemaRef ds:uri="http://schemas.microsoft.com/office/infopath/2007/PartnerControls"/>
    <ds:schemaRef ds:uri="703aaed8-5f35-4ebd-8684-7d64e521d80b"/>
    <ds:schemaRef ds:uri="f01fee57-14a4-4fb3-a7a7-17af854556b0"/>
  </ds:schemaRefs>
</ds:datastoreItem>
</file>

<file path=customXml/itemProps2.xml><?xml version="1.0" encoding="utf-8"?>
<ds:datastoreItem xmlns:ds="http://schemas.openxmlformats.org/officeDocument/2006/customXml" ds:itemID="{D63E9575-B48D-447F-AECA-B427757E43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215357-C408-4A04-8910-FFE5CDAEE987}"/>
</file>

<file path=docProps/app.xml><?xml version="1.0" encoding="utf-8"?>
<Properties xmlns="http://schemas.openxmlformats.org/officeDocument/2006/extended-properties" xmlns:vt="http://schemas.openxmlformats.org/officeDocument/2006/docPropsVTypes">
  <TotalTime>50322</TotalTime>
  <Words>1387</Words>
  <Application>Microsoft Office PowerPoint</Application>
  <PresentationFormat>On-screen Show (4:3)</PresentationFormat>
  <Paragraphs>334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AUdimat</vt:lpstr>
      <vt:lpstr>Calibri</vt:lpstr>
      <vt:lpstr>Consolas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Code Structure</vt:lpstr>
      <vt:lpstr>Agenda</vt:lpstr>
      <vt:lpstr>Source Tree</vt:lpstr>
      <vt:lpstr>Documentation</vt:lpstr>
      <vt:lpstr>Hardware</vt:lpstr>
      <vt:lpstr>Hardware - RTL</vt:lpstr>
      <vt:lpstr>Hardware – Processor Dependency Tree</vt:lpstr>
      <vt:lpstr>Hardware – AFU</vt:lpstr>
      <vt:lpstr>Hardware – Cache</vt:lpstr>
      <vt:lpstr>Synthesis</vt:lpstr>
      <vt:lpstr>Simulation</vt:lpstr>
      <vt:lpstr>Kernel</vt:lpstr>
      <vt:lpstr>Runtime</vt:lpstr>
      <vt:lpstr>Testing - Coverage</vt:lpstr>
      <vt:lpstr>Testing - Integration</vt:lpstr>
      <vt:lpstr>Configuration - VX_config.vh </vt:lpstr>
      <vt:lpstr>Configuration – VX_config.vh (2) </vt:lpstr>
      <vt:lpstr>Configuration – VX_config.vh (3) </vt:lpstr>
      <vt:lpstr>Configuration – VX_types.vh</vt:lpstr>
      <vt:lpstr>Configuration - Simulation </vt:lpstr>
      <vt:lpstr>Configuration - Synthesis </vt:lpstr>
      <vt:lpstr>Coding Convention – Naming</vt:lpstr>
      <vt:lpstr>Coding Convention - Interfaces</vt:lpstr>
      <vt:lpstr>Coding Convention – Handshaking</vt:lpstr>
      <vt:lpstr>Debugging Vortex - Modes</vt:lpstr>
      <vt:lpstr>Debugging Vortex - SimX</vt:lpstr>
      <vt:lpstr>Debugging Vortex – SimX (2)</vt:lpstr>
      <vt:lpstr>Debugging Vortex - RTL</vt:lpstr>
      <vt:lpstr>Debugging Vortex – RTL (2)</vt:lpstr>
      <vt:lpstr>Debugging Vortex - FPGA</vt:lpstr>
      <vt:lpstr>Debugging Vortex - UUID</vt:lpstr>
      <vt:lpstr>Debugging Vortex – CSV trace</vt:lpstr>
      <vt:lpstr>Debugging Vortex – CSV trace (2)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Tine, Blaise</cp:lastModifiedBy>
  <cp:revision>259</cp:revision>
  <cp:lastPrinted>2013-01-11T16:38:21Z</cp:lastPrinted>
  <dcterms:created xsi:type="dcterms:W3CDTF">2013-01-10T23:30:37Z</dcterms:created>
  <dcterms:modified xsi:type="dcterms:W3CDTF">2023-10-29T16:24:34Z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  <property fmtid="{D5CDD505-2E9C-101B-9397-08002B2CF9AE}" pid="3" name="MediaServiceImageTags">
    <vt:lpwstr/>
  </property>
</Properties>
</file>