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30"/>
  </p:notesMasterIdLst>
  <p:sldIdLst>
    <p:sldId id="262" r:id="rId5"/>
    <p:sldId id="287" r:id="rId6"/>
    <p:sldId id="329" r:id="rId7"/>
    <p:sldId id="333" r:id="rId8"/>
    <p:sldId id="335" r:id="rId9"/>
    <p:sldId id="318" r:id="rId10"/>
    <p:sldId id="334" r:id="rId11"/>
    <p:sldId id="332" r:id="rId12"/>
    <p:sldId id="336" r:id="rId13"/>
    <p:sldId id="337" r:id="rId14"/>
    <p:sldId id="290" r:id="rId15"/>
    <p:sldId id="315" r:id="rId16"/>
    <p:sldId id="289" r:id="rId17"/>
    <p:sldId id="316" r:id="rId18"/>
    <p:sldId id="325" r:id="rId19"/>
    <p:sldId id="326" r:id="rId20"/>
    <p:sldId id="327" r:id="rId21"/>
    <p:sldId id="293" r:id="rId22"/>
    <p:sldId id="294" r:id="rId23"/>
    <p:sldId id="320" r:id="rId24"/>
    <p:sldId id="296" r:id="rId25"/>
    <p:sldId id="324" r:id="rId26"/>
    <p:sldId id="300" r:id="rId27"/>
    <p:sldId id="338"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E06785-9E52-4144-A5C0-F8149D701AEC}">
          <p14:sldIdLst>
            <p14:sldId id="262"/>
            <p14:sldId id="287"/>
          </p14:sldIdLst>
        </p14:section>
        <p14:section name="Vortex Software Stack" id="{01755841-FEFE-1344-9A58-84D224C4042C}">
          <p14:sldIdLst>
            <p14:sldId id="329"/>
            <p14:sldId id="333"/>
            <p14:sldId id="335"/>
            <p14:sldId id="318"/>
            <p14:sldId id="334"/>
            <p14:sldId id="332"/>
            <p14:sldId id="336"/>
            <p14:sldId id="337"/>
          </p14:sldIdLst>
        </p14:section>
        <p14:section name="PoCL compiler" id="{3306D6FE-6BA3-8F4D-9C63-AAA614664A7F}">
          <p14:sldIdLst>
            <p14:sldId id="290"/>
            <p14:sldId id="315"/>
            <p14:sldId id="289"/>
            <p14:sldId id="316"/>
            <p14:sldId id="325"/>
            <p14:sldId id="326"/>
            <p14:sldId id="327"/>
            <p14:sldId id="293"/>
            <p14:sldId id="294"/>
            <p14:sldId id="320"/>
            <p14:sldId id="296"/>
            <p14:sldId id="324"/>
            <p14:sldId id="300"/>
            <p14:sldId id="338"/>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0"/>
    <p:restoredTop sz="67275"/>
  </p:normalViewPr>
  <p:slideViewPr>
    <p:cSldViewPr snapToGrid="0">
      <p:cViewPr varScale="1">
        <p:scale>
          <a:sx n="70" d="100"/>
          <a:sy n="70" d="100"/>
        </p:scale>
        <p:origin x="253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Good afternoon</a:t>
            </a:r>
            <a:r>
              <a:rPr lang="en-US" altLang="ko-KR" b="0" i="0" dirty="0">
                <a:effectLst/>
                <a:latin typeface="Söhne"/>
              </a:rPr>
              <a:t>. </a:t>
            </a:r>
            <a:r>
              <a:rPr lang="en-US" b="0" i="0" dirty="0">
                <a:effectLst/>
                <a:latin typeface="Söhne"/>
              </a:rPr>
              <a:t>My name is </a:t>
            </a:r>
            <a:r>
              <a:rPr lang="en-US" b="0" i="0" dirty="0" err="1">
                <a:effectLst/>
                <a:latin typeface="Söhne"/>
              </a:rPr>
              <a:t>Shinnung</a:t>
            </a:r>
            <a:r>
              <a:rPr lang="en-US" b="0" i="0" dirty="0">
                <a:effectLst/>
                <a:latin typeface="Söhne"/>
              </a:rPr>
              <a:t> </a:t>
            </a:r>
            <a:r>
              <a:rPr lang="en-US" b="0" i="0" dirty="0" err="1">
                <a:effectLst/>
                <a:latin typeface="Söhne"/>
              </a:rPr>
              <a:t>Jeong</a:t>
            </a:r>
            <a:r>
              <a:rPr lang="en-US" altLang="ko-KR" b="0" i="0" dirty="0">
                <a:effectLst/>
                <a:latin typeface="Söhne"/>
              </a:rPr>
              <a:t>.</a:t>
            </a:r>
          </a:p>
          <a:p>
            <a:pPr algn="l"/>
            <a:endParaRPr lang="en-US" b="0" i="0" dirty="0">
              <a:effectLst/>
              <a:latin typeface="Söhne"/>
            </a:endParaRPr>
          </a:p>
          <a:p>
            <a:pPr algn="l"/>
            <a:r>
              <a:rPr lang="en-US" b="0" i="0" dirty="0">
                <a:effectLst/>
                <a:latin typeface="Söhne"/>
              </a:rPr>
              <a:t>I am here today to provide you with an informative presentation on the Vortex software stack.</a:t>
            </a:r>
          </a:p>
          <a:p>
            <a:pPr algn="l"/>
            <a:r>
              <a:rPr lang="en-US" b="0" i="0" dirty="0">
                <a:solidFill>
                  <a:srgbClr val="374151"/>
                </a:solidFill>
                <a:effectLst/>
                <a:latin typeface="Söhne"/>
              </a:rPr>
              <a:t>I will specifically focus on how this stack enables the launch of GPU programs on Vortex hardware. </a:t>
            </a:r>
          </a:p>
          <a:p>
            <a:pPr algn="l"/>
            <a:r>
              <a:rPr lang="en-US" b="0" i="0" dirty="0">
                <a:solidFill>
                  <a:srgbClr val="374151"/>
                </a:solidFill>
                <a:effectLst/>
                <a:latin typeface="Söhne"/>
              </a:rPr>
              <a:t>Furthermore, I will introduce you to the OpenCL software pipeline.</a:t>
            </a:r>
            <a:br>
              <a:rPr lang="en-US" dirty="0"/>
            </a:br>
            <a:endParaRPr lang="en-US" dirty="0"/>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software stack provides support for two different programming languages: OpenCL and CUDA. Currently, we offer support for OpenCL 3.0 and CUDA 10.1.</a:t>
            </a:r>
          </a:p>
          <a:p>
            <a:pPr algn="l"/>
            <a:endParaRPr lang="en-US" b="0" i="0" dirty="0">
              <a:solidFill>
                <a:srgbClr val="374151"/>
              </a:solidFill>
              <a:effectLst/>
              <a:latin typeface="Söhne"/>
            </a:endParaRPr>
          </a:p>
          <a:p>
            <a:pPr algn="l"/>
            <a:r>
              <a:rPr lang="en-US" b="0" i="0" dirty="0">
                <a:solidFill>
                  <a:srgbClr val="374151"/>
                </a:solidFill>
                <a:effectLst/>
                <a:latin typeface="Söhne"/>
              </a:rPr>
              <a:t>To enable support for these two languages, we use the Portable Computing Language (</a:t>
            </a:r>
            <a:r>
              <a:rPr lang="en-US" b="0" i="0" dirty="0" err="1">
                <a:solidFill>
                  <a:srgbClr val="374151"/>
                </a:solidFill>
                <a:effectLst/>
                <a:latin typeface="Söhne"/>
              </a:rPr>
              <a:t>PoCL</a:t>
            </a:r>
            <a:r>
              <a:rPr lang="en-US" b="0" i="0" dirty="0">
                <a:solidFill>
                  <a:srgbClr val="374151"/>
                </a:solidFill>
                <a:effectLst/>
                <a:latin typeface="Söhne"/>
              </a:rPr>
              <a:t>) and CUDA for Parallelized and Broad-range Processors</a:t>
            </a:r>
            <a:r>
              <a:rPr lang="en-US" b="0" i="0">
                <a:solidFill>
                  <a:srgbClr val="374151"/>
                </a:solidFill>
                <a:effectLst/>
                <a:latin typeface="Söhne"/>
              </a:rPr>
              <a:t>. </a:t>
            </a:r>
          </a:p>
          <a:p>
            <a:pPr algn="l"/>
            <a:endParaRPr lang="en-US" b="0" i="0">
              <a:solidFill>
                <a:srgbClr val="374151"/>
              </a:solidFill>
              <a:effectLst/>
              <a:latin typeface="Söhne"/>
            </a:endParaRPr>
          </a:p>
          <a:p>
            <a:pPr algn="l"/>
            <a:r>
              <a:rPr lang="en-US" b="0" i="0">
                <a:solidFill>
                  <a:srgbClr val="374151"/>
                </a:solidFill>
                <a:effectLst/>
                <a:latin typeface="Söhne"/>
              </a:rPr>
              <a:t>We </a:t>
            </a:r>
            <a:r>
              <a:rPr lang="en-US" b="0" i="0" dirty="0">
                <a:solidFill>
                  <a:srgbClr val="374151"/>
                </a:solidFill>
                <a:effectLst/>
                <a:latin typeface="Söhne"/>
              </a:rPr>
              <a:t>have extended the </a:t>
            </a:r>
            <a:r>
              <a:rPr lang="en-US" b="0" i="0" dirty="0" err="1">
                <a:solidFill>
                  <a:srgbClr val="374151"/>
                </a:solidFill>
                <a:effectLst/>
                <a:latin typeface="Söhne"/>
              </a:rPr>
              <a:t>PoCL</a:t>
            </a:r>
            <a:r>
              <a:rPr lang="en-US" b="0" i="0" dirty="0">
                <a:solidFill>
                  <a:srgbClr val="374151"/>
                </a:solidFill>
                <a:effectLst/>
                <a:latin typeface="Söhne"/>
              </a:rPr>
              <a:t> open-source repositories to ensure compatibility with Vortex and have implemented our own project called </a:t>
            </a:r>
            <a:r>
              <a:rPr lang="en-US" b="0" i="0" err="1">
                <a:solidFill>
                  <a:srgbClr val="374151"/>
                </a:solidFill>
                <a:effectLst/>
                <a:latin typeface="Söhne"/>
              </a:rPr>
              <a:t>CupBoP</a:t>
            </a:r>
            <a:r>
              <a:rPr lang="en-US" b="0" i="0">
                <a:solidFill>
                  <a:srgbClr val="374151"/>
                </a:solidFill>
                <a:effectLst/>
                <a:latin typeface="Söhne"/>
              </a:rPr>
              <a:t>.</a:t>
            </a:r>
            <a:endParaRPr lang="en-US" b="0" i="0" dirty="0">
              <a:solidFill>
                <a:srgbClr val="374151"/>
              </a:solidFill>
              <a:effectLst/>
              <a:latin typeface="Söhne"/>
            </a:endParaRPr>
          </a:p>
          <a:p>
            <a:pPr algn="l"/>
            <a:r>
              <a:rPr lang="en-US" b="0" i="0" dirty="0">
                <a:solidFill>
                  <a:srgbClr val="374151"/>
                </a:solidFill>
                <a:effectLst/>
                <a:latin typeface="Söhne"/>
              </a:rPr>
              <a:t>As our backend compiler, we utilize LLVM, specifically an extended version 16</a:t>
            </a:r>
            <a:r>
              <a:rPr lang="en-US" b="0" i="0">
                <a:solidFill>
                  <a:srgbClr val="374151"/>
                </a:solidFill>
                <a:effectLst/>
                <a:latin typeface="Söhne"/>
              </a:rPr>
              <a:t>. To </a:t>
            </a:r>
            <a:r>
              <a:rPr lang="en-US" b="0" i="0" dirty="0">
                <a:solidFill>
                  <a:srgbClr val="374151"/>
                </a:solidFill>
                <a:effectLst/>
                <a:latin typeface="Söhne"/>
              </a:rPr>
              <a:t>fully support the entire software stack, we also require the RISC-V toolchain, which includes essential components such as GCC and various build utilities</a:t>
            </a:r>
            <a:r>
              <a:rPr lang="en-US" b="0" i="0">
                <a:solidFill>
                  <a:srgbClr val="374151"/>
                </a:solidFill>
                <a:effectLst/>
                <a:latin typeface="Söhne"/>
              </a:rPr>
              <a:t>. These </a:t>
            </a:r>
            <a:r>
              <a:rPr lang="en-US" b="0" i="0" dirty="0">
                <a:solidFill>
                  <a:srgbClr val="374151"/>
                </a:solidFill>
                <a:effectLst/>
                <a:latin typeface="Söhne"/>
              </a:rPr>
              <a:t>components are integral to our comprehensive software stack.</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404522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a:t>
            </a:r>
            <a:r>
              <a:rPr lang="en-US" b="0" i="0" dirty="0">
                <a:solidFill>
                  <a:srgbClr val="374151"/>
                </a:solidFill>
                <a:effectLst/>
                <a:latin typeface="Söhne"/>
              </a:rPr>
              <a:t>the Vortex </a:t>
            </a:r>
            <a:r>
              <a:rPr lang="en-US" b="0" i="0" dirty="0" err="1">
                <a:solidFill>
                  <a:srgbClr val="374151"/>
                </a:solidFill>
                <a:effectLst/>
                <a:latin typeface="Söhne"/>
              </a:rPr>
              <a:t>PoCL</a:t>
            </a:r>
            <a:r>
              <a:rPr lang="en-US" b="0" i="0" dirty="0">
                <a:solidFill>
                  <a:srgbClr val="374151"/>
                </a:solidFill>
                <a:effectLst/>
                <a:latin typeface="Söhne"/>
              </a:rPr>
              <a:t> extension, which is designed to enable support for OpenCL programs on the Vortex platform.</a:t>
            </a:r>
          </a:p>
          <a:p>
            <a:endParaRPr lang="en-KR" dirty="0"/>
          </a:p>
          <a:p>
            <a:r>
              <a:rPr lang="en-KR" dirty="0"/>
              <a:t>PoCL </a:t>
            </a:r>
            <a:r>
              <a:rPr lang="en-US" dirty="0"/>
              <a:t>is a project to support executing OpenCL programs on different hardware device.</a:t>
            </a:r>
          </a:p>
          <a:p>
            <a:endParaRPr lang="en-US" dirty="0"/>
          </a:p>
          <a:p>
            <a:r>
              <a:rPr lang="en-US" b="0" i="0" dirty="0">
                <a:solidFill>
                  <a:srgbClr val="374151"/>
                </a:solidFill>
                <a:effectLst/>
                <a:latin typeface="Söhne"/>
              </a:rPr>
              <a:t>It is built upon two fundamental insights: the adoption of a target-specific execution model and the implementation of target-specific compiler transformations using LLVM. </a:t>
            </a:r>
          </a:p>
          <a:p>
            <a:r>
              <a:rPr lang="en-KR" dirty="0"/>
              <a:t>Based on key insight, they can support different execution model per device such as GPU and CPU, also they can optimize and generate binary code for specific target. </a:t>
            </a:r>
          </a:p>
          <a:p>
            <a:endParaRPr lang="en-KR" dirty="0"/>
          </a:p>
          <a:p>
            <a:r>
              <a:rPr lang="en-US" b="0" i="0" dirty="0" err="1">
                <a:solidFill>
                  <a:srgbClr val="374151"/>
                </a:solidFill>
                <a:effectLst/>
                <a:latin typeface="Söhne"/>
              </a:rPr>
              <a:t>PoCL</a:t>
            </a:r>
            <a:r>
              <a:rPr lang="en-US" b="0" i="0" dirty="0">
                <a:solidFill>
                  <a:srgbClr val="374151"/>
                </a:solidFill>
                <a:effectLst/>
                <a:latin typeface="Söhne"/>
              </a:rPr>
              <a:t> extends its support to several backend devices, including x86, NVIDIA GPUs, and custom accelerators.</a:t>
            </a:r>
          </a:p>
          <a:p>
            <a:endParaRPr lang="en-KR" dirty="0"/>
          </a:p>
          <a:p>
            <a:r>
              <a:rPr lang="en-US" dirty="0"/>
              <a:t>To execute an </a:t>
            </a:r>
            <a:r>
              <a:rPr lang="en-US" dirty="0" err="1"/>
              <a:t>opencl</a:t>
            </a:r>
            <a:r>
              <a:rPr lang="en-US" dirty="0"/>
              <a:t> programs on a backend device. </a:t>
            </a:r>
          </a:p>
          <a:p>
            <a:r>
              <a:rPr lang="en-US" dirty="0"/>
              <a:t>First, POCL compiles the program, and link it with </a:t>
            </a:r>
            <a:r>
              <a:rPr lang="en-US" dirty="0" err="1"/>
              <a:t>hardward</a:t>
            </a:r>
            <a:r>
              <a:rPr lang="en-US" dirty="0"/>
              <a:t> dependent runtime library </a:t>
            </a:r>
          </a:p>
          <a:p>
            <a:r>
              <a:rPr lang="en-US" dirty="0"/>
              <a:t>and also </a:t>
            </a:r>
            <a:r>
              <a:rPr lang="en-US" dirty="0" err="1"/>
              <a:t>PoCL’s</a:t>
            </a:r>
            <a:r>
              <a:rPr lang="en-US" dirty="0"/>
              <a:t> </a:t>
            </a:r>
            <a:r>
              <a:rPr lang="en-US" dirty="0" err="1"/>
              <a:t>builtin</a:t>
            </a:r>
            <a:r>
              <a:rPr lang="en-US" dirty="0"/>
              <a:t> library such as math functions. </a:t>
            </a:r>
          </a:p>
          <a:p>
            <a:r>
              <a:rPr lang="en-US" dirty="0"/>
              <a:t>Then, the POCL runtime will use the devices runtime functions to control the devices. </a:t>
            </a:r>
          </a:p>
        </p:txBody>
      </p:sp>
      <p:sp>
        <p:nvSpPr>
          <p:cNvPr id="4" name="Slide Number Placeholder 3"/>
          <p:cNvSpPr>
            <a:spLocks noGrp="1"/>
          </p:cNvSpPr>
          <p:nvPr>
            <p:ph type="sldNum" sz="quarter" idx="5"/>
          </p:nvPr>
        </p:nvSpPr>
        <p:spPr/>
        <p:txBody>
          <a:bodyPr/>
          <a:lstStyle/>
          <a:p>
            <a:fld id="{1FA5A30A-6D83-C940-BB25-2408F9EAD54F}" type="slidenum">
              <a:rPr lang="en-US" smtClean="0"/>
              <a:t>11</a:t>
            </a:fld>
            <a:endParaRPr lang="en-US"/>
          </a:p>
        </p:txBody>
      </p:sp>
    </p:spTree>
    <p:extLst>
      <p:ext uri="{BB962C8B-B14F-4D97-AF65-F5344CB8AC3E}">
        <p14:creationId xmlns:p14="http://schemas.microsoft.com/office/powerpoint/2010/main" val="228088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vortex </a:t>
            </a:r>
            <a:r>
              <a:rPr lang="en-US" dirty="0" err="1"/>
              <a:t>PoCL</a:t>
            </a:r>
            <a:r>
              <a:rPr lang="en-US" dirty="0"/>
              <a:t> extension make available compile OpenCL kernel and execute them in the vortex GPU. </a:t>
            </a:r>
          </a:p>
          <a:p>
            <a:endParaRPr lang="en-US" dirty="0">
              <a:cs typeface="Calibri"/>
            </a:endParaRPr>
          </a:p>
          <a:p>
            <a:r>
              <a:rPr lang="en-US" dirty="0">
                <a:cs typeface="Calibri"/>
              </a:rPr>
              <a:t>we need to care about the following parts: for compilation, we need to modify the POCL Compiler and provide a Vortex Runtime library. </a:t>
            </a:r>
          </a:p>
          <a:p>
            <a:r>
              <a:rPr lang="en-US" dirty="0">
                <a:cs typeface="Calibri"/>
              </a:rPr>
              <a:t>For the Compilation, vortex have different interface as other devices. </a:t>
            </a:r>
          </a:p>
          <a:p>
            <a:r>
              <a:rPr lang="en-US" dirty="0">
                <a:cs typeface="Calibri"/>
              </a:rPr>
              <a:t>thus, we have to modify the original </a:t>
            </a:r>
            <a:r>
              <a:rPr lang="en-US" dirty="0" err="1">
                <a:cs typeface="Calibri"/>
              </a:rPr>
              <a:t>pocl</a:t>
            </a:r>
            <a:r>
              <a:rPr lang="en-US" dirty="0">
                <a:cs typeface="Calibri"/>
              </a:rPr>
              <a:t> compiler to generate the programs with Vortex ISA. </a:t>
            </a:r>
          </a:p>
          <a:p>
            <a:r>
              <a:rPr lang="en-US" dirty="0">
                <a:cs typeface="Calibri"/>
              </a:rPr>
              <a:t>We also use vortex kernel library in lowering process.</a:t>
            </a:r>
          </a:p>
          <a:p>
            <a:endParaRPr lang="en-US" dirty="0">
              <a:cs typeface="Calibri"/>
            </a:endParaRPr>
          </a:p>
          <a:p>
            <a:r>
              <a:rPr lang="en-US"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dirty="0" err="1">
                <a:cs typeface="Calibri"/>
              </a:rPr>
              <a:t>Runitme</a:t>
            </a:r>
            <a:r>
              <a:rPr lang="en-US" dirty="0">
                <a:cs typeface="Calibri"/>
              </a:rPr>
              <a:t> to control and communicate with Vortex.</a:t>
            </a:r>
            <a:endParaRPr lang="en-US" dirty="0"/>
          </a:p>
        </p:txBody>
      </p:sp>
      <p:sp>
        <p:nvSpPr>
          <p:cNvPr id="4" name="Slide Number Placeholder 3"/>
          <p:cNvSpPr>
            <a:spLocks noGrp="1"/>
          </p:cNvSpPr>
          <p:nvPr>
            <p:ph type="sldNum" sz="quarter" idx="5"/>
          </p:nvPr>
        </p:nvSpPr>
        <p:spPr/>
        <p:txBody>
          <a:bodyPr/>
          <a:lstStyle/>
          <a:p>
            <a:fld id="{1FA5A30A-6D83-C940-BB25-2408F9EAD54F}" type="slidenum">
              <a:rPr lang="en-US" smtClean="0"/>
              <a:t>12</a:t>
            </a:fld>
            <a:endParaRPr lang="en-US"/>
          </a:p>
        </p:txBody>
      </p:sp>
    </p:spTree>
    <p:extLst>
      <p:ext uri="{BB962C8B-B14F-4D97-AF65-F5344CB8AC3E}">
        <p14:creationId xmlns:p14="http://schemas.microsoft.com/office/powerpoint/2010/main" val="10844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vortex software stack need to be integrated into </a:t>
            </a:r>
            <a:r>
              <a:rPr lang="en-US" dirty="0" err="1"/>
              <a:t>PoCL</a:t>
            </a:r>
            <a:r>
              <a:rPr lang="en-US" dirty="0"/>
              <a:t>.</a:t>
            </a:r>
          </a:p>
          <a:p>
            <a:endParaRPr lang="en-US" dirty="0"/>
          </a:p>
          <a:p>
            <a:r>
              <a:rPr lang="en-US" dirty="0"/>
              <a:t>In the right figure, we marked Vortex extension as a orange box. </a:t>
            </a:r>
          </a:p>
          <a:p>
            <a:endParaRPr lang="en-US" dirty="0"/>
          </a:p>
          <a:p>
            <a:r>
              <a:rPr lang="en-US" dirty="0"/>
              <a:t>First, </a:t>
            </a:r>
            <a:r>
              <a:rPr lang="en-US" dirty="0" err="1"/>
              <a:t>PoCL</a:t>
            </a:r>
            <a:r>
              <a:rPr lang="en-US" dirty="0"/>
              <a:t> compiler receive OpenCL kernel and generate program context for target execution model. </a:t>
            </a:r>
          </a:p>
          <a:p>
            <a:r>
              <a:rPr lang="en-US" dirty="0"/>
              <a:t>Based on the execution model, we insert kernel scheduling code to program context.</a:t>
            </a:r>
          </a:p>
          <a:p>
            <a:r>
              <a:rPr lang="en-US" dirty="0"/>
              <a:t>we link the vortex kernel library during the device kernel translation </a:t>
            </a:r>
          </a:p>
          <a:p>
            <a:r>
              <a:rPr lang="en-US" dirty="0"/>
              <a:t>And translate kernel to generate vortex binary. </a:t>
            </a:r>
          </a:p>
          <a:p>
            <a:endParaRPr lang="en-US" dirty="0"/>
          </a:p>
          <a:p>
            <a:r>
              <a:rPr lang="en-US" dirty="0"/>
              <a:t>After got the generated program binary, </a:t>
            </a:r>
            <a:r>
              <a:rPr lang="en-US" dirty="0" err="1"/>
              <a:t>pocl</a:t>
            </a:r>
            <a:r>
              <a:rPr lang="en-US" dirty="0"/>
              <a:t> Runtime uses vortex runtime to offload the kernel to vortex and launch it.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699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the steps to execute OpenCL. </a:t>
            </a:r>
          </a:p>
          <a:p>
            <a:endParaRPr lang="en-US" dirty="0">
              <a:cs typeface="Calibri"/>
            </a:endParaRPr>
          </a:p>
          <a:p>
            <a:r>
              <a:rPr lang="en-US" dirty="0">
                <a:cs typeface="Calibri"/>
              </a:rPr>
              <a:t>In this first step, we have to compile the kernel part into </a:t>
            </a:r>
            <a:r>
              <a:rPr lang="en-US" dirty="0" err="1">
                <a:cs typeface="Calibri"/>
              </a:rPr>
              <a:t>risc</a:t>
            </a:r>
            <a:r>
              <a:rPr lang="en-US" dirty="0">
                <a:cs typeface="Calibri"/>
              </a:rPr>
              <a:t>-v binary. We will use </a:t>
            </a:r>
            <a:r>
              <a:rPr lang="en-US" dirty="0" err="1">
                <a:cs typeface="Calibri"/>
              </a:rPr>
              <a:t>modied</a:t>
            </a:r>
            <a:r>
              <a:rPr lang="en-US" dirty="0">
                <a:cs typeface="Calibri"/>
              </a:rPr>
              <a:t> POCL compiler in this step.</a:t>
            </a:r>
          </a:p>
          <a:p>
            <a:r>
              <a:rPr lang="en-US" dirty="0">
                <a:cs typeface="Calibri"/>
              </a:rPr>
              <a:t>Since </a:t>
            </a:r>
            <a:r>
              <a:rPr lang="en-US" dirty="0" err="1">
                <a:cs typeface="Calibri"/>
              </a:rPr>
              <a:t>PoCL</a:t>
            </a:r>
            <a:r>
              <a:rPr lang="en-US" dirty="0">
                <a:cs typeface="Calibri"/>
              </a:rPr>
              <a:t> does not support </a:t>
            </a:r>
            <a:r>
              <a:rPr lang="en-US" dirty="0" err="1">
                <a:cs typeface="Calibri"/>
              </a:rPr>
              <a:t>riscv</a:t>
            </a:r>
            <a:r>
              <a:rPr lang="en-US" dirty="0">
                <a:cs typeface="Calibri"/>
              </a:rPr>
              <a:t> structure we need to modify </a:t>
            </a:r>
            <a:r>
              <a:rPr lang="en-US" dirty="0" err="1">
                <a:cs typeface="Calibri"/>
              </a:rPr>
              <a:t>pocl</a:t>
            </a:r>
            <a:r>
              <a:rPr lang="en-US" dirty="0">
                <a:cs typeface="Calibri"/>
              </a:rPr>
              <a:t> compiler to generate binary.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372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Then, we </a:t>
            </a:r>
            <a:r>
              <a:rPr lang="en-US" sz="1200" dirty="0">
                <a:cs typeface="Tahoma"/>
              </a:rPr>
              <a:t>Manually edit the host OpenCL programs, to load </a:t>
            </a:r>
            <a:r>
              <a:rPr lang="en-US" sz="1200" dirty="0" err="1">
                <a:cs typeface="Tahoma"/>
              </a:rPr>
              <a:t>risc</a:t>
            </a:r>
            <a:r>
              <a:rPr lang="en-US" sz="1200" dirty="0">
                <a:cs typeface="Tahoma"/>
              </a:rPr>
              <a:t>-v binary as kernel.</a:t>
            </a:r>
            <a:endParaRPr lang="en-US" sz="1000" dirty="0">
              <a:cs typeface="Tahoma"/>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949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we generated the binary kernel for our host program. Host code is compiled with the </a:t>
            </a:r>
            <a:r>
              <a:rPr lang="en-US" dirty="0" err="1">
                <a:cs typeface="Calibri"/>
              </a:rPr>
              <a:t>PoCL</a:t>
            </a:r>
            <a:r>
              <a:rPr lang="en-US" dirty="0">
                <a:cs typeface="Calibri"/>
              </a:rPr>
              <a:t> runtime library which is used for host programs to communicate with Vortex devices.</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92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Finally, we just execute the compiled host programs. It will load the </a:t>
            </a:r>
            <a:r>
              <a:rPr lang="en-US" dirty="0" err="1">
                <a:cs typeface="Calibri"/>
              </a:rPr>
              <a:t>risc</a:t>
            </a:r>
            <a:r>
              <a:rPr lang="en-US" dirty="0">
                <a:cs typeface="Calibri"/>
              </a:rPr>
              <a:t>-v binary kernel and execute it on Vortex devices by communicating with Vortex driver.</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12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compile program for the vortex, one the most important parts is scheduler. </a:t>
            </a:r>
          </a:p>
          <a:p>
            <a:r>
              <a:rPr lang="en-US" dirty="0">
                <a:cs typeface="Calibri"/>
              </a:rPr>
              <a:t>How to map computation to hardware is critical for achieving high performance. </a:t>
            </a:r>
          </a:p>
          <a:p>
            <a:endParaRPr lang="en-US" dirty="0">
              <a:cs typeface="Calibri"/>
            </a:endParaRPr>
          </a:p>
          <a:p>
            <a:r>
              <a:rPr lang="en-US" dirty="0">
                <a:cs typeface="Calibri"/>
              </a:rPr>
              <a:t>The OpenCL processing model using three terms for specifying processing model, work-item, work-group, and kernel instance. </a:t>
            </a:r>
          </a:p>
          <a:p>
            <a:r>
              <a:rPr lang="en-US" dirty="0">
                <a:cs typeface="Calibri"/>
              </a:rPr>
              <a:t>The work-item specifying the minimal unit of program. The work-group specifying the minimal group of program that processing in the one processing unit. </a:t>
            </a:r>
          </a:p>
          <a:p>
            <a:endParaRPr lang="en-US" dirty="0">
              <a:cs typeface="Calibri"/>
            </a:endParaRPr>
          </a:p>
          <a:p>
            <a:r>
              <a:rPr lang="en-US" dirty="0">
                <a:cs typeface="Calibri"/>
              </a:rPr>
              <a:t>Instead of work-item and work-group, vortex use wavefront and thread to schedule. </a:t>
            </a:r>
          </a:p>
          <a:p>
            <a:r>
              <a:rPr lang="en-US" dirty="0"/>
              <a:t>A wavefront is a group of thread and threads within one wavefront are executed in parallel and in lock steps. </a:t>
            </a:r>
          </a:p>
          <a:p>
            <a:r>
              <a:rPr lang="en-US" dirty="0"/>
              <a:t>In Vortex, we use wavefront as. the unit for scheduling. </a:t>
            </a:r>
          </a:p>
          <a:p>
            <a:endParaRPr lang="en-US" dirty="0">
              <a:cs typeface="Calibri"/>
            </a:endParaRPr>
          </a:p>
          <a:p>
            <a:r>
              <a:rPr lang="en-US" dirty="0">
                <a:cs typeface="Calibri"/>
              </a:rPr>
              <a:t>The goal of the scheduling is that</a:t>
            </a:r>
            <a:r>
              <a:rPr lang="en-US" dirty="0"/>
              <a:t> high-level users can directly execute Vortex without worry about scheduling.</a:t>
            </a:r>
          </a:p>
          <a:p>
            <a:r>
              <a:rPr lang="en-US" dirty="0">
                <a:cs typeface="Calibri"/>
              </a:rPr>
              <a:t>So, we generate scheduling in the compilation process. </a:t>
            </a:r>
          </a:p>
        </p:txBody>
      </p:sp>
      <p:sp>
        <p:nvSpPr>
          <p:cNvPr id="4" name="Slide Number Placeholder 3"/>
          <p:cNvSpPr>
            <a:spLocks noGrp="1"/>
          </p:cNvSpPr>
          <p:nvPr>
            <p:ph type="sldNum" sz="quarter" idx="5"/>
          </p:nvPr>
        </p:nvSpPr>
        <p:spPr/>
        <p:txBody>
          <a:bodyPr/>
          <a:lstStyle/>
          <a:p>
            <a:fld id="{1FA5A30A-6D83-C940-BB25-2408F9EAD54F}" type="slidenum">
              <a:rPr lang="en-US" smtClean="0"/>
              <a:t>18</a:t>
            </a:fld>
            <a:endParaRPr lang="en-US"/>
          </a:p>
        </p:txBody>
      </p:sp>
    </p:spTree>
    <p:extLst>
      <p:ext uri="{BB962C8B-B14F-4D97-AF65-F5344CB8AC3E}">
        <p14:creationId xmlns:p14="http://schemas.microsoft.com/office/powerpoint/2010/main" val="2688835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a:t>Originally pocl compiler generate work-group function. </a:t>
            </a:r>
          </a:p>
          <a:p>
            <a:r>
              <a:rPr lang="en-KR"/>
              <a:t>PoCL analyze parallel region of the program which can execute parallelly without any sinchronize. </a:t>
            </a:r>
          </a:p>
          <a:p>
            <a:r>
              <a:rPr lang="en-US"/>
              <a:t>T</a:t>
            </a:r>
            <a:r>
              <a:rPr lang="en-KR"/>
              <a:t>hen insert loop for executing all work-item in a work group, which are called flat collapsing. </a:t>
            </a:r>
          </a:p>
          <a:p>
            <a:r>
              <a:rPr lang="en-US"/>
              <a:t>B</a:t>
            </a:r>
            <a:r>
              <a:rPr lang="en-KR"/>
              <a:t>ased on the flat collapsing, PoCL can generate code for the CPU.  </a:t>
            </a:r>
          </a:p>
          <a:p>
            <a:endParaRPr lang="en-KR"/>
          </a:p>
          <a:p>
            <a:pPr marL="0" marR="0" lvl="0" indent="0" algn="l" defTabSz="914400" rtl="0" eaLnBrk="1" fontAlgn="auto" latinLnBrk="0" hangingPunct="1">
              <a:lnSpc>
                <a:spcPct val="100000"/>
              </a:lnSpc>
              <a:spcBef>
                <a:spcPts val="0"/>
              </a:spcBef>
              <a:spcAft>
                <a:spcPts val="0"/>
              </a:spcAft>
              <a:buClrTx/>
              <a:buSzTx/>
              <a:buFontTx/>
              <a:buNone/>
              <a:tabLst/>
              <a:defRPr/>
            </a:pPr>
            <a:r>
              <a:rPr lang="en-US"/>
              <a:t>W</a:t>
            </a:r>
            <a:r>
              <a:rPr lang="en-KR"/>
              <a:t>hen we have a kernel function such as left figure. </a:t>
            </a:r>
          </a:p>
          <a:p>
            <a:r>
              <a:rPr lang="en-US"/>
              <a:t>T</a:t>
            </a:r>
            <a:r>
              <a:rPr lang="en-KR"/>
              <a:t>hey find two prallel reiong for work A nad workB by analyze parallel region. </a:t>
            </a:r>
          </a:p>
          <a:p>
            <a:r>
              <a:rPr lang="en-US"/>
              <a:t>T</a:t>
            </a:r>
            <a:r>
              <a:rPr lang="en-KR"/>
              <a:t>hen perform flat collapsing to generate workgroup function, with generating loop for iterate workA, removing barrier, and generting loop for workB. </a:t>
            </a:r>
          </a:p>
          <a:p>
            <a:r>
              <a:rPr lang="en-KR"/>
              <a:t>Now, work-group function can execute all the work-items. </a:t>
            </a:r>
          </a:p>
          <a:p>
            <a:endParaRPr lang="en-KR"/>
          </a:p>
        </p:txBody>
      </p:sp>
      <p:sp>
        <p:nvSpPr>
          <p:cNvPr id="4" name="Slide Number Placeholder 3"/>
          <p:cNvSpPr>
            <a:spLocks noGrp="1"/>
          </p:cNvSpPr>
          <p:nvPr>
            <p:ph type="sldNum" sz="quarter" idx="5"/>
          </p:nvPr>
        </p:nvSpPr>
        <p:spPr/>
        <p:txBody>
          <a:bodyPr/>
          <a:lstStyle/>
          <a:p>
            <a:fld id="{1FA5A30A-6D83-C940-BB25-2408F9EAD54F}" type="slidenum">
              <a:rPr lang="en-US" smtClean="0"/>
              <a:t>19</a:t>
            </a:fld>
            <a:endParaRPr lang="en-US"/>
          </a:p>
        </p:txBody>
      </p:sp>
    </p:spTree>
    <p:extLst>
      <p:ext uri="{BB962C8B-B14F-4D97-AF65-F5344CB8AC3E}">
        <p14:creationId xmlns:p14="http://schemas.microsoft.com/office/powerpoint/2010/main" val="1777195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KR" dirty="0"/>
              <a:t>he agenda looks like this. </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548099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p:cNvSpPr>
            <a:spLocks noGrp="1"/>
          </p:cNvSpPr>
          <p:nvPr>
            <p:ph type="sldNum" sz="quarter" idx="5"/>
          </p:nvPr>
        </p:nvSpPr>
        <p:spPr/>
        <p:txBody>
          <a:bodyPr/>
          <a:lstStyle/>
          <a:p>
            <a:fld id="{1FA5A30A-6D83-C940-BB25-2408F9EAD54F}" type="slidenum">
              <a:rPr lang="en-US" smtClean="0"/>
              <a:t>20</a:t>
            </a:fld>
            <a:endParaRPr lang="en-US"/>
          </a:p>
        </p:txBody>
      </p:sp>
    </p:spTree>
    <p:extLst>
      <p:ext uri="{BB962C8B-B14F-4D97-AF65-F5344CB8AC3E}">
        <p14:creationId xmlns:p14="http://schemas.microsoft.com/office/powerpoint/2010/main" val="967266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Furthermore, we have extended the LLVM compiler to generate Vortex ISA code.</a:t>
            </a:r>
          </a:p>
          <a:p>
            <a:pPr algn="l"/>
            <a:r>
              <a:rPr lang="en-US" b="0" i="0" dirty="0">
                <a:solidFill>
                  <a:srgbClr val="374151"/>
                </a:solidFill>
                <a:effectLst/>
                <a:latin typeface="Söhne"/>
              </a:rPr>
              <a:t>Additionally, we integrated the GCC toolchain and kernel runtime into LLVM, and we have enhanced the assembler and disassembler to provide full support for Vortex ISA.</a:t>
            </a:r>
          </a:p>
          <a:p>
            <a:pPr algn="l"/>
            <a:endParaRPr lang="en-US" b="0" i="0" dirty="0">
              <a:solidFill>
                <a:srgbClr val="374151"/>
              </a:solidFill>
              <a:effectLst/>
              <a:latin typeface="Söhne"/>
            </a:endParaRPr>
          </a:p>
          <a:p>
            <a:pPr algn="l"/>
            <a:r>
              <a:rPr lang="en-US" b="0" i="0" dirty="0">
                <a:solidFill>
                  <a:srgbClr val="374151"/>
                </a:solidFill>
                <a:effectLst/>
                <a:latin typeface="Söhne"/>
              </a:rPr>
              <a:t>Moreover, we have introduced an optimization pass to manage thread divergence. This pass effectively inserts split and join instructions into regions where divergence occurs.</a:t>
            </a:r>
          </a:p>
        </p:txBody>
      </p:sp>
      <p:sp>
        <p:nvSpPr>
          <p:cNvPr id="4" name="Slide Number Placeholder 3"/>
          <p:cNvSpPr>
            <a:spLocks noGrp="1"/>
          </p:cNvSpPr>
          <p:nvPr>
            <p:ph type="sldNum" sz="quarter" idx="5"/>
          </p:nvPr>
        </p:nvSpPr>
        <p:spPr/>
        <p:txBody>
          <a:bodyPr/>
          <a:lstStyle/>
          <a:p>
            <a:fld id="{1FA5A30A-6D83-C940-BB25-2408F9EAD54F}" type="slidenum">
              <a:rPr lang="en-US" smtClean="0"/>
              <a:t>21</a:t>
            </a:fld>
            <a:endParaRPr lang="en-US"/>
          </a:p>
        </p:txBody>
      </p:sp>
    </p:spTree>
    <p:extLst>
      <p:ext uri="{BB962C8B-B14F-4D97-AF65-F5344CB8AC3E}">
        <p14:creationId xmlns:p14="http://schemas.microsoft.com/office/powerpoint/2010/main" val="968392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effectively manage divergence, we have introduced both a divergence analysis pass and a management pass.</a:t>
            </a:r>
          </a:p>
          <a:p>
            <a:pPr algn="l"/>
            <a:endParaRPr lang="en-US" b="0" i="0" dirty="0">
              <a:solidFill>
                <a:srgbClr val="374151"/>
              </a:solidFill>
              <a:effectLst/>
              <a:latin typeface="Söhne"/>
            </a:endParaRPr>
          </a:p>
          <a:p>
            <a:pPr algn="l"/>
            <a:r>
              <a:rPr lang="en-US" b="0" i="0" dirty="0">
                <a:solidFill>
                  <a:srgbClr val="374151"/>
                </a:solidFill>
                <a:effectLst/>
                <a:latin typeface="Söhne"/>
              </a:rPr>
              <a:t>Through the analysis pass, the optimization pass identify and mark divergent instructions and regions. </a:t>
            </a:r>
          </a:p>
          <a:p>
            <a:pPr algn="l"/>
            <a:r>
              <a:rPr lang="en-US" b="0" i="0" dirty="0">
                <a:solidFill>
                  <a:srgbClr val="374151"/>
                </a:solidFill>
                <a:effectLst/>
                <a:latin typeface="Söhne"/>
              </a:rPr>
              <a:t>Subsequently, the pass strategically insert split and join instructions to handle divergence.</a:t>
            </a:r>
          </a:p>
          <a:p>
            <a:pPr algn="l"/>
            <a:endParaRPr lang="en-US" b="0" i="0" dirty="0">
              <a:solidFill>
                <a:srgbClr val="374151"/>
              </a:solidFill>
              <a:effectLst/>
              <a:latin typeface="Söhne"/>
            </a:endParaRPr>
          </a:p>
          <a:p>
            <a:pPr algn="l"/>
            <a:r>
              <a:rPr lang="en-US" b="0" i="0" dirty="0">
                <a:solidFill>
                  <a:srgbClr val="374151"/>
                </a:solidFill>
                <a:effectLst/>
                <a:latin typeface="Söhne"/>
              </a:rPr>
              <a:t>Handling loops bring more complexity when compared to managing divergences compare to other divergence such as if/else constructs. </a:t>
            </a:r>
          </a:p>
          <a:p>
            <a:pPr algn="l"/>
            <a:r>
              <a:rPr lang="en-US" b="0" i="0" dirty="0">
                <a:solidFill>
                  <a:srgbClr val="374151"/>
                </a:solidFill>
                <a:effectLst/>
                <a:latin typeface="Söhne"/>
              </a:rPr>
              <a:t>To address this challenge, we have introduced the </a:t>
            </a:r>
            <a:r>
              <a:rPr lang="en-US" b="0" i="0" dirty="0" err="1">
                <a:solidFill>
                  <a:srgbClr val="374151"/>
                </a:solidFill>
                <a:effectLst/>
                <a:latin typeface="Söhne"/>
              </a:rPr>
              <a:t>vx_pred</a:t>
            </a:r>
            <a:r>
              <a:rPr lang="en-US" b="0" i="0" dirty="0">
                <a:solidFill>
                  <a:srgbClr val="374151"/>
                </a:solidFill>
                <a:effectLst/>
                <a:latin typeface="Söhne"/>
              </a:rPr>
              <a:t>, allowing us to modify the thread mask based on specified conditions.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figure in the lower-right corner, it demonstrate how if/else statements can be transformed into split and join instructions based on conditions. </a:t>
            </a:r>
          </a:p>
          <a:p>
            <a:pPr algn="l"/>
            <a:r>
              <a:rPr lang="en-US" b="0" i="0" dirty="0">
                <a:solidFill>
                  <a:srgbClr val="374151"/>
                </a:solidFill>
                <a:effectLst/>
                <a:latin typeface="Söhne"/>
              </a:rPr>
              <a:t>Similarly, when dealing with loops, optimization pass insert split and join instructions at the start and end of the loop while adding </a:t>
            </a:r>
            <a:r>
              <a:rPr lang="en-US" b="0" i="0" dirty="0" err="1">
                <a:solidFill>
                  <a:srgbClr val="374151"/>
                </a:solidFill>
                <a:effectLst/>
                <a:latin typeface="Söhne"/>
              </a:rPr>
              <a:t>vx_pred</a:t>
            </a:r>
            <a:r>
              <a:rPr lang="en-US" b="0" i="0" dirty="0">
                <a:solidFill>
                  <a:srgbClr val="374151"/>
                </a:solidFill>
                <a:effectLst/>
                <a:latin typeface="Söhne"/>
              </a:rPr>
              <a:t> for condition changes within the loop body.</a:t>
            </a:r>
          </a:p>
        </p:txBody>
      </p:sp>
      <p:sp>
        <p:nvSpPr>
          <p:cNvPr id="4" name="Slide Number Placeholder 3"/>
          <p:cNvSpPr>
            <a:spLocks noGrp="1"/>
          </p:cNvSpPr>
          <p:nvPr>
            <p:ph type="sldNum" sz="quarter" idx="5"/>
          </p:nvPr>
        </p:nvSpPr>
        <p:spPr/>
        <p:txBody>
          <a:bodyPr/>
          <a:lstStyle/>
          <a:p>
            <a:fld id="{1FA5A30A-6D83-C940-BB25-2408F9EAD54F}" type="slidenum">
              <a:rPr lang="en-US" smtClean="0"/>
              <a:t>22</a:t>
            </a:fld>
            <a:endParaRPr lang="en-US"/>
          </a:p>
        </p:txBody>
      </p:sp>
    </p:spTree>
    <p:extLst>
      <p:ext uri="{BB962C8B-B14F-4D97-AF65-F5344CB8AC3E}">
        <p14:creationId xmlns:p14="http://schemas.microsoft.com/office/powerpoint/2010/main" val="1395089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ko-KR" b="0" i="0" dirty="0">
                <a:effectLst/>
                <a:latin typeface="Söhne"/>
              </a:rPr>
              <a:t>Using this entire </a:t>
            </a:r>
            <a:r>
              <a:rPr lang="en-US" altLang="ko-KR" b="0" i="0" dirty="0" err="1">
                <a:effectLst/>
                <a:latin typeface="Söhne"/>
              </a:rPr>
              <a:t>opencl</a:t>
            </a:r>
            <a:r>
              <a:rPr lang="en-US" altLang="ko-KR" b="0" i="0" dirty="0">
                <a:effectLst/>
                <a:latin typeface="Söhne"/>
              </a:rPr>
              <a:t> pipeline, we can support 17 benchmarks in the </a:t>
            </a:r>
            <a:r>
              <a:rPr lang="en-US" altLang="ko-KR" b="0" i="0" dirty="0" err="1">
                <a:effectLst/>
                <a:latin typeface="Söhne"/>
              </a:rPr>
              <a:t>rodinia</a:t>
            </a:r>
            <a:r>
              <a:rPr lang="en-US" altLang="ko-KR" b="0" i="0" dirty="0">
                <a:effectLst/>
                <a:latin typeface="Söhne"/>
              </a:rPr>
              <a:t> benchmark set.</a:t>
            </a:r>
          </a:p>
          <a:p>
            <a:pPr algn="l"/>
            <a:endParaRPr lang="en-US" altLang="ko-KR" b="0" i="0" dirty="0">
              <a:effectLst/>
              <a:latin typeface="Söhne"/>
            </a:endParaRPr>
          </a:p>
          <a:p>
            <a:pPr algn="l"/>
            <a:r>
              <a:rPr lang="en-US" altLang="ko-KR" b="0" i="0" dirty="0">
                <a:effectLst/>
                <a:latin typeface="Söhne"/>
              </a:rPr>
              <a:t>Currently we use </a:t>
            </a:r>
            <a:r>
              <a:rPr lang="en-US" altLang="ko-KR" b="0" i="0" dirty="0" err="1">
                <a:effectLst/>
                <a:latin typeface="Söhne"/>
              </a:rPr>
              <a:t>pocl</a:t>
            </a:r>
            <a:r>
              <a:rPr lang="en-US" altLang="ko-KR" b="0" i="0" dirty="0">
                <a:effectLst/>
                <a:latin typeface="Söhne"/>
              </a:rPr>
              <a:t> 4.0 with </a:t>
            </a:r>
            <a:r>
              <a:rPr lang="en-US" altLang="ko-KR" b="0" i="0" dirty="0" err="1">
                <a:effectLst/>
                <a:latin typeface="Söhne"/>
              </a:rPr>
              <a:t>opencl</a:t>
            </a:r>
            <a:r>
              <a:rPr lang="en-US" altLang="ko-KR" b="0" i="0" dirty="0">
                <a:effectLst/>
                <a:latin typeface="Söhne"/>
              </a:rPr>
              <a:t> version 3.0 and </a:t>
            </a:r>
            <a:r>
              <a:rPr lang="en-US" altLang="ko-KR" b="0" i="0" dirty="0" err="1">
                <a:effectLst/>
                <a:latin typeface="Söhne"/>
              </a:rPr>
              <a:t>llvm</a:t>
            </a:r>
            <a:r>
              <a:rPr lang="en-US" altLang="ko-KR" b="0" i="0" dirty="0">
                <a:effectLst/>
                <a:latin typeface="Söhne"/>
              </a:rPr>
              <a:t> 16 vortex extension. </a:t>
            </a:r>
          </a:p>
          <a:p>
            <a:pPr algn="l"/>
            <a:endParaRPr lang="en-US" altLang="ko-KR" b="0" i="0" dirty="0">
              <a:effectLst/>
              <a:latin typeface="Söhne"/>
            </a:endParaRPr>
          </a:p>
          <a:p>
            <a:pPr algn="l"/>
            <a:endParaRPr lang="en-US" altLang="ko-KR" b="0" i="0" dirty="0">
              <a:effectLst/>
              <a:latin typeface="Söhne"/>
            </a:endParaRPr>
          </a:p>
        </p:txBody>
      </p:sp>
      <p:sp>
        <p:nvSpPr>
          <p:cNvPr id="4" name="Slide Number Placeholder 3"/>
          <p:cNvSpPr>
            <a:spLocks noGrp="1"/>
          </p:cNvSpPr>
          <p:nvPr>
            <p:ph type="sldNum" sz="quarter" idx="5"/>
          </p:nvPr>
        </p:nvSpPr>
        <p:spPr/>
        <p:txBody>
          <a:bodyPr/>
          <a:lstStyle/>
          <a:p>
            <a:fld id="{1FA5A30A-6D83-C940-BB25-2408F9EAD54F}" type="slidenum">
              <a:rPr lang="en-US" smtClean="0"/>
              <a:t>23</a:t>
            </a:fld>
            <a:endParaRPr lang="en-US"/>
          </a:p>
        </p:txBody>
      </p:sp>
    </p:spTree>
    <p:extLst>
      <p:ext uri="{BB962C8B-B14F-4D97-AF65-F5344CB8AC3E}">
        <p14:creationId xmlns:p14="http://schemas.microsoft.com/office/powerpoint/2010/main" val="593108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Installing </a:t>
            </a:r>
            <a:r>
              <a:rPr lang="en-US" b="0" i="0" dirty="0" err="1">
                <a:solidFill>
                  <a:srgbClr val="374151"/>
                </a:solidFill>
                <a:effectLst/>
                <a:latin typeface="Söhne"/>
              </a:rPr>
              <a:t>opencl</a:t>
            </a:r>
            <a:r>
              <a:rPr lang="en-US" b="0" i="0" dirty="0">
                <a:solidFill>
                  <a:srgbClr val="374151"/>
                </a:solidFill>
                <a:effectLst/>
                <a:latin typeface="Söhne"/>
              </a:rPr>
              <a:t> pipeline, The process is relatively straightforward. </a:t>
            </a:r>
          </a:p>
          <a:p>
            <a:pPr algn="l"/>
            <a:r>
              <a:rPr lang="en-US" b="0" i="0" dirty="0">
                <a:solidFill>
                  <a:srgbClr val="374151"/>
                </a:solidFill>
                <a:effectLst/>
                <a:latin typeface="Söhne"/>
              </a:rPr>
              <a:t>You will need to follow these steps:</a:t>
            </a:r>
          </a:p>
          <a:p>
            <a:pPr algn="l">
              <a:buFont typeface="+mj-lt"/>
              <a:buAutoNum type="arabicPeriod"/>
            </a:pPr>
            <a:r>
              <a:rPr lang="en-US" b="0" i="0" dirty="0">
                <a:solidFill>
                  <a:srgbClr val="374151"/>
                </a:solidFill>
                <a:effectLst/>
                <a:latin typeface="Söhne"/>
              </a:rPr>
              <a:t>Begin by installing the necessary dependencies.</a:t>
            </a:r>
          </a:p>
          <a:p>
            <a:pPr algn="l">
              <a:buFont typeface="+mj-lt"/>
              <a:buAutoNum type="arabicPeriod"/>
            </a:pPr>
            <a:r>
              <a:rPr lang="en-US" b="0" i="0" dirty="0">
                <a:solidFill>
                  <a:srgbClr val="374151"/>
                </a:solidFill>
                <a:effectLst/>
                <a:latin typeface="Söhne"/>
              </a:rPr>
              <a:t>Proceed to build the RISC-V GNU toolchain.</a:t>
            </a:r>
          </a:p>
          <a:p>
            <a:pPr algn="l">
              <a:buFont typeface="+mj-lt"/>
              <a:buAutoNum type="arabicPeriod"/>
            </a:pPr>
            <a:r>
              <a:rPr lang="en-US" b="0" i="0" dirty="0">
                <a:solidFill>
                  <a:srgbClr val="374151"/>
                </a:solidFill>
                <a:effectLst/>
                <a:latin typeface="Söhne"/>
              </a:rPr>
              <a:t>Next, compile LLVM-Vortex.</a:t>
            </a:r>
          </a:p>
          <a:p>
            <a:pPr algn="l">
              <a:buFont typeface="+mj-lt"/>
              <a:buAutoNum type="arabicPeriod"/>
            </a:pPr>
            <a:r>
              <a:rPr lang="en-US" b="0" i="0" dirty="0">
                <a:solidFill>
                  <a:srgbClr val="374151"/>
                </a:solidFill>
                <a:effectLst/>
                <a:latin typeface="Söhne"/>
              </a:rPr>
              <a:t>Afterward, compile Vortex.</a:t>
            </a:r>
          </a:p>
          <a:p>
            <a:pPr algn="l">
              <a:buFont typeface="+mj-lt"/>
              <a:buAutoNum type="arabicPeriod"/>
            </a:pPr>
            <a:r>
              <a:rPr lang="en-US" b="0" i="0" dirty="0">
                <a:solidFill>
                  <a:srgbClr val="374151"/>
                </a:solidFill>
                <a:effectLst/>
                <a:latin typeface="Söhne"/>
              </a:rPr>
              <a:t>Lastly, compile both the </a:t>
            </a:r>
            <a:r>
              <a:rPr lang="en-US" b="0" i="0" dirty="0" err="1">
                <a:solidFill>
                  <a:srgbClr val="374151"/>
                </a:solidFill>
                <a:effectLst/>
                <a:latin typeface="Söhne"/>
              </a:rPr>
              <a:t>Pocl</a:t>
            </a:r>
            <a:r>
              <a:rPr lang="en-US" b="0" i="0" dirty="0">
                <a:solidFill>
                  <a:srgbClr val="374151"/>
                </a:solidFill>
                <a:effectLst/>
                <a:latin typeface="Söhne"/>
              </a:rPr>
              <a:t> compiler and the </a:t>
            </a:r>
            <a:r>
              <a:rPr lang="en-US" b="0" i="0" dirty="0" err="1">
                <a:solidFill>
                  <a:srgbClr val="374151"/>
                </a:solidFill>
                <a:effectLst/>
                <a:latin typeface="Söhne"/>
              </a:rPr>
              <a:t>Pocl</a:t>
            </a:r>
            <a:r>
              <a:rPr lang="en-US" b="0" i="0" dirty="0">
                <a:solidFill>
                  <a:srgbClr val="374151"/>
                </a:solidFill>
                <a:effectLst/>
                <a:latin typeface="Söhne"/>
              </a:rPr>
              <a:t> runtime.</a:t>
            </a:r>
          </a:p>
          <a:p>
            <a:pPr algn="l"/>
            <a:endParaRPr lang="en-US" b="0" i="0" dirty="0">
              <a:solidFill>
                <a:srgbClr val="374151"/>
              </a:solidFill>
              <a:effectLst/>
              <a:latin typeface="Söhne"/>
            </a:endParaRPr>
          </a:p>
          <a:p>
            <a:pPr algn="l"/>
            <a:r>
              <a:rPr lang="en-US" b="0" i="0" dirty="0">
                <a:solidFill>
                  <a:srgbClr val="374151"/>
                </a:solidFill>
                <a:effectLst/>
                <a:latin typeface="Söhne"/>
              </a:rPr>
              <a:t>Detailed instructions can be found on our GitHub repository to ensure a smooth and successful installation process.</a:t>
            </a:r>
          </a:p>
        </p:txBody>
      </p:sp>
      <p:sp>
        <p:nvSpPr>
          <p:cNvPr id="4" name="Slide Number Placeholder 3"/>
          <p:cNvSpPr>
            <a:spLocks noGrp="1"/>
          </p:cNvSpPr>
          <p:nvPr>
            <p:ph type="sldNum" sz="quarter" idx="5"/>
          </p:nvPr>
        </p:nvSpPr>
        <p:spPr/>
        <p:txBody>
          <a:bodyPr/>
          <a:lstStyle/>
          <a:p>
            <a:fld id="{DDB1B570-5433-DC48-8F65-1EA474482B8E}" type="slidenum">
              <a:rPr lang="en-US" smtClean="0"/>
              <a:t>24</a:t>
            </a:fld>
            <a:endParaRPr lang="en-US"/>
          </a:p>
        </p:txBody>
      </p:sp>
    </p:spTree>
    <p:extLst>
      <p:ext uri="{BB962C8B-B14F-4D97-AF65-F5344CB8AC3E}">
        <p14:creationId xmlns:p14="http://schemas.microsoft.com/office/powerpoint/2010/main" val="1318746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Thank you for listening.</a:t>
            </a:r>
          </a:p>
          <a:p>
            <a:endParaRPr lang="en-KR" dirty="0"/>
          </a:p>
          <a:p>
            <a:r>
              <a:rPr lang="en-KR" dirty="0"/>
              <a:t>All of our project are available in the git repository! </a:t>
            </a:r>
          </a:p>
          <a:p>
            <a:r>
              <a:rPr lang="en-KR" dirty="0"/>
              <a:t>We describe a build instruction in the README.vortex file of the pocl github. </a:t>
            </a:r>
          </a:p>
        </p:txBody>
      </p:sp>
      <p:sp>
        <p:nvSpPr>
          <p:cNvPr id="4" name="Slide Number Placeholder 3"/>
          <p:cNvSpPr>
            <a:spLocks noGrp="1"/>
          </p:cNvSpPr>
          <p:nvPr>
            <p:ph type="sldNum" sz="quarter" idx="5"/>
          </p:nvPr>
        </p:nvSpPr>
        <p:spPr/>
        <p:txBody>
          <a:bodyPr/>
          <a:lstStyle/>
          <a:p>
            <a:fld id="{DDB1B570-5433-DC48-8F65-1EA474482B8E}" type="slidenum">
              <a:rPr lang="en-US" smtClean="0"/>
              <a:t>25</a:t>
            </a:fld>
            <a:endParaRPr lang="en-US"/>
          </a:p>
        </p:txBody>
      </p:sp>
    </p:spTree>
    <p:extLst>
      <p:ext uri="{BB962C8B-B14F-4D97-AF65-F5344CB8AC3E}">
        <p14:creationId xmlns:p14="http://schemas.microsoft.com/office/powerpoint/2010/main" val="274147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People use GPU programming languages to develop GPU applications. </a:t>
            </a:r>
          </a:p>
          <a:p>
            <a:pPr algn="l"/>
            <a:r>
              <a:rPr lang="en-US" b="0" i="0" dirty="0">
                <a:solidFill>
                  <a:srgbClr val="374151"/>
                </a:solidFill>
                <a:effectLst/>
                <a:latin typeface="Söhne"/>
              </a:rPr>
              <a:t>Many individuals employ languages like OpenCL and CUDA for writing their applications, and numerous applications have already been developed using these languages.</a:t>
            </a:r>
          </a:p>
          <a:p>
            <a:pPr algn="l"/>
            <a:endParaRPr lang="en-US" b="0" i="0" dirty="0">
              <a:solidFill>
                <a:srgbClr val="374151"/>
              </a:solidFill>
              <a:effectLst/>
              <a:latin typeface="Söhne"/>
            </a:endParaRPr>
          </a:p>
          <a:p>
            <a:pPr algn="l"/>
            <a:r>
              <a:rPr lang="en-US" b="0" i="0" dirty="0">
                <a:solidFill>
                  <a:srgbClr val="374151"/>
                </a:solidFill>
                <a:effectLst/>
                <a:latin typeface="Söhne"/>
              </a:rPr>
              <a:t>These two languages divide the program into two parts: code for the kernel and code for the host. </a:t>
            </a:r>
          </a:p>
          <a:p>
            <a:pPr algn="l"/>
            <a:r>
              <a:rPr lang="en-US" b="0" i="0" dirty="0">
                <a:solidFill>
                  <a:srgbClr val="374151"/>
                </a:solidFill>
                <a:effectLst/>
                <a:latin typeface="Söhne"/>
              </a:rPr>
              <a:t>Kernel code requires access to runtime information, such as global IDs in OpenCL or thread IDs in CUDA. </a:t>
            </a:r>
          </a:p>
          <a:p>
            <a:pPr algn="l"/>
            <a:r>
              <a:rPr lang="en-US" b="0" i="0" dirty="0">
                <a:solidFill>
                  <a:srgbClr val="374151"/>
                </a:solidFill>
                <a:effectLst/>
                <a:latin typeface="Söhne"/>
              </a:rPr>
              <a:t>kernel code also requires controlling program flow, including barriers and terminating executions. </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host code needs to establish communication with the Vortex GPU, specifying commands for actions such as kernel launches and memory allocation. </a:t>
            </a:r>
          </a:p>
          <a:p>
            <a:pPr algn="l"/>
            <a:endParaRPr lang="en-US" b="0" i="0" dirty="0">
              <a:solidFill>
                <a:srgbClr val="374151"/>
              </a:solidFill>
              <a:effectLst/>
              <a:latin typeface="Söhne"/>
            </a:endParaRPr>
          </a:p>
          <a:p>
            <a:pPr algn="l"/>
            <a:r>
              <a:rPr lang="en-US" b="0" i="0" dirty="0">
                <a:solidFill>
                  <a:srgbClr val="374151"/>
                </a:solidFill>
                <a:effectLst/>
                <a:latin typeface="Söhne"/>
              </a:rPr>
              <a:t>Therefore, we require two types of methods: the first for accessing runtime information and controlling program flow, and the second for communication with the device.</a:t>
            </a:r>
          </a:p>
          <a:p>
            <a:pPr algn="l"/>
            <a:endParaRPr lang="en-US" b="0" i="0" dirty="0">
              <a:solidFill>
                <a:srgbClr val="374151"/>
              </a:solidFill>
              <a:effectLst/>
              <a:latin typeface="Söhne"/>
            </a:endParaRPr>
          </a:p>
          <a:p>
            <a:pPr algn="l"/>
            <a:r>
              <a:rPr lang="en-US" b="0" i="0" dirty="0">
                <a:solidFill>
                  <a:srgbClr val="374151"/>
                </a:solidFill>
                <a:effectLst/>
                <a:latin typeface="Söhne"/>
              </a:rPr>
              <a:t>On the Vortex side, programs must be written in Vortex ISA, not RISCV or any other instruction set.</a:t>
            </a:r>
          </a:p>
          <a:p>
            <a:pPr algn="l"/>
            <a:r>
              <a:rPr lang="en-US" b="0" i="0" dirty="0">
                <a:solidFill>
                  <a:srgbClr val="374151"/>
                </a:solidFill>
                <a:effectLst/>
                <a:latin typeface="Söhne"/>
              </a:rPr>
              <a:t>Runtime information is stored in their local control and status registers.</a:t>
            </a:r>
          </a:p>
          <a:p>
            <a:pPr algn="l"/>
            <a:r>
              <a:rPr lang="en-US" b="0" i="0" dirty="0">
                <a:solidFill>
                  <a:srgbClr val="374151"/>
                </a:solidFill>
                <a:effectLst/>
                <a:latin typeface="Söhne"/>
              </a:rPr>
              <a:t>Vortex uses the </a:t>
            </a:r>
            <a:r>
              <a:rPr lang="en-US" b="0" i="0" dirty="0" err="1">
                <a:solidFill>
                  <a:srgbClr val="374151"/>
                </a:solidFill>
                <a:effectLst/>
                <a:latin typeface="Söhne"/>
              </a:rPr>
              <a:t>opae</a:t>
            </a:r>
            <a:r>
              <a:rPr lang="en-US" b="0" i="0" dirty="0">
                <a:solidFill>
                  <a:srgbClr val="374151"/>
                </a:solidFill>
                <a:effectLst/>
                <a:latin typeface="Söhne"/>
              </a:rPr>
              <a:t> driver to configure, enumerate, open, and access FPGA accelerators. </a:t>
            </a:r>
          </a:p>
          <a:p>
            <a:pPr algn="l"/>
            <a:r>
              <a:rPr lang="en-US" b="0" i="0" dirty="0">
                <a:solidFill>
                  <a:srgbClr val="374151"/>
                </a:solidFill>
                <a:effectLst/>
                <a:latin typeface="Söhne"/>
              </a:rPr>
              <a:t>However, there remains a significant gap between the programmer's code and the access to runtime information and communication.</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1493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bridge the gap between the GPU and the code, we have implemented a software stack.</a:t>
            </a:r>
          </a:p>
          <a:p>
            <a:pPr algn="l"/>
            <a:r>
              <a:rPr lang="en-US" b="0" i="0" dirty="0">
                <a:solidFill>
                  <a:srgbClr val="343541"/>
                </a:solidFill>
                <a:effectLst/>
                <a:latin typeface="Söhne"/>
              </a:rPr>
              <a:t>This is the Overview of the vortex software stack</a:t>
            </a:r>
            <a:r>
              <a:rPr lang="en-US" altLang="ko-KR" b="0" i="0" dirty="0">
                <a:solidFill>
                  <a:srgbClr val="343541"/>
                </a:solidFill>
                <a:effectLst/>
                <a:latin typeface="Söhne"/>
              </a:rPr>
              <a:t>,</a:t>
            </a:r>
            <a:r>
              <a:rPr lang="en-US" b="0" i="0" dirty="0">
                <a:solidFill>
                  <a:srgbClr val="374151"/>
                </a:solidFill>
                <a:effectLst/>
                <a:latin typeface="Söhne"/>
              </a:rPr>
              <a:t> which comprises two distinct components: kernel compilation into the Vortex binary and program execution.</a:t>
            </a:r>
          </a:p>
          <a:p>
            <a:pPr algn="l"/>
            <a:endParaRPr lang="en-US" b="0" i="0" dirty="0">
              <a:solidFill>
                <a:srgbClr val="374151"/>
              </a:solidFill>
              <a:effectLst/>
              <a:latin typeface="Söhne"/>
            </a:endParaRPr>
          </a:p>
          <a:p>
            <a:pPr algn="l"/>
            <a:r>
              <a:rPr lang="en-US" b="0" i="0" dirty="0">
                <a:solidFill>
                  <a:srgbClr val="374151"/>
                </a:solidFill>
                <a:effectLst/>
                <a:latin typeface="Söhne"/>
              </a:rPr>
              <a:t>The GPU kernel is defined using languages such as OpenCL or CUDA. </a:t>
            </a:r>
          </a:p>
          <a:p>
            <a:pPr algn="l"/>
            <a:r>
              <a:rPr lang="en-US" b="0" i="0" dirty="0">
                <a:solidFill>
                  <a:srgbClr val="374151"/>
                </a:solidFill>
                <a:effectLst/>
                <a:latin typeface="Söhne"/>
              </a:rPr>
              <a:t>Our process begins with the analysis of program semantics and the generation of intermediate representation (IR) for the program. </a:t>
            </a:r>
          </a:p>
          <a:p>
            <a:pPr algn="l"/>
            <a:r>
              <a:rPr lang="en-US" b="0" i="0" dirty="0">
                <a:solidFill>
                  <a:srgbClr val="374151"/>
                </a:solidFill>
                <a:effectLst/>
                <a:latin typeface="Söhne"/>
              </a:rPr>
              <a:t>Subsequently, we link with libraries that contain pre-built kernels for accessing runtime information and controlling program flow. </a:t>
            </a:r>
          </a:p>
          <a:p>
            <a:pPr algn="l"/>
            <a:r>
              <a:rPr lang="en-US" b="0" i="0" dirty="0">
                <a:solidFill>
                  <a:srgbClr val="374151"/>
                </a:solidFill>
                <a:effectLst/>
                <a:latin typeface="Söhne"/>
              </a:rPr>
              <a:t>Lastly, we generate target code that consists of Vortex ISA instructions.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program execution stack is also defined by specific programming languages. </a:t>
            </a:r>
          </a:p>
          <a:p>
            <a:pPr algn="l"/>
            <a:r>
              <a:rPr lang="en-US" b="0" i="0" dirty="0">
                <a:solidFill>
                  <a:srgbClr val="374151"/>
                </a:solidFill>
                <a:effectLst/>
                <a:latin typeface="Söhne"/>
              </a:rPr>
              <a:t>In this case, we link function calls to methods that align with Vortex operations, such as Vortex memory allocation. </a:t>
            </a:r>
          </a:p>
          <a:p>
            <a:pPr algn="l"/>
            <a:r>
              <a:rPr lang="en-US" b="0" i="0" dirty="0">
                <a:solidFill>
                  <a:srgbClr val="374151"/>
                </a:solidFill>
                <a:effectLst/>
                <a:latin typeface="Söhne"/>
              </a:rPr>
              <a:t>The Vortex runtime library contains essential information for communicating with the Vortex hardware.</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3025573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provide a more detailed introduction to the libraries and ISA extensions of the Vortex.</a:t>
            </a:r>
          </a:p>
          <a:p>
            <a:pPr algn="l"/>
            <a:r>
              <a:rPr lang="en-US" b="0" i="0" dirty="0">
                <a:solidFill>
                  <a:srgbClr val="374151"/>
                </a:solidFill>
                <a:effectLst/>
                <a:latin typeface="Söhne"/>
              </a:rPr>
              <a:t>In order to support GPU operations, we have extended the RISCV ISA.</a:t>
            </a:r>
          </a:p>
          <a:p>
            <a:pPr algn="l"/>
            <a:r>
              <a:rPr lang="en-US" b="0" i="0" dirty="0">
                <a:solidFill>
                  <a:srgbClr val="374151"/>
                </a:solidFill>
                <a:effectLst/>
                <a:latin typeface="Söhne"/>
              </a:rPr>
              <a:t>Since GPUs follow a SIMT (Single Instruction, Multiple Threads) architecture, it is important to have an ISA that can effectively control operations in SIMT architecture.</a:t>
            </a:r>
          </a:p>
          <a:p>
            <a:pPr algn="l"/>
            <a:endParaRPr lang="en-US" dirty="0">
              <a:cs typeface="Calibri"/>
            </a:endParaRPr>
          </a:p>
          <a:p>
            <a:pPr algn="l"/>
            <a:r>
              <a:rPr lang="en-US" dirty="0">
                <a:cs typeface="Calibri"/>
              </a:rPr>
              <a:t>vortex use terminology wavefront and thread. </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wavefront is a group of thread and threads within one wavefront are executed in parallel and in lock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Vortex ISA introduces instructions for wavefront activation, allowing the launch of a kernel across a specified number of warps with a function pointer. </a:t>
            </a:r>
          </a:p>
          <a:p>
            <a:pPr algn="l"/>
            <a:r>
              <a:rPr lang="en-US" b="0" i="0" dirty="0">
                <a:solidFill>
                  <a:srgbClr val="374151"/>
                </a:solidFill>
                <a:effectLst/>
                <a:latin typeface="Söhne"/>
              </a:rPr>
              <a:t>To manage threads within a warp, we introduce two ISAs, namely </a:t>
            </a:r>
            <a:r>
              <a:rPr lang="en-US" b="0" i="0" dirty="0" err="1">
                <a:solidFill>
                  <a:srgbClr val="374151"/>
                </a:solidFill>
                <a:effectLst/>
                <a:latin typeface="Söhne"/>
              </a:rPr>
              <a:t>vx_tmc</a:t>
            </a:r>
            <a:r>
              <a:rPr lang="en-US" b="0" i="0" dirty="0">
                <a:solidFill>
                  <a:srgbClr val="374151"/>
                </a:solidFill>
                <a:effectLst/>
                <a:latin typeface="Söhne"/>
              </a:rPr>
              <a:t> and </a:t>
            </a:r>
            <a:r>
              <a:rPr lang="en-US" b="0" i="0" dirty="0" err="1">
                <a:solidFill>
                  <a:srgbClr val="374151"/>
                </a:solidFill>
                <a:effectLst/>
                <a:latin typeface="Söhne"/>
              </a:rPr>
              <a:t>vx_thread</a:t>
            </a:r>
            <a:r>
              <a:rPr lang="en-US" b="0" i="0" dirty="0">
                <a:solidFill>
                  <a:srgbClr val="374151"/>
                </a:solidFill>
                <a:effectLst/>
                <a:latin typeface="Söhne"/>
              </a:rPr>
              <a:t>. These ISAs are responsible for activating and altering the active threads.</a:t>
            </a:r>
          </a:p>
          <a:p>
            <a:pPr algn="l"/>
            <a:endParaRPr lang="en-US" b="0" i="0" dirty="0">
              <a:solidFill>
                <a:srgbClr val="374151"/>
              </a:solidFill>
              <a:effectLst/>
              <a:latin typeface="Söhne"/>
            </a:endParaRPr>
          </a:p>
          <a:p>
            <a:pPr algn="l"/>
            <a:r>
              <a:rPr lang="en-US" b="0" i="0" dirty="0">
                <a:solidFill>
                  <a:srgbClr val="374151"/>
                </a:solidFill>
                <a:effectLst/>
                <a:latin typeface="Söhne"/>
              </a:rPr>
              <a:t>One of the most important aspects of the Vortex ISA is the introduction of split and join instructions to handle control divergence. </a:t>
            </a:r>
          </a:p>
          <a:p>
            <a:pPr algn="l"/>
            <a:r>
              <a:rPr lang="en-US" b="0" i="0" dirty="0">
                <a:solidFill>
                  <a:srgbClr val="374151"/>
                </a:solidFill>
                <a:effectLst/>
                <a:latin typeface="Söhne"/>
              </a:rPr>
              <a:t>For instance, consider the code snippet in the top-right corner, which executes "work b" when the thread ID is greater than 2, otherwise, it runs "work c." </a:t>
            </a:r>
          </a:p>
          <a:p>
            <a:pPr algn="l"/>
            <a:r>
              <a:rPr lang="en-US" b="0" i="0" dirty="0">
                <a:solidFill>
                  <a:srgbClr val="374151"/>
                </a:solidFill>
                <a:effectLst/>
                <a:latin typeface="Söhne"/>
              </a:rPr>
              <a:t>This code can lead to control flow divergence like bottom right figure. </a:t>
            </a:r>
          </a:p>
          <a:p>
            <a:pPr algn="l"/>
            <a:r>
              <a:rPr lang="en-US" b="0" i="0" dirty="0">
                <a:solidFill>
                  <a:srgbClr val="374151"/>
                </a:solidFill>
                <a:effectLst/>
                <a:latin typeface="Söhne"/>
              </a:rPr>
              <a:t>To address control flow divergence in vortex, the split instruction pushes information about the current state of the thread mask into a hardware-immediate post-dominator (IPDOM) stack. </a:t>
            </a:r>
          </a:p>
          <a:p>
            <a:pPr algn="l"/>
            <a:r>
              <a:rPr lang="en-US" b="0" i="0" dirty="0">
                <a:solidFill>
                  <a:srgbClr val="374151"/>
                </a:solidFill>
                <a:effectLst/>
                <a:latin typeface="Söhne"/>
              </a:rPr>
              <a:t>Subsequently, the join instruction retrieves this information during reconvergence.</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we have incorporated instructions for synchronization purposes.</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230259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kernel libraries consist of a set of kernels designed for running applications on the Vortex hardware.</a:t>
            </a:r>
          </a:p>
          <a:p>
            <a:pPr algn="l"/>
            <a:r>
              <a:rPr lang="en-US" b="0" i="0" dirty="0">
                <a:solidFill>
                  <a:srgbClr val="374151"/>
                </a:solidFill>
                <a:effectLst/>
                <a:latin typeface="Söhne"/>
              </a:rPr>
              <a:t>In order to retrieve information and query hardware status, we require an interface</a:t>
            </a:r>
            <a:r>
              <a:rPr lang="en-US" altLang="ko-KR" b="0" i="0" dirty="0">
                <a:solidFill>
                  <a:srgbClr val="374151"/>
                </a:solidFill>
                <a:effectLst/>
                <a:latin typeface="Söhne"/>
              </a:rPr>
              <a:t>,</a:t>
            </a:r>
            <a:r>
              <a:rPr lang="ko-KR" altLang="en-US" b="0" i="0" dirty="0">
                <a:solidFill>
                  <a:srgbClr val="374151"/>
                </a:solidFill>
                <a:effectLst/>
                <a:latin typeface="Söhne"/>
              </a:rPr>
              <a:t> </a:t>
            </a:r>
            <a:r>
              <a:rPr lang="en-US" altLang="ko-KR" b="0" i="0" dirty="0">
                <a:solidFill>
                  <a:srgbClr val="374151"/>
                </a:solidFill>
                <a:effectLst/>
                <a:latin typeface="Söhne"/>
              </a:rPr>
              <a:t>called vortex kernel library.</a:t>
            </a:r>
            <a:endParaRPr lang="en-US" b="0" i="0" dirty="0">
              <a:solidFill>
                <a:srgbClr val="374151"/>
              </a:solidFill>
              <a:effectLst/>
              <a:latin typeface="Söhne"/>
            </a:endParaRPr>
          </a:p>
          <a:p>
            <a:pPr algn="l"/>
            <a:r>
              <a:rPr lang="en-US" b="0" i="0" dirty="0">
                <a:solidFill>
                  <a:srgbClr val="374151"/>
                </a:solidFill>
                <a:effectLst/>
                <a:latin typeface="Söhne"/>
              </a:rPr>
              <a:t>This vortex kernel library needs to be provided during kernel compilation.</a:t>
            </a:r>
          </a:p>
        </p:txBody>
      </p:sp>
      <p:sp>
        <p:nvSpPr>
          <p:cNvPr id="4" name="Slide Number Placeholder 3"/>
          <p:cNvSpPr>
            <a:spLocks noGrp="1"/>
          </p:cNvSpPr>
          <p:nvPr>
            <p:ph type="sldNum" sz="quarter" idx="5"/>
          </p:nvPr>
        </p:nvSpPr>
        <p:spPr/>
        <p:txBody>
          <a:bodyPr/>
          <a:lstStyle/>
          <a:p>
            <a:fld id="{1FA5A30A-6D83-C940-BB25-2408F9EAD54F}" type="slidenum">
              <a:rPr lang="en-US" smtClean="0"/>
              <a:t>6</a:t>
            </a:fld>
            <a:endParaRPr lang="en-US"/>
          </a:p>
        </p:txBody>
      </p:sp>
    </p:spTree>
    <p:extLst>
      <p:ext uri="{BB962C8B-B14F-4D97-AF65-F5344CB8AC3E}">
        <p14:creationId xmlns:p14="http://schemas.microsoft.com/office/powerpoint/2010/main" val="1733929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host code, certain fundamental operations must be implemented for communicating vortex and host CPU.</a:t>
            </a:r>
          </a:p>
          <a:p>
            <a:pPr algn="l"/>
            <a:r>
              <a:rPr lang="en-US" b="0" i="0" dirty="0">
                <a:solidFill>
                  <a:srgbClr val="374151"/>
                </a:solidFill>
                <a:effectLst/>
                <a:latin typeface="Söhne"/>
              </a:rPr>
              <a:t>These operations include memory copying, memory allocation, and kernel launching, and all of these functions should be incorporated into the Vortex Runtime library.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KR" sz="1200" dirty="0"/>
          </a:p>
        </p:txBody>
      </p:sp>
      <p:sp>
        <p:nvSpPr>
          <p:cNvPr id="4" name="Slide Number Placeholder 3"/>
          <p:cNvSpPr>
            <a:spLocks noGrp="1"/>
          </p:cNvSpPr>
          <p:nvPr>
            <p:ph type="sldNum" sz="quarter" idx="5"/>
          </p:nvPr>
        </p:nvSpPr>
        <p:spPr/>
        <p:txBody>
          <a:bodyPr/>
          <a:lstStyle/>
          <a:p>
            <a:fld id="{1FA5A30A-6D83-C940-BB25-2408F9EAD54F}" type="slidenum">
              <a:rPr lang="en-US" smtClean="0"/>
              <a:t>7</a:t>
            </a:fld>
            <a:endParaRPr lang="en-US"/>
          </a:p>
        </p:txBody>
      </p:sp>
    </p:spTree>
    <p:extLst>
      <p:ext uri="{BB962C8B-B14F-4D97-AF65-F5344CB8AC3E}">
        <p14:creationId xmlns:p14="http://schemas.microsoft.com/office/powerpoint/2010/main" val="343566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would like to provide a more detailed explanation of the Vortex compilation flow. </a:t>
            </a:r>
          </a:p>
          <a:p>
            <a:pPr algn="l"/>
            <a:r>
              <a:rPr lang="en-US" b="0" i="0" dirty="0">
                <a:solidFill>
                  <a:srgbClr val="374151"/>
                </a:solidFill>
                <a:effectLst/>
                <a:latin typeface="Söhne"/>
              </a:rPr>
              <a:t>Compiler receive kernel code and host code as a input of compiler pipeline. </a:t>
            </a:r>
          </a:p>
          <a:p>
            <a:pPr algn="l"/>
            <a:r>
              <a:rPr lang="en-US" b="0" i="0" dirty="0">
                <a:solidFill>
                  <a:srgbClr val="374151"/>
                </a:solidFill>
                <a:effectLst/>
                <a:latin typeface="Söhne"/>
              </a:rPr>
              <a:t>The kernel code undergoes initial analysis of program semantics through the front-end compiler, resulting in the generation of intermediate representation (IR). During this process, some functions are lowered using built-in libraries is performed.</a:t>
            </a:r>
          </a:p>
          <a:p>
            <a:pPr algn="l"/>
            <a:endParaRPr lang="en-US" b="0" i="0" dirty="0">
              <a:solidFill>
                <a:srgbClr val="374151"/>
              </a:solidFill>
              <a:effectLst/>
              <a:latin typeface="Söhne"/>
            </a:endParaRPr>
          </a:p>
          <a:p>
            <a:pPr algn="l"/>
            <a:r>
              <a:rPr lang="en-US" b="0" i="0" dirty="0">
                <a:solidFill>
                  <a:srgbClr val="374151"/>
                </a:solidFill>
                <a:effectLst/>
                <a:latin typeface="Söhne"/>
              </a:rPr>
              <a:t>Subsequently, the generated IR is transformed into a kernel executable by the backend compiler. </a:t>
            </a:r>
          </a:p>
          <a:p>
            <a:pPr algn="l"/>
            <a:r>
              <a:rPr lang="en-US" b="0" i="0" dirty="0">
                <a:solidFill>
                  <a:srgbClr val="374151"/>
                </a:solidFill>
                <a:effectLst/>
                <a:latin typeface="Söhne"/>
              </a:rPr>
              <a:t>In this phase, the Vortex ISA is employed, and the Vortex Kernel library is linked.</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host code is responsible for creating the host executable through linkage with the runtime library.</a:t>
            </a:r>
          </a:p>
          <a:p>
            <a:endParaRPr lang="en-KR" dirty="0"/>
          </a:p>
        </p:txBody>
      </p:sp>
      <p:sp>
        <p:nvSpPr>
          <p:cNvPr id="4" name="Slide Number Placeholder 3"/>
          <p:cNvSpPr>
            <a:spLocks noGrp="1"/>
          </p:cNvSpPr>
          <p:nvPr>
            <p:ph type="sldNum" sz="quarter" idx="5"/>
          </p:nvPr>
        </p:nvSpPr>
        <p:spPr/>
        <p:txBody>
          <a:bodyPr/>
          <a:lstStyle/>
          <a:p>
            <a:fld id="{DDB1B570-5433-DC48-8F65-1EA474482B8E}" type="slidenum">
              <a:rPr lang="en-US" smtClean="0"/>
              <a:t>8</a:t>
            </a:fld>
            <a:endParaRPr lang="en-US"/>
          </a:p>
        </p:txBody>
      </p:sp>
    </p:spTree>
    <p:extLst>
      <p:ext uri="{BB962C8B-B14F-4D97-AF65-F5344CB8AC3E}">
        <p14:creationId xmlns:p14="http://schemas.microsoft.com/office/powerpoint/2010/main" val="3914834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introduce the Vortex execution flow. </a:t>
            </a:r>
          </a:p>
          <a:p>
            <a:pPr algn="l"/>
            <a:r>
              <a:rPr lang="en-US" b="0" i="0" dirty="0">
                <a:solidFill>
                  <a:srgbClr val="374151"/>
                </a:solidFill>
                <a:effectLst/>
                <a:latin typeface="Söhne"/>
              </a:rPr>
              <a:t>The commands required for device communication, as outlined in the host code, adhere to the following execution sequence:</a:t>
            </a:r>
          </a:p>
          <a:p>
            <a:pPr algn="l"/>
            <a:endParaRPr lang="en-US" b="0" i="0" dirty="0">
              <a:solidFill>
                <a:srgbClr val="374151"/>
              </a:solidFill>
              <a:effectLst/>
              <a:latin typeface="Söhne"/>
            </a:endParaRPr>
          </a:p>
          <a:p>
            <a:pPr algn="l"/>
            <a:r>
              <a:rPr lang="en-US" b="0" i="0" dirty="0">
                <a:solidFill>
                  <a:srgbClr val="374151"/>
                </a:solidFill>
                <a:effectLst/>
                <a:latin typeface="Söhne"/>
              </a:rPr>
              <a:t>First, they are linked with the frontend runtime library. </a:t>
            </a:r>
          </a:p>
          <a:p>
            <a:pPr algn="l"/>
            <a:r>
              <a:rPr lang="en-US" b="0" i="0" dirty="0">
                <a:solidFill>
                  <a:srgbClr val="374151"/>
                </a:solidFill>
                <a:effectLst/>
                <a:latin typeface="Söhne"/>
              </a:rPr>
              <a:t>The frontend runtime library outlines how frontend methods can be executed using the Vortex runtime library.</a:t>
            </a:r>
          </a:p>
          <a:p>
            <a:pPr algn="l"/>
            <a:r>
              <a:rPr lang="en-US" b="0" i="0" dirty="0">
                <a:solidFill>
                  <a:srgbClr val="374151"/>
                </a:solidFill>
                <a:effectLst/>
                <a:latin typeface="Söhne"/>
              </a:rPr>
              <a:t>The Vortex library carries out the operation using the Vortex host interface. </a:t>
            </a:r>
          </a:p>
          <a:p>
            <a:pPr algn="l"/>
            <a:r>
              <a:rPr lang="en-US" b="0" i="0" dirty="0">
                <a:solidFill>
                  <a:srgbClr val="374151"/>
                </a:solidFill>
                <a:effectLst/>
                <a:latin typeface="Söhne"/>
              </a:rPr>
              <a:t>Vortex host interface, in turn, performs the operation on the Vortex processor, which is connected to the external bus via the Vortex host interface.</a:t>
            </a:r>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1892488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5_Title and Content">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E7E9CC5-6653-4436-894A-8D69B1005392}"/>
              </a:ext>
            </a:extLst>
          </p:cNvPr>
          <p:cNvCxnSpPr/>
          <p:nvPr userDrawn="1"/>
        </p:nvCxnSpPr>
        <p:spPr>
          <a:xfrm>
            <a:off x="609600" y="11430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6999-3CA0-422A-AC26-1A80A51AB3D2}"/>
              </a:ext>
            </a:extLst>
          </p:cNvPr>
          <p:cNvCxnSpPr/>
          <p:nvPr userDrawn="1"/>
        </p:nvCxnSpPr>
        <p:spPr>
          <a:xfrm>
            <a:off x="609600" y="62484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200" b="0">
                <a:solidFill>
                  <a:srgbClr val="122E34"/>
                </a:solidFill>
                <a:latin typeface="+mj-lt"/>
                <a:cs typeface="Times New Roman" panose="02020503050405090304" pitchFamily="18" charset="0"/>
              </a:defRPr>
            </a:lvl1pPr>
          </a:lstStyle>
          <a:p>
            <a:r>
              <a:rPr lang="en-US" noProof="1"/>
              <a:t>Click to edit Master title style</a:t>
            </a:r>
          </a:p>
        </p:txBody>
      </p:sp>
      <p:sp>
        <p:nvSpPr>
          <p:cNvPr id="8" name="Content Placeholder 7"/>
          <p:cNvSpPr>
            <a:spLocks noGrp="1"/>
          </p:cNvSpPr>
          <p:nvPr>
            <p:ph sz="quarter" idx="1"/>
          </p:nvPr>
        </p:nvSpPr>
        <p:spPr>
          <a:xfrm>
            <a:off x="392318" y="1371600"/>
            <a:ext cx="11145589" cy="4785360"/>
          </a:xfrm>
        </p:spPr>
        <p:txBody>
          <a:bodyPr>
            <a:normAutofit/>
          </a:bodyPr>
          <a:lstStyle>
            <a:lvl1pPr marL="182880" indent="-182880">
              <a:buClr>
                <a:schemeClr val="bg1"/>
              </a:buClr>
              <a:buSzPct val="30000"/>
              <a:defRPr sz="2400">
                <a:latin typeface="+mn-lt"/>
                <a:ea typeface="Verdana" panose="020B0804030504040204" pitchFamily="34" charset="0"/>
                <a:cs typeface="Verdana" panose="020B0804030504040204" pitchFamily="34" charset="0"/>
              </a:defRPr>
            </a:lvl1pPr>
            <a:lvl2pPr>
              <a:buClr>
                <a:schemeClr val="accent3">
                  <a:lumMod val="75000"/>
                </a:schemeClr>
              </a:buClr>
              <a:defRPr sz="2000">
                <a:solidFill>
                  <a:schemeClr val="accent6">
                    <a:lumMod val="50000"/>
                  </a:schemeClr>
                </a:solidFill>
                <a:latin typeface="+mn-lt"/>
                <a:ea typeface="Verdana" panose="020B0804030504040204" pitchFamily="34" charset="0"/>
                <a:cs typeface="Verdana" panose="020B0804030504040204" pitchFamily="34" charset="0"/>
              </a:defRPr>
            </a:lvl2pPr>
            <a:lvl3pPr>
              <a:defRPr sz="1800">
                <a:latin typeface="+mn-lt"/>
                <a:ea typeface="Verdana" panose="020B0804030504040204" pitchFamily="34" charset="0"/>
                <a:cs typeface="Verdana" panose="020B0804030504040204" pitchFamily="34" charset="0"/>
              </a:defRPr>
            </a:lvl3pPr>
            <a:lvl4pPr>
              <a:defRPr sz="1600">
                <a:latin typeface="+mn-lt"/>
                <a:ea typeface="Verdana" panose="020B0804030504040204" pitchFamily="34" charset="0"/>
                <a:cs typeface="Verdana" panose="020B0804030504040204" pitchFamily="34" charset="0"/>
              </a:defRPr>
            </a:lvl4pPr>
            <a:lvl5pPr>
              <a:defRPr sz="1400">
                <a:latin typeface="+mn-lt"/>
                <a:ea typeface="Verdana" panose="020B0804030504040204" pitchFamily="34" charset="0"/>
                <a:cs typeface="Verdana" panose="020B0804030504040204" pitchFamily="34"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1" name="Content Placeholder 10"/>
          <p:cNvSpPr>
            <a:spLocks noGrp="1"/>
          </p:cNvSpPr>
          <p:nvPr>
            <p:ph sz="quarter" idx="13"/>
          </p:nvPr>
        </p:nvSpPr>
        <p:spPr>
          <a:xfrm>
            <a:off x="5588000" y="6356350"/>
            <a:ext cx="2235200" cy="365760"/>
          </a:xfrm>
        </p:spPr>
        <p:txBody>
          <a:bodyPr anchor="ctr">
            <a:noAutofit/>
          </a:bodyPr>
          <a:lstStyle>
            <a:lvl1pPr marL="0" indent="0">
              <a:buNone/>
              <a:defRPr sz="1400" b="1">
                <a:solidFill>
                  <a:schemeClr val="accent6">
                    <a:lumMod val="75000"/>
                  </a:schemeClr>
                </a:solidFill>
              </a:defRPr>
            </a:lvl1pPr>
            <a:lvl2pPr>
              <a:defRPr sz="1800"/>
            </a:lvl2pPr>
            <a:lvl3pPr>
              <a:defRPr sz="1600"/>
            </a:lvl3pPr>
            <a:lvl4pPr>
              <a:defRPr sz="1400"/>
            </a:lvl4pPr>
            <a:lvl5pPr>
              <a:defRPr sz="1200"/>
            </a:lvl5pPr>
          </a:lstStyle>
          <a:p>
            <a:pPr lvl="0"/>
            <a:r>
              <a:rPr lang="en-US" noProof="1"/>
              <a:t>Click to edit Master text styles</a:t>
            </a:r>
          </a:p>
        </p:txBody>
      </p:sp>
      <p:sp>
        <p:nvSpPr>
          <p:cNvPr id="7" name="Date Placeholder 3">
            <a:extLst>
              <a:ext uri="{FF2B5EF4-FFF2-40B4-BE49-F238E27FC236}">
                <a16:creationId xmlns:a16="http://schemas.microsoft.com/office/drawing/2014/main" id="{1C191BF6-9C4A-4842-ACB3-D8CCFE06BA80}"/>
              </a:ext>
            </a:extLst>
          </p:cNvPr>
          <p:cNvSpPr>
            <a:spLocks noGrp="1"/>
          </p:cNvSpPr>
          <p:nvPr>
            <p:ph type="dt" sz="half" idx="14"/>
          </p:nvPr>
        </p:nvSpPr>
        <p:spPr>
          <a:xfrm>
            <a:off x="469901" y="6356351"/>
            <a:ext cx="2544233" cy="365125"/>
          </a:xfrm>
        </p:spPr>
        <p:txBody>
          <a:bodyPr anchor="ctr"/>
          <a:lstStyle>
            <a:lvl1pPr>
              <a:defRPr>
                <a:solidFill>
                  <a:srgbClr val="1C4854"/>
                </a:solidFill>
              </a:defRPr>
            </a:lvl1pPr>
          </a:lstStyle>
          <a:p>
            <a:endParaRPr lang="en-US" altLang="zh-CN"/>
          </a:p>
        </p:txBody>
      </p:sp>
      <p:sp>
        <p:nvSpPr>
          <p:cNvPr id="9" name="Footer Placeholder 4">
            <a:extLst>
              <a:ext uri="{FF2B5EF4-FFF2-40B4-BE49-F238E27FC236}">
                <a16:creationId xmlns:a16="http://schemas.microsoft.com/office/drawing/2014/main" id="{56AF0347-71D6-4E97-B13E-B7BC9B5055CF}"/>
              </a:ext>
            </a:extLst>
          </p:cNvPr>
          <p:cNvSpPr>
            <a:spLocks noGrp="1"/>
          </p:cNvSpPr>
          <p:nvPr>
            <p:ph type="ftr" sz="quarter" idx="15"/>
          </p:nvPr>
        </p:nvSpPr>
        <p:spPr>
          <a:xfrm>
            <a:off x="3009901" y="6356351"/>
            <a:ext cx="2882900" cy="365125"/>
          </a:xfrm>
        </p:spPr>
        <p:txBody>
          <a:bodyPr anchor="ctr"/>
          <a:lstStyle>
            <a:lvl1pPr algn="l">
              <a:defRPr>
                <a:solidFill>
                  <a:srgbClr val="1C4854"/>
                </a:solidFill>
              </a:defRPr>
            </a:lvl1pPr>
          </a:lstStyle>
          <a:p>
            <a:endParaRPr lang="en-US" altLang="zh-CN"/>
          </a:p>
        </p:txBody>
      </p:sp>
      <p:sp>
        <p:nvSpPr>
          <p:cNvPr id="10" name="Slide Number Placeholder 5">
            <a:extLst>
              <a:ext uri="{FF2B5EF4-FFF2-40B4-BE49-F238E27FC236}">
                <a16:creationId xmlns:a16="http://schemas.microsoft.com/office/drawing/2014/main" id="{B6F5E22A-14D4-44B7-BAB3-AA58E30D6818}"/>
              </a:ext>
            </a:extLst>
          </p:cNvPr>
          <p:cNvSpPr>
            <a:spLocks noGrp="1"/>
          </p:cNvSpPr>
          <p:nvPr>
            <p:ph type="sldNum" sz="quarter" idx="16"/>
          </p:nvPr>
        </p:nvSpPr>
        <p:spPr>
          <a:xfrm>
            <a:off x="10871201" y="777876"/>
            <a:ext cx="910167" cy="365125"/>
          </a:xfrm>
        </p:spPr>
        <p:txBody>
          <a:bodyPr anchor="b"/>
          <a:lstStyle>
            <a:lvl1pPr algn="r">
              <a:defRPr b="1" smtClean="0">
                <a:solidFill>
                  <a:schemeClr val="tx1"/>
                </a:solidFill>
              </a:defRPr>
            </a:lvl1pPr>
          </a:lstStyle>
          <a:p>
            <a:fld id="{98BA76C5-F28D-4DDC-A6ED-4B440AF31B46}" type="slidenum">
              <a:rPr lang="en-US"/>
              <a:pPr/>
              <a:t>‹#›</a:t>
            </a:fld>
            <a:endParaRPr lang="en-US" dirty="0"/>
          </a:p>
        </p:txBody>
      </p:sp>
    </p:spTree>
    <p:extLst>
      <p:ext uri="{BB962C8B-B14F-4D97-AF65-F5344CB8AC3E}">
        <p14:creationId xmlns:p14="http://schemas.microsoft.com/office/powerpoint/2010/main" val="22502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10" r:id="rId12"/>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vortexgpgpu/pocl/blob/main/README.vorte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vortexgpgpu/pocl/tree/main"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github.com/vortexgpgpu/vortex" TargetMode="External"/><Relationship Id="rId4" Type="http://schemas.openxmlformats.org/officeDocument/2006/relationships/hyperlink" Target="https://github.com/vortexgpgpu/llvm/tree/vorte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513" y="1924050"/>
            <a:ext cx="9979447" cy="1799811"/>
          </a:xfrm>
          <a:solidFill>
            <a:srgbClr val="FFFFFF"/>
          </a:solidFill>
        </p:spPr>
        <p:txBody>
          <a:bodyPr vert="horz" lIns="91440" tIns="45720" rIns="91440" bIns="45720" anchor="t" anchorCtr="0">
            <a:normAutofit/>
          </a:bodyPr>
          <a:lstStyle/>
          <a:p>
            <a:pPr algn="l"/>
            <a:br>
              <a:rPr lang="en-US" sz="2000" dirty="0">
                <a:latin typeface="Tahoma"/>
                <a:ea typeface="Tahoma"/>
                <a:cs typeface="Tahoma"/>
              </a:rPr>
            </a:br>
            <a:r>
              <a:rPr lang="en-US" sz="4800" dirty="0"/>
              <a:t>Vortex Software Stack</a:t>
            </a:r>
            <a:endParaRPr lang="en-US" sz="3600" dirty="0">
              <a:ln w="9000" cmpd="sng">
                <a:solidFill>
                  <a:prstClr val="black"/>
                </a:solidFill>
                <a:prstDash val="solid"/>
              </a:ln>
            </a:endParaRPr>
          </a:p>
        </p:txBody>
      </p:sp>
      <p:sp>
        <p:nvSpPr>
          <p:cNvPr id="3" name="Subtitle 2"/>
          <p:cNvSpPr>
            <a:spLocks noGrp="1"/>
          </p:cNvSpPr>
          <p:nvPr>
            <p:ph type="subTitle" idx="1"/>
          </p:nvPr>
        </p:nvSpPr>
        <p:spPr>
          <a:xfrm>
            <a:off x="6438900" y="3429000"/>
            <a:ext cx="4005601" cy="914400"/>
          </a:xfrm>
        </p:spPr>
        <p:txBody>
          <a:bodyPr vert="horz" lIns="91440" tIns="45720" rIns="91440" bIns="45720" anchor="t">
            <a:normAutofit/>
          </a:bodyPr>
          <a:lstStyle/>
          <a:p>
            <a:r>
              <a:rPr lang="en-US" sz="2400" dirty="0" err="1">
                <a:latin typeface="Tahoma"/>
                <a:ea typeface="Tahoma"/>
                <a:cs typeface="Tahoma"/>
              </a:rPr>
              <a:t>Shinnung</a:t>
            </a:r>
            <a:r>
              <a:rPr lang="en-US" sz="2400" dirty="0">
                <a:latin typeface="Tahoma"/>
                <a:ea typeface="Tahoma"/>
                <a:cs typeface="Tahoma"/>
              </a:rPr>
              <a:t> </a:t>
            </a:r>
            <a:r>
              <a:rPr lang="en-US" sz="2400" dirty="0" err="1">
                <a:latin typeface="Tahoma"/>
                <a:ea typeface="Tahoma"/>
                <a:cs typeface="Tahoma"/>
              </a:rPr>
              <a:t>Jeong</a:t>
            </a:r>
            <a:endParaRPr lang="en-US" sz="2400" dirty="0">
              <a:latin typeface="Tahoma"/>
              <a:ea typeface="Tahoma"/>
              <a:cs typeface="Tahoma"/>
            </a:endParaRPr>
          </a:p>
        </p:txBody>
      </p:sp>
    </p:spTree>
    <p:extLst>
      <p:ext uri="{BB962C8B-B14F-4D97-AF65-F5344CB8AC3E}">
        <p14:creationId xmlns:p14="http://schemas.microsoft.com/office/powerpoint/2010/main" val="19326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ounded Rectangle 52">
            <a:extLst>
              <a:ext uri="{FF2B5EF4-FFF2-40B4-BE49-F238E27FC236}">
                <a16:creationId xmlns:a16="http://schemas.microsoft.com/office/drawing/2014/main" id="{7E4A9C54-E964-C288-7121-BDCA9F88B9BB}"/>
              </a:ext>
            </a:extLst>
          </p:cNvPr>
          <p:cNvSpPr/>
          <p:nvPr/>
        </p:nvSpPr>
        <p:spPr>
          <a:xfrm>
            <a:off x="3267915" y="1052941"/>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3CD50DB2-F4E6-5824-A961-DF3190A517FC}"/>
              </a:ext>
            </a:extLst>
          </p:cNvPr>
          <p:cNvSpPr/>
          <p:nvPr/>
        </p:nvSpPr>
        <p:spPr>
          <a:xfrm>
            <a:off x="513955" y="22345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0CFFC8C0-BBBE-FA86-D3F3-352CEC8EABA3}"/>
              </a:ext>
            </a:extLst>
          </p:cNvPr>
          <p:cNvSpPr/>
          <p:nvPr/>
        </p:nvSpPr>
        <p:spPr>
          <a:xfrm>
            <a:off x="511573" y="10612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D7A4399-C108-D35E-7409-87A2F25D4194}"/>
              </a:ext>
            </a:extLst>
          </p:cNvPr>
          <p:cNvSpPr>
            <a:spLocks noGrp="1"/>
          </p:cNvSpPr>
          <p:nvPr>
            <p:ph type="title"/>
          </p:nvPr>
        </p:nvSpPr>
        <p:spPr/>
        <p:txBody>
          <a:bodyPr/>
          <a:lstStyle/>
          <a:p>
            <a:r>
              <a:rPr lang="en-KR" dirty="0"/>
              <a:t>Overview of the Vortex Software</a:t>
            </a:r>
            <a:r>
              <a:rPr lang="ko-KR" altLang="en-US" dirty="0"/>
              <a:t> </a:t>
            </a:r>
            <a:r>
              <a:rPr lang="en-US" altLang="ko-KR" dirty="0"/>
              <a:t>Stack</a:t>
            </a:r>
            <a:r>
              <a:rPr lang="en-KR" dirty="0"/>
              <a:t> </a:t>
            </a:r>
          </a:p>
        </p:txBody>
      </p:sp>
      <p:sp>
        <p:nvSpPr>
          <p:cNvPr id="5" name="Slide Number Placeholder 4">
            <a:extLst>
              <a:ext uri="{FF2B5EF4-FFF2-40B4-BE49-F238E27FC236}">
                <a16:creationId xmlns:a16="http://schemas.microsoft.com/office/drawing/2014/main" id="{0243667D-6661-AA8C-C2E5-5603DC5D6E8F}"/>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6" name="Footer Placeholder 5">
            <a:extLst>
              <a:ext uri="{FF2B5EF4-FFF2-40B4-BE49-F238E27FC236}">
                <a16:creationId xmlns:a16="http://schemas.microsoft.com/office/drawing/2014/main" id="{1F0A47AD-F82A-975D-85BE-70657EB57001}"/>
              </a:ext>
            </a:extLst>
          </p:cNvPr>
          <p:cNvSpPr>
            <a:spLocks noGrp="1"/>
          </p:cNvSpPr>
          <p:nvPr>
            <p:ph type="ftr" sz="quarter" idx="11"/>
          </p:nvPr>
        </p:nvSpPr>
        <p:spPr/>
        <p:txBody>
          <a:bodyPr/>
          <a:lstStyle/>
          <a:p>
            <a:r>
              <a:rPr lang="en-US">
                <a:solidFill>
                  <a:prstClr val="black"/>
                </a:solidFill>
              </a:rPr>
              <a:t> </a:t>
            </a:r>
          </a:p>
        </p:txBody>
      </p:sp>
      <p:pic>
        <p:nvPicPr>
          <p:cNvPr id="1026" name="Picture 2" descr="PoCL 3.0 Released - The Khronos Group Inc">
            <a:extLst>
              <a:ext uri="{FF2B5EF4-FFF2-40B4-BE49-F238E27FC236}">
                <a16:creationId xmlns:a16="http://schemas.microsoft.com/office/drawing/2014/main" id="{57BF4D77-2542-3C05-6C82-3C282C70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67" y="2234770"/>
            <a:ext cx="1110048" cy="8325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OpenCL - Wikipedia">
            <a:extLst>
              <a:ext uri="{FF2B5EF4-FFF2-40B4-BE49-F238E27FC236}">
                <a16:creationId xmlns:a16="http://schemas.microsoft.com/office/drawing/2014/main" id="{29857641-1EC8-5858-FA9C-81BAE3AF83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3460" y="1159509"/>
            <a:ext cx="1473898" cy="6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EA22C9C0-3639-E39D-1637-6A34E664ACD2}"/>
              </a:ext>
            </a:extLst>
          </p:cNvPr>
          <p:cNvSpPr/>
          <p:nvPr/>
        </p:nvSpPr>
        <p:spPr>
          <a:xfrm>
            <a:off x="3265533" y="2228924"/>
            <a:ext cx="1743835" cy="838200"/>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3B54EF-25D5-EEA9-553C-24E13DF1AE82}"/>
              </a:ext>
            </a:extLst>
          </p:cNvPr>
          <p:cNvSpPr txBox="1"/>
          <p:nvPr/>
        </p:nvSpPr>
        <p:spPr>
          <a:xfrm>
            <a:off x="3265533" y="2242576"/>
            <a:ext cx="1743835" cy="265111"/>
          </a:xfrm>
          <a:prstGeom prst="rect">
            <a:avLst/>
          </a:prstGeom>
          <a:noFill/>
        </p:spPr>
        <p:txBody>
          <a:bodyPr wrap="square" rtlCol="0">
            <a:spAutoFit/>
          </a:bodyPr>
          <a:lstStyle/>
          <a:p>
            <a:pPr algn="ctr"/>
            <a:r>
              <a:rPr lang="en-US" dirty="0" err="1"/>
              <a:t>CuPBoP</a:t>
            </a:r>
            <a:endParaRPr lang="en-US" dirty="0"/>
          </a:p>
        </p:txBody>
      </p:sp>
      <p:cxnSp>
        <p:nvCxnSpPr>
          <p:cNvPr id="23" name="Straight Arrow Connector 22">
            <a:extLst>
              <a:ext uri="{FF2B5EF4-FFF2-40B4-BE49-F238E27FC236}">
                <a16:creationId xmlns:a16="http://schemas.microsoft.com/office/drawing/2014/main" id="{EEC45DC2-8A4E-7D5F-6492-55DBFA4319AE}"/>
              </a:ext>
            </a:extLst>
          </p:cNvPr>
          <p:cNvCxnSpPr>
            <a:cxnSpLocks/>
            <a:stCxn id="39" idx="2"/>
            <a:endCxn id="40" idx="0"/>
          </p:cNvCxnSpPr>
          <p:nvPr/>
        </p:nvCxnSpPr>
        <p:spPr>
          <a:xfrm>
            <a:off x="1383491" y="1893824"/>
            <a:ext cx="2382" cy="34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A7349A-2C43-61F7-E473-B08263351C15}"/>
              </a:ext>
            </a:extLst>
          </p:cNvPr>
          <p:cNvCxnSpPr>
            <a:cxnSpLocks/>
            <a:stCxn id="1026" idx="2"/>
            <a:endCxn id="63" idx="0"/>
          </p:cNvCxnSpPr>
          <p:nvPr/>
        </p:nvCxnSpPr>
        <p:spPr>
          <a:xfrm>
            <a:off x="1383491" y="3067306"/>
            <a:ext cx="828552" cy="258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BBF927A-1F7E-16D7-259F-5558C1242976}"/>
              </a:ext>
            </a:extLst>
          </p:cNvPr>
          <p:cNvCxnSpPr>
            <a:cxnSpLocks/>
            <a:stCxn id="53" idx="2"/>
            <a:endCxn id="16" idx="0"/>
          </p:cNvCxnSpPr>
          <p:nvPr/>
        </p:nvCxnSpPr>
        <p:spPr>
          <a:xfrm flipH="1">
            <a:off x="4137451" y="1885477"/>
            <a:ext cx="2382" cy="34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56F7441-7B64-B9F1-971E-86F868D44552}"/>
              </a:ext>
            </a:extLst>
          </p:cNvPr>
          <p:cNvCxnSpPr>
            <a:cxnSpLocks/>
            <a:stCxn id="16" idx="2"/>
            <a:endCxn id="63" idx="0"/>
          </p:cNvCxnSpPr>
          <p:nvPr/>
        </p:nvCxnSpPr>
        <p:spPr>
          <a:xfrm flipH="1">
            <a:off x="2212043" y="3067124"/>
            <a:ext cx="1925408" cy="258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0" name="Picture 59" descr="CUDA - Wikipedia">
            <a:extLst>
              <a:ext uri="{FF2B5EF4-FFF2-40B4-BE49-F238E27FC236}">
                <a16:creationId xmlns:a16="http://schemas.microsoft.com/office/drawing/2014/main" id="{D3E54420-8D96-8664-3861-9CA938BDB3A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457267" y="1050109"/>
            <a:ext cx="138422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GitHub Logos and Usage · GitHub">
            <a:extLst>
              <a:ext uri="{FF2B5EF4-FFF2-40B4-BE49-F238E27FC236}">
                <a16:creationId xmlns:a16="http://schemas.microsoft.com/office/drawing/2014/main" id="{8D719968-018E-472A-8911-FD6B5FC8674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915824" y="2581755"/>
            <a:ext cx="467112" cy="467112"/>
          </a:xfrm>
          <a:prstGeom prst="rect">
            <a:avLst/>
          </a:prstGeom>
          <a:noFill/>
          <a:extLst>
            <a:ext uri="{909E8E84-426E-40DD-AFC4-6F175D3DCCD1}">
              <a14:hiddenFill xmlns:a14="http://schemas.microsoft.com/office/drawing/2010/main">
                <a:solidFill>
                  <a:srgbClr val="FFFFFF"/>
                </a:solidFill>
              </a14:hiddenFill>
            </a:ext>
          </a:extLst>
        </p:spPr>
      </p:pic>
      <p:sp>
        <p:nvSpPr>
          <p:cNvPr id="63" name="Rounded Rectangle 62">
            <a:extLst>
              <a:ext uri="{FF2B5EF4-FFF2-40B4-BE49-F238E27FC236}">
                <a16:creationId xmlns:a16="http://schemas.microsoft.com/office/drawing/2014/main" id="{007832B3-DBEC-195B-8137-2BA719158AB9}"/>
              </a:ext>
            </a:extLst>
          </p:cNvPr>
          <p:cNvSpPr/>
          <p:nvPr/>
        </p:nvSpPr>
        <p:spPr>
          <a:xfrm>
            <a:off x="1340125" y="3325528"/>
            <a:ext cx="1743835" cy="838200"/>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4" descr="The LLVM Compiler Infrastructure Project">
            <a:extLst>
              <a:ext uri="{FF2B5EF4-FFF2-40B4-BE49-F238E27FC236}">
                <a16:creationId xmlns:a16="http://schemas.microsoft.com/office/drawing/2014/main" id="{11F2BDD1-279E-357D-89E1-1B53A1C9D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745" y="3353787"/>
            <a:ext cx="1057882" cy="749333"/>
          </a:xfrm>
          <a:prstGeom prst="rect">
            <a:avLst/>
          </a:prstGeom>
          <a:noFill/>
          <a:extLst>
            <a:ext uri="{909E8E84-426E-40DD-AFC4-6F175D3DCCD1}">
              <a14:hiddenFill xmlns:a14="http://schemas.microsoft.com/office/drawing/2010/main">
                <a:solidFill>
                  <a:srgbClr val="FFFFFF"/>
                </a:solidFill>
              </a14:hiddenFill>
            </a:ext>
          </a:extLst>
        </p:spPr>
      </p:pic>
      <p:sp>
        <p:nvSpPr>
          <p:cNvPr id="1033" name="Rounded Rectangle 1032">
            <a:extLst>
              <a:ext uri="{FF2B5EF4-FFF2-40B4-BE49-F238E27FC236}">
                <a16:creationId xmlns:a16="http://schemas.microsoft.com/office/drawing/2014/main" id="{64516506-6687-171C-9AA3-205EB6599479}"/>
              </a:ext>
            </a:extLst>
          </p:cNvPr>
          <p:cNvSpPr/>
          <p:nvPr/>
        </p:nvSpPr>
        <p:spPr>
          <a:xfrm>
            <a:off x="1340125" y="4492354"/>
            <a:ext cx="1743835" cy="830306"/>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Graphic 1033" descr="Web design with solid fill">
            <a:extLst>
              <a:ext uri="{FF2B5EF4-FFF2-40B4-BE49-F238E27FC236}">
                <a16:creationId xmlns:a16="http://schemas.microsoft.com/office/drawing/2014/main" id="{9E84F1E2-DDC2-5548-2B01-D9439CCD20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1357" y="4823056"/>
            <a:ext cx="550686" cy="550686"/>
          </a:xfrm>
          <a:prstGeom prst="rect">
            <a:avLst/>
          </a:prstGeom>
        </p:spPr>
      </p:pic>
      <p:sp>
        <p:nvSpPr>
          <p:cNvPr id="1035" name="TextBox 1034">
            <a:extLst>
              <a:ext uri="{FF2B5EF4-FFF2-40B4-BE49-F238E27FC236}">
                <a16:creationId xmlns:a16="http://schemas.microsoft.com/office/drawing/2014/main" id="{11CFACA2-D053-33F8-AD87-A0E42B9B4D76}"/>
              </a:ext>
            </a:extLst>
          </p:cNvPr>
          <p:cNvSpPr txBox="1"/>
          <p:nvPr/>
        </p:nvSpPr>
        <p:spPr>
          <a:xfrm>
            <a:off x="1340125" y="4524384"/>
            <a:ext cx="1743836" cy="369332"/>
          </a:xfrm>
          <a:prstGeom prst="rect">
            <a:avLst/>
          </a:prstGeom>
          <a:noFill/>
        </p:spPr>
        <p:txBody>
          <a:bodyPr wrap="square" rtlCol="0">
            <a:spAutoFit/>
          </a:bodyPr>
          <a:lstStyle/>
          <a:p>
            <a:pPr algn="ctr"/>
            <a:r>
              <a:rPr lang="en-US" dirty="0"/>
              <a:t>Vortex Binary</a:t>
            </a:r>
          </a:p>
        </p:txBody>
      </p:sp>
      <p:sp>
        <p:nvSpPr>
          <p:cNvPr id="1039" name="Rounded Rectangle 1038">
            <a:extLst>
              <a:ext uri="{FF2B5EF4-FFF2-40B4-BE49-F238E27FC236}">
                <a16:creationId xmlns:a16="http://schemas.microsoft.com/office/drawing/2014/main" id="{75C8916A-0A09-6E69-036D-DFE946903FD2}"/>
              </a:ext>
            </a:extLst>
          </p:cNvPr>
          <p:cNvSpPr/>
          <p:nvPr/>
        </p:nvSpPr>
        <p:spPr>
          <a:xfrm>
            <a:off x="1353274" y="5667766"/>
            <a:ext cx="1743835" cy="979463"/>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16350E-19F0-FE67-2857-532304564089}"/>
              </a:ext>
            </a:extLst>
          </p:cNvPr>
          <p:cNvSpPr txBox="1"/>
          <p:nvPr/>
        </p:nvSpPr>
        <p:spPr>
          <a:xfrm>
            <a:off x="1340125" y="5634293"/>
            <a:ext cx="1743835" cy="369332"/>
          </a:xfrm>
          <a:prstGeom prst="rect">
            <a:avLst/>
          </a:prstGeom>
          <a:noFill/>
        </p:spPr>
        <p:txBody>
          <a:bodyPr wrap="square" rtlCol="0">
            <a:spAutoFit/>
          </a:bodyPr>
          <a:lstStyle/>
          <a:p>
            <a:pPr algn="ctr"/>
            <a:r>
              <a:rPr lang="en-US" dirty="0"/>
              <a:t>vortex</a:t>
            </a:r>
          </a:p>
        </p:txBody>
      </p:sp>
      <p:pic>
        <p:nvPicPr>
          <p:cNvPr id="22" name="Picture 2" descr="Owner avatar">
            <a:extLst>
              <a:ext uri="{FF2B5EF4-FFF2-40B4-BE49-F238E27FC236}">
                <a16:creationId xmlns:a16="http://schemas.microsoft.com/office/drawing/2014/main" id="{5F26582F-9252-B849-9440-52EB04836356}"/>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920391" y="5969315"/>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Arrow Connector 1039">
            <a:extLst>
              <a:ext uri="{FF2B5EF4-FFF2-40B4-BE49-F238E27FC236}">
                <a16:creationId xmlns:a16="http://schemas.microsoft.com/office/drawing/2014/main" id="{E61EA3EF-E2E6-E062-1699-8426A30E6F3C}"/>
              </a:ext>
            </a:extLst>
          </p:cNvPr>
          <p:cNvCxnSpPr>
            <a:cxnSpLocks/>
            <a:stCxn id="63" idx="2"/>
            <a:endCxn id="1033" idx="0"/>
          </p:cNvCxnSpPr>
          <p:nvPr/>
        </p:nvCxnSpPr>
        <p:spPr>
          <a:xfrm>
            <a:off x="2212043" y="4163728"/>
            <a:ext cx="0" cy="32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4" name="Straight Arrow Connector 1043">
            <a:extLst>
              <a:ext uri="{FF2B5EF4-FFF2-40B4-BE49-F238E27FC236}">
                <a16:creationId xmlns:a16="http://schemas.microsoft.com/office/drawing/2014/main" id="{4FF770C6-0DE7-54BA-D674-BF213B4A679B}"/>
              </a:ext>
            </a:extLst>
          </p:cNvPr>
          <p:cNvCxnSpPr>
            <a:cxnSpLocks/>
            <a:stCxn id="1033" idx="2"/>
            <a:endCxn id="21" idx="0"/>
          </p:cNvCxnSpPr>
          <p:nvPr/>
        </p:nvCxnSpPr>
        <p:spPr>
          <a:xfrm>
            <a:off x="2212043" y="5322660"/>
            <a:ext cx="0" cy="311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48" name="Content Placeholder 2">
            <a:extLst>
              <a:ext uri="{FF2B5EF4-FFF2-40B4-BE49-F238E27FC236}">
                <a16:creationId xmlns:a16="http://schemas.microsoft.com/office/drawing/2014/main" id="{BD6973F3-A930-9F92-BE07-1D97C9F25E92}"/>
              </a:ext>
            </a:extLst>
          </p:cNvPr>
          <p:cNvSpPr>
            <a:spLocks noGrp="1"/>
          </p:cNvSpPr>
          <p:nvPr>
            <p:ph idx="1"/>
          </p:nvPr>
        </p:nvSpPr>
        <p:spPr>
          <a:xfrm>
            <a:off x="5712800" y="1143000"/>
            <a:ext cx="6174400" cy="5181600"/>
          </a:xfrm>
        </p:spPr>
        <p:txBody>
          <a:bodyPr>
            <a:normAutofit lnSpcReduction="10000"/>
          </a:bodyPr>
          <a:lstStyle/>
          <a:p>
            <a:r>
              <a:rPr lang="en-KR" dirty="0"/>
              <a:t>Supporting laungague</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OpenCL (v3.0)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a:t>
            </a:r>
            <a:r>
              <a:rPr lang="en-US" dirty="0">
                <a:solidFill>
                  <a:schemeClr val="tx1"/>
                </a:solidFill>
                <a:latin typeface="Tahoma"/>
                <a:ea typeface="Tahoma"/>
                <a:cs typeface="Tahoma"/>
              </a:rPr>
              <a:t>v</a:t>
            </a:r>
            <a:r>
              <a:rPr lang="en-US" sz="2000" dirty="0">
                <a:solidFill>
                  <a:schemeClr val="tx1"/>
                </a:solidFill>
                <a:latin typeface="Tahoma"/>
                <a:ea typeface="Tahoma"/>
                <a:cs typeface="Tahoma"/>
              </a:rPr>
              <a:t>10.1) </a:t>
            </a:r>
          </a:p>
          <a:p>
            <a:pPr marL="548640" lvl="1" indent="-274320">
              <a:spcBef>
                <a:spcPts val="500"/>
              </a:spcBef>
              <a:buClr>
                <a:schemeClr val="accent4"/>
              </a:buClr>
              <a:buSzPct val="76000"/>
              <a:buFont typeface="Wingdings" panose="05000000000000000000" pitchFamily="2" charset="2"/>
              <a:buChar char="Ø"/>
            </a:pPr>
            <a:endParaRPr lang="en-US" dirty="0">
              <a:solidFill>
                <a:schemeClr val="tx1"/>
              </a:solidFill>
              <a:latin typeface="Tahoma"/>
              <a:ea typeface="Tahoma"/>
              <a:cs typeface="Tahoma"/>
            </a:endParaRPr>
          </a:p>
          <a:p>
            <a:r>
              <a:rPr lang="en-US" dirty="0"/>
              <a:t>F</a:t>
            </a:r>
            <a:r>
              <a:rPr lang="en-KR" dirty="0"/>
              <a:t>rontend compiler </a:t>
            </a:r>
          </a:p>
          <a:p>
            <a:pPr lvl="1">
              <a:buFont typeface="Wingdings" panose="05000000000000000000" pitchFamily="2" charset="2"/>
              <a:buChar char="Ø"/>
            </a:pPr>
            <a:r>
              <a:rPr lang="en-US" dirty="0">
                <a:solidFill>
                  <a:schemeClr val="tx1"/>
                </a:solidFill>
                <a:latin typeface="Tahoma"/>
                <a:ea typeface="Tahoma"/>
                <a:cs typeface="Tahoma"/>
              </a:rPr>
              <a:t>Portable Computing Language (</a:t>
            </a:r>
            <a:r>
              <a:rPr lang="en-US" dirty="0" err="1">
                <a:solidFill>
                  <a:schemeClr val="tx1"/>
                </a:solidFill>
                <a:latin typeface="Tahoma"/>
                <a:ea typeface="Tahoma"/>
                <a:cs typeface="Tahoma"/>
              </a:rPr>
              <a:t>PoCL</a:t>
            </a:r>
            <a:r>
              <a:rPr lang="en-US" dirty="0">
                <a:solidFill>
                  <a:schemeClr val="tx1"/>
                </a:solidFill>
                <a:latin typeface="Tahoma"/>
                <a:ea typeface="Tahoma"/>
                <a:cs typeface="Tahoma"/>
              </a:rPr>
              <a:t>)</a:t>
            </a:r>
          </a:p>
          <a:p>
            <a:pPr lvl="2">
              <a:buFont typeface="Wingdings" panose="05000000000000000000" pitchFamily="2" charset="2"/>
              <a:buChar char="Ø"/>
            </a:pPr>
            <a:r>
              <a:rPr lang="en-US" dirty="0">
                <a:latin typeface="Tahoma"/>
                <a:ea typeface="Tahoma"/>
                <a:cs typeface="Tahoma"/>
              </a:rPr>
              <a:t>Extension of </a:t>
            </a:r>
            <a:r>
              <a:rPr lang="en-US" dirty="0" err="1">
                <a:latin typeface="Tahoma"/>
                <a:ea typeface="Tahoma"/>
                <a:cs typeface="Tahoma"/>
              </a:rPr>
              <a:t>PoCL</a:t>
            </a:r>
            <a:r>
              <a:rPr lang="en-US" dirty="0">
                <a:latin typeface="Tahoma"/>
                <a:ea typeface="Tahoma"/>
                <a:cs typeface="Tahoma"/>
              </a:rPr>
              <a:t> v4.0</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1"/>
                </a:solidFill>
                <a:latin typeface="Tahoma"/>
                <a:ea typeface="Tahoma"/>
                <a:cs typeface="Tahoma"/>
              </a:rPr>
              <a:t>Cuda</a:t>
            </a:r>
            <a:r>
              <a:rPr lang="en-US" sz="2000" dirty="0">
                <a:solidFill>
                  <a:schemeClr val="tx1"/>
                </a:solidFill>
                <a:latin typeface="Tahoma"/>
                <a:ea typeface="Tahoma"/>
                <a:cs typeface="Tahoma"/>
              </a:rPr>
              <a:t> for Parallelized and Broad-range Processors(</a:t>
            </a:r>
            <a:r>
              <a:rPr lang="en-US" dirty="0" err="1">
                <a:solidFill>
                  <a:schemeClr val="tx1"/>
                </a:solidFill>
                <a:latin typeface="Tahoma"/>
                <a:ea typeface="Tahoma"/>
                <a:cs typeface="Tahoma"/>
              </a:rPr>
              <a:t>Cu</a:t>
            </a:r>
            <a:r>
              <a:rPr lang="en-US" sz="2000" dirty="0" err="1">
                <a:solidFill>
                  <a:schemeClr val="tx1"/>
                </a:solidFill>
                <a:latin typeface="Tahoma"/>
                <a:ea typeface="Tahoma"/>
                <a:cs typeface="Tahoma"/>
              </a:rPr>
              <a:t>PBoP</a:t>
            </a:r>
            <a:r>
              <a:rPr lang="en-US" dirty="0">
                <a:solidFill>
                  <a:schemeClr val="tx1"/>
                </a:solidFill>
                <a:latin typeface="Tahoma"/>
                <a:ea typeface="Tahoma"/>
                <a:cs typeface="Tahoma"/>
              </a:rPr>
              <a:t>)</a:t>
            </a:r>
            <a:endParaRPr lang="en-US" sz="2000" dirty="0">
              <a:solidFill>
                <a:schemeClr val="tx1"/>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endParaRPr lang="en-KR" dirty="0">
              <a:solidFill>
                <a:schemeClr val="tx1"/>
              </a:solidFill>
            </a:endParaRPr>
          </a:p>
          <a:p>
            <a:r>
              <a:rPr lang="en-KR" dirty="0"/>
              <a:t>Common Component </a:t>
            </a:r>
            <a:endParaRPr lang="en-KR" sz="2400" dirty="0"/>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RISCV toolchain (</a:t>
            </a:r>
            <a:r>
              <a:rPr lang="en-US" dirty="0" err="1">
                <a:solidFill>
                  <a:schemeClr val="tx1"/>
                </a:solidFill>
                <a:latin typeface="Tahoma"/>
                <a:ea typeface="Tahoma"/>
                <a:cs typeface="Tahoma"/>
              </a:rPr>
              <a:t>gcc</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build_utils</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etc</a:t>
            </a:r>
            <a:r>
              <a:rPr lang="en-US" dirty="0">
                <a:solidFill>
                  <a:schemeClr val="tx1"/>
                </a:solidFill>
                <a:latin typeface="Tahoma"/>
                <a:ea typeface="Tahoma"/>
                <a:cs typeface="Tahoma"/>
              </a:rPr>
              <a:t>)</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LLVM vortex</a:t>
            </a:r>
          </a:p>
          <a:p>
            <a:pPr lvl="2" indent="-274320">
              <a:buClr>
                <a:schemeClr val="accent4"/>
              </a:buClr>
              <a:buFont typeface="Wingdings" panose="05000000000000000000" pitchFamily="2" charset="2"/>
              <a:buChar char="Ø"/>
            </a:pPr>
            <a:r>
              <a:rPr lang="en-US" dirty="0">
                <a:latin typeface="Tahoma"/>
                <a:ea typeface="Tahoma"/>
                <a:cs typeface="Tahoma"/>
              </a:rPr>
              <a:t>Extension of LLVM 16</a:t>
            </a:r>
          </a:p>
          <a:p>
            <a:pPr marL="548640" lvl="1" indent="-274320">
              <a:spcBef>
                <a:spcPts val="500"/>
              </a:spcBef>
              <a:buClr>
                <a:schemeClr val="accent4"/>
              </a:buClr>
              <a:buSzPct val="76000"/>
              <a:buFont typeface="Wingdings" panose="05000000000000000000" pitchFamily="2" charset="2"/>
              <a:buChar char="Ø"/>
            </a:pPr>
            <a:endParaRPr lang="en-US" dirty="0">
              <a:solidFill>
                <a:schemeClr val="tx1"/>
              </a:solidFill>
              <a:latin typeface="Tahoma"/>
              <a:ea typeface="Tahoma"/>
              <a:cs typeface="Tahoma"/>
            </a:endParaRPr>
          </a:p>
        </p:txBody>
      </p:sp>
      <p:sp>
        <p:nvSpPr>
          <p:cNvPr id="1052" name="TextBox 1051">
            <a:extLst>
              <a:ext uri="{FF2B5EF4-FFF2-40B4-BE49-F238E27FC236}">
                <a16:creationId xmlns:a16="http://schemas.microsoft.com/office/drawing/2014/main" id="{E2C39D41-1149-4B20-3F44-3884D875B964}"/>
              </a:ext>
            </a:extLst>
          </p:cNvPr>
          <p:cNvSpPr txBox="1"/>
          <p:nvPr/>
        </p:nvSpPr>
        <p:spPr>
          <a:xfrm>
            <a:off x="3835227" y="5654632"/>
            <a:ext cx="1643399" cy="523220"/>
          </a:xfrm>
          <a:prstGeom prst="rect">
            <a:avLst/>
          </a:prstGeom>
          <a:noFill/>
        </p:spPr>
        <p:txBody>
          <a:bodyPr wrap="none" rtlCol="0">
            <a:spAutoFit/>
          </a:bodyPr>
          <a:lstStyle/>
          <a:p>
            <a:r>
              <a:rPr lang="en-US" sz="1400" dirty="0"/>
              <a:t>Open-GPU owned </a:t>
            </a:r>
          </a:p>
          <a:p>
            <a:r>
              <a:rPr lang="en-US" sz="1400" dirty="0"/>
              <a:t>repositories</a:t>
            </a:r>
          </a:p>
        </p:txBody>
      </p:sp>
      <p:sp>
        <p:nvSpPr>
          <p:cNvPr id="1054" name="TextBox 1053">
            <a:extLst>
              <a:ext uri="{FF2B5EF4-FFF2-40B4-BE49-F238E27FC236}">
                <a16:creationId xmlns:a16="http://schemas.microsoft.com/office/drawing/2014/main" id="{D37C5F7A-34EC-EE6D-E986-4A7D95E735A6}"/>
              </a:ext>
            </a:extLst>
          </p:cNvPr>
          <p:cNvSpPr txBox="1"/>
          <p:nvPr/>
        </p:nvSpPr>
        <p:spPr>
          <a:xfrm>
            <a:off x="3861843" y="6288888"/>
            <a:ext cx="1825884" cy="307777"/>
          </a:xfrm>
          <a:prstGeom prst="rect">
            <a:avLst/>
          </a:prstGeom>
          <a:noFill/>
        </p:spPr>
        <p:txBody>
          <a:bodyPr wrap="none" rtlCol="0">
            <a:spAutoFit/>
          </a:bodyPr>
          <a:lstStyle/>
          <a:p>
            <a:r>
              <a:rPr lang="en-US" sz="1400" dirty="0"/>
              <a:t>Modified repositories</a:t>
            </a:r>
          </a:p>
        </p:txBody>
      </p:sp>
      <p:sp>
        <p:nvSpPr>
          <p:cNvPr id="1059" name="Rounded Rectangle 1058">
            <a:extLst>
              <a:ext uri="{FF2B5EF4-FFF2-40B4-BE49-F238E27FC236}">
                <a16:creationId xmlns:a16="http://schemas.microsoft.com/office/drawing/2014/main" id="{54B54087-247E-E683-0E42-EB7D47EAEE40}"/>
              </a:ext>
            </a:extLst>
          </p:cNvPr>
          <p:cNvSpPr/>
          <p:nvPr/>
        </p:nvSpPr>
        <p:spPr>
          <a:xfrm>
            <a:off x="3437679" y="5758110"/>
            <a:ext cx="373254" cy="363919"/>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ounded Rectangle 1059">
            <a:extLst>
              <a:ext uri="{FF2B5EF4-FFF2-40B4-BE49-F238E27FC236}">
                <a16:creationId xmlns:a16="http://schemas.microsoft.com/office/drawing/2014/main" id="{296BC3EE-35EE-5287-DD7F-F1464E63DA07}"/>
              </a:ext>
            </a:extLst>
          </p:cNvPr>
          <p:cNvSpPr/>
          <p:nvPr/>
        </p:nvSpPr>
        <p:spPr>
          <a:xfrm>
            <a:off x="3448410" y="6245364"/>
            <a:ext cx="373254" cy="363919"/>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769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9E8FB-EA96-1B48-CEDB-BD49CC4CA6B8}"/>
              </a:ext>
            </a:extLst>
          </p:cNvPr>
          <p:cNvSpPr>
            <a:spLocks noGrp="1"/>
          </p:cNvSpPr>
          <p:nvPr>
            <p:ph idx="1"/>
          </p:nvPr>
        </p:nvSpPr>
        <p:spPr/>
        <p:txBody>
          <a:bodyPr>
            <a:normAutofit/>
          </a:bodyPr>
          <a:lstStyle/>
          <a:p>
            <a:r>
              <a:rPr lang="en-KR" sz="2400" dirty="0"/>
              <a:t>Key Insight</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Using LLVM</a:t>
            </a:r>
          </a:p>
          <a:p>
            <a:pPr marL="1005840" lvl="2" indent="-274320">
              <a:spcBef>
                <a:spcPts val="500"/>
              </a:spcBef>
              <a:buClr>
                <a:schemeClr val="accent4"/>
              </a:buClr>
              <a:buSzPct val="76000"/>
              <a:buFont typeface="Wingdings" panose="05000000000000000000" pitchFamily="2" charset="2"/>
              <a:buChar char="Ø"/>
            </a:pPr>
            <a:endParaRPr lang="en-US" sz="2000" dirty="0">
              <a:solidFill>
                <a:schemeClr val="tx2">
                  <a:lumMod val="50000"/>
                </a:schemeClr>
              </a:solidFill>
              <a:latin typeface="Tahoma"/>
              <a:ea typeface="Tahoma"/>
              <a:cs typeface="Tahoma"/>
            </a:endParaRPr>
          </a:p>
          <a:p>
            <a:r>
              <a:rPr lang="en-KR" sz="2400" dirty="0"/>
              <a:t>Key Features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Support x86, PTX, HASIL export</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Support Custom accelerator support via TCE</a:t>
            </a:r>
            <a:endParaRPr lang="en-KR" sz="2000" dirty="0"/>
          </a:p>
        </p:txBody>
      </p:sp>
      <p:sp>
        <p:nvSpPr>
          <p:cNvPr id="5" name="Slide Number Placeholder 4">
            <a:extLst>
              <a:ext uri="{FF2B5EF4-FFF2-40B4-BE49-F238E27FC236}">
                <a16:creationId xmlns:a16="http://schemas.microsoft.com/office/drawing/2014/main" id="{08BDF4FC-076A-3DA7-39B5-7CC8B1ACF4DC}"/>
              </a:ext>
            </a:extLst>
          </p:cNvPr>
          <p:cNvSpPr>
            <a:spLocks noGrp="1"/>
          </p:cNvSpPr>
          <p:nvPr>
            <p:ph type="sldNum" sz="quarter" idx="12"/>
          </p:nvPr>
        </p:nvSpPr>
        <p:spPr/>
        <p:txBody>
          <a:bodyPr/>
          <a:lstStyle/>
          <a:p>
            <a:fld id="{AE678206-0642-9F48-9727-6B519CB285FA}" type="slidenum">
              <a:rPr lang="en-US" smtClean="0"/>
              <a:t>11</a:t>
            </a:fld>
            <a:endParaRPr lang="en-US"/>
          </a:p>
        </p:txBody>
      </p:sp>
      <p:sp>
        <p:nvSpPr>
          <p:cNvPr id="2" name="Title 1">
            <a:extLst>
              <a:ext uri="{FF2B5EF4-FFF2-40B4-BE49-F238E27FC236}">
                <a16:creationId xmlns:a16="http://schemas.microsoft.com/office/drawing/2014/main" id="{99F17147-7C64-203C-DC83-43E0AF3DA990}"/>
              </a:ext>
            </a:extLst>
          </p:cNvPr>
          <p:cNvSpPr>
            <a:spLocks noGrp="1"/>
          </p:cNvSpPr>
          <p:nvPr>
            <p:ph type="title"/>
          </p:nvPr>
        </p:nvSpPr>
        <p:spPr/>
        <p:txBody>
          <a:bodyPr>
            <a:normAutofit fontScale="90000"/>
          </a:bodyPr>
          <a:lstStyle/>
          <a:p>
            <a:r>
              <a:rPr lang="en-KR" dirty="0"/>
              <a:t>PoCL: A Performance Portable OpenCL Implementation</a:t>
            </a:r>
          </a:p>
        </p:txBody>
      </p:sp>
      <p:sp>
        <p:nvSpPr>
          <p:cNvPr id="7" name="Rounded Rectangle 6">
            <a:extLst>
              <a:ext uri="{FF2B5EF4-FFF2-40B4-BE49-F238E27FC236}">
                <a16:creationId xmlns:a16="http://schemas.microsoft.com/office/drawing/2014/main" id="{4776EEEF-D502-63AA-457F-C544FD553BA6}"/>
              </a:ext>
            </a:extLst>
          </p:cNvPr>
          <p:cNvSpPr/>
          <p:nvPr/>
        </p:nvSpPr>
        <p:spPr>
          <a:xfrm>
            <a:off x="6592315" y="2423304"/>
            <a:ext cx="4950970" cy="246550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a:p>
        </p:txBody>
      </p:sp>
      <p:sp>
        <p:nvSpPr>
          <p:cNvPr id="8" name="Rectangle 7">
            <a:extLst>
              <a:ext uri="{FF2B5EF4-FFF2-40B4-BE49-F238E27FC236}">
                <a16:creationId xmlns:a16="http://schemas.microsoft.com/office/drawing/2014/main" id="{58F4B59A-3D17-B267-BC8E-FDE86D864543}"/>
              </a:ext>
            </a:extLst>
          </p:cNvPr>
          <p:cNvSpPr/>
          <p:nvPr/>
        </p:nvSpPr>
        <p:spPr>
          <a:xfrm>
            <a:off x="6592315" y="1767815"/>
            <a:ext cx="2817541" cy="43663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OpenCL Program</a:t>
            </a:r>
          </a:p>
        </p:txBody>
      </p:sp>
      <p:cxnSp>
        <p:nvCxnSpPr>
          <p:cNvPr id="15" name="Straight Arrow Connector 14">
            <a:extLst>
              <a:ext uri="{FF2B5EF4-FFF2-40B4-BE49-F238E27FC236}">
                <a16:creationId xmlns:a16="http://schemas.microsoft.com/office/drawing/2014/main" id="{0BA02F10-D4EF-65B8-6E31-2B60653FDC51}"/>
              </a:ext>
            </a:extLst>
          </p:cNvPr>
          <p:cNvCxnSpPr>
            <a:cxnSpLocks/>
            <a:endCxn id="22" idx="0"/>
          </p:cNvCxnSpPr>
          <p:nvPr/>
        </p:nvCxnSpPr>
        <p:spPr>
          <a:xfrm>
            <a:off x="7887968" y="2204452"/>
            <a:ext cx="0" cy="53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FA09646-1EB2-8286-974C-B65C9516BEC0}"/>
              </a:ext>
            </a:extLst>
          </p:cNvPr>
          <p:cNvSpPr/>
          <p:nvPr/>
        </p:nvSpPr>
        <p:spPr>
          <a:xfrm>
            <a:off x="6996545" y="2736774"/>
            <a:ext cx="1782845" cy="77913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p>
        </p:txBody>
      </p:sp>
      <p:sp>
        <p:nvSpPr>
          <p:cNvPr id="23" name="Rectangle 22">
            <a:extLst>
              <a:ext uri="{FF2B5EF4-FFF2-40B4-BE49-F238E27FC236}">
                <a16:creationId xmlns:a16="http://schemas.microsoft.com/office/drawing/2014/main" id="{09AA05D2-4831-071A-CD6E-C19E6A2605A7}"/>
              </a:ext>
            </a:extLst>
          </p:cNvPr>
          <p:cNvSpPr/>
          <p:nvPr/>
        </p:nvSpPr>
        <p:spPr>
          <a:xfrm>
            <a:off x="9493617" y="3724552"/>
            <a:ext cx="1556610" cy="90057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Clang</a:t>
            </a:r>
          </a:p>
        </p:txBody>
      </p:sp>
      <p:sp>
        <p:nvSpPr>
          <p:cNvPr id="25" name="Can 24">
            <a:extLst>
              <a:ext uri="{FF2B5EF4-FFF2-40B4-BE49-F238E27FC236}">
                <a16:creationId xmlns:a16="http://schemas.microsoft.com/office/drawing/2014/main" id="{71B19165-4110-B9D0-2A07-C85699944A29}"/>
              </a:ext>
            </a:extLst>
          </p:cNvPr>
          <p:cNvSpPr/>
          <p:nvPr/>
        </p:nvSpPr>
        <p:spPr>
          <a:xfrm>
            <a:off x="9493617" y="2736774"/>
            <a:ext cx="1556610" cy="768927"/>
          </a:xfrm>
          <a:prstGeom prst="can">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PoCL Built-in lib</a:t>
            </a:r>
          </a:p>
        </p:txBody>
      </p:sp>
      <p:cxnSp>
        <p:nvCxnSpPr>
          <p:cNvPr id="27" name="Straight Arrow Connector 26">
            <a:extLst>
              <a:ext uri="{FF2B5EF4-FFF2-40B4-BE49-F238E27FC236}">
                <a16:creationId xmlns:a16="http://schemas.microsoft.com/office/drawing/2014/main" id="{D4F8866D-7E86-B00A-DF18-ED587D95B829}"/>
              </a:ext>
            </a:extLst>
          </p:cNvPr>
          <p:cNvCxnSpPr>
            <a:cxnSpLocks/>
            <a:stCxn id="25" idx="2"/>
            <a:endCxn id="22" idx="3"/>
          </p:cNvCxnSpPr>
          <p:nvPr/>
        </p:nvCxnSpPr>
        <p:spPr>
          <a:xfrm flipH="1">
            <a:off x="8779390" y="3121238"/>
            <a:ext cx="714227" cy="5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D1A4860-B35D-CF60-AF40-5C1EFA956D5C}"/>
              </a:ext>
            </a:extLst>
          </p:cNvPr>
          <p:cNvSpPr/>
          <p:nvPr/>
        </p:nvSpPr>
        <p:spPr>
          <a:xfrm>
            <a:off x="6996545" y="3724552"/>
            <a:ext cx="1782845" cy="90057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br>
              <a:rPr lang="en-KR" sz="1700">
                <a:solidFill>
                  <a:schemeClr val="tx1"/>
                </a:solidFill>
              </a:rPr>
            </a:br>
            <a:r>
              <a:rPr lang="en-KR" sz="1700">
                <a:solidFill>
                  <a:schemeClr val="tx1"/>
                </a:solidFill>
              </a:rPr>
              <a:t>Devices</a:t>
            </a:r>
          </a:p>
          <a:p>
            <a:pPr algn="ctr"/>
            <a:r>
              <a:rPr lang="en-KR" sz="1700">
                <a:solidFill>
                  <a:schemeClr val="tx1"/>
                </a:solidFill>
              </a:rPr>
              <a:t>(CUDA,TCE …)</a:t>
            </a:r>
          </a:p>
        </p:txBody>
      </p:sp>
      <p:cxnSp>
        <p:nvCxnSpPr>
          <p:cNvPr id="35" name="Straight Arrow Connector 34">
            <a:extLst>
              <a:ext uri="{FF2B5EF4-FFF2-40B4-BE49-F238E27FC236}">
                <a16:creationId xmlns:a16="http://schemas.microsoft.com/office/drawing/2014/main" id="{2AA2DBDA-D36C-6763-9C7B-229135F276DB}"/>
              </a:ext>
            </a:extLst>
          </p:cNvPr>
          <p:cNvCxnSpPr>
            <a:cxnSpLocks/>
          </p:cNvCxnSpPr>
          <p:nvPr/>
        </p:nvCxnSpPr>
        <p:spPr>
          <a:xfrm flipH="1" flipV="1">
            <a:off x="8668806" y="3515910"/>
            <a:ext cx="812181" cy="431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27FC2-4A8D-9462-438F-05A80DD8550F}"/>
              </a:ext>
            </a:extLst>
          </p:cNvPr>
          <p:cNvCxnSpPr>
            <a:cxnSpLocks/>
          </p:cNvCxnSpPr>
          <p:nvPr/>
        </p:nvCxnSpPr>
        <p:spPr>
          <a:xfrm>
            <a:off x="8787145" y="3429000"/>
            <a:ext cx="706472" cy="395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2A639-BC44-F825-DFEB-BE8B9829E5DE}"/>
              </a:ext>
            </a:extLst>
          </p:cNvPr>
          <p:cNvCxnSpPr>
            <a:cxnSpLocks/>
            <a:stCxn id="22" idx="2"/>
            <a:endCxn id="34" idx="0"/>
          </p:cNvCxnSpPr>
          <p:nvPr/>
        </p:nvCxnSpPr>
        <p:spPr>
          <a:xfrm>
            <a:off x="7887968" y="3515910"/>
            <a:ext cx="0" cy="2086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4">
            <a:extLst>
              <a:ext uri="{FF2B5EF4-FFF2-40B4-BE49-F238E27FC236}">
                <a16:creationId xmlns:a16="http://schemas.microsoft.com/office/drawing/2014/main" id="{66B981AF-3DA3-BC4F-21DC-34FDEA453843}"/>
              </a:ext>
            </a:extLst>
          </p:cNvPr>
          <p:cNvSpPr txBox="1">
            <a:spLocks/>
          </p:cNvSpPr>
          <p:nvPr/>
        </p:nvSpPr>
        <p:spPr>
          <a:xfrm>
            <a:off x="7355616" y="5019370"/>
            <a:ext cx="3694611"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err="1"/>
              <a:t>PoCL</a:t>
            </a:r>
            <a:r>
              <a:rPr lang="en-US" sz="2000" b="1"/>
              <a:t> software stack</a:t>
            </a:r>
          </a:p>
        </p:txBody>
      </p:sp>
    </p:spTree>
    <p:extLst>
      <p:ext uri="{BB962C8B-B14F-4D97-AF65-F5344CB8AC3E}">
        <p14:creationId xmlns:p14="http://schemas.microsoft.com/office/powerpoint/2010/main" val="106970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F87C-3428-7875-9A2E-F65616AC511E}"/>
              </a:ext>
            </a:extLst>
          </p:cNvPr>
          <p:cNvSpPr>
            <a:spLocks noGrp="1"/>
          </p:cNvSpPr>
          <p:nvPr>
            <p:ph type="title"/>
          </p:nvPr>
        </p:nvSpPr>
        <p:spPr/>
        <p:txBody>
          <a:bodyPr/>
          <a:lstStyle/>
          <a:p>
            <a:r>
              <a:rPr lang="en-KR"/>
              <a:t>Vortex OpenCL System Architecture</a:t>
            </a:r>
          </a:p>
        </p:txBody>
      </p:sp>
      <p:sp>
        <p:nvSpPr>
          <p:cNvPr id="3" name="Content Placeholder 2">
            <a:extLst>
              <a:ext uri="{FF2B5EF4-FFF2-40B4-BE49-F238E27FC236}">
                <a16:creationId xmlns:a16="http://schemas.microsoft.com/office/drawing/2014/main" id="{56FF6FB1-6A8F-3E9D-454F-C2FC7A20C4E7}"/>
              </a:ext>
            </a:extLst>
          </p:cNvPr>
          <p:cNvSpPr>
            <a:spLocks noGrp="1"/>
          </p:cNvSpPr>
          <p:nvPr>
            <p:ph sz="half" idx="1"/>
          </p:nvPr>
        </p:nvSpPr>
        <p:spPr>
          <a:xfrm>
            <a:off x="1451982" y="1579145"/>
            <a:ext cx="5615353" cy="4225652"/>
          </a:xfrm>
        </p:spPr>
        <p:txBody>
          <a:bodyPr/>
          <a:lstStyle/>
          <a:p>
            <a:endParaRPr lang="en-KR" dirty="0"/>
          </a:p>
          <a:p>
            <a:r>
              <a:rPr lang="en-KR" sz="2400" dirty="0"/>
              <a:t>Compilation</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Kernel</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Compiler</a:t>
            </a:r>
          </a:p>
          <a:p>
            <a:pPr marL="274320" lvl="1" indent="0">
              <a:spcBef>
                <a:spcPts val="500"/>
              </a:spcBef>
              <a:buClr>
                <a:schemeClr val="accent4"/>
              </a:buClr>
              <a:buSzPct val="76000"/>
              <a:buNone/>
            </a:pPr>
            <a:endParaRPr lang="en-US" sz="2000" dirty="0">
              <a:solidFill>
                <a:schemeClr val="tx2">
                  <a:lumMod val="50000"/>
                </a:schemeClr>
              </a:solidFill>
              <a:latin typeface="Tahoma"/>
              <a:ea typeface="Tahoma"/>
              <a:cs typeface="Tahoma"/>
            </a:endParaRPr>
          </a:p>
          <a:p>
            <a:r>
              <a:rPr lang="en-KR" sz="2400" dirty="0"/>
              <a:t>Execution</a:t>
            </a:r>
            <a:endParaRPr lang="en-US" sz="2000" dirty="0">
              <a:solidFill>
                <a:schemeClr val="tx2">
                  <a:lumMod val="50000"/>
                </a:schemeClr>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Runtime</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Runtime</a:t>
            </a:r>
          </a:p>
        </p:txBody>
      </p:sp>
      <p:sp>
        <p:nvSpPr>
          <p:cNvPr id="5" name="Slide Number Placeholder 4">
            <a:extLst>
              <a:ext uri="{FF2B5EF4-FFF2-40B4-BE49-F238E27FC236}">
                <a16:creationId xmlns:a16="http://schemas.microsoft.com/office/drawing/2014/main" id="{2CA6A144-FEDD-747B-B453-742E257D2066}"/>
              </a:ext>
            </a:extLst>
          </p:cNvPr>
          <p:cNvSpPr>
            <a:spLocks noGrp="1"/>
          </p:cNvSpPr>
          <p:nvPr>
            <p:ph type="sldNum" sz="quarter" idx="12"/>
          </p:nvPr>
        </p:nvSpPr>
        <p:spPr/>
        <p:txBody>
          <a:bodyPr/>
          <a:lstStyle/>
          <a:p>
            <a:fld id="{AE678206-0642-9F48-9727-6B519CB285FA}" type="slidenum">
              <a:rPr lang="en-US" smtClean="0"/>
              <a:t>12</a:t>
            </a:fld>
            <a:endParaRPr lang="en-US"/>
          </a:p>
        </p:txBody>
      </p:sp>
      <p:pic>
        <p:nvPicPr>
          <p:cNvPr id="6" name="Picture 5" descr="A screenshot of a cell phone&#10;&#10;Description automatically generated">
            <a:extLst>
              <a:ext uri="{FF2B5EF4-FFF2-40B4-BE49-F238E27FC236}">
                <a16:creationId xmlns:a16="http://schemas.microsoft.com/office/drawing/2014/main" id="{BB2D57B5-8678-557B-B84A-0792C7C9E1D8}"/>
              </a:ext>
            </a:extLst>
          </p:cNvPr>
          <p:cNvPicPr>
            <a:picLocks noChangeAspect="1"/>
          </p:cNvPicPr>
          <p:nvPr/>
        </p:nvPicPr>
        <p:blipFill>
          <a:blip r:embed="rId3"/>
          <a:stretch>
            <a:fillRect/>
          </a:stretch>
        </p:blipFill>
        <p:spPr>
          <a:xfrm>
            <a:off x="4874763" y="2163299"/>
            <a:ext cx="5953804" cy="2531401"/>
          </a:xfrm>
          <a:prstGeom prst="rect">
            <a:avLst/>
          </a:prstGeom>
        </p:spPr>
      </p:pic>
      <p:sp>
        <p:nvSpPr>
          <p:cNvPr id="4" name="Rectangle 3">
            <a:extLst>
              <a:ext uri="{FF2B5EF4-FFF2-40B4-BE49-F238E27FC236}">
                <a16:creationId xmlns:a16="http://schemas.microsoft.com/office/drawing/2014/main" id="{F584A008-D7ED-B4D3-1597-A09A547960B6}"/>
              </a:ext>
            </a:extLst>
          </p:cNvPr>
          <p:cNvSpPr/>
          <p:nvPr/>
        </p:nvSpPr>
        <p:spPr>
          <a:xfrm>
            <a:off x="9384477" y="4404672"/>
            <a:ext cx="984023"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Runtime</a:t>
            </a:r>
          </a:p>
        </p:txBody>
      </p:sp>
      <p:sp>
        <p:nvSpPr>
          <p:cNvPr id="7" name="Rectangle 6">
            <a:extLst>
              <a:ext uri="{FF2B5EF4-FFF2-40B4-BE49-F238E27FC236}">
                <a16:creationId xmlns:a16="http://schemas.microsoft.com/office/drawing/2014/main" id="{C419B486-EE1E-9B4A-C294-C3A3E1F5FCA3}"/>
              </a:ext>
            </a:extLst>
          </p:cNvPr>
          <p:cNvSpPr/>
          <p:nvPr/>
        </p:nvSpPr>
        <p:spPr>
          <a:xfrm>
            <a:off x="9322192" y="2656711"/>
            <a:ext cx="1167924"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Kernel</a:t>
            </a:r>
          </a:p>
        </p:txBody>
      </p:sp>
    </p:spTree>
    <p:extLst>
      <p:ext uri="{BB962C8B-B14F-4D97-AF65-F5344CB8AC3E}">
        <p14:creationId xmlns:p14="http://schemas.microsoft.com/office/powerpoint/2010/main" val="112803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err="1"/>
              <a:t>PoCL</a:t>
            </a:r>
            <a:r>
              <a:rPr lang="en-US"/>
              <a:t> Vortex Extension</a:t>
            </a: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sz="half" idx="1"/>
          </p:nvPr>
        </p:nvSpPr>
        <p:spPr>
          <a:xfrm>
            <a:off x="449138" y="886620"/>
            <a:ext cx="4519879" cy="5514179"/>
          </a:xfrm>
        </p:spPr>
        <p:txBody>
          <a:bodyPr>
            <a:normAutofit lnSpcReduction="10000"/>
          </a:bodyPr>
          <a:lstStyle/>
          <a:p>
            <a:endParaRPr lang="en-KR" sz="2400"/>
          </a:p>
          <a:p>
            <a:r>
              <a:rPr lang="en-KR" sz="2400"/>
              <a:t>Schedule Generation</a:t>
            </a: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Kernel Invocation</a:t>
            </a:r>
          </a:p>
          <a:p>
            <a:pPr marL="1005840" lvl="2" indent="-274320">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Warp / thread Scheduling</a:t>
            </a:r>
          </a:p>
          <a:p>
            <a:r>
              <a:rPr lang="en-KR" sz="2400"/>
              <a:t>Device Kernel Translation</a:t>
            </a:r>
            <a:endParaRPr lang="en-US" sz="1800">
              <a:solidFill>
                <a:schemeClr val="tx2">
                  <a:lumMod val="50000"/>
                </a:schemeClr>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Device runtime library call</a:t>
            </a:r>
            <a:endParaRPr lang="en-US" sz="2000">
              <a:solidFill>
                <a:schemeClr val="tx2">
                  <a:lumMod val="50000"/>
                </a:schemeClr>
              </a:solidFill>
              <a:latin typeface="Tahoma"/>
              <a:ea typeface="Tahoma"/>
              <a:cs typeface="Tahoma"/>
            </a:endParaRPr>
          </a:p>
          <a:p>
            <a:r>
              <a:rPr lang="en-KR" sz="2400"/>
              <a:t>Device Code Gen</a:t>
            </a: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Target CPU, features, ABI</a:t>
            </a: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Link libraries such as vortex runtime</a:t>
            </a:r>
          </a:p>
          <a:p>
            <a:r>
              <a:rPr lang="en-KR" sz="2400"/>
              <a:t>Vortex Runtime</a:t>
            </a: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Kernel Translation</a:t>
            </a:r>
          </a:p>
          <a:p>
            <a:pPr marL="548640" lvl="1" indent="-274320">
              <a:spcBef>
                <a:spcPts val="500"/>
              </a:spcBef>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Vortex Driver Communication</a:t>
            </a:r>
          </a:p>
          <a:p>
            <a:pPr marL="1005840" lvl="2" indent="-274320">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GPU resource allocation and loading</a:t>
            </a:r>
          </a:p>
          <a:p>
            <a:pPr marL="1005840" lvl="2" indent="-274320">
              <a:buClr>
                <a:schemeClr val="accent4"/>
              </a:buClr>
              <a:buSzPct val="76000"/>
              <a:buFont typeface="Wingdings" panose="05000000000000000000" pitchFamily="2" charset="2"/>
              <a:buChar char="Ø"/>
            </a:pPr>
            <a:r>
              <a:rPr lang="en-US" sz="1800">
                <a:solidFill>
                  <a:schemeClr val="tx2">
                    <a:lumMod val="50000"/>
                  </a:schemeClr>
                </a:solidFill>
                <a:latin typeface="Tahoma"/>
                <a:ea typeface="Tahoma"/>
                <a:cs typeface="Tahoma"/>
              </a:rPr>
              <a:t>Kernel offloading and execution</a:t>
            </a:r>
          </a:p>
          <a:p>
            <a:pPr marL="0" indent="0">
              <a:spcBef>
                <a:spcPts val="500"/>
              </a:spcBef>
              <a:buClr>
                <a:schemeClr val="accent4"/>
              </a:buClr>
              <a:buSzPct val="76000"/>
              <a:buNone/>
            </a:pPr>
            <a:endParaRPr lang="en-US" sz="2000">
              <a:solidFill>
                <a:schemeClr val="tx2">
                  <a:lumMod val="50000"/>
                </a:schemeClr>
              </a:solidFill>
              <a:latin typeface="Tahoma"/>
              <a:ea typeface="Tahoma"/>
              <a:cs typeface="Tahoma"/>
            </a:endParaRPr>
          </a:p>
        </p:txBody>
      </p:sp>
    </p:spTree>
    <p:extLst>
      <p:ext uri="{BB962C8B-B14F-4D97-AF65-F5344CB8AC3E}">
        <p14:creationId xmlns:p14="http://schemas.microsoft.com/office/powerpoint/2010/main" val="266533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sz="half" idx="1"/>
          </p:nvPr>
        </p:nvSpPr>
        <p:spPr>
          <a:xfrm>
            <a:off x="280186" y="2265268"/>
            <a:ext cx="4519879" cy="2748431"/>
          </a:xfrm>
        </p:spPr>
        <p:txBody>
          <a:bodyPr>
            <a:normAutofit fontScale="92500"/>
          </a:bodyPr>
          <a:lstStyle/>
          <a:p>
            <a:r>
              <a:rPr lang="en-US" sz="1600"/>
              <a:t>Input: OpenCL programs (host&amp;&amp;kernel)</a:t>
            </a:r>
            <a:endParaRPr lang="en-US" sz="1600">
              <a:cs typeface="Tahoma"/>
            </a:endParaRPr>
          </a:p>
          <a:p>
            <a:r>
              <a:rPr lang="en-US" sz="1600" b="1">
                <a:cs typeface="Tahoma"/>
              </a:rPr>
              <a:t>Step1: Compile OpenCL kernel to </a:t>
            </a:r>
            <a:r>
              <a:rPr lang="en-US" sz="1600" b="1" err="1">
                <a:cs typeface="Tahoma"/>
              </a:rPr>
              <a:t>risc</a:t>
            </a:r>
            <a:r>
              <a:rPr lang="en-US" sz="1600" b="1">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sz="1100">
              <a:cs typeface="Tahoma"/>
            </a:endParaRPr>
          </a:p>
          <a:p>
            <a:r>
              <a:rPr lang="en-US" sz="1600">
                <a:cs typeface="Tahoma"/>
              </a:rPr>
              <a:t>Step3: Compile edited OpenCL host </a:t>
            </a:r>
            <a:r>
              <a:rPr lang="en-US" sz="1600">
                <a:ea typeface="+mn-lt"/>
                <a:cs typeface="+mn-lt"/>
              </a:rPr>
              <a:t>(by </a:t>
            </a:r>
            <a:r>
              <a:rPr lang="en-US" sz="1600" err="1">
                <a:ea typeface="+mn-lt"/>
                <a:cs typeface="+mn-lt"/>
              </a:rPr>
              <a:t>gcc</a:t>
            </a:r>
            <a:r>
              <a:rPr lang="en-US" sz="1600">
                <a:ea typeface="+mn-lt"/>
                <a:cs typeface="+mn-lt"/>
              </a:rPr>
              <a:t>/clang), and</a:t>
            </a:r>
            <a:r>
              <a:rPr lang="en-US" sz="1600">
                <a:ea typeface="Tahoma"/>
                <a:cs typeface="Tahoma"/>
              </a:rPr>
              <a:t> link with</a:t>
            </a:r>
            <a:r>
              <a:rPr lang="en-US" sz="1600">
                <a:cs typeface="Tahoma"/>
              </a:rPr>
              <a:t> Vortex Driver.</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sp>
        <p:nvSpPr>
          <p:cNvPr id="4" name="Rectangle 3">
            <a:extLst>
              <a:ext uri="{FF2B5EF4-FFF2-40B4-BE49-F238E27FC236}">
                <a16:creationId xmlns:a16="http://schemas.microsoft.com/office/drawing/2014/main" id="{ECE1C9E6-89AA-A401-F84B-F56DF9ACAC52}"/>
              </a:ext>
            </a:extLst>
          </p:cNvPr>
          <p:cNvSpPr/>
          <p:nvPr/>
        </p:nvSpPr>
        <p:spPr>
          <a:xfrm>
            <a:off x="4797322" y="1450257"/>
            <a:ext cx="2851354" cy="3998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5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sz="half" idx="1"/>
          </p:nvPr>
        </p:nvSpPr>
        <p:spPr>
          <a:xfrm>
            <a:off x="280186" y="2265268"/>
            <a:ext cx="4519879" cy="2748431"/>
          </a:xfrm>
        </p:spPr>
        <p:txBody>
          <a:bodyPr>
            <a:normAutofit fontScale="92500"/>
          </a:bodyPr>
          <a:lstStyle/>
          <a:p>
            <a:r>
              <a:rPr lang="en-US" sz="1600"/>
              <a:t>Input: OpenCL programs (host&amp;&amp;kernel)</a:t>
            </a:r>
            <a:endParaRPr lang="en-US" sz="1600">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b="1">
                <a:cs typeface="Tahoma"/>
              </a:rPr>
              <a:t>Step2: Manually edit the host OpenCL programs, to load </a:t>
            </a:r>
            <a:r>
              <a:rPr lang="en-US" sz="1600" b="1" err="1">
                <a:cs typeface="Tahoma"/>
              </a:rPr>
              <a:t>risc</a:t>
            </a:r>
            <a:r>
              <a:rPr lang="en-US" sz="1600" b="1">
                <a:cs typeface="Tahoma"/>
              </a:rPr>
              <a:t>-v binary as kernel.</a:t>
            </a:r>
            <a:endParaRPr lang="en-US" sz="1100" b="1">
              <a:cs typeface="Tahoma"/>
            </a:endParaRPr>
          </a:p>
          <a:p>
            <a:r>
              <a:rPr lang="en-US" sz="1600">
                <a:cs typeface="Tahoma"/>
              </a:rPr>
              <a:t>Step3: Compile edited OpenCL host </a:t>
            </a:r>
            <a:r>
              <a:rPr lang="en-US" sz="1600">
                <a:ea typeface="+mn-lt"/>
                <a:cs typeface="+mn-lt"/>
              </a:rPr>
              <a:t>(by </a:t>
            </a:r>
            <a:r>
              <a:rPr lang="en-US" sz="1600" err="1">
                <a:ea typeface="+mn-lt"/>
                <a:cs typeface="+mn-lt"/>
              </a:rPr>
              <a:t>gcc</a:t>
            </a:r>
            <a:r>
              <a:rPr lang="en-US" sz="1600">
                <a:ea typeface="+mn-lt"/>
                <a:cs typeface="+mn-lt"/>
              </a:rPr>
              <a:t>/clang), and</a:t>
            </a:r>
            <a:r>
              <a:rPr lang="en-US" sz="1600">
                <a:ea typeface="Tahoma"/>
                <a:cs typeface="Tahoma"/>
              </a:rPr>
              <a:t> link with</a:t>
            </a:r>
            <a:r>
              <a:rPr lang="en-US" sz="1600">
                <a:cs typeface="Tahoma"/>
              </a:rPr>
              <a:t> Vortex Driver.</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sp>
        <p:nvSpPr>
          <p:cNvPr id="4" name="Rectangle 3">
            <a:extLst>
              <a:ext uri="{FF2B5EF4-FFF2-40B4-BE49-F238E27FC236}">
                <a16:creationId xmlns:a16="http://schemas.microsoft.com/office/drawing/2014/main" id="{364A2299-1DE9-1655-FD89-91D9ED1A87FA}"/>
              </a:ext>
            </a:extLst>
          </p:cNvPr>
          <p:cNvSpPr/>
          <p:nvPr/>
        </p:nvSpPr>
        <p:spPr>
          <a:xfrm>
            <a:off x="7681450" y="1495321"/>
            <a:ext cx="2851354" cy="5284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08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sz="half" idx="1"/>
          </p:nvPr>
        </p:nvSpPr>
        <p:spPr>
          <a:xfrm>
            <a:off x="280186" y="2265268"/>
            <a:ext cx="4519879" cy="2748431"/>
          </a:xfrm>
        </p:spPr>
        <p:txBody>
          <a:bodyPr>
            <a:normAutofit fontScale="92500" lnSpcReduction="10000"/>
          </a:bodyPr>
          <a:lstStyle/>
          <a:p>
            <a:r>
              <a:rPr lang="en-US" sz="1600"/>
              <a:t>Input: OpenCL programs (host&amp;&amp;kernel)</a:t>
            </a:r>
            <a:endParaRPr lang="en-US" sz="1600">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sz="1100">
              <a:cs typeface="Tahoma"/>
            </a:endParaRPr>
          </a:p>
          <a:p>
            <a:r>
              <a:rPr lang="en-US" sz="1600" b="1">
                <a:cs typeface="Tahoma"/>
              </a:rPr>
              <a:t>Step3: Compile edited OpenCL host </a:t>
            </a:r>
            <a:r>
              <a:rPr lang="en-US" sz="1600" b="1">
                <a:ea typeface="+mn-lt"/>
                <a:cs typeface="+mn-lt"/>
              </a:rPr>
              <a:t>(by </a:t>
            </a:r>
            <a:r>
              <a:rPr lang="en-US" sz="1600" b="1" err="1">
                <a:ea typeface="+mn-lt"/>
                <a:cs typeface="+mn-lt"/>
              </a:rPr>
              <a:t>gcc</a:t>
            </a:r>
            <a:r>
              <a:rPr lang="en-US" sz="1600" b="1">
                <a:ea typeface="+mn-lt"/>
                <a:cs typeface="+mn-lt"/>
              </a:rPr>
              <a:t>/clang), and</a:t>
            </a:r>
            <a:r>
              <a:rPr lang="en-US" sz="1600" b="1">
                <a:ea typeface="Tahoma"/>
                <a:cs typeface="Tahoma"/>
              </a:rPr>
              <a:t> link with</a:t>
            </a:r>
            <a:r>
              <a:rPr lang="en-US" sz="1600" b="1">
                <a:cs typeface="Tahoma"/>
              </a:rPr>
              <a:t> Vortex Driver.</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sp>
        <p:nvSpPr>
          <p:cNvPr id="7" name="Rectangle 6">
            <a:extLst>
              <a:ext uri="{FF2B5EF4-FFF2-40B4-BE49-F238E27FC236}">
                <a16:creationId xmlns:a16="http://schemas.microsoft.com/office/drawing/2014/main" id="{A02847C4-7437-4354-973F-E9596B34B777}"/>
              </a:ext>
            </a:extLst>
          </p:cNvPr>
          <p:cNvSpPr/>
          <p:nvPr/>
        </p:nvSpPr>
        <p:spPr>
          <a:xfrm>
            <a:off x="7681450" y="1495321"/>
            <a:ext cx="2851354" cy="5284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29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sz="half" idx="1"/>
          </p:nvPr>
        </p:nvSpPr>
        <p:spPr>
          <a:xfrm>
            <a:off x="280186" y="2265268"/>
            <a:ext cx="4519879" cy="2748431"/>
          </a:xfrm>
        </p:spPr>
        <p:txBody>
          <a:bodyPr>
            <a:normAutofit fontScale="92500" lnSpcReduction="10000"/>
          </a:bodyPr>
          <a:lstStyle/>
          <a:p>
            <a:r>
              <a:rPr lang="en-US" sz="1600"/>
              <a:t>Input: OpenCL programs (host&amp;&amp;kernel)</a:t>
            </a:r>
            <a:endParaRPr lang="en-US" sz="1600">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sz="1100">
              <a:cs typeface="Tahoma"/>
            </a:endParaRPr>
          </a:p>
          <a:p>
            <a:r>
              <a:rPr lang="en-US" sz="1600">
                <a:cs typeface="Tahoma"/>
              </a:rPr>
              <a:t>Step3: Compile edited OpenCL host </a:t>
            </a:r>
            <a:r>
              <a:rPr lang="en-US" sz="1600">
                <a:ea typeface="+mn-lt"/>
                <a:cs typeface="+mn-lt"/>
              </a:rPr>
              <a:t>(by </a:t>
            </a:r>
            <a:r>
              <a:rPr lang="en-US" sz="1600" err="1">
                <a:ea typeface="+mn-lt"/>
                <a:cs typeface="+mn-lt"/>
              </a:rPr>
              <a:t>gcc</a:t>
            </a:r>
            <a:r>
              <a:rPr lang="en-US" sz="1600">
                <a:ea typeface="+mn-lt"/>
                <a:cs typeface="+mn-lt"/>
              </a:rPr>
              <a:t>/clang), and</a:t>
            </a:r>
            <a:r>
              <a:rPr lang="en-US" sz="1600">
                <a:ea typeface="Tahoma"/>
                <a:cs typeface="Tahoma"/>
              </a:rPr>
              <a:t> link with</a:t>
            </a:r>
            <a:r>
              <a:rPr lang="en-US" sz="1600">
                <a:cs typeface="Tahoma"/>
              </a:rPr>
              <a:t> Vortex Driver.</a:t>
            </a:r>
          </a:p>
          <a:p>
            <a:r>
              <a:rPr lang="en-US" sz="1600" b="1">
                <a:cs typeface="Tahoma"/>
              </a:rPr>
              <a:t>Step4: Execute compiled OpenCL host programs with POCL Runtime, which loads </a:t>
            </a:r>
            <a:r>
              <a:rPr lang="en-US" sz="1600" b="1" err="1">
                <a:cs typeface="Tahoma"/>
              </a:rPr>
              <a:t>risc</a:t>
            </a:r>
            <a:r>
              <a:rPr lang="en-US" sz="1600" b="1">
                <a:cs typeface="Tahoma"/>
              </a:rPr>
              <a:t>-v binary generated in Step2 as kernel.</a:t>
            </a:r>
          </a:p>
        </p:txBody>
      </p:sp>
      <p:sp>
        <p:nvSpPr>
          <p:cNvPr id="4" name="Rectangle 3">
            <a:extLst>
              <a:ext uri="{FF2B5EF4-FFF2-40B4-BE49-F238E27FC236}">
                <a16:creationId xmlns:a16="http://schemas.microsoft.com/office/drawing/2014/main" id="{4F1134D5-CBE6-0623-A446-842EBE36133D}"/>
              </a:ext>
            </a:extLst>
          </p:cNvPr>
          <p:cNvSpPr/>
          <p:nvPr/>
        </p:nvSpPr>
        <p:spPr>
          <a:xfrm>
            <a:off x="7587224" y="2048385"/>
            <a:ext cx="4473676" cy="18230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81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EC88D-DCDC-3118-A509-3FE69A2AF562}"/>
              </a:ext>
            </a:extLst>
          </p:cNvPr>
          <p:cNvSpPr>
            <a:spLocks noGrp="1"/>
          </p:cNvSpPr>
          <p:nvPr>
            <p:ph idx="1"/>
          </p:nvPr>
        </p:nvSpPr>
        <p:spPr>
          <a:xfrm>
            <a:off x="381000" y="1215485"/>
            <a:ext cx="5232401" cy="4225650"/>
          </a:xfrm>
        </p:spPr>
        <p:txBody>
          <a:bodyPr/>
          <a:lstStyle/>
          <a:p>
            <a:r>
              <a:rPr lang="en-KR" sz="2400"/>
              <a:t>OpenCL processing model</a:t>
            </a:r>
          </a:p>
          <a:p>
            <a:pPr lvl="1">
              <a:buFont typeface="Wingdings" panose="05000000000000000000" pitchFamily="2" charset="2"/>
              <a:buChar char="Ø"/>
            </a:pPr>
            <a:r>
              <a:rPr lang="en-US" sz="2000">
                <a:solidFill>
                  <a:schemeClr val="tx1"/>
                </a:solidFill>
              </a:rPr>
              <a:t>Work-Item</a:t>
            </a:r>
          </a:p>
          <a:p>
            <a:pPr lvl="1">
              <a:buFont typeface="Wingdings" panose="05000000000000000000" pitchFamily="2" charset="2"/>
              <a:buChar char="Ø"/>
            </a:pPr>
            <a:r>
              <a:rPr lang="en-US" sz="2000">
                <a:solidFill>
                  <a:schemeClr val="tx1"/>
                </a:solidFill>
              </a:rPr>
              <a:t>Work-Group</a:t>
            </a:r>
          </a:p>
          <a:p>
            <a:pPr lvl="1">
              <a:buFont typeface="Wingdings" panose="05000000000000000000" pitchFamily="2" charset="2"/>
              <a:buChar char="Ø"/>
            </a:pPr>
            <a:r>
              <a:rPr lang="en-US" sz="2000">
                <a:solidFill>
                  <a:schemeClr val="tx1"/>
                </a:solidFill>
              </a:rPr>
              <a:t>Kernel execution instance</a:t>
            </a:r>
          </a:p>
          <a:p>
            <a:pPr marL="0" indent="0">
              <a:buNone/>
            </a:pPr>
            <a:endParaRPr lang="en-US"/>
          </a:p>
          <a:p>
            <a:r>
              <a:rPr lang="en-KR" sz="2400"/>
              <a:t>Vortex Work-Items </a:t>
            </a:r>
          </a:p>
          <a:p>
            <a:pPr lvl="1">
              <a:buFont typeface="Wingdings" panose="05000000000000000000" pitchFamily="2" charset="2"/>
              <a:buChar char="Ø"/>
            </a:pPr>
            <a:r>
              <a:rPr lang="en-US" sz="2000">
                <a:solidFill>
                  <a:schemeClr val="tx1"/>
                </a:solidFill>
              </a:rPr>
              <a:t>Thread</a:t>
            </a:r>
          </a:p>
          <a:p>
            <a:pPr lvl="1">
              <a:buFont typeface="Wingdings" panose="05000000000000000000" pitchFamily="2" charset="2"/>
              <a:buChar char="Ø"/>
            </a:pPr>
            <a:r>
              <a:rPr lang="en-US" sz="2000">
                <a:solidFill>
                  <a:schemeClr val="tx1"/>
                </a:solidFill>
              </a:rPr>
              <a:t>Wavefront</a:t>
            </a:r>
          </a:p>
          <a:p>
            <a:pPr lvl="1">
              <a:buFont typeface="Wingdings" panose="05000000000000000000" pitchFamily="2" charset="2"/>
              <a:buChar char="Ø"/>
            </a:pPr>
            <a:r>
              <a:rPr lang="en-US" sz="2000">
                <a:solidFill>
                  <a:schemeClr val="tx1"/>
                </a:solidFill>
              </a:rPr>
              <a:t>Core</a:t>
            </a:r>
          </a:p>
          <a:p>
            <a:endParaRPr lang="en-KR"/>
          </a:p>
        </p:txBody>
      </p:sp>
      <p:sp>
        <p:nvSpPr>
          <p:cNvPr id="5" name="Slide Number Placeholder 4">
            <a:extLst>
              <a:ext uri="{FF2B5EF4-FFF2-40B4-BE49-F238E27FC236}">
                <a16:creationId xmlns:a16="http://schemas.microsoft.com/office/drawing/2014/main" id="{B5AB09B2-EECB-2FE3-4E4F-AEAF0D5FE79F}"/>
              </a:ext>
            </a:extLst>
          </p:cNvPr>
          <p:cNvSpPr>
            <a:spLocks noGrp="1"/>
          </p:cNvSpPr>
          <p:nvPr>
            <p:ph type="sldNum" sz="quarter" idx="12"/>
          </p:nvPr>
        </p:nvSpPr>
        <p:spPr/>
        <p:txBody>
          <a:bodyPr/>
          <a:lstStyle/>
          <a:p>
            <a:fld id="{AE678206-0642-9F48-9727-6B519CB285FA}" type="slidenum">
              <a:rPr lang="en-US" smtClean="0"/>
              <a:t>18</a:t>
            </a:fld>
            <a:endParaRPr lang="en-US"/>
          </a:p>
        </p:txBody>
      </p:sp>
      <p:sp>
        <p:nvSpPr>
          <p:cNvPr id="2" name="Title 1">
            <a:extLst>
              <a:ext uri="{FF2B5EF4-FFF2-40B4-BE49-F238E27FC236}">
                <a16:creationId xmlns:a16="http://schemas.microsoft.com/office/drawing/2014/main" id="{6D63E0AF-7A5E-025D-BEF9-B77E4D431FC6}"/>
              </a:ext>
            </a:extLst>
          </p:cNvPr>
          <p:cNvSpPr>
            <a:spLocks noGrp="1"/>
          </p:cNvSpPr>
          <p:nvPr>
            <p:ph type="title"/>
          </p:nvPr>
        </p:nvSpPr>
        <p:spPr/>
        <p:txBody>
          <a:bodyPr>
            <a:normAutofit/>
          </a:bodyPr>
          <a:lstStyle/>
          <a:p>
            <a:r>
              <a:rPr lang="en-US" dirty="0"/>
              <a:t>Mapping from OpenCL Kernel to Vortex</a:t>
            </a:r>
            <a:endParaRPr lang="en-KR" dirty="0"/>
          </a:p>
        </p:txBody>
      </p:sp>
      <p:grpSp>
        <p:nvGrpSpPr>
          <p:cNvPr id="63" name="Group 62">
            <a:extLst>
              <a:ext uri="{FF2B5EF4-FFF2-40B4-BE49-F238E27FC236}">
                <a16:creationId xmlns:a16="http://schemas.microsoft.com/office/drawing/2014/main" id="{4560A6B6-0386-2EF0-D8DE-673914DF54F7}"/>
              </a:ext>
            </a:extLst>
          </p:cNvPr>
          <p:cNvGrpSpPr/>
          <p:nvPr/>
        </p:nvGrpSpPr>
        <p:grpSpPr>
          <a:xfrm>
            <a:off x="5263921" y="1186610"/>
            <a:ext cx="3448279" cy="5415483"/>
            <a:chOff x="5431316" y="1215483"/>
            <a:chExt cx="3448279" cy="5415483"/>
          </a:xfrm>
        </p:grpSpPr>
        <p:sp>
          <p:nvSpPr>
            <p:cNvPr id="25" name="Freeform 24">
              <a:extLst>
                <a:ext uri="{FF2B5EF4-FFF2-40B4-BE49-F238E27FC236}">
                  <a16:creationId xmlns:a16="http://schemas.microsoft.com/office/drawing/2014/main" id="{FFFFB4DE-7BDF-DEC5-FBA9-87C866317119}"/>
                </a:ext>
              </a:extLst>
            </p:cNvPr>
            <p:cNvSpPr/>
            <p:nvPr/>
          </p:nvSpPr>
          <p:spPr>
            <a:xfrm>
              <a:off x="7104739" y="1437465"/>
              <a:ext cx="139871" cy="732268"/>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6" name="Content Placeholder 4">
              <a:extLst>
                <a:ext uri="{FF2B5EF4-FFF2-40B4-BE49-F238E27FC236}">
                  <a16:creationId xmlns:a16="http://schemas.microsoft.com/office/drawing/2014/main" id="{68E1F7DA-E03E-8E73-D318-A91C461B3436}"/>
                </a:ext>
              </a:extLst>
            </p:cNvPr>
            <p:cNvSpPr txBox="1">
              <a:spLocks/>
            </p:cNvSpPr>
            <p:nvPr/>
          </p:nvSpPr>
          <p:spPr>
            <a:xfrm>
              <a:off x="6416274" y="2212155"/>
              <a:ext cx="151680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Work-Item</a:t>
              </a:r>
            </a:p>
          </p:txBody>
        </p:sp>
        <p:sp>
          <p:nvSpPr>
            <p:cNvPr id="28" name="Content Placeholder 4">
              <a:extLst>
                <a:ext uri="{FF2B5EF4-FFF2-40B4-BE49-F238E27FC236}">
                  <a16:creationId xmlns:a16="http://schemas.microsoft.com/office/drawing/2014/main" id="{9E4A0514-0701-0031-9351-F8A04CD1BC66}"/>
                </a:ext>
              </a:extLst>
            </p:cNvPr>
            <p:cNvSpPr txBox="1">
              <a:spLocks/>
            </p:cNvSpPr>
            <p:nvPr/>
          </p:nvSpPr>
          <p:spPr>
            <a:xfrm>
              <a:off x="6386022" y="3964348"/>
              <a:ext cx="1577304"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Work-Group</a:t>
              </a:r>
            </a:p>
          </p:txBody>
        </p:sp>
        <p:grpSp>
          <p:nvGrpSpPr>
            <p:cNvPr id="34" name="Group 33">
              <a:extLst>
                <a:ext uri="{FF2B5EF4-FFF2-40B4-BE49-F238E27FC236}">
                  <a16:creationId xmlns:a16="http://schemas.microsoft.com/office/drawing/2014/main" id="{75A30350-E0F7-CD4B-36E8-EE99559D3306}"/>
                </a:ext>
              </a:extLst>
            </p:cNvPr>
            <p:cNvGrpSpPr/>
            <p:nvPr/>
          </p:nvGrpSpPr>
          <p:grpSpPr>
            <a:xfrm>
              <a:off x="6623831" y="2901676"/>
              <a:ext cx="1101687" cy="1020250"/>
              <a:chOff x="6477918" y="2894294"/>
              <a:chExt cx="1101687" cy="1069412"/>
            </a:xfrm>
          </p:grpSpPr>
          <p:sp>
            <p:nvSpPr>
              <p:cNvPr id="29" name="Rounded Rectangle 28">
                <a:extLst>
                  <a:ext uri="{FF2B5EF4-FFF2-40B4-BE49-F238E27FC236}">
                    <a16:creationId xmlns:a16="http://schemas.microsoft.com/office/drawing/2014/main" id="{951C56A3-BFF0-3298-A0DD-046BD013C62F}"/>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27" name="Freeform 26">
                <a:extLst>
                  <a:ext uri="{FF2B5EF4-FFF2-40B4-BE49-F238E27FC236}">
                    <a16:creationId xmlns:a16="http://schemas.microsoft.com/office/drawing/2014/main" id="{4F976B4A-7AAB-F88F-461C-7326BBA19506}"/>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0" name="Freeform 29">
                <a:extLst>
                  <a:ext uri="{FF2B5EF4-FFF2-40B4-BE49-F238E27FC236}">
                    <a16:creationId xmlns:a16="http://schemas.microsoft.com/office/drawing/2014/main" id="{F2BA06B3-9E46-D2CC-BEA8-8E01A6AD739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1" name="Freeform 30">
                <a:extLst>
                  <a:ext uri="{FF2B5EF4-FFF2-40B4-BE49-F238E27FC236}">
                    <a16:creationId xmlns:a16="http://schemas.microsoft.com/office/drawing/2014/main" id="{9C07BFF7-D7B4-A464-0CBF-DD399C67D2B4}"/>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2" name="Freeform 31">
                <a:extLst>
                  <a:ext uri="{FF2B5EF4-FFF2-40B4-BE49-F238E27FC236}">
                    <a16:creationId xmlns:a16="http://schemas.microsoft.com/office/drawing/2014/main" id="{BB7C559E-FF3A-E743-2B8E-5A8DC82352C8}"/>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3" name="Freeform 32">
                <a:extLst>
                  <a:ext uri="{FF2B5EF4-FFF2-40B4-BE49-F238E27FC236}">
                    <a16:creationId xmlns:a16="http://schemas.microsoft.com/office/drawing/2014/main" id="{597A438E-20F0-FCAE-D96F-106C525A9307}"/>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5" name="Content Placeholder 4">
              <a:extLst>
                <a:ext uri="{FF2B5EF4-FFF2-40B4-BE49-F238E27FC236}">
                  <a16:creationId xmlns:a16="http://schemas.microsoft.com/office/drawing/2014/main" id="{7A9BA6B5-7D47-DB76-646F-5D63E57107D1}"/>
                </a:ext>
              </a:extLst>
            </p:cNvPr>
            <p:cNvSpPr txBox="1">
              <a:spLocks/>
            </p:cNvSpPr>
            <p:nvPr/>
          </p:nvSpPr>
          <p:spPr>
            <a:xfrm>
              <a:off x="5637149" y="5895731"/>
              <a:ext cx="307505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Kernel Instance</a:t>
              </a:r>
            </a:p>
          </p:txBody>
        </p:sp>
        <p:grpSp>
          <p:nvGrpSpPr>
            <p:cNvPr id="59" name="Group 58">
              <a:extLst>
                <a:ext uri="{FF2B5EF4-FFF2-40B4-BE49-F238E27FC236}">
                  <a16:creationId xmlns:a16="http://schemas.microsoft.com/office/drawing/2014/main" id="{E62C17F3-022F-A58B-DEBA-BE2FE4871356}"/>
                </a:ext>
              </a:extLst>
            </p:cNvPr>
            <p:cNvGrpSpPr/>
            <p:nvPr/>
          </p:nvGrpSpPr>
          <p:grpSpPr>
            <a:xfrm>
              <a:off x="5637149" y="4653869"/>
              <a:ext cx="3075051" cy="1199439"/>
              <a:chOff x="5637149" y="4626962"/>
              <a:chExt cx="3075051" cy="1199439"/>
            </a:xfrm>
          </p:grpSpPr>
          <p:sp>
            <p:nvSpPr>
              <p:cNvPr id="57" name="Rounded Rectangle 56">
                <a:extLst>
                  <a:ext uri="{FF2B5EF4-FFF2-40B4-BE49-F238E27FC236}">
                    <a16:creationId xmlns:a16="http://schemas.microsoft.com/office/drawing/2014/main" id="{80ED04A8-C009-20B2-1ABF-76138A5D3F1A}"/>
                  </a:ext>
                </a:extLst>
              </p:cNvPr>
              <p:cNvSpPr/>
              <p:nvPr/>
            </p:nvSpPr>
            <p:spPr>
              <a:xfrm>
                <a:off x="5637149" y="4626962"/>
                <a:ext cx="3075051" cy="1199439"/>
              </a:xfrm>
              <a:prstGeom prst="round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grpSp>
            <p:nvGrpSpPr>
              <p:cNvPr id="36" name="Group 35">
                <a:extLst>
                  <a:ext uri="{FF2B5EF4-FFF2-40B4-BE49-F238E27FC236}">
                    <a16:creationId xmlns:a16="http://schemas.microsoft.com/office/drawing/2014/main" id="{4F18A625-8CF2-8736-182D-A443FA92E1DB}"/>
                  </a:ext>
                </a:extLst>
              </p:cNvPr>
              <p:cNvGrpSpPr/>
              <p:nvPr/>
            </p:nvGrpSpPr>
            <p:grpSpPr>
              <a:xfrm>
                <a:off x="5727889" y="4729033"/>
                <a:ext cx="1101687" cy="1020250"/>
                <a:chOff x="6477918" y="2894294"/>
                <a:chExt cx="1101687" cy="1069412"/>
              </a:xfrm>
            </p:grpSpPr>
            <p:sp>
              <p:nvSpPr>
                <p:cNvPr id="37" name="Rounded Rectangle 36">
                  <a:extLst>
                    <a:ext uri="{FF2B5EF4-FFF2-40B4-BE49-F238E27FC236}">
                      <a16:creationId xmlns:a16="http://schemas.microsoft.com/office/drawing/2014/main" id="{52EB9F99-C7D7-D6D1-927D-E0BD09630D26}"/>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38" name="Freeform 37">
                  <a:extLst>
                    <a:ext uri="{FF2B5EF4-FFF2-40B4-BE49-F238E27FC236}">
                      <a16:creationId xmlns:a16="http://schemas.microsoft.com/office/drawing/2014/main" id="{E68F91FB-B51B-54DF-1EA0-6BE2B1D2CC2B}"/>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9" name="Freeform 38">
                  <a:extLst>
                    <a:ext uri="{FF2B5EF4-FFF2-40B4-BE49-F238E27FC236}">
                      <a16:creationId xmlns:a16="http://schemas.microsoft.com/office/drawing/2014/main" id="{A1DA1F34-56B5-31DA-A11E-D9CBB42936B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Freeform 39">
                  <a:extLst>
                    <a:ext uri="{FF2B5EF4-FFF2-40B4-BE49-F238E27FC236}">
                      <a16:creationId xmlns:a16="http://schemas.microsoft.com/office/drawing/2014/main" id="{D1184CF4-41F2-83C7-E999-2C0F515A5CD9}"/>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1" name="Freeform 40">
                  <a:extLst>
                    <a:ext uri="{FF2B5EF4-FFF2-40B4-BE49-F238E27FC236}">
                      <a16:creationId xmlns:a16="http://schemas.microsoft.com/office/drawing/2014/main" id="{0DCD619E-76BC-FF4E-8844-1C5B8C61B7BC}"/>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Freeform 41">
                  <a:extLst>
                    <a:ext uri="{FF2B5EF4-FFF2-40B4-BE49-F238E27FC236}">
                      <a16:creationId xmlns:a16="http://schemas.microsoft.com/office/drawing/2014/main" id="{8B932960-152F-A12B-6B72-64703AD9DC7A}"/>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grpSp>
            <p:nvGrpSpPr>
              <p:cNvPr id="43" name="Group 42">
                <a:extLst>
                  <a:ext uri="{FF2B5EF4-FFF2-40B4-BE49-F238E27FC236}">
                    <a16:creationId xmlns:a16="http://schemas.microsoft.com/office/drawing/2014/main" id="{0EEB5ABF-2732-199B-4795-76CA5DEBAF76}"/>
                  </a:ext>
                </a:extLst>
              </p:cNvPr>
              <p:cNvGrpSpPr/>
              <p:nvPr/>
            </p:nvGrpSpPr>
            <p:grpSpPr>
              <a:xfrm>
                <a:off x="7459758" y="4729033"/>
                <a:ext cx="1101687" cy="1020250"/>
                <a:chOff x="6477918" y="2894294"/>
                <a:chExt cx="1101687" cy="1069412"/>
              </a:xfrm>
            </p:grpSpPr>
            <p:sp>
              <p:nvSpPr>
                <p:cNvPr id="44" name="Rounded Rectangle 43">
                  <a:extLst>
                    <a:ext uri="{FF2B5EF4-FFF2-40B4-BE49-F238E27FC236}">
                      <a16:creationId xmlns:a16="http://schemas.microsoft.com/office/drawing/2014/main" id="{65CA0EAC-ABDB-7A81-9BEB-44212EF10D04}"/>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45" name="Freeform 44">
                  <a:extLst>
                    <a:ext uri="{FF2B5EF4-FFF2-40B4-BE49-F238E27FC236}">
                      <a16:creationId xmlns:a16="http://schemas.microsoft.com/office/drawing/2014/main" id="{16B28A8D-BC2E-8368-3E6E-F9FE9CAB0C4A}"/>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6" name="Freeform 45">
                  <a:extLst>
                    <a:ext uri="{FF2B5EF4-FFF2-40B4-BE49-F238E27FC236}">
                      <a16:creationId xmlns:a16="http://schemas.microsoft.com/office/drawing/2014/main" id="{1F456555-0B60-72CE-2EE9-9D46FD76941A}"/>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7" name="Freeform 46">
                  <a:extLst>
                    <a:ext uri="{FF2B5EF4-FFF2-40B4-BE49-F238E27FC236}">
                      <a16:creationId xmlns:a16="http://schemas.microsoft.com/office/drawing/2014/main" id="{80B0322E-BBF5-AE81-F267-E519C7AD6EB6}"/>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8" name="Freeform 47">
                  <a:extLst>
                    <a:ext uri="{FF2B5EF4-FFF2-40B4-BE49-F238E27FC236}">
                      <a16:creationId xmlns:a16="http://schemas.microsoft.com/office/drawing/2014/main" id="{0C350346-F894-D4CF-1D54-0835E3933FB5}"/>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9" name="Freeform 48">
                  <a:extLst>
                    <a:ext uri="{FF2B5EF4-FFF2-40B4-BE49-F238E27FC236}">
                      <a16:creationId xmlns:a16="http://schemas.microsoft.com/office/drawing/2014/main" id="{B398AF9F-729F-86B8-3FB5-B25C6007A085}"/>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58" name="Rectangle 57">
                <a:extLst>
                  <a:ext uri="{FF2B5EF4-FFF2-40B4-BE49-F238E27FC236}">
                    <a16:creationId xmlns:a16="http://schemas.microsoft.com/office/drawing/2014/main" id="{3FC76EE2-0DDE-0128-D071-AEBE696991F3}"/>
                  </a:ext>
                </a:extLst>
              </p:cNvPr>
              <p:cNvSpPr/>
              <p:nvPr/>
            </p:nvSpPr>
            <p:spPr>
              <a:xfrm>
                <a:off x="6920316" y="5032867"/>
                <a:ext cx="444671" cy="280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rPr>
                  <a:t>…</a:t>
                </a:r>
              </a:p>
            </p:txBody>
          </p:sp>
        </p:grpSp>
        <p:sp>
          <p:nvSpPr>
            <p:cNvPr id="60" name="Rectangle 59">
              <a:extLst>
                <a:ext uri="{FF2B5EF4-FFF2-40B4-BE49-F238E27FC236}">
                  <a16:creationId xmlns:a16="http://schemas.microsoft.com/office/drawing/2014/main" id="{A844AA29-15E1-C5E1-1947-A845A2E3553D}"/>
                </a:ext>
              </a:extLst>
            </p:cNvPr>
            <p:cNvSpPr/>
            <p:nvPr/>
          </p:nvSpPr>
          <p:spPr>
            <a:xfrm>
              <a:off x="5431316" y="1215483"/>
              <a:ext cx="3448279" cy="51318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61" name="Right Arrow 60">
            <a:extLst>
              <a:ext uri="{FF2B5EF4-FFF2-40B4-BE49-F238E27FC236}">
                <a16:creationId xmlns:a16="http://schemas.microsoft.com/office/drawing/2014/main" id="{E7261B82-F69D-DD61-DFE0-AD294D17AAB8}"/>
              </a:ext>
            </a:extLst>
          </p:cNvPr>
          <p:cNvSpPr/>
          <p:nvPr/>
        </p:nvSpPr>
        <p:spPr>
          <a:xfrm>
            <a:off x="8238166" y="3252698"/>
            <a:ext cx="1010194" cy="576944"/>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2" name="Picture 61" descr="A screenshot of a cell phone&#10;&#10;Description automatically generated">
            <a:extLst>
              <a:ext uri="{FF2B5EF4-FFF2-40B4-BE49-F238E27FC236}">
                <a16:creationId xmlns:a16="http://schemas.microsoft.com/office/drawing/2014/main" id="{36BC6FA3-C80E-3A60-C78F-6B6041E6B689}"/>
              </a:ext>
            </a:extLst>
          </p:cNvPr>
          <p:cNvPicPr>
            <a:picLocks noChangeAspect="1"/>
          </p:cNvPicPr>
          <p:nvPr/>
        </p:nvPicPr>
        <p:blipFill rotWithShape="1">
          <a:blip r:embed="rId3"/>
          <a:srcRect l="-1" r="43766"/>
          <a:stretch/>
        </p:blipFill>
        <p:spPr>
          <a:xfrm>
            <a:off x="9347678" y="2425347"/>
            <a:ext cx="2654952" cy="2007305"/>
          </a:xfrm>
          <a:prstGeom prst="rect">
            <a:avLst/>
          </a:prstGeom>
        </p:spPr>
      </p:pic>
    </p:spTree>
    <p:extLst>
      <p:ext uri="{BB962C8B-B14F-4D97-AF65-F5344CB8AC3E}">
        <p14:creationId xmlns:p14="http://schemas.microsoft.com/office/powerpoint/2010/main" val="41102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670F60C-9B41-BC3D-99AC-72FCB03BC8E3}"/>
              </a:ext>
            </a:extLst>
          </p:cNvPr>
          <p:cNvSpPr>
            <a:spLocks noGrp="1"/>
          </p:cNvSpPr>
          <p:nvPr>
            <p:ph idx="1"/>
          </p:nvPr>
        </p:nvSpPr>
        <p:spPr/>
        <p:txBody>
          <a:bodyPr>
            <a:normAutofit/>
          </a:bodyPr>
          <a:lstStyle/>
          <a:p>
            <a:r>
              <a:rPr lang="en-US" sz="2400"/>
              <a:t>Generate code for executing all work-items in a work group </a:t>
            </a:r>
          </a:p>
          <a:p>
            <a:pPr lvl="1">
              <a:buFont typeface="Wingdings" panose="05000000000000000000" pitchFamily="2" charset="2"/>
              <a:buChar char="Ø"/>
            </a:pPr>
            <a:r>
              <a:rPr lang="en-US" sz="2000">
                <a:solidFill>
                  <a:schemeClr val="tx1"/>
                </a:solidFill>
              </a:rPr>
              <a:t>Analyze Parallel Region</a:t>
            </a:r>
          </a:p>
          <a:p>
            <a:pPr lvl="1">
              <a:buFont typeface="Wingdings" panose="05000000000000000000" pitchFamily="2" charset="2"/>
              <a:buChar char="Ø"/>
            </a:pPr>
            <a:r>
              <a:rPr lang="en-US" sz="2000">
                <a:solidFill>
                  <a:schemeClr val="tx1"/>
                </a:solidFill>
              </a:rPr>
              <a:t>Flat Collapsing</a:t>
            </a:r>
          </a:p>
          <a:p>
            <a:pPr lvl="2">
              <a:buFont typeface="Wingdings" panose="05000000000000000000" pitchFamily="2" charset="2"/>
              <a:buChar char="Ø"/>
            </a:pPr>
            <a:r>
              <a:rPr lang="en-US" sz="1800">
                <a:solidFill>
                  <a:schemeClr val="tx1"/>
                </a:solidFill>
              </a:rPr>
              <a:t>Insert Loop for executing all work-item in a work group </a:t>
            </a:r>
          </a:p>
          <a:p>
            <a:pPr marL="0" indent="0">
              <a:buNone/>
            </a:pPr>
            <a:endParaRPr lang="en-US" sz="2400"/>
          </a:p>
          <a:p>
            <a:pPr marL="914400" lvl="2" indent="0">
              <a:buNone/>
            </a:pPr>
            <a:endParaRPr lang="en-US">
              <a:solidFill>
                <a:schemeClr val="tx1"/>
              </a:solidFill>
            </a:endParaRPr>
          </a:p>
          <a:p>
            <a:pPr marL="914400" lvl="2" indent="0">
              <a:buNone/>
            </a:pPr>
            <a:endParaRPr lang="en-US">
              <a:solidFill>
                <a:schemeClr val="tx1"/>
              </a:solidFill>
            </a:endParaRPr>
          </a:p>
          <a:p>
            <a:pPr marL="0" indent="0">
              <a:buNone/>
            </a:pPr>
            <a:endParaRPr lang="en-US">
              <a:solidFill>
                <a:schemeClr val="tx1"/>
              </a:solidFill>
            </a:endParaRPr>
          </a:p>
        </p:txBody>
      </p:sp>
      <p:sp>
        <p:nvSpPr>
          <p:cNvPr id="5" name="Slide Number Placeholder 4">
            <a:extLst>
              <a:ext uri="{FF2B5EF4-FFF2-40B4-BE49-F238E27FC236}">
                <a16:creationId xmlns:a16="http://schemas.microsoft.com/office/drawing/2014/main" id="{F6DEC08A-D90A-A904-8E67-D0EF8542A768}"/>
              </a:ext>
            </a:extLst>
          </p:cNvPr>
          <p:cNvSpPr>
            <a:spLocks noGrp="1"/>
          </p:cNvSpPr>
          <p:nvPr>
            <p:ph type="sldNum" sz="quarter" idx="12"/>
          </p:nvPr>
        </p:nvSpPr>
        <p:spPr/>
        <p:txBody>
          <a:bodyPr/>
          <a:lstStyle/>
          <a:p>
            <a:fld id="{AE678206-0642-9F48-9727-6B519CB285FA}" type="slidenum">
              <a:rPr lang="en-US" smtClean="0"/>
              <a:t>19</a:t>
            </a:fld>
            <a:endParaRPr lang="en-US"/>
          </a:p>
        </p:txBody>
      </p:sp>
      <p:sp>
        <p:nvSpPr>
          <p:cNvPr id="2" name="Title 1">
            <a:extLst>
              <a:ext uri="{FF2B5EF4-FFF2-40B4-BE49-F238E27FC236}">
                <a16:creationId xmlns:a16="http://schemas.microsoft.com/office/drawing/2014/main" id="{FB00732E-0AB5-F410-C96E-C861C9266F7B}"/>
              </a:ext>
            </a:extLst>
          </p:cNvPr>
          <p:cNvSpPr>
            <a:spLocks noGrp="1"/>
          </p:cNvSpPr>
          <p:nvPr>
            <p:ph type="title"/>
          </p:nvPr>
        </p:nvSpPr>
        <p:spPr/>
        <p:txBody>
          <a:bodyPr/>
          <a:lstStyle/>
          <a:p>
            <a:r>
              <a:rPr lang="en-US" err="1"/>
              <a:t>PoCL</a:t>
            </a:r>
            <a:r>
              <a:rPr lang="en-US"/>
              <a:t>: Work-group Function Generation</a:t>
            </a:r>
            <a:endParaRPr lang="en-KR"/>
          </a:p>
        </p:txBody>
      </p:sp>
      <p:sp>
        <p:nvSpPr>
          <p:cNvPr id="36" name="Content Placeholder 4">
            <a:extLst>
              <a:ext uri="{FF2B5EF4-FFF2-40B4-BE49-F238E27FC236}">
                <a16:creationId xmlns:a16="http://schemas.microsoft.com/office/drawing/2014/main" id="{24892194-B3D9-0754-97A8-CD45A29F89A8}"/>
              </a:ext>
            </a:extLst>
          </p:cNvPr>
          <p:cNvSpPr txBox="1">
            <a:spLocks/>
          </p:cNvSpPr>
          <p:nvPr/>
        </p:nvSpPr>
        <p:spPr>
          <a:xfrm>
            <a:off x="1525079" y="5013548"/>
            <a:ext cx="1468312" cy="5999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a:t>Work-Item</a:t>
            </a:r>
          </a:p>
        </p:txBody>
      </p:sp>
      <p:sp>
        <p:nvSpPr>
          <p:cNvPr id="37" name="Right Arrow 36">
            <a:extLst>
              <a:ext uri="{FF2B5EF4-FFF2-40B4-BE49-F238E27FC236}">
                <a16:creationId xmlns:a16="http://schemas.microsoft.com/office/drawing/2014/main" id="{11F0B76A-3858-6EF2-46ED-A333FAC6D2AC}"/>
              </a:ext>
            </a:extLst>
          </p:cNvPr>
          <p:cNvSpPr/>
          <p:nvPr/>
        </p:nvSpPr>
        <p:spPr>
          <a:xfrm>
            <a:off x="3641509" y="4049570"/>
            <a:ext cx="824339" cy="470798"/>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600"/>
          </a:p>
        </p:txBody>
      </p:sp>
      <p:sp>
        <p:nvSpPr>
          <p:cNvPr id="39" name="Rectangle 38">
            <a:extLst>
              <a:ext uri="{FF2B5EF4-FFF2-40B4-BE49-F238E27FC236}">
                <a16:creationId xmlns:a16="http://schemas.microsoft.com/office/drawing/2014/main" id="{303FCB40-6045-24A6-5591-E7360B1B65B3}"/>
              </a:ext>
            </a:extLst>
          </p:cNvPr>
          <p:cNvSpPr/>
          <p:nvPr/>
        </p:nvSpPr>
        <p:spPr>
          <a:xfrm>
            <a:off x="4869634" y="3565497"/>
            <a:ext cx="1223717" cy="597546"/>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Work A</a:t>
            </a:r>
          </a:p>
        </p:txBody>
      </p:sp>
      <p:sp>
        <p:nvSpPr>
          <p:cNvPr id="40" name="Rounded Rectangle 39">
            <a:extLst>
              <a:ext uri="{FF2B5EF4-FFF2-40B4-BE49-F238E27FC236}">
                <a16:creationId xmlns:a16="http://schemas.microsoft.com/office/drawing/2014/main" id="{3072F7E0-C127-C370-B406-A2C4F486A040}"/>
              </a:ext>
            </a:extLst>
          </p:cNvPr>
          <p:cNvSpPr/>
          <p:nvPr/>
        </p:nvSpPr>
        <p:spPr>
          <a:xfrm>
            <a:off x="5043399" y="4426675"/>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barrier</a:t>
            </a:r>
          </a:p>
        </p:txBody>
      </p:sp>
      <p:sp>
        <p:nvSpPr>
          <p:cNvPr id="41" name="Rectangle 40">
            <a:extLst>
              <a:ext uri="{FF2B5EF4-FFF2-40B4-BE49-F238E27FC236}">
                <a16:creationId xmlns:a16="http://schemas.microsoft.com/office/drawing/2014/main" id="{B1FF93FA-A5A9-2C93-FC5C-72C283F8B5BC}"/>
              </a:ext>
            </a:extLst>
          </p:cNvPr>
          <p:cNvSpPr/>
          <p:nvPr/>
        </p:nvSpPr>
        <p:spPr>
          <a:xfrm>
            <a:off x="4874815" y="4983765"/>
            <a:ext cx="1223717" cy="599967"/>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Work B</a:t>
            </a:r>
          </a:p>
        </p:txBody>
      </p:sp>
      <p:cxnSp>
        <p:nvCxnSpPr>
          <p:cNvPr id="42" name="Straight Arrow Connector 41">
            <a:extLst>
              <a:ext uri="{FF2B5EF4-FFF2-40B4-BE49-F238E27FC236}">
                <a16:creationId xmlns:a16="http://schemas.microsoft.com/office/drawing/2014/main" id="{6953DFA7-1793-8D4F-90DE-477211DE4ACF}"/>
              </a:ext>
            </a:extLst>
          </p:cNvPr>
          <p:cNvCxnSpPr>
            <a:cxnSpLocks/>
          </p:cNvCxnSpPr>
          <p:nvPr/>
        </p:nvCxnSpPr>
        <p:spPr>
          <a:xfrm>
            <a:off x="5481492" y="3145335"/>
            <a:ext cx="0" cy="420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AFB00B1-E122-CAF2-68E6-77EFB4EDE975}"/>
              </a:ext>
            </a:extLst>
          </p:cNvPr>
          <p:cNvCxnSpPr>
            <a:cxnSpLocks/>
            <a:stCxn id="39" idx="2"/>
          </p:cNvCxnSpPr>
          <p:nvPr/>
        </p:nvCxnSpPr>
        <p:spPr>
          <a:xfrm>
            <a:off x="5481492" y="4163042"/>
            <a:ext cx="0" cy="263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1509366-F301-AFD5-9B65-82134014B554}"/>
              </a:ext>
            </a:extLst>
          </p:cNvPr>
          <p:cNvCxnSpPr>
            <a:cxnSpLocks/>
            <a:endCxn id="41" idx="0"/>
          </p:cNvCxnSpPr>
          <p:nvPr/>
        </p:nvCxnSpPr>
        <p:spPr>
          <a:xfrm>
            <a:off x="5486674" y="4722553"/>
            <a:ext cx="0" cy="261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ounded Rectangle 44">
            <a:extLst>
              <a:ext uri="{FF2B5EF4-FFF2-40B4-BE49-F238E27FC236}">
                <a16:creationId xmlns:a16="http://schemas.microsoft.com/office/drawing/2014/main" id="{B7EFDF36-638C-C40F-7616-A4E248C229B5}"/>
              </a:ext>
            </a:extLst>
          </p:cNvPr>
          <p:cNvSpPr/>
          <p:nvPr/>
        </p:nvSpPr>
        <p:spPr>
          <a:xfrm>
            <a:off x="5048580" y="6003893"/>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exit</a:t>
            </a:r>
          </a:p>
        </p:txBody>
      </p:sp>
      <p:cxnSp>
        <p:nvCxnSpPr>
          <p:cNvPr id="46" name="Straight Arrow Connector 45">
            <a:extLst>
              <a:ext uri="{FF2B5EF4-FFF2-40B4-BE49-F238E27FC236}">
                <a16:creationId xmlns:a16="http://schemas.microsoft.com/office/drawing/2014/main" id="{D9B04878-FF50-7F57-5F7D-365229CD6CCE}"/>
              </a:ext>
            </a:extLst>
          </p:cNvPr>
          <p:cNvCxnSpPr>
            <a:cxnSpLocks/>
          </p:cNvCxnSpPr>
          <p:nvPr/>
        </p:nvCxnSpPr>
        <p:spPr>
          <a:xfrm>
            <a:off x="5486674" y="5583732"/>
            <a:ext cx="0" cy="420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0C44D5FB-799B-9351-DB85-6DAEF6E3DABA}"/>
              </a:ext>
            </a:extLst>
          </p:cNvPr>
          <p:cNvSpPr/>
          <p:nvPr/>
        </p:nvSpPr>
        <p:spPr>
          <a:xfrm>
            <a:off x="5030719" y="2867977"/>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entry</a:t>
            </a:r>
          </a:p>
        </p:txBody>
      </p:sp>
      <p:sp>
        <p:nvSpPr>
          <p:cNvPr id="66" name="Rounded Rectangle 65">
            <a:extLst>
              <a:ext uri="{FF2B5EF4-FFF2-40B4-BE49-F238E27FC236}">
                <a16:creationId xmlns:a16="http://schemas.microsoft.com/office/drawing/2014/main" id="{B8CFC273-2A36-504A-CEA8-8ACAEFBB136C}"/>
              </a:ext>
            </a:extLst>
          </p:cNvPr>
          <p:cNvSpPr/>
          <p:nvPr/>
        </p:nvSpPr>
        <p:spPr>
          <a:xfrm>
            <a:off x="8375837" y="4427249"/>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strike="sngStrike"/>
              <a:t>barrier</a:t>
            </a:r>
          </a:p>
        </p:txBody>
      </p:sp>
      <p:cxnSp>
        <p:nvCxnSpPr>
          <p:cNvPr id="68" name="Straight Arrow Connector 67">
            <a:extLst>
              <a:ext uri="{FF2B5EF4-FFF2-40B4-BE49-F238E27FC236}">
                <a16:creationId xmlns:a16="http://schemas.microsoft.com/office/drawing/2014/main" id="{5B951EF9-8A59-877E-90DD-9DDFF27517C0}"/>
              </a:ext>
            </a:extLst>
          </p:cNvPr>
          <p:cNvCxnSpPr/>
          <p:nvPr/>
        </p:nvCxnSpPr>
        <p:spPr>
          <a:xfrm>
            <a:off x="8813931" y="3145909"/>
            <a:ext cx="0" cy="420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a:extLst>
              <a:ext uri="{FF2B5EF4-FFF2-40B4-BE49-F238E27FC236}">
                <a16:creationId xmlns:a16="http://schemas.microsoft.com/office/drawing/2014/main" id="{674BCE40-1C6C-3F0B-9602-ADB7A22245A2}"/>
              </a:ext>
            </a:extLst>
          </p:cNvPr>
          <p:cNvSpPr/>
          <p:nvPr/>
        </p:nvSpPr>
        <p:spPr>
          <a:xfrm>
            <a:off x="8381019" y="6004468"/>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exit</a:t>
            </a:r>
          </a:p>
        </p:txBody>
      </p:sp>
      <p:cxnSp>
        <p:nvCxnSpPr>
          <p:cNvPr id="72" name="Straight Arrow Connector 71">
            <a:extLst>
              <a:ext uri="{FF2B5EF4-FFF2-40B4-BE49-F238E27FC236}">
                <a16:creationId xmlns:a16="http://schemas.microsoft.com/office/drawing/2014/main" id="{D3D23142-5384-8DC2-5C2F-D7AF11E4A4CA}"/>
              </a:ext>
            </a:extLst>
          </p:cNvPr>
          <p:cNvCxnSpPr>
            <a:cxnSpLocks/>
          </p:cNvCxnSpPr>
          <p:nvPr/>
        </p:nvCxnSpPr>
        <p:spPr>
          <a:xfrm>
            <a:off x="8819112" y="5584306"/>
            <a:ext cx="0" cy="4201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C5ACC268-7761-3894-BBF2-AA366F4A3325}"/>
              </a:ext>
            </a:extLst>
          </p:cNvPr>
          <p:cNvCxnSpPr>
            <a:cxnSpLocks/>
          </p:cNvCxnSpPr>
          <p:nvPr/>
        </p:nvCxnSpPr>
        <p:spPr>
          <a:xfrm rot="16200000">
            <a:off x="8525521" y="3858596"/>
            <a:ext cx="597546" cy="10363"/>
          </a:xfrm>
          <a:prstGeom prst="curvedConnector5">
            <a:avLst>
              <a:gd name="adj1" fmla="val -31218"/>
              <a:gd name="adj2" fmla="val 7704000"/>
              <a:gd name="adj3" fmla="val 13121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85D684E2-291F-2FDF-78FB-20BCE978B2F9}"/>
              </a:ext>
            </a:extLst>
          </p:cNvPr>
          <p:cNvSpPr txBox="1"/>
          <p:nvPr/>
        </p:nvSpPr>
        <p:spPr>
          <a:xfrm>
            <a:off x="9656221" y="3544586"/>
            <a:ext cx="1193555" cy="338554"/>
          </a:xfrm>
          <a:prstGeom prst="rect">
            <a:avLst/>
          </a:prstGeom>
          <a:noFill/>
        </p:spPr>
        <p:txBody>
          <a:bodyPr wrap="square" rtlCol="0">
            <a:spAutoFit/>
          </a:bodyPr>
          <a:lstStyle/>
          <a:p>
            <a:r>
              <a:rPr lang="en-US" sz="1600"/>
              <a:t>#work-item</a:t>
            </a:r>
          </a:p>
        </p:txBody>
      </p:sp>
      <p:sp>
        <p:nvSpPr>
          <p:cNvPr id="76" name="TextBox 75">
            <a:extLst>
              <a:ext uri="{FF2B5EF4-FFF2-40B4-BE49-F238E27FC236}">
                <a16:creationId xmlns:a16="http://schemas.microsoft.com/office/drawing/2014/main" id="{696A1750-8C1C-DB23-3DBE-DB2A3D2EB3B9}"/>
              </a:ext>
            </a:extLst>
          </p:cNvPr>
          <p:cNvSpPr txBox="1"/>
          <p:nvPr/>
        </p:nvSpPr>
        <p:spPr>
          <a:xfrm>
            <a:off x="9673375" y="5197129"/>
            <a:ext cx="1223709" cy="338554"/>
          </a:xfrm>
          <a:prstGeom prst="rect">
            <a:avLst/>
          </a:prstGeom>
          <a:noFill/>
        </p:spPr>
        <p:txBody>
          <a:bodyPr wrap="square" rtlCol="0">
            <a:spAutoFit/>
          </a:bodyPr>
          <a:lstStyle/>
          <a:p>
            <a:r>
              <a:rPr lang="en-US" sz="1600"/>
              <a:t>#work-item</a:t>
            </a:r>
          </a:p>
        </p:txBody>
      </p:sp>
      <p:sp>
        <p:nvSpPr>
          <p:cNvPr id="77" name="Rounded Rectangle 76">
            <a:extLst>
              <a:ext uri="{FF2B5EF4-FFF2-40B4-BE49-F238E27FC236}">
                <a16:creationId xmlns:a16="http://schemas.microsoft.com/office/drawing/2014/main" id="{8A4BF877-A7B3-80B5-999F-5CAB77E24B64}"/>
              </a:ext>
            </a:extLst>
          </p:cNvPr>
          <p:cNvSpPr/>
          <p:nvPr/>
        </p:nvSpPr>
        <p:spPr>
          <a:xfrm>
            <a:off x="8363157" y="2868551"/>
            <a:ext cx="911910" cy="295878"/>
          </a:xfrm>
          <a:prstGeom prst="roundRect">
            <a:avLst>
              <a:gd name="adj" fmla="val 40354"/>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entry</a:t>
            </a:r>
          </a:p>
        </p:txBody>
      </p:sp>
      <p:sp>
        <p:nvSpPr>
          <p:cNvPr id="82" name="Right Arrow 81">
            <a:extLst>
              <a:ext uri="{FF2B5EF4-FFF2-40B4-BE49-F238E27FC236}">
                <a16:creationId xmlns:a16="http://schemas.microsoft.com/office/drawing/2014/main" id="{56511EF9-ACFA-7EE1-B77A-0DF8944D5AB7}"/>
              </a:ext>
            </a:extLst>
          </p:cNvPr>
          <p:cNvSpPr/>
          <p:nvPr/>
        </p:nvSpPr>
        <p:spPr>
          <a:xfrm>
            <a:off x="6779766" y="4049570"/>
            <a:ext cx="824339" cy="470798"/>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600"/>
          </a:p>
        </p:txBody>
      </p:sp>
      <p:sp>
        <p:nvSpPr>
          <p:cNvPr id="85" name="Rectangle 84">
            <a:extLst>
              <a:ext uri="{FF2B5EF4-FFF2-40B4-BE49-F238E27FC236}">
                <a16:creationId xmlns:a16="http://schemas.microsoft.com/office/drawing/2014/main" id="{51874226-A0FF-7627-9974-DF0C52327022}"/>
              </a:ext>
            </a:extLst>
          </p:cNvPr>
          <p:cNvSpPr/>
          <p:nvPr/>
        </p:nvSpPr>
        <p:spPr>
          <a:xfrm>
            <a:off x="8212436" y="3559824"/>
            <a:ext cx="1223717" cy="597546"/>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Work A</a:t>
            </a:r>
          </a:p>
        </p:txBody>
      </p:sp>
      <p:sp>
        <p:nvSpPr>
          <p:cNvPr id="86" name="Rectangle 85">
            <a:extLst>
              <a:ext uri="{FF2B5EF4-FFF2-40B4-BE49-F238E27FC236}">
                <a16:creationId xmlns:a16="http://schemas.microsoft.com/office/drawing/2014/main" id="{FA8BCCFF-B6DD-79EA-A9EF-B30F7D6274D0}"/>
              </a:ext>
            </a:extLst>
          </p:cNvPr>
          <p:cNvSpPr/>
          <p:nvPr/>
        </p:nvSpPr>
        <p:spPr>
          <a:xfrm>
            <a:off x="8217617" y="4978092"/>
            <a:ext cx="1223717" cy="599967"/>
          </a:xfrm>
          <a:prstGeom prst="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Work B</a:t>
            </a:r>
          </a:p>
        </p:txBody>
      </p:sp>
      <p:cxnSp>
        <p:nvCxnSpPr>
          <p:cNvPr id="87" name="Straight Arrow Connector 86">
            <a:extLst>
              <a:ext uri="{FF2B5EF4-FFF2-40B4-BE49-F238E27FC236}">
                <a16:creationId xmlns:a16="http://schemas.microsoft.com/office/drawing/2014/main" id="{7710A1B6-133A-F1F5-8F3C-8142F333BD27}"/>
              </a:ext>
            </a:extLst>
          </p:cNvPr>
          <p:cNvCxnSpPr>
            <a:cxnSpLocks/>
            <a:stCxn id="85" idx="2"/>
          </p:cNvCxnSpPr>
          <p:nvPr/>
        </p:nvCxnSpPr>
        <p:spPr>
          <a:xfrm>
            <a:off x="8824294" y="4157369"/>
            <a:ext cx="0" cy="263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06EB67-C404-C70D-810A-EDFD2AFC697E}"/>
              </a:ext>
            </a:extLst>
          </p:cNvPr>
          <p:cNvCxnSpPr>
            <a:cxnSpLocks/>
            <a:endCxn id="86" idx="0"/>
          </p:cNvCxnSpPr>
          <p:nvPr/>
        </p:nvCxnSpPr>
        <p:spPr>
          <a:xfrm>
            <a:off x="8829476" y="4716880"/>
            <a:ext cx="0" cy="261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885E316A-9AB6-61F9-697E-3FCA35AC258A}"/>
              </a:ext>
            </a:extLst>
          </p:cNvPr>
          <p:cNvCxnSpPr>
            <a:cxnSpLocks/>
          </p:cNvCxnSpPr>
          <p:nvPr/>
        </p:nvCxnSpPr>
        <p:spPr>
          <a:xfrm rot="16200000">
            <a:off x="8535885" y="5278566"/>
            <a:ext cx="597546" cy="10363"/>
          </a:xfrm>
          <a:prstGeom prst="curvedConnector5">
            <a:avLst>
              <a:gd name="adj1" fmla="val -31218"/>
              <a:gd name="adj2" fmla="val 7704000"/>
              <a:gd name="adj3" fmla="val 131218"/>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Content Placeholder 4">
            <a:extLst>
              <a:ext uri="{FF2B5EF4-FFF2-40B4-BE49-F238E27FC236}">
                <a16:creationId xmlns:a16="http://schemas.microsoft.com/office/drawing/2014/main" id="{4F9A9D77-1580-4A0B-2E13-1791CEDB8C47}"/>
              </a:ext>
            </a:extLst>
          </p:cNvPr>
          <p:cNvSpPr txBox="1">
            <a:spLocks/>
          </p:cNvSpPr>
          <p:nvPr/>
        </p:nvSpPr>
        <p:spPr>
          <a:xfrm>
            <a:off x="3383265" y="4574614"/>
            <a:ext cx="1237740" cy="90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a:t>Analyze Parallel Region</a:t>
            </a:r>
          </a:p>
        </p:txBody>
      </p:sp>
      <p:sp>
        <p:nvSpPr>
          <p:cNvPr id="94" name="Content Placeholder 4">
            <a:extLst>
              <a:ext uri="{FF2B5EF4-FFF2-40B4-BE49-F238E27FC236}">
                <a16:creationId xmlns:a16="http://schemas.microsoft.com/office/drawing/2014/main" id="{E1CF3BE6-C617-EEC5-6498-99A7558BEC6B}"/>
              </a:ext>
            </a:extLst>
          </p:cNvPr>
          <p:cNvSpPr txBox="1">
            <a:spLocks/>
          </p:cNvSpPr>
          <p:nvPr/>
        </p:nvSpPr>
        <p:spPr>
          <a:xfrm>
            <a:off x="6517121" y="4686510"/>
            <a:ext cx="1294545" cy="90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a:t>Flat Collapsing</a:t>
            </a:r>
          </a:p>
        </p:txBody>
      </p:sp>
      <p:sp>
        <p:nvSpPr>
          <p:cNvPr id="96" name="TextBox 95">
            <a:extLst>
              <a:ext uri="{FF2B5EF4-FFF2-40B4-BE49-F238E27FC236}">
                <a16:creationId xmlns:a16="http://schemas.microsoft.com/office/drawing/2014/main" id="{3D9E42BD-22BF-ABB3-07D5-2288630D5865}"/>
              </a:ext>
            </a:extLst>
          </p:cNvPr>
          <p:cNvSpPr txBox="1"/>
          <p:nvPr/>
        </p:nvSpPr>
        <p:spPr>
          <a:xfrm>
            <a:off x="1342220" y="3429000"/>
            <a:ext cx="1963005" cy="1477328"/>
          </a:xfrm>
          <a:prstGeom prst="rect">
            <a:avLst/>
          </a:prstGeom>
          <a:noFill/>
          <a:ln>
            <a:solidFill>
              <a:schemeClr val="tx1"/>
            </a:solidFill>
          </a:ln>
        </p:spPr>
        <p:txBody>
          <a:bodyPr wrap="square" rtlCol="0">
            <a:spAutoFit/>
          </a:bodyPr>
          <a:lstStyle/>
          <a:p>
            <a:r>
              <a:rPr lang="en-US"/>
              <a:t>kernel foo(){</a:t>
            </a:r>
          </a:p>
          <a:p>
            <a:r>
              <a:rPr lang="en-US"/>
              <a:t>    </a:t>
            </a:r>
            <a:r>
              <a:rPr lang="en-US" err="1"/>
              <a:t>doWorkA</a:t>
            </a:r>
            <a:r>
              <a:rPr lang="en-US"/>
              <a:t>()</a:t>
            </a:r>
          </a:p>
          <a:p>
            <a:r>
              <a:rPr lang="en-US"/>
              <a:t>    barrier()</a:t>
            </a:r>
          </a:p>
          <a:p>
            <a:r>
              <a:rPr lang="en-US"/>
              <a:t>    </a:t>
            </a:r>
            <a:r>
              <a:rPr lang="en-US" err="1"/>
              <a:t>doWorkB</a:t>
            </a:r>
            <a:r>
              <a:rPr lang="en-US"/>
              <a:t>()</a:t>
            </a:r>
          </a:p>
          <a:p>
            <a:r>
              <a:rPr lang="en-US"/>
              <a:t>}</a:t>
            </a:r>
          </a:p>
        </p:txBody>
      </p:sp>
    </p:spTree>
    <p:extLst>
      <p:ext uri="{BB962C8B-B14F-4D97-AF65-F5344CB8AC3E}">
        <p14:creationId xmlns:p14="http://schemas.microsoft.com/office/powerpoint/2010/main" val="376020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D5B5F12-4C31-0C6F-2D3C-478FE54DF186}"/>
              </a:ext>
            </a:extLst>
          </p:cNvPr>
          <p:cNvSpPr>
            <a:spLocks noGrp="1"/>
          </p:cNvSpPr>
          <p:nvPr>
            <p:ph type="dt" sz="half" idx="4294967295"/>
          </p:nvPr>
        </p:nvSpPr>
        <p:spPr>
          <a:xfrm>
            <a:off x="8534400" y="6356350"/>
            <a:ext cx="3052064" cy="365760"/>
          </a:xfrm>
        </p:spPr>
        <p:txBody>
          <a:bodyPr/>
          <a:lstStyle/>
          <a:p>
            <a:endParaRPr lang="en-US" altLang="zh-CN"/>
          </a:p>
        </p:txBody>
      </p:sp>
      <p:sp>
        <p:nvSpPr>
          <p:cNvPr id="4" name="Footer Placeholder 3">
            <a:extLst>
              <a:ext uri="{FF2B5EF4-FFF2-40B4-BE49-F238E27FC236}">
                <a16:creationId xmlns:a16="http://schemas.microsoft.com/office/drawing/2014/main" id="{3F89CEA7-AFA6-1B67-85F3-93DA3DEA8BD5}"/>
              </a:ext>
            </a:extLst>
          </p:cNvPr>
          <p:cNvSpPr>
            <a:spLocks noGrp="1"/>
          </p:cNvSpPr>
          <p:nvPr>
            <p:ph type="ftr" sz="quarter" idx="4294967295"/>
          </p:nvPr>
        </p:nvSpPr>
        <p:spPr>
          <a:xfrm>
            <a:off x="2133600" y="6356350"/>
            <a:ext cx="4673600" cy="365760"/>
          </a:xfrm>
        </p:spPr>
        <p:txBody>
          <a:bodyPr/>
          <a:lstStyle/>
          <a:p>
            <a:endParaRPr lang="en-US" altLang="zh-CN"/>
          </a:p>
        </p:txBody>
      </p:sp>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2</a:t>
            </a:fld>
            <a:endParaRPr lang="en-US"/>
          </a:p>
        </p:txBody>
      </p:sp>
      <p:pic>
        <p:nvPicPr>
          <p:cNvPr id="7" name="Picture 6">
            <a:extLst>
              <a:ext uri="{FF2B5EF4-FFF2-40B4-BE49-F238E27FC236}">
                <a16:creationId xmlns:a16="http://schemas.microsoft.com/office/drawing/2014/main" id="{42E63219-C942-430C-2129-BD1A13C3F3AD}"/>
              </a:ext>
            </a:extLst>
          </p:cNvPr>
          <p:cNvPicPr>
            <a:picLocks noChangeAspect="1"/>
          </p:cNvPicPr>
          <p:nvPr/>
        </p:nvPicPr>
        <p:blipFill>
          <a:blip r:embed="rId3"/>
          <a:stretch>
            <a:fillRect/>
          </a:stretch>
        </p:blipFill>
        <p:spPr>
          <a:xfrm>
            <a:off x="4883794" y="61788"/>
            <a:ext cx="2987888" cy="562584"/>
          </a:xfrm>
          <a:prstGeom prst="rect">
            <a:avLst/>
          </a:prstGeom>
        </p:spPr>
      </p:pic>
      <p:sp>
        <p:nvSpPr>
          <p:cNvPr id="8" name="Content Placeholder 2">
            <a:extLst>
              <a:ext uri="{FF2B5EF4-FFF2-40B4-BE49-F238E27FC236}">
                <a16:creationId xmlns:a16="http://schemas.microsoft.com/office/drawing/2014/main" id="{1AEAF873-CB02-F574-0DAF-24D59F141978}"/>
              </a:ext>
            </a:extLst>
          </p:cNvPr>
          <p:cNvSpPr txBox="1">
            <a:spLocks/>
          </p:cNvSpPr>
          <p:nvPr/>
        </p:nvSpPr>
        <p:spPr>
          <a:xfrm>
            <a:off x="609600" y="1508760"/>
            <a:ext cx="11277600" cy="4815840"/>
          </a:xfrm>
          <a:prstGeom prst="rect">
            <a:avLst/>
          </a:prstGeom>
        </p:spPr>
        <p:txBody>
          <a:bodyPr>
            <a:normAutofit/>
          </a:bodyPr>
          <a:lst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Vortex Software Stack</a:t>
            </a:r>
          </a:p>
          <a:p>
            <a:r>
              <a:rPr lang="en-US" sz="2400" dirty="0" err="1"/>
              <a:t>PoCL</a:t>
            </a:r>
            <a:r>
              <a:rPr lang="en-US" sz="2400" dirty="0"/>
              <a:t> for the Vortex</a:t>
            </a:r>
          </a:p>
          <a:p>
            <a:r>
              <a:rPr lang="en-KR" sz="2400" dirty="0"/>
              <a:t>LLVM compiler extension</a:t>
            </a:r>
          </a:p>
        </p:txBody>
      </p:sp>
      <p:sp>
        <p:nvSpPr>
          <p:cNvPr id="6" name="Title 3">
            <a:extLst>
              <a:ext uri="{FF2B5EF4-FFF2-40B4-BE49-F238E27FC236}">
                <a16:creationId xmlns:a16="http://schemas.microsoft.com/office/drawing/2014/main" id="{2A3B7166-5005-B8CF-EBDB-A6A88F15E012}"/>
              </a:ext>
            </a:extLst>
          </p:cNvPr>
          <p:cNvSpPr txBox="1">
            <a:spLocks/>
          </p:cNvSpPr>
          <p:nvPr/>
        </p:nvSpPr>
        <p:spPr>
          <a:xfrm>
            <a:off x="304800" y="152400"/>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Agenda</a:t>
            </a:r>
          </a:p>
        </p:txBody>
      </p:sp>
    </p:spTree>
    <p:extLst>
      <p:ext uri="{BB962C8B-B14F-4D97-AF65-F5344CB8AC3E}">
        <p14:creationId xmlns:p14="http://schemas.microsoft.com/office/powerpoint/2010/main" val="249902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670F60C-9B41-BC3D-99AC-72FCB03BC8E3}"/>
              </a:ext>
            </a:extLst>
          </p:cNvPr>
          <p:cNvSpPr>
            <a:spLocks noGrp="1"/>
          </p:cNvSpPr>
          <p:nvPr>
            <p:ph idx="1"/>
          </p:nvPr>
        </p:nvSpPr>
        <p:spPr/>
        <p:txBody>
          <a:bodyPr>
            <a:normAutofit/>
          </a:bodyPr>
          <a:lstStyle/>
          <a:p>
            <a:r>
              <a:rPr lang="en-US" sz="2400" err="1"/>
              <a:t>PoCL</a:t>
            </a:r>
            <a:r>
              <a:rPr lang="en-US" sz="2400"/>
              <a:t> work-group function </a:t>
            </a:r>
          </a:p>
          <a:p>
            <a:pPr lvl="1">
              <a:buFont typeface="Wingdings" panose="05000000000000000000" pitchFamily="2" charset="2"/>
              <a:buChar char="Ø"/>
            </a:pPr>
            <a:r>
              <a:rPr lang="en-US" sz="2000">
                <a:solidFill>
                  <a:schemeClr val="tx1"/>
                </a:solidFill>
              </a:rPr>
              <a:t>Execute All work-items in a work-group</a:t>
            </a:r>
            <a:endParaRPr lang="en-US" sz="2400"/>
          </a:p>
          <a:p>
            <a:endParaRPr lang="en-US" sz="2400"/>
          </a:p>
          <a:p>
            <a:r>
              <a:rPr lang="en-US" sz="2400"/>
              <a:t>Thread Mapping</a:t>
            </a:r>
            <a:endParaRPr lang="en-US" sz="2000">
              <a:solidFill>
                <a:schemeClr val="tx1"/>
              </a:solidFill>
            </a:endParaRPr>
          </a:p>
          <a:p>
            <a:pPr lvl="1">
              <a:buFont typeface="Wingdings" panose="05000000000000000000" pitchFamily="2" charset="2"/>
              <a:buChar char="Ø"/>
            </a:pPr>
            <a:r>
              <a:rPr lang="en-US" sz="2000">
                <a:solidFill>
                  <a:schemeClr val="tx1"/>
                </a:solidFill>
              </a:rPr>
              <a:t>Mapping one work-group to one HW thread</a:t>
            </a:r>
          </a:p>
          <a:p>
            <a:pPr lvl="1">
              <a:buFont typeface="Wingdings" panose="05000000000000000000" pitchFamily="2" charset="2"/>
              <a:buChar char="Ø"/>
            </a:pPr>
            <a:r>
              <a:rPr lang="en-US" sz="2000">
                <a:solidFill>
                  <a:schemeClr val="tx1"/>
                </a:solidFill>
              </a:rPr>
              <a:t>Distribute work-group among all threads</a:t>
            </a:r>
          </a:p>
          <a:p>
            <a:pPr lvl="2">
              <a:buFont typeface="Wingdings" panose="05000000000000000000" pitchFamily="2" charset="2"/>
              <a:buChar char="Ø"/>
            </a:pPr>
            <a:r>
              <a:rPr lang="en-US">
                <a:solidFill>
                  <a:schemeClr val="tx1"/>
                </a:solidFill>
              </a:rPr>
              <a:t>All threads: wavefronts * thread</a:t>
            </a:r>
          </a:p>
          <a:p>
            <a:pPr marL="914400" lvl="2" indent="0">
              <a:buNone/>
            </a:pPr>
            <a:endParaRPr lang="en-US">
              <a:solidFill>
                <a:schemeClr val="tx1"/>
              </a:solidFill>
            </a:endParaRPr>
          </a:p>
          <a:p>
            <a:pPr marL="914400" lvl="2" indent="0">
              <a:buNone/>
            </a:pPr>
            <a:endParaRPr lang="en-US">
              <a:solidFill>
                <a:schemeClr val="tx1"/>
              </a:solidFill>
            </a:endParaRPr>
          </a:p>
          <a:p>
            <a:pPr marL="0" indent="0">
              <a:buNone/>
            </a:pPr>
            <a:endParaRPr lang="en-US">
              <a:solidFill>
                <a:schemeClr val="tx1"/>
              </a:solidFill>
            </a:endParaRPr>
          </a:p>
        </p:txBody>
      </p:sp>
      <p:sp>
        <p:nvSpPr>
          <p:cNvPr id="5" name="Slide Number Placeholder 4">
            <a:extLst>
              <a:ext uri="{FF2B5EF4-FFF2-40B4-BE49-F238E27FC236}">
                <a16:creationId xmlns:a16="http://schemas.microsoft.com/office/drawing/2014/main" id="{F6DEC08A-D90A-A904-8E67-D0EF8542A768}"/>
              </a:ext>
            </a:extLst>
          </p:cNvPr>
          <p:cNvSpPr>
            <a:spLocks noGrp="1"/>
          </p:cNvSpPr>
          <p:nvPr>
            <p:ph type="sldNum" sz="quarter" idx="12"/>
          </p:nvPr>
        </p:nvSpPr>
        <p:spPr/>
        <p:txBody>
          <a:bodyPr/>
          <a:lstStyle/>
          <a:p>
            <a:fld id="{AE678206-0642-9F48-9727-6B519CB285FA}" type="slidenum">
              <a:rPr lang="en-US" smtClean="0"/>
              <a:t>20</a:t>
            </a:fld>
            <a:endParaRPr lang="en-US"/>
          </a:p>
        </p:txBody>
      </p:sp>
      <p:sp>
        <p:nvSpPr>
          <p:cNvPr id="2" name="Title 1">
            <a:extLst>
              <a:ext uri="{FF2B5EF4-FFF2-40B4-BE49-F238E27FC236}">
                <a16:creationId xmlns:a16="http://schemas.microsoft.com/office/drawing/2014/main" id="{FB00732E-0AB5-F410-C96E-C861C9266F7B}"/>
              </a:ext>
            </a:extLst>
          </p:cNvPr>
          <p:cNvSpPr>
            <a:spLocks noGrp="1"/>
          </p:cNvSpPr>
          <p:nvPr>
            <p:ph type="title"/>
          </p:nvPr>
        </p:nvSpPr>
        <p:spPr/>
        <p:txBody>
          <a:bodyPr>
            <a:normAutofit/>
          </a:bodyPr>
          <a:lstStyle/>
          <a:p>
            <a:r>
              <a:rPr lang="en-US" dirty="0"/>
              <a:t>Mapping from OpenCL Kernel to Vortex</a:t>
            </a:r>
            <a:endParaRPr lang="en-KR" dirty="0"/>
          </a:p>
        </p:txBody>
      </p:sp>
      <p:sp>
        <p:nvSpPr>
          <p:cNvPr id="3" name="Rectangle 2">
            <a:extLst>
              <a:ext uri="{FF2B5EF4-FFF2-40B4-BE49-F238E27FC236}">
                <a16:creationId xmlns:a16="http://schemas.microsoft.com/office/drawing/2014/main" id="{D5D0A748-FCC2-16A3-2400-612D0BE079CB}"/>
              </a:ext>
            </a:extLst>
          </p:cNvPr>
          <p:cNvSpPr/>
          <p:nvPr/>
        </p:nvSpPr>
        <p:spPr>
          <a:xfrm>
            <a:off x="8988572" y="1515607"/>
            <a:ext cx="2720828" cy="1426129"/>
          </a:xfrm>
          <a:prstGeom prst="rect">
            <a:avLst/>
          </a:prstGeom>
          <a:solidFill>
            <a:schemeClr val="bg1">
              <a:lumMod val="95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t>for (all threads) {</a:t>
            </a:r>
          </a:p>
          <a:p>
            <a:pPr algn="ctr"/>
            <a:endParaRPr lang="en-US"/>
          </a:p>
          <a:p>
            <a:pPr algn="ctr"/>
            <a:endParaRPr lang="en-US"/>
          </a:p>
          <a:p>
            <a:pPr algn="ctr"/>
            <a:r>
              <a:rPr lang="en-US"/>
              <a:t>}</a:t>
            </a:r>
          </a:p>
        </p:txBody>
      </p:sp>
      <p:sp>
        <p:nvSpPr>
          <p:cNvPr id="4" name="Rectangle 3">
            <a:extLst>
              <a:ext uri="{FF2B5EF4-FFF2-40B4-BE49-F238E27FC236}">
                <a16:creationId xmlns:a16="http://schemas.microsoft.com/office/drawing/2014/main" id="{5D1862DD-A5F4-E3C9-5175-C9205029D46C}"/>
              </a:ext>
            </a:extLst>
          </p:cNvPr>
          <p:cNvSpPr/>
          <p:nvPr/>
        </p:nvSpPr>
        <p:spPr>
          <a:xfrm>
            <a:off x="9452675" y="2014752"/>
            <a:ext cx="1862356" cy="427838"/>
          </a:xfrm>
          <a:prstGeom prst="rect">
            <a:avLst/>
          </a:prstGeom>
          <a:solidFill>
            <a:schemeClr val="accent1">
              <a:lumMod val="20000"/>
              <a:lumOff val="80000"/>
            </a:schemeClr>
          </a:solidFill>
          <a:ln w="1270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solidFill>
                  <a:schemeClr val="tx1"/>
                </a:solidFill>
              </a:rPr>
              <a:t>pocl</a:t>
            </a:r>
            <a:r>
              <a:rPr lang="en-US">
                <a:solidFill>
                  <a:schemeClr val="tx1"/>
                </a:solidFill>
              </a:rPr>
              <a:t>::</a:t>
            </a:r>
            <a:r>
              <a:rPr lang="en-US" err="1">
                <a:solidFill>
                  <a:schemeClr val="tx1"/>
                </a:solidFill>
              </a:rPr>
              <a:t>wg_func</a:t>
            </a:r>
            <a:r>
              <a:rPr lang="en-US">
                <a:solidFill>
                  <a:schemeClr val="tx1"/>
                </a:solidFill>
              </a:rPr>
              <a:t>()</a:t>
            </a:r>
          </a:p>
        </p:txBody>
      </p:sp>
      <p:sp>
        <p:nvSpPr>
          <p:cNvPr id="8" name="Rectangle 7">
            <a:extLst>
              <a:ext uri="{FF2B5EF4-FFF2-40B4-BE49-F238E27FC236}">
                <a16:creationId xmlns:a16="http://schemas.microsoft.com/office/drawing/2014/main" id="{F301B407-9051-1993-84BC-E006ED5ED879}"/>
              </a:ext>
            </a:extLst>
          </p:cNvPr>
          <p:cNvSpPr/>
          <p:nvPr/>
        </p:nvSpPr>
        <p:spPr>
          <a:xfrm>
            <a:off x="8988572" y="3191310"/>
            <a:ext cx="2720829" cy="1426129"/>
          </a:xfrm>
          <a:prstGeom prst="rect">
            <a:avLst/>
          </a:prstGeom>
          <a:solidFill>
            <a:schemeClr val="bg1">
              <a:lumMod val="95000"/>
            </a:schemeClr>
          </a:solidFill>
          <a:ln w="127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r>
              <a:rPr lang="en-US"/>
              <a:t>for (remaining threads) {</a:t>
            </a:r>
          </a:p>
          <a:p>
            <a:pPr algn="ctr"/>
            <a:endParaRPr lang="en-US"/>
          </a:p>
          <a:p>
            <a:pPr algn="ctr"/>
            <a:endParaRPr lang="en-US"/>
          </a:p>
          <a:p>
            <a:pPr algn="ctr"/>
            <a:r>
              <a:rPr lang="en-US"/>
              <a:t>}</a:t>
            </a:r>
          </a:p>
        </p:txBody>
      </p:sp>
      <p:sp>
        <p:nvSpPr>
          <p:cNvPr id="9" name="Rectangle 8">
            <a:extLst>
              <a:ext uri="{FF2B5EF4-FFF2-40B4-BE49-F238E27FC236}">
                <a16:creationId xmlns:a16="http://schemas.microsoft.com/office/drawing/2014/main" id="{0258B906-0A16-27C9-9143-321AAC8882C5}"/>
              </a:ext>
            </a:extLst>
          </p:cNvPr>
          <p:cNvSpPr/>
          <p:nvPr/>
        </p:nvSpPr>
        <p:spPr>
          <a:xfrm>
            <a:off x="9469480" y="3690455"/>
            <a:ext cx="1929789" cy="427838"/>
          </a:xfrm>
          <a:prstGeom prst="rect">
            <a:avLst/>
          </a:prstGeom>
          <a:solidFill>
            <a:schemeClr val="accent1">
              <a:lumMod val="20000"/>
              <a:lumOff val="80000"/>
            </a:schemeClr>
          </a:solidFill>
          <a:ln w="12700">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solidFill>
                  <a:schemeClr val="tx1"/>
                </a:solidFill>
              </a:rPr>
              <a:t>pocl</a:t>
            </a:r>
            <a:r>
              <a:rPr lang="en-US">
                <a:solidFill>
                  <a:schemeClr val="tx1"/>
                </a:solidFill>
              </a:rPr>
              <a:t>::</a:t>
            </a:r>
            <a:r>
              <a:rPr lang="en-US" err="1">
                <a:solidFill>
                  <a:schemeClr val="tx1"/>
                </a:solidFill>
              </a:rPr>
              <a:t>wg_func</a:t>
            </a:r>
            <a:r>
              <a:rPr lang="en-US">
                <a:solidFill>
                  <a:schemeClr val="tx1"/>
                </a:solidFill>
              </a:rPr>
              <a:t>()</a:t>
            </a:r>
          </a:p>
        </p:txBody>
      </p:sp>
      <p:sp>
        <p:nvSpPr>
          <p:cNvPr id="10" name="Left Brace 9">
            <a:extLst>
              <a:ext uri="{FF2B5EF4-FFF2-40B4-BE49-F238E27FC236}">
                <a16:creationId xmlns:a16="http://schemas.microsoft.com/office/drawing/2014/main" id="{8FDF02B3-A657-4E0A-B2F3-5EEF43DF3651}"/>
              </a:ext>
            </a:extLst>
          </p:cNvPr>
          <p:cNvSpPr/>
          <p:nvPr/>
        </p:nvSpPr>
        <p:spPr>
          <a:xfrm>
            <a:off x="8440396" y="1515607"/>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4BF62F5D-C951-F7CC-F20B-194D3AA2DA0C}"/>
              </a:ext>
            </a:extLst>
          </p:cNvPr>
          <p:cNvSpPr/>
          <p:nvPr/>
        </p:nvSpPr>
        <p:spPr>
          <a:xfrm>
            <a:off x="8440396" y="3191309"/>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15962B9-9463-8E34-38C9-D9FD55354283}"/>
              </a:ext>
            </a:extLst>
          </p:cNvPr>
          <p:cNvSpPr txBox="1"/>
          <p:nvPr/>
        </p:nvSpPr>
        <p:spPr>
          <a:xfrm>
            <a:off x="6676461" y="2016463"/>
            <a:ext cx="1926213" cy="369332"/>
          </a:xfrm>
          <a:prstGeom prst="rect">
            <a:avLst/>
          </a:prstGeom>
          <a:noFill/>
        </p:spPr>
        <p:txBody>
          <a:bodyPr wrap="square" lIns="91440" tIns="45720" rIns="91440" bIns="45720" rtlCol="0" anchor="t">
            <a:spAutoFit/>
          </a:bodyPr>
          <a:lstStyle/>
          <a:p>
            <a:r>
              <a:rPr lang="en-US"/>
              <a:t>Wavefront 0~N</a:t>
            </a:r>
          </a:p>
        </p:txBody>
      </p:sp>
      <p:sp>
        <p:nvSpPr>
          <p:cNvPr id="13" name="TextBox 12">
            <a:extLst>
              <a:ext uri="{FF2B5EF4-FFF2-40B4-BE49-F238E27FC236}">
                <a16:creationId xmlns:a16="http://schemas.microsoft.com/office/drawing/2014/main" id="{0289F65D-E9B4-3025-9665-7E008A800DCF}"/>
              </a:ext>
            </a:extLst>
          </p:cNvPr>
          <p:cNvSpPr txBox="1"/>
          <p:nvPr/>
        </p:nvSpPr>
        <p:spPr>
          <a:xfrm>
            <a:off x="6678661" y="3690455"/>
            <a:ext cx="1778047" cy="369332"/>
          </a:xfrm>
          <a:prstGeom prst="rect">
            <a:avLst/>
          </a:prstGeom>
          <a:noFill/>
        </p:spPr>
        <p:txBody>
          <a:bodyPr wrap="square" lIns="91440" tIns="45720" rIns="91440" bIns="45720" rtlCol="0" anchor="t">
            <a:spAutoFit/>
          </a:bodyPr>
          <a:lstStyle/>
          <a:p>
            <a:r>
              <a:rPr lang="en-US"/>
              <a:t>Wavefront (0)</a:t>
            </a:r>
          </a:p>
        </p:txBody>
      </p:sp>
      <p:cxnSp>
        <p:nvCxnSpPr>
          <p:cNvPr id="14" name="Straight Connector 13">
            <a:extLst>
              <a:ext uri="{FF2B5EF4-FFF2-40B4-BE49-F238E27FC236}">
                <a16:creationId xmlns:a16="http://schemas.microsoft.com/office/drawing/2014/main" id="{EA4C2498-5566-2035-661B-2535FA3845D5}"/>
              </a:ext>
            </a:extLst>
          </p:cNvPr>
          <p:cNvCxnSpPr/>
          <p:nvPr/>
        </p:nvCxnSpPr>
        <p:spPr>
          <a:xfrm>
            <a:off x="8865473" y="3067571"/>
            <a:ext cx="2729123"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880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20D16E-10D4-B3D7-3E20-A786DC623B59}"/>
              </a:ext>
            </a:extLst>
          </p:cNvPr>
          <p:cNvSpPr>
            <a:spLocks noGrp="1"/>
          </p:cNvSpPr>
          <p:nvPr>
            <p:ph idx="1"/>
          </p:nvPr>
        </p:nvSpPr>
        <p:spPr>
          <a:xfrm>
            <a:off x="381000" y="1215484"/>
            <a:ext cx="11430000" cy="4918615"/>
          </a:xfrm>
        </p:spPr>
        <p:txBody>
          <a:bodyPr vert="horz" lIns="91440" tIns="45720" rIns="91440" bIns="45720" rtlCol="0" anchor="t">
            <a:normAutofit/>
          </a:bodyPr>
          <a:lstStyle/>
          <a:p>
            <a:r>
              <a:rPr lang="en-KR" sz="2400">
                <a:latin typeface="Roboto"/>
                <a:ea typeface="Roboto"/>
                <a:cs typeface="Roboto"/>
              </a:rPr>
              <a:t>New RISCV target feature</a:t>
            </a:r>
          </a:p>
          <a:p>
            <a:r>
              <a:rPr lang="en-KR" sz="2400">
                <a:latin typeface="Roboto"/>
                <a:ea typeface="Roboto"/>
                <a:cs typeface="Roboto"/>
              </a:rPr>
              <a:t>Toolchain integration</a:t>
            </a:r>
            <a:endParaRPr lang="en-KR" sz="2400"/>
          </a:p>
          <a:p>
            <a:pPr lvl="1">
              <a:buFont typeface="Wingdings" panose="05000000000000000000" pitchFamily="2" charset="2"/>
              <a:buChar char="Ø"/>
            </a:pPr>
            <a:r>
              <a:rPr lang="en-US" sz="2000">
                <a:solidFill>
                  <a:schemeClr val="tx1"/>
                </a:solidFill>
                <a:latin typeface="Roboto"/>
                <a:ea typeface="Roboto"/>
                <a:cs typeface="Roboto"/>
              </a:rPr>
              <a:t>GCC toolchain</a:t>
            </a:r>
          </a:p>
          <a:p>
            <a:pPr lvl="1">
              <a:buFont typeface="Wingdings" panose="05000000000000000000" pitchFamily="2" charset="2"/>
              <a:buChar char="Ø"/>
            </a:pPr>
            <a:r>
              <a:rPr lang="en-US" sz="2000">
                <a:solidFill>
                  <a:schemeClr val="tx1"/>
                </a:solidFill>
                <a:latin typeface="Roboto"/>
                <a:ea typeface="Roboto"/>
                <a:cs typeface="Roboto"/>
              </a:rPr>
              <a:t>Kernel runtime</a:t>
            </a:r>
          </a:p>
          <a:p>
            <a:r>
              <a:rPr lang="en-KR" sz="2400">
                <a:latin typeface="Roboto"/>
                <a:ea typeface="Roboto"/>
                <a:cs typeface="Roboto"/>
              </a:rPr>
              <a:t>Assembler/Disassembler</a:t>
            </a:r>
          </a:p>
          <a:p>
            <a:pPr lvl="1">
              <a:buFont typeface="Wingdings" panose="05000000000000000000" pitchFamily="2" charset="2"/>
              <a:buChar char="Ø"/>
            </a:pPr>
            <a:r>
              <a:rPr lang="en-US" sz="2000">
                <a:solidFill>
                  <a:schemeClr val="tx1"/>
                </a:solidFill>
                <a:latin typeface="Roboto"/>
                <a:ea typeface="Roboto"/>
                <a:cs typeface="Roboto"/>
              </a:rPr>
              <a:t>GPGPU ISA Extension</a:t>
            </a:r>
          </a:p>
          <a:p>
            <a:pPr lvl="2">
              <a:buFont typeface="Wingdings" panose="05000000000000000000" pitchFamily="2" charset="2"/>
              <a:buChar char="Ø"/>
            </a:pPr>
            <a:r>
              <a:rPr lang="en-US" err="1">
                <a:solidFill>
                  <a:schemeClr val="tx1"/>
                </a:solidFill>
                <a:latin typeface="Roboto"/>
                <a:ea typeface="Roboto"/>
                <a:cs typeface="Roboto"/>
              </a:rPr>
              <a:t>Wspawn</a:t>
            </a:r>
            <a:r>
              <a:rPr lang="en-US">
                <a:solidFill>
                  <a:schemeClr val="tx1"/>
                </a:solidFill>
                <a:latin typeface="Roboto"/>
                <a:ea typeface="Roboto"/>
                <a:cs typeface="Roboto"/>
              </a:rPr>
              <a:t>, </a:t>
            </a:r>
            <a:r>
              <a:rPr lang="en-US" err="1">
                <a:solidFill>
                  <a:schemeClr val="tx1"/>
                </a:solidFill>
                <a:latin typeface="Roboto"/>
                <a:ea typeface="Roboto"/>
                <a:cs typeface="Roboto"/>
              </a:rPr>
              <a:t>tmc</a:t>
            </a:r>
            <a:r>
              <a:rPr lang="en-US">
                <a:solidFill>
                  <a:schemeClr val="tx1"/>
                </a:solidFill>
                <a:latin typeface="Roboto"/>
                <a:ea typeface="Roboto"/>
                <a:cs typeface="Roboto"/>
              </a:rPr>
              <a:t>, </a:t>
            </a:r>
            <a:r>
              <a:rPr lang="en-US" err="1">
                <a:solidFill>
                  <a:schemeClr val="tx1"/>
                </a:solidFill>
                <a:latin typeface="Roboto"/>
                <a:ea typeface="Roboto"/>
                <a:cs typeface="Roboto"/>
              </a:rPr>
              <a:t>split,join</a:t>
            </a:r>
            <a:r>
              <a:rPr lang="en-US">
                <a:solidFill>
                  <a:schemeClr val="tx1"/>
                </a:solidFill>
                <a:latin typeface="Roboto"/>
                <a:ea typeface="Roboto"/>
                <a:cs typeface="Roboto"/>
              </a:rPr>
              <a:t>, bar, </a:t>
            </a:r>
            <a:r>
              <a:rPr lang="en-US" err="1">
                <a:solidFill>
                  <a:schemeClr val="tx1"/>
                </a:solidFill>
                <a:latin typeface="Roboto"/>
                <a:ea typeface="Roboto"/>
                <a:cs typeface="Roboto"/>
              </a:rPr>
              <a:t>tex</a:t>
            </a:r>
            <a:endParaRPr lang="en-KR">
              <a:solidFill>
                <a:schemeClr val="tx1"/>
              </a:solidFill>
              <a:latin typeface="Roboto"/>
              <a:ea typeface="Roboto"/>
              <a:cs typeface="Roboto"/>
            </a:endParaRPr>
          </a:p>
          <a:p>
            <a:r>
              <a:rPr lang="en-KR" sz="2400">
                <a:latin typeface="Roboto"/>
                <a:ea typeface="Roboto"/>
                <a:cs typeface="Roboto"/>
              </a:rPr>
              <a:t>Optimization Pass</a:t>
            </a:r>
          </a:p>
          <a:p>
            <a:pPr lvl="1">
              <a:buFont typeface="Wingdings" panose="05000000000000000000" pitchFamily="2" charset="2"/>
              <a:buChar char="Ø"/>
            </a:pPr>
            <a:r>
              <a:rPr lang="en-US" sz="2000">
                <a:solidFill>
                  <a:schemeClr val="tx1"/>
                </a:solidFill>
                <a:latin typeface="Roboto"/>
                <a:ea typeface="Roboto"/>
                <a:cs typeface="Roboto"/>
              </a:rPr>
              <a:t>Divergence Control Pass</a:t>
            </a:r>
          </a:p>
          <a:p>
            <a:pPr lvl="2">
              <a:buFont typeface="Wingdings" panose="05000000000000000000" pitchFamily="2" charset="2"/>
              <a:buChar char="Ø"/>
            </a:pPr>
            <a:r>
              <a:rPr lang="en-US">
                <a:solidFill>
                  <a:schemeClr val="tx1"/>
                </a:solidFill>
                <a:latin typeface="Roboto"/>
                <a:ea typeface="Roboto"/>
                <a:cs typeface="Roboto"/>
              </a:rPr>
              <a:t>Split/Join auto-insertion</a:t>
            </a:r>
          </a:p>
        </p:txBody>
      </p:sp>
      <p:sp>
        <p:nvSpPr>
          <p:cNvPr id="5" name="Slide Number Placeholder 4">
            <a:extLst>
              <a:ext uri="{FF2B5EF4-FFF2-40B4-BE49-F238E27FC236}">
                <a16:creationId xmlns:a16="http://schemas.microsoft.com/office/drawing/2014/main" id="{D036D154-E3C0-5D67-9C1A-F7741C66F037}"/>
              </a:ext>
            </a:extLst>
          </p:cNvPr>
          <p:cNvSpPr>
            <a:spLocks noGrp="1"/>
          </p:cNvSpPr>
          <p:nvPr>
            <p:ph type="sldNum" sz="quarter" idx="12"/>
          </p:nvPr>
        </p:nvSpPr>
        <p:spPr/>
        <p:txBody>
          <a:bodyPr/>
          <a:lstStyle/>
          <a:p>
            <a:fld id="{AE678206-0642-9F48-9727-6B519CB285FA}" type="slidenum">
              <a:rPr lang="en-US" smtClean="0"/>
              <a:t>21</a:t>
            </a:fld>
            <a:endParaRPr lang="en-US"/>
          </a:p>
        </p:txBody>
      </p:sp>
      <p:sp>
        <p:nvSpPr>
          <p:cNvPr id="2" name="Title 1">
            <a:extLst>
              <a:ext uri="{FF2B5EF4-FFF2-40B4-BE49-F238E27FC236}">
                <a16:creationId xmlns:a16="http://schemas.microsoft.com/office/drawing/2014/main" id="{DFF5B089-AC65-44E7-9DBE-18AA5D9FD025}"/>
              </a:ext>
            </a:extLst>
          </p:cNvPr>
          <p:cNvSpPr>
            <a:spLocks noGrp="1"/>
          </p:cNvSpPr>
          <p:nvPr>
            <p:ph type="title"/>
          </p:nvPr>
        </p:nvSpPr>
        <p:spPr/>
        <p:txBody>
          <a:bodyPr/>
          <a:lstStyle/>
          <a:p>
            <a:r>
              <a:rPr lang="en-KR"/>
              <a:t>LLVM Compiler Extension</a:t>
            </a:r>
          </a:p>
        </p:txBody>
      </p:sp>
    </p:spTree>
    <p:extLst>
      <p:ext uri="{BB962C8B-B14F-4D97-AF65-F5344CB8AC3E}">
        <p14:creationId xmlns:p14="http://schemas.microsoft.com/office/powerpoint/2010/main" val="29597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2791-0AD3-C8D8-B05B-E3F5485E4FE2}"/>
              </a:ext>
            </a:extLst>
          </p:cNvPr>
          <p:cNvSpPr>
            <a:spLocks noGrp="1"/>
          </p:cNvSpPr>
          <p:nvPr>
            <p:ph type="title"/>
          </p:nvPr>
        </p:nvSpPr>
        <p:spPr/>
        <p:txBody>
          <a:bodyPr/>
          <a:lstStyle/>
          <a:p>
            <a:r>
              <a:rPr lang="en-KR"/>
              <a:t>Vortex Divergence Control</a:t>
            </a:r>
          </a:p>
        </p:txBody>
      </p:sp>
      <p:sp>
        <p:nvSpPr>
          <p:cNvPr id="3" name="Content Placeholder 2">
            <a:extLst>
              <a:ext uri="{FF2B5EF4-FFF2-40B4-BE49-F238E27FC236}">
                <a16:creationId xmlns:a16="http://schemas.microsoft.com/office/drawing/2014/main" id="{257546D2-5CB4-727B-4258-2C30CDC5A739}"/>
              </a:ext>
            </a:extLst>
          </p:cNvPr>
          <p:cNvSpPr>
            <a:spLocks noGrp="1"/>
          </p:cNvSpPr>
          <p:nvPr>
            <p:ph sz="half" idx="1"/>
          </p:nvPr>
        </p:nvSpPr>
        <p:spPr>
          <a:xfrm>
            <a:off x="379048" y="1215483"/>
            <a:ext cx="5615353" cy="4966656"/>
          </a:xfrm>
        </p:spPr>
        <p:txBody>
          <a:bodyPr>
            <a:normAutofit/>
          </a:bodyPr>
          <a:lstStyle/>
          <a:p>
            <a:r>
              <a:rPr lang="en-US" sz="2400" dirty="0"/>
              <a:t>Handling divergent control-flow</a:t>
            </a:r>
          </a:p>
          <a:p>
            <a:pPr lvl="1">
              <a:buFont typeface="Wingdings" panose="05000000000000000000" pitchFamily="2" charset="2"/>
              <a:buChar char="Ø"/>
            </a:pPr>
            <a:r>
              <a:rPr lang="en-US" sz="2400" dirty="0">
                <a:solidFill>
                  <a:schemeClr val="tx1"/>
                </a:solidFill>
              </a:rPr>
              <a:t>Divergence analysis</a:t>
            </a:r>
          </a:p>
          <a:p>
            <a:pPr lvl="2">
              <a:buFont typeface="Wingdings" panose="05000000000000000000" pitchFamily="2" charset="2"/>
              <a:buChar char="Ø"/>
            </a:pPr>
            <a:r>
              <a:rPr lang="en-US" dirty="0">
                <a:solidFill>
                  <a:schemeClr val="tx1"/>
                </a:solidFill>
              </a:rPr>
              <a:t>Mark divergent instructions</a:t>
            </a:r>
          </a:p>
          <a:p>
            <a:pPr lvl="1">
              <a:buFont typeface="Wingdings" panose="05000000000000000000" pitchFamily="2" charset="2"/>
              <a:buChar char="Ø"/>
            </a:pPr>
            <a:r>
              <a:rPr lang="en-US" sz="2400" dirty="0">
                <a:solidFill>
                  <a:schemeClr val="tx1"/>
                </a:solidFill>
              </a:rPr>
              <a:t>Divergence management</a:t>
            </a:r>
          </a:p>
          <a:p>
            <a:pPr lvl="2">
              <a:buFont typeface="Wingdings" panose="05000000000000000000" pitchFamily="2" charset="2"/>
              <a:buChar char="Ø"/>
            </a:pPr>
            <a:r>
              <a:rPr lang="en-US" dirty="0">
                <a:solidFill>
                  <a:schemeClr val="tx1"/>
                </a:solidFill>
              </a:rPr>
              <a:t>Insert Split and Join instruction</a:t>
            </a:r>
          </a:p>
          <a:p>
            <a:pPr lvl="2">
              <a:buClr>
                <a:srgbClr val="BCBCBC"/>
              </a:buClr>
              <a:buFont typeface="Wingdings" panose="05000000000000000000" pitchFamily="2" charset="2"/>
              <a:buChar char="Ø"/>
            </a:pPr>
            <a:r>
              <a:rPr lang="en-US" dirty="0">
                <a:solidFill>
                  <a:schemeClr val="tx1"/>
                </a:solidFill>
                <a:latin typeface="Tahoma"/>
                <a:ea typeface="Tahoma"/>
                <a:cs typeface="Tahoma"/>
              </a:rPr>
              <a:t>Handling loops is more complex</a:t>
            </a:r>
            <a:endParaRPr lang="en-US" dirty="0">
              <a:solidFill>
                <a:schemeClr val="tx1"/>
              </a:solidFill>
            </a:endParaRPr>
          </a:p>
          <a:p>
            <a:pPr lvl="3">
              <a:buFont typeface="Wingdings" panose="05000000000000000000" pitchFamily="2" charset="2"/>
              <a:buChar char="Ø"/>
            </a:pPr>
            <a:r>
              <a:rPr lang="en-US" dirty="0">
                <a:solidFill>
                  <a:schemeClr val="tx1"/>
                </a:solidFill>
                <a:latin typeface="Tahoma"/>
                <a:ea typeface="Tahoma"/>
                <a:cs typeface="Tahoma"/>
              </a:rPr>
              <a:t>Use </a:t>
            </a:r>
            <a:r>
              <a:rPr lang="en-US" b="1" dirty="0" err="1">
                <a:solidFill>
                  <a:schemeClr val="tx1"/>
                </a:solidFill>
                <a:latin typeface="Tahoma"/>
                <a:ea typeface="Tahoma"/>
                <a:cs typeface="Tahoma"/>
              </a:rPr>
              <a:t>vx_pred</a:t>
            </a:r>
            <a:r>
              <a:rPr lang="en-US" dirty="0">
                <a:solidFill>
                  <a:schemeClr val="tx1"/>
                </a:solidFill>
                <a:latin typeface="Tahoma"/>
                <a:ea typeface="Tahoma"/>
                <a:cs typeface="Tahoma"/>
              </a:rPr>
              <a:t> to disable threads on conditional</a:t>
            </a:r>
            <a:endParaRPr lang="en-US" dirty="0">
              <a:solidFill>
                <a:schemeClr val="tx1"/>
              </a:solidFill>
            </a:endParaRPr>
          </a:p>
          <a:p>
            <a:pPr marL="457200" lvl="1" indent="0">
              <a:buNone/>
            </a:pPr>
            <a:endParaRPr lang="en-US" dirty="0"/>
          </a:p>
          <a:p>
            <a:pPr marL="160021" indent="-342900">
              <a:buSzPts val="1824"/>
            </a:pPr>
            <a:r>
              <a:rPr lang="en-US" sz="2400" dirty="0"/>
              <a:t>Handling Divergence</a:t>
            </a:r>
          </a:p>
          <a:p>
            <a:pPr lvl="1">
              <a:buFont typeface="Wingdings" panose="05000000000000000000" pitchFamily="2" charset="2"/>
              <a:buChar char="Ø"/>
            </a:pPr>
            <a:r>
              <a:rPr lang="en-US" sz="2400" dirty="0">
                <a:solidFill>
                  <a:schemeClr val="tx1"/>
                </a:solidFill>
              </a:rPr>
              <a:t>Divergent If/else statement</a:t>
            </a:r>
          </a:p>
          <a:p>
            <a:pPr lvl="1">
              <a:buFont typeface="Wingdings" panose="05000000000000000000" pitchFamily="2" charset="2"/>
              <a:buChar char="Ø"/>
            </a:pPr>
            <a:r>
              <a:rPr lang="en-US" sz="2400" dirty="0">
                <a:solidFill>
                  <a:schemeClr val="tx1"/>
                </a:solidFill>
              </a:rPr>
              <a:t>Divergent Loops</a:t>
            </a:r>
          </a:p>
          <a:p>
            <a:pPr marL="457200" lvl="1" indent="0">
              <a:buNone/>
            </a:pPr>
            <a:endParaRPr lang="en-US" dirty="0"/>
          </a:p>
          <a:p>
            <a:endParaRPr lang="en-KR" dirty="0"/>
          </a:p>
        </p:txBody>
      </p:sp>
      <p:sp>
        <p:nvSpPr>
          <p:cNvPr id="5" name="Slide Number Placeholder 4">
            <a:extLst>
              <a:ext uri="{FF2B5EF4-FFF2-40B4-BE49-F238E27FC236}">
                <a16:creationId xmlns:a16="http://schemas.microsoft.com/office/drawing/2014/main" id="{913632B8-555D-6BE3-11F3-D9C0617E5676}"/>
              </a:ext>
            </a:extLst>
          </p:cNvPr>
          <p:cNvSpPr>
            <a:spLocks noGrp="1"/>
          </p:cNvSpPr>
          <p:nvPr>
            <p:ph type="sldNum" sz="quarter" idx="12"/>
          </p:nvPr>
        </p:nvSpPr>
        <p:spPr/>
        <p:txBody>
          <a:bodyPr/>
          <a:lstStyle/>
          <a:p>
            <a:fld id="{AE678206-0642-9F48-9727-6B519CB285FA}" type="slidenum">
              <a:rPr lang="en-US" smtClean="0"/>
              <a:t>22</a:t>
            </a:fld>
            <a:endParaRPr lang="en-US"/>
          </a:p>
        </p:txBody>
      </p:sp>
      <p:grpSp>
        <p:nvGrpSpPr>
          <p:cNvPr id="34" name="Group 33">
            <a:extLst>
              <a:ext uri="{FF2B5EF4-FFF2-40B4-BE49-F238E27FC236}">
                <a16:creationId xmlns:a16="http://schemas.microsoft.com/office/drawing/2014/main" id="{1B7D9D45-3801-8E79-7D5A-7ACBA568F90D}"/>
              </a:ext>
            </a:extLst>
          </p:cNvPr>
          <p:cNvGrpSpPr/>
          <p:nvPr/>
        </p:nvGrpSpPr>
        <p:grpSpPr>
          <a:xfrm>
            <a:off x="7208875" y="922374"/>
            <a:ext cx="4209085" cy="1728125"/>
            <a:chOff x="1279059" y="4808340"/>
            <a:chExt cx="4816941" cy="2143608"/>
          </a:xfrm>
        </p:grpSpPr>
        <p:sp>
          <p:nvSpPr>
            <p:cNvPr id="6" name="Rectangle 5">
              <a:extLst>
                <a:ext uri="{FF2B5EF4-FFF2-40B4-BE49-F238E27FC236}">
                  <a16:creationId xmlns:a16="http://schemas.microsoft.com/office/drawing/2014/main" id="{F877615C-D7A0-9B8B-4D90-8976659253C4}"/>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7" name="Rectangle 6">
              <a:extLst>
                <a:ext uri="{FF2B5EF4-FFF2-40B4-BE49-F238E27FC236}">
                  <a16:creationId xmlns:a16="http://schemas.microsoft.com/office/drawing/2014/main" id="{4F0FCD2A-3964-AE18-83D8-868C0A98B8E0}"/>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8" name="Rectangle 7">
              <a:extLst>
                <a:ext uri="{FF2B5EF4-FFF2-40B4-BE49-F238E27FC236}">
                  <a16:creationId xmlns:a16="http://schemas.microsoft.com/office/drawing/2014/main" id="{8725EB12-34E6-FF1A-69B9-E9EA5DAAAA1A}"/>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C</a:t>
              </a:r>
            </a:p>
          </p:txBody>
        </p:sp>
        <p:sp>
          <p:nvSpPr>
            <p:cNvPr id="9" name="Rectangle 8">
              <a:extLst>
                <a:ext uri="{FF2B5EF4-FFF2-40B4-BE49-F238E27FC236}">
                  <a16:creationId xmlns:a16="http://schemas.microsoft.com/office/drawing/2014/main" id="{2F73B688-8A3A-CF9C-9A3D-4E3D447A4563}"/>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0" name="Straight Arrow Connector 9">
              <a:extLst>
                <a:ext uri="{FF2B5EF4-FFF2-40B4-BE49-F238E27FC236}">
                  <a16:creationId xmlns:a16="http://schemas.microsoft.com/office/drawing/2014/main" id="{81C18335-7117-F841-807D-62895F8B0A59}"/>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74A05CA2-A0B1-B2D3-689A-F94547BE7B09}"/>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96E56FB-E447-B823-1D05-A093F3B0996A}"/>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BF1E9E4-15CB-062A-ED56-EEC87B5AD4D9}"/>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D09EF46-61BE-5B4C-895E-27504EEC4CF8}"/>
                </a:ext>
              </a:extLst>
            </p:cNvPr>
            <p:cNvSpPr txBox="1"/>
            <p:nvPr/>
          </p:nvSpPr>
          <p:spPr>
            <a:xfrm>
              <a:off x="3193659" y="5287098"/>
              <a:ext cx="2249897" cy="1577418"/>
            </a:xfrm>
            <a:prstGeom prst="rect">
              <a:avLst/>
            </a:prstGeom>
            <a:noFill/>
          </p:spPr>
          <p:txBody>
            <a:bodyPr wrap="non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endParaRPr lang="en-US" sz="1400" dirty="0">
                <a:solidFill>
                  <a:srgbClr val="FF0000"/>
                </a:solidFill>
              </a:endParaRPr>
            </a:p>
          </p:txBody>
        </p:sp>
        <p:sp>
          <p:nvSpPr>
            <p:cNvPr id="15" name="Rectangle 14">
              <a:extLst>
                <a:ext uri="{FF2B5EF4-FFF2-40B4-BE49-F238E27FC236}">
                  <a16:creationId xmlns:a16="http://schemas.microsoft.com/office/drawing/2014/main" id="{F7143CE0-375D-9021-284A-E6112F68DB0D}"/>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ECCEF5D4-A717-26CA-7961-0454C2262522}"/>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34BE21C-3B06-5C03-BB30-791C282DB4A4}"/>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01D0DE7F-5737-D45F-7DA4-BE27A88F956D}"/>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9" name="Straight Arrow Connector 18">
              <a:extLst>
                <a:ext uri="{FF2B5EF4-FFF2-40B4-BE49-F238E27FC236}">
                  <a16:creationId xmlns:a16="http://schemas.microsoft.com/office/drawing/2014/main" id="{B8D352ED-6C94-17E7-8963-093BD4A37F04}"/>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3912BD7-8E16-5369-A0A5-7BE2325ED0ED}"/>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6AE7769-63D0-46D3-92A5-AE62F7EF293E}"/>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FBD96C3-B199-68F5-3115-24B2BE3B5F1A}"/>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766D1828-7BEF-A08F-A673-B7423FE226A4}"/>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4" name="Straight Arrow Connector 23">
              <a:extLst>
                <a:ext uri="{FF2B5EF4-FFF2-40B4-BE49-F238E27FC236}">
                  <a16:creationId xmlns:a16="http://schemas.microsoft.com/office/drawing/2014/main" id="{3B1F20E9-496F-DEF1-784B-A33E4DD6D778}"/>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E4B180-59C7-7B2A-21FB-17CCE64275A5}"/>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1FD362F5-269D-FA31-B965-E3135B65F2E7}"/>
                </a:ext>
              </a:extLst>
            </p:cNvPr>
            <p:cNvSpPr txBox="1"/>
            <p:nvPr/>
          </p:nvSpPr>
          <p:spPr>
            <a:xfrm>
              <a:off x="3149363" y="4808340"/>
              <a:ext cx="2380829" cy="415111"/>
            </a:xfrm>
            <a:prstGeom prst="rect">
              <a:avLst/>
            </a:prstGeom>
            <a:noFill/>
          </p:spPr>
          <p:txBody>
            <a:bodyPr wrap="none" rtlCol="0">
              <a:spAutoFit/>
            </a:bodyPr>
            <a:lstStyle/>
            <a:p>
              <a:r>
                <a:rPr lang="en-US" sz="1400" b="1">
                  <a:solidFill>
                    <a:srgbClr val="FF0000"/>
                  </a:solidFill>
                </a:rPr>
                <a:t>Divergent branch! </a:t>
              </a:r>
            </a:p>
          </p:txBody>
        </p:sp>
      </p:grpSp>
      <p:sp>
        <p:nvSpPr>
          <p:cNvPr id="29" name="TextBox 28">
            <a:extLst>
              <a:ext uri="{FF2B5EF4-FFF2-40B4-BE49-F238E27FC236}">
                <a16:creationId xmlns:a16="http://schemas.microsoft.com/office/drawing/2014/main" id="{28FE5052-ADD3-4439-D17E-99853C2E3AC1}"/>
              </a:ext>
            </a:extLst>
          </p:cNvPr>
          <p:cNvSpPr txBox="1"/>
          <p:nvPr/>
        </p:nvSpPr>
        <p:spPr>
          <a:xfrm>
            <a:off x="8997425" y="5731910"/>
            <a:ext cx="1433115" cy="292388"/>
          </a:xfrm>
          <a:prstGeom prst="rect">
            <a:avLst/>
          </a:prstGeom>
          <a:noFill/>
        </p:spPr>
        <p:txBody>
          <a:bodyPr wrap="square" lIns="0" rIns="0" rtlCol="0">
            <a:spAutoFit/>
          </a:bodyPr>
          <a:lstStyle/>
          <a:p>
            <a:r>
              <a:rPr lang="en-US" sz="1300" b="1"/>
              <a:t>Simplification</a:t>
            </a:r>
          </a:p>
        </p:txBody>
      </p:sp>
      <p:pic>
        <p:nvPicPr>
          <p:cNvPr id="4" name="Picture 3" descr="A screenshot of a computer program&#10;&#10;Description automatically generated">
            <a:extLst>
              <a:ext uri="{FF2B5EF4-FFF2-40B4-BE49-F238E27FC236}">
                <a16:creationId xmlns:a16="http://schemas.microsoft.com/office/drawing/2014/main" id="{24AF9D68-BE8C-6E05-8651-BFA58CFCD652}"/>
              </a:ext>
            </a:extLst>
          </p:cNvPr>
          <p:cNvPicPr>
            <a:picLocks noChangeAspect="1"/>
          </p:cNvPicPr>
          <p:nvPr/>
        </p:nvPicPr>
        <p:blipFill>
          <a:blip r:embed="rId3"/>
          <a:stretch>
            <a:fillRect/>
          </a:stretch>
        </p:blipFill>
        <p:spPr>
          <a:xfrm>
            <a:off x="6222060" y="2804842"/>
            <a:ext cx="5799144" cy="4010239"/>
          </a:xfrm>
          <a:prstGeom prst="rect">
            <a:avLst/>
          </a:prstGeom>
        </p:spPr>
      </p:pic>
    </p:spTree>
    <p:extLst>
      <p:ext uri="{BB962C8B-B14F-4D97-AF65-F5344CB8AC3E}">
        <p14:creationId xmlns:p14="http://schemas.microsoft.com/office/powerpoint/2010/main" val="412953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AE123A-2204-7EA7-4F7B-4BB5FD17DD30}"/>
              </a:ext>
            </a:extLst>
          </p:cNvPr>
          <p:cNvSpPr>
            <a:spLocks noGrp="1"/>
          </p:cNvSpPr>
          <p:nvPr>
            <p:ph idx="1"/>
          </p:nvPr>
        </p:nvSpPr>
        <p:spPr>
          <a:xfrm>
            <a:off x="381000" y="1215484"/>
            <a:ext cx="11430000" cy="5441793"/>
          </a:xfrm>
        </p:spPr>
        <p:txBody>
          <a:bodyPr>
            <a:normAutofit/>
          </a:bodyPr>
          <a:lstStyle/>
          <a:p>
            <a:r>
              <a:rPr lang="en-KR" dirty="0"/>
              <a:t>Upgrade PoCL version as 4.0</a:t>
            </a:r>
          </a:p>
          <a:p>
            <a:pPr lvl="1">
              <a:buFont typeface="Wingdings" panose="05000000000000000000" pitchFamily="2" charset="2"/>
              <a:buChar char="Ø"/>
            </a:pPr>
            <a:r>
              <a:rPr lang="en-US" sz="2400" dirty="0">
                <a:solidFill>
                  <a:schemeClr val="tx1"/>
                </a:solidFill>
              </a:rPr>
              <a:t>Support OpenCL 3.0</a:t>
            </a:r>
          </a:p>
          <a:p>
            <a:pPr lvl="1">
              <a:buFont typeface="Wingdings" panose="05000000000000000000" pitchFamily="2" charset="2"/>
              <a:buChar char="Ø"/>
            </a:pPr>
            <a:r>
              <a:rPr lang="en-US" sz="2400" dirty="0">
                <a:solidFill>
                  <a:schemeClr val="tx1"/>
                </a:solidFill>
              </a:rPr>
              <a:t>Using </a:t>
            </a:r>
            <a:r>
              <a:rPr lang="en-US" sz="2400" dirty="0" err="1">
                <a:solidFill>
                  <a:schemeClr val="tx1"/>
                </a:solidFill>
              </a:rPr>
              <a:t>llvm</a:t>
            </a:r>
            <a:r>
              <a:rPr lang="en-US" sz="2400" dirty="0">
                <a:solidFill>
                  <a:schemeClr val="tx1"/>
                </a:solidFill>
              </a:rPr>
              <a:t> vortex based on </a:t>
            </a:r>
            <a:r>
              <a:rPr lang="en-US" sz="2400" dirty="0" err="1">
                <a:solidFill>
                  <a:schemeClr val="tx1"/>
                </a:solidFill>
              </a:rPr>
              <a:t>llvm</a:t>
            </a:r>
            <a:r>
              <a:rPr lang="en-US" sz="2400" dirty="0">
                <a:solidFill>
                  <a:schemeClr val="tx1"/>
                </a:solidFill>
              </a:rPr>
              <a:t> v16</a:t>
            </a:r>
          </a:p>
          <a:p>
            <a:pPr lvl="1">
              <a:buFont typeface="Wingdings" panose="05000000000000000000" pitchFamily="2" charset="2"/>
              <a:buChar char="Ø"/>
            </a:pPr>
            <a:endParaRPr lang="en-US" dirty="0">
              <a:solidFill>
                <a:schemeClr val="tx1"/>
              </a:solidFill>
            </a:endParaRPr>
          </a:p>
          <a:p>
            <a:r>
              <a:rPr lang="en-KR" dirty="0"/>
              <a:t>17 Benchmark support</a:t>
            </a:r>
          </a:p>
          <a:p>
            <a:pPr lvl="1">
              <a:buFont typeface="Wingdings" panose="05000000000000000000" pitchFamily="2" charset="2"/>
              <a:buChar char="Ø"/>
            </a:pPr>
            <a:r>
              <a:rPr lang="en-US" sz="2400" dirty="0" err="1">
                <a:solidFill>
                  <a:schemeClr val="tx1"/>
                </a:solidFill>
              </a:rPr>
              <a:t>Vecadd</a:t>
            </a:r>
            <a:r>
              <a:rPr lang="en-US" sz="2400" dirty="0">
                <a:solidFill>
                  <a:schemeClr val="tx1"/>
                </a:solidFill>
              </a:rPr>
              <a:t>, </a:t>
            </a:r>
            <a:r>
              <a:rPr lang="en-US" sz="2400" dirty="0" err="1">
                <a:solidFill>
                  <a:schemeClr val="tx1"/>
                </a:solidFill>
              </a:rPr>
              <a:t>sgemm</a:t>
            </a:r>
            <a:r>
              <a:rPr lang="en-US" sz="2400" dirty="0">
                <a:solidFill>
                  <a:schemeClr val="tx1"/>
                </a:solidFill>
              </a:rPr>
              <a:t>, </a:t>
            </a:r>
            <a:r>
              <a:rPr lang="en-US" sz="2400" dirty="0" err="1">
                <a:solidFill>
                  <a:schemeClr val="tx1"/>
                </a:solidFill>
              </a:rPr>
              <a:t>psort</a:t>
            </a:r>
            <a:r>
              <a:rPr lang="en-US" sz="2400" dirty="0">
                <a:solidFill>
                  <a:schemeClr val="tx1"/>
                </a:solidFill>
              </a:rPr>
              <a:t>, </a:t>
            </a:r>
            <a:r>
              <a:rPr lang="en-US" sz="2400" dirty="0" err="1">
                <a:solidFill>
                  <a:schemeClr val="tx1"/>
                </a:solidFill>
              </a:rPr>
              <a:t>saxpy</a:t>
            </a:r>
            <a:r>
              <a:rPr lang="en-US" sz="2400" dirty="0">
                <a:solidFill>
                  <a:schemeClr val="tx1"/>
                </a:solidFill>
              </a:rPr>
              <a:t>, </a:t>
            </a:r>
            <a:r>
              <a:rPr lang="en-US" sz="2400" dirty="0" err="1">
                <a:solidFill>
                  <a:schemeClr val="tx1"/>
                </a:solidFill>
              </a:rPr>
              <a:t>sfilter</a:t>
            </a:r>
            <a:r>
              <a:rPr lang="en-US" sz="2400" dirty="0">
                <a:solidFill>
                  <a:schemeClr val="tx1"/>
                </a:solidFill>
              </a:rPr>
              <a:t>, </a:t>
            </a:r>
            <a:r>
              <a:rPr lang="en-US" sz="2400" dirty="0" err="1">
                <a:solidFill>
                  <a:schemeClr val="tx1"/>
                </a:solidFill>
              </a:rPr>
              <a:t>nearn</a:t>
            </a:r>
            <a:r>
              <a:rPr lang="en-US" sz="2400" dirty="0">
                <a:solidFill>
                  <a:schemeClr val="tx1"/>
                </a:solidFill>
              </a:rPr>
              <a:t>, gaussian, </a:t>
            </a:r>
            <a:r>
              <a:rPr lang="en-US" sz="2400" dirty="0" err="1">
                <a:solidFill>
                  <a:schemeClr val="tx1"/>
                </a:solidFill>
              </a:rPr>
              <a:t>dotproduct</a:t>
            </a:r>
            <a:r>
              <a:rPr lang="en-US" sz="2400" dirty="0">
                <a:solidFill>
                  <a:schemeClr val="tx1"/>
                </a:solidFill>
              </a:rPr>
              <a:t>, </a:t>
            </a:r>
            <a:r>
              <a:rPr lang="en-US" sz="2400" dirty="0" err="1">
                <a:solidFill>
                  <a:schemeClr val="tx1"/>
                </a:solidFill>
              </a:rPr>
              <a:t>kmeans</a:t>
            </a:r>
            <a:r>
              <a:rPr lang="en-US" sz="2400" dirty="0">
                <a:solidFill>
                  <a:schemeClr val="tx1"/>
                </a:solidFill>
              </a:rPr>
              <a:t>, </a:t>
            </a:r>
            <a:r>
              <a:rPr lang="en-US" sz="2400" dirty="0" err="1">
                <a:solidFill>
                  <a:schemeClr val="tx1"/>
                </a:solidFill>
              </a:rPr>
              <a:t>spmv</a:t>
            </a:r>
            <a:r>
              <a:rPr lang="en-US" sz="2400" dirty="0">
                <a:solidFill>
                  <a:schemeClr val="tx1"/>
                </a:solidFill>
              </a:rPr>
              <a:t>, </a:t>
            </a:r>
            <a:r>
              <a:rPr lang="en-US" sz="2400" dirty="0" err="1">
                <a:solidFill>
                  <a:schemeClr val="tx1"/>
                </a:solidFill>
              </a:rPr>
              <a:t>cutcp</a:t>
            </a:r>
            <a:r>
              <a:rPr lang="en-US" sz="2400" dirty="0">
                <a:solidFill>
                  <a:schemeClr val="tx1"/>
                </a:solidFill>
              </a:rPr>
              <a:t>, stencil, </a:t>
            </a:r>
            <a:r>
              <a:rPr lang="en-US" sz="2400" dirty="0" err="1">
                <a:solidFill>
                  <a:schemeClr val="tx1"/>
                </a:solidFill>
              </a:rPr>
              <a:t>lbm</a:t>
            </a:r>
            <a:r>
              <a:rPr lang="en-US" sz="2400" dirty="0">
                <a:solidFill>
                  <a:schemeClr val="tx1"/>
                </a:solidFill>
              </a:rPr>
              <a:t>, </a:t>
            </a:r>
            <a:r>
              <a:rPr lang="en-US" sz="2400" dirty="0" err="1">
                <a:solidFill>
                  <a:schemeClr val="tx1"/>
                </a:solidFill>
              </a:rPr>
              <a:t>oclprintf</a:t>
            </a:r>
            <a:r>
              <a:rPr lang="en-US" sz="2400" dirty="0">
                <a:solidFill>
                  <a:schemeClr val="tx1"/>
                </a:solidFill>
              </a:rPr>
              <a:t>, </a:t>
            </a:r>
            <a:r>
              <a:rPr lang="en-US" sz="2400" dirty="0" err="1">
                <a:solidFill>
                  <a:schemeClr val="tx1"/>
                </a:solidFill>
              </a:rPr>
              <a:t>blackscholes</a:t>
            </a:r>
            <a:r>
              <a:rPr lang="en-US" sz="2400" dirty="0">
                <a:solidFill>
                  <a:schemeClr val="tx1"/>
                </a:solidFill>
              </a:rPr>
              <a:t>, </a:t>
            </a:r>
            <a:r>
              <a:rPr lang="en-US" sz="2400" dirty="0" err="1">
                <a:solidFill>
                  <a:schemeClr val="tx1"/>
                </a:solidFill>
              </a:rPr>
              <a:t>matmul</a:t>
            </a:r>
            <a:r>
              <a:rPr lang="en-US" sz="2400" dirty="0">
                <a:solidFill>
                  <a:schemeClr val="tx1"/>
                </a:solidFill>
              </a:rPr>
              <a:t>, transpose</a:t>
            </a:r>
          </a:p>
          <a:p>
            <a:pPr lvl="2">
              <a:buFont typeface="Wingdings" panose="05000000000000000000" pitchFamily="2" charset="2"/>
              <a:buChar char="Ø"/>
            </a:pPr>
            <a:r>
              <a:rPr lang="en-US" dirty="0">
                <a:solidFill>
                  <a:schemeClr val="tx1"/>
                </a:solidFill>
              </a:rPr>
              <a:t>17 benchmarks are fully supported with Mapping 0</a:t>
            </a:r>
          </a:p>
        </p:txBody>
      </p:sp>
      <p:sp>
        <p:nvSpPr>
          <p:cNvPr id="5" name="Slide Number Placeholder 4">
            <a:extLst>
              <a:ext uri="{FF2B5EF4-FFF2-40B4-BE49-F238E27FC236}">
                <a16:creationId xmlns:a16="http://schemas.microsoft.com/office/drawing/2014/main" id="{8F609D48-970E-D817-93E9-F20203297332}"/>
              </a:ext>
            </a:extLst>
          </p:cNvPr>
          <p:cNvSpPr>
            <a:spLocks noGrp="1"/>
          </p:cNvSpPr>
          <p:nvPr>
            <p:ph type="sldNum" sz="quarter" idx="12"/>
          </p:nvPr>
        </p:nvSpPr>
        <p:spPr/>
        <p:txBody>
          <a:bodyPr/>
          <a:lstStyle/>
          <a:p>
            <a:fld id="{AE678206-0642-9F48-9727-6B519CB285FA}" type="slidenum">
              <a:rPr lang="en-US" smtClean="0"/>
              <a:t>23</a:t>
            </a:fld>
            <a:endParaRPr lang="en-US"/>
          </a:p>
        </p:txBody>
      </p:sp>
      <p:sp>
        <p:nvSpPr>
          <p:cNvPr id="2" name="Title 1">
            <a:extLst>
              <a:ext uri="{FF2B5EF4-FFF2-40B4-BE49-F238E27FC236}">
                <a16:creationId xmlns:a16="http://schemas.microsoft.com/office/drawing/2014/main" id="{0076AD90-EC4A-721E-7BCA-214F0DB9C501}"/>
              </a:ext>
            </a:extLst>
          </p:cNvPr>
          <p:cNvSpPr>
            <a:spLocks noGrp="1"/>
          </p:cNvSpPr>
          <p:nvPr>
            <p:ph type="title"/>
          </p:nvPr>
        </p:nvSpPr>
        <p:spPr/>
        <p:txBody>
          <a:bodyPr/>
          <a:lstStyle/>
          <a:p>
            <a:r>
              <a:rPr lang="en-KR"/>
              <a:t>Support OpenCL benchmarks with New PoCL</a:t>
            </a:r>
          </a:p>
        </p:txBody>
      </p:sp>
    </p:spTree>
    <p:extLst>
      <p:ext uri="{BB962C8B-B14F-4D97-AF65-F5344CB8AC3E}">
        <p14:creationId xmlns:p14="http://schemas.microsoft.com/office/powerpoint/2010/main" val="334439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44EB-3368-AFD2-357C-4697CE9F1274}"/>
              </a:ext>
            </a:extLst>
          </p:cNvPr>
          <p:cNvSpPr>
            <a:spLocks noGrp="1"/>
          </p:cNvSpPr>
          <p:nvPr>
            <p:ph type="title"/>
          </p:nvPr>
        </p:nvSpPr>
        <p:spPr/>
        <p:txBody>
          <a:bodyPr/>
          <a:lstStyle/>
          <a:p>
            <a:r>
              <a:rPr lang="en-KR" dirty="0"/>
              <a:t>How to use PoCL for the vortex</a:t>
            </a:r>
          </a:p>
        </p:txBody>
      </p:sp>
      <p:sp>
        <p:nvSpPr>
          <p:cNvPr id="3" name="Footer Placeholder 2">
            <a:extLst>
              <a:ext uri="{FF2B5EF4-FFF2-40B4-BE49-F238E27FC236}">
                <a16:creationId xmlns:a16="http://schemas.microsoft.com/office/drawing/2014/main" id="{804C0CC7-1C98-1E67-41C6-B0E8B0CC34A5}"/>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CF4443DD-AECE-6E71-F8FF-59439A1E6FE6}"/>
              </a:ext>
            </a:extLst>
          </p:cNvPr>
          <p:cNvSpPr>
            <a:spLocks noGrp="1"/>
          </p:cNvSpPr>
          <p:nvPr>
            <p:ph type="sldNum" sz="quarter" idx="12"/>
          </p:nvPr>
        </p:nvSpPr>
        <p:spPr/>
        <p:txBody>
          <a:bodyPr/>
          <a:lstStyle/>
          <a:p>
            <a:fld id="{36F63085-4905-477F-9B03-95852450F900}" type="slidenum">
              <a:rPr lang="en-US" smtClean="0">
                <a:solidFill>
                  <a:prstClr val="black"/>
                </a:solidFill>
              </a:rPr>
              <a:pPr/>
              <a:t>24</a:t>
            </a:fld>
            <a:endParaRPr lang="en-US">
              <a:solidFill>
                <a:prstClr val="black"/>
              </a:solidFill>
            </a:endParaRPr>
          </a:p>
        </p:txBody>
      </p:sp>
      <p:sp>
        <p:nvSpPr>
          <p:cNvPr id="5" name="Content Placeholder 4">
            <a:extLst>
              <a:ext uri="{FF2B5EF4-FFF2-40B4-BE49-F238E27FC236}">
                <a16:creationId xmlns:a16="http://schemas.microsoft.com/office/drawing/2014/main" id="{85B8572F-014F-BC6E-DCA1-1731B850B323}"/>
              </a:ext>
            </a:extLst>
          </p:cNvPr>
          <p:cNvSpPr>
            <a:spLocks noGrp="1"/>
          </p:cNvSpPr>
          <p:nvPr>
            <p:ph sz="quarter" idx="1"/>
          </p:nvPr>
        </p:nvSpPr>
        <p:spPr/>
        <p:txBody>
          <a:bodyPr/>
          <a:lstStyle/>
          <a:p>
            <a:r>
              <a:rPr lang="en-KR" dirty="0"/>
              <a:t>Detailed instruction for OpenCL pipeline</a:t>
            </a:r>
            <a:endParaRPr lang="en-KR" sz="2400" dirty="0"/>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hlinkClick r:id="rId3"/>
              </a:rPr>
              <a:t>https://github.com/vortexgpgpu/pocl/blob/main/README.vortex</a:t>
            </a:r>
            <a:endParaRPr lang="en-US" dirty="0">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endParaRPr lang="en-KR" dirty="0"/>
          </a:p>
          <a:p>
            <a:pPr marL="457200" indent="-457200">
              <a:buFont typeface="+mj-lt"/>
              <a:buAutoNum type="arabicPeriod"/>
            </a:pPr>
            <a:r>
              <a:rPr lang="en-KR" dirty="0"/>
              <a:t>Install Dependencies</a:t>
            </a:r>
          </a:p>
          <a:p>
            <a:pPr marL="457200" indent="-457200">
              <a:buFont typeface="+mj-lt"/>
              <a:buAutoNum type="arabicPeriod"/>
            </a:pPr>
            <a:r>
              <a:rPr lang="en-KR" dirty="0"/>
              <a:t>Build RISC-V GNU toolchain </a:t>
            </a:r>
          </a:p>
          <a:p>
            <a:pPr marL="457200" indent="-457200">
              <a:buFont typeface="+mj-lt"/>
              <a:buAutoNum type="arabicPeriod"/>
            </a:pPr>
            <a:r>
              <a:rPr lang="en-KR" dirty="0"/>
              <a:t>Build LLVM for Vortex</a:t>
            </a:r>
          </a:p>
          <a:p>
            <a:pPr marL="457200" indent="-457200">
              <a:buFont typeface="+mj-lt"/>
              <a:buAutoNum type="arabicPeriod"/>
            </a:pPr>
            <a:r>
              <a:rPr lang="en-KR" dirty="0"/>
              <a:t>Build Vortex</a:t>
            </a:r>
          </a:p>
          <a:p>
            <a:pPr marL="457200" indent="-457200">
              <a:buFont typeface="+mj-lt"/>
              <a:buAutoNum type="arabicPeriod"/>
            </a:pPr>
            <a:r>
              <a:rPr lang="en-KR" dirty="0"/>
              <a:t>Build PoCL compiler for the Vortex</a:t>
            </a:r>
          </a:p>
          <a:p>
            <a:pPr marL="457200" indent="-457200">
              <a:buFont typeface="+mj-lt"/>
              <a:buAutoNum type="arabicPeriod"/>
            </a:pPr>
            <a:r>
              <a:rPr lang="en-KR" dirty="0"/>
              <a:t>Build PoCL runtime for the Vortex</a:t>
            </a:r>
          </a:p>
        </p:txBody>
      </p:sp>
    </p:spTree>
    <p:extLst>
      <p:ext uri="{BB962C8B-B14F-4D97-AF65-F5344CB8AC3E}">
        <p14:creationId xmlns:p14="http://schemas.microsoft.com/office/powerpoint/2010/main" val="316207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Date Placeholder 4">
            <a:extLst>
              <a:ext uri="{FF2B5EF4-FFF2-40B4-BE49-F238E27FC236}">
                <a16:creationId xmlns:a16="http://schemas.microsoft.com/office/drawing/2014/main" id="{129E299D-A4D0-40E8-9053-0B378A00C296}"/>
              </a:ext>
            </a:extLst>
          </p:cNvPr>
          <p:cNvSpPr>
            <a:spLocks noGrp="1" noChangeArrowheads="1"/>
          </p:cNvSpPr>
          <p:nvPr>
            <p:ph type="dt"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9461" name="Footer Placeholder 5">
            <a:extLst>
              <a:ext uri="{FF2B5EF4-FFF2-40B4-BE49-F238E27FC236}">
                <a16:creationId xmlns:a16="http://schemas.microsoft.com/office/drawing/2014/main" id="{572CFA5D-A9AE-4EA5-A1E6-35078E0E41F7}"/>
              </a:ext>
            </a:extLst>
          </p:cNvPr>
          <p:cNvSpPr>
            <a:spLocks noGrp="1" noChangeArrowheads="1"/>
          </p:cNvSpPr>
          <p:nvPr>
            <p:ph type="ftr"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9462" name="Slide Number Placeholder 6">
            <a:extLst>
              <a:ext uri="{FF2B5EF4-FFF2-40B4-BE49-F238E27FC236}">
                <a16:creationId xmlns:a16="http://schemas.microsoft.com/office/drawing/2014/main" id="{4132567F-5A64-403E-95E9-1604A5779662}"/>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fontAlgn="base"/>
            <a:r>
              <a:rPr lang="en-US" altLang="zh-CN">
                <a:ea typeface="SimSun" panose="02010600030101010101" pitchFamily="2" charset="-122"/>
              </a:rPr>
              <a:t>*</a:t>
            </a:r>
          </a:p>
        </p:txBody>
      </p:sp>
      <p:sp>
        <p:nvSpPr>
          <p:cNvPr id="2" name="TextBox 1">
            <a:extLst>
              <a:ext uri="{FF2B5EF4-FFF2-40B4-BE49-F238E27FC236}">
                <a16:creationId xmlns:a16="http://schemas.microsoft.com/office/drawing/2014/main" id="{48B41E9E-3C4F-5E44-DC56-CAD53E2CA206}"/>
              </a:ext>
            </a:extLst>
          </p:cNvPr>
          <p:cNvSpPr txBox="1"/>
          <p:nvPr/>
        </p:nvSpPr>
        <p:spPr>
          <a:xfrm>
            <a:off x="3313219" y="1784285"/>
            <a:ext cx="55655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Calibri"/>
                <a:ea typeface="Malgun Gothic"/>
              </a:rPr>
              <a:t>Thanks for your time!</a:t>
            </a:r>
            <a:endParaRPr lang="en-US" sz="4800" dirty="0"/>
          </a:p>
        </p:txBody>
      </p:sp>
      <p:sp>
        <p:nvSpPr>
          <p:cNvPr id="3" name="TextBox 2">
            <a:extLst>
              <a:ext uri="{FF2B5EF4-FFF2-40B4-BE49-F238E27FC236}">
                <a16:creationId xmlns:a16="http://schemas.microsoft.com/office/drawing/2014/main" id="{8B7133E0-F5E4-B482-E777-DA6115814ADF}"/>
              </a:ext>
            </a:extLst>
          </p:cNvPr>
          <p:cNvSpPr txBox="1"/>
          <p:nvPr/>
        </p:nvSpPr>
        <p:spPr>
          <a:xfrm>
            <a:off x="1981200" y="3013501"/>
            <a:ext cx="883031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err="1">
                <a:latin typeface="Calibri"/>
                <a:ea typeface="Malgun Gothic"/>
              </a:rPr>
              <a:t>PoCL</a:t>
            </a:r>
            <a:r>
              <a:rPr lang="en-US" sz="2400" dirty="0">
                <a:latin typeface="Calibri"/>
                <a:ea typeface="Malgun Gothic"/>
              </a:rPr>
              <a:t> compiler for the vortex is an open-source project on </a:t>
            </a:r>
            <a:r>
              <a:rPr lang="en-US" sz="2400" dirty="0" err="1">
                <a:latin typeface="Calibri"/>
                <a:ea typeface="Malgun Gothic"/>
              </a:rPr>
              <a:t>Github</a:t>
            </a:r>
            <a:r>
              <a:rPr lang="en-US" sz="2400" dirty="0">
                <a:latin typeface="Calibri"/>
                <a:ea typeface="Malgun Gothic"/>
              </a:rPr>
              <a:t>. </a:t>
            </a:r>
            <a:endParaRPr lang="en-US" sz="2400" dirty="0"/>
          </a:p>
          <a:p>
            <a:pPr algn="ctr"/>
            <a:r>
              <a:rPr lang="en-US" sz="2400" dirty="0">
                <a:latin typeface="Calibri"/>
                <a:ea typeface="Malgun Gothic"/>
              </a:rPr>
              <a:t>We welcome any kinds of contribution &amp; feedback.</a:t>
            </a:r>
          </a:p>
          <a:p>
            <a:pPr algn="ctr"/>
            <a:endParaRPr lang="en-US" sz="2400" dirty="0">
              <a:latin typeface="Calibri"/>
              <a:ea typeface="Malgun Gothic"/>
            </a:endParaRPr>
          </a:p>
          <a:p>
            <a:pPr algn="ctr"/>
            <a:r>
              <a:rPr lang="en-US" sz="2400" dirty="0">
                <a:hlinkClick r:id="rId3"/>
              </a:rPr>
              <a:t>https://github.com/vortexgpgpu/pocl/tree/main</a:t>
            </a:r>
            <a:endParaRPr lang="en-US" sz="2400" dirty="0">
              <a:latin typeface="Calibri"/>
              <a:ea typeface="Malgun Gothic"/>
            </a:endParaRPr>
          </a:p>
          <a:p>
            <a:pPr algn="ctr"/>
            <a:r>
              <a:rPr lang="en-US" sz="2400" dirty="0">
                <a:hlinkClick r:id="rId4"/>
              </a:rPr>
              <a:t>https://github.com/vortexgpgpu/llvm/tree/vortex</a:t>
            </a:r>
            <a:endParaRPr lang="en-US" sz="2400" dirty="0"/>
          </a:p>
          <a:p>
            <a:pPr algn="ctr"/>
            <a:r>
              <a:rPr lang="en-US" sz="2400" dirty="0">
                <a:hlinkClick r:id="rId5"/>
              </a:rPr>
              <a:t>https://github.com/vortexgpgpu/vortex</a:t>
            </a:r>
            <a:endParaRPr lang="en-US" sz="2400" dirty="0"/>
          </a:p>
        </p:txBody>
      </p:sp>
      <p:pic>
        <p:nvPicPr>
          <p:cNvPr id="5" name="Picture 4">
            <a:extLst>
              <a:ext uri="{FF2B5EF4-FFF2-40B4-BE49-F238E27FC236}">
                <a16:creationId xmlns:a16="http://schemas.microsoft.com/office/drawing/2014/main" id="{F4D5B5DB-8C65-2A6A-28E4-EC7434FB4BC7}"/>
              </a:ext>
            </a:extLst>
          </p:cNvPr>
          <p:cNvPicPr>
            <a:picLocks noChangeAspect="1"/>
          </p:cNvPicPr>
          <p:nvPr/>
        </p:nvPicPr>
        <p:blipFill>
          <a:blip r:embed="rId6"/>
          <a:stretch>
            <a:fillRect/>
          </a:stretch>
        </p:blipFill>
        <p:spPr>
          <a:xfrm>
            <a:off x="7525394" y="78816"/>
            <a:ext cx="2987888" cy="562584"/>
          </a:xfrm>
          <a:prstGeom prst="rect">
            <a:avLst/>
          </a:prstGeom>
        </p:spPr>
      </p:pic>
      <p:sp>
        <p:nvSpPr>
          <p:cNvPr id="7" name="Content Placeholder 6">
            <a:extLst>
              <a:ext uri="{FF2B5EF4-FFF2-40B4-BE49-F238E27FC236}">
                <a16:creationId xmlns:a16="http://schemas.microsoft.com/office/drawing/2014/main" id="{44C4EC99-4A9A-D0D8-9F75-C6EBD4E96E8F}"/>
              </a:ext>
            </a:extLst>
          </p:cNvPr>
          <p:cNvSpPr>
            <a:spLocks noGrp="1"/>
          </p:cNvSpPr>
          <p:nvPr>
            <p:ph sz="quarter" idx="13"/>
          </p:nvPr>
        </p:nvSpPr>
        <p:spPr/>
        <p:txBody>
          <a:bodyPr/>
          <a:lstStyle/>
          <a:p>
            <a:endParaRPr lang="en-US"/>
          </a:p>
        </p:txBody>
      </p:sp>
      <p:sp>
        <p:nvSpPr>
          <p:cNvPr id="6" name="Title 5">
            <a:extLst>
              <a:ext uri="{FF2B5EF4-FFF2-40B4-BE49-F238E27FC236}">
                <a16:creationId xmlns:a16="http://schemas.microsoft.com/office/drawing/2014/main" id="{81FAA126-6C27-D246-460F-BBA8D73C8B68}"/>
              </a:ext>
            </a:extLst>
          </p:cNvPr>
          <p:cNvSpPr>
            <a:spLocks noGrp="1"/>
          </p:cNvSpPr>
          <p:nvPr>
            <p:ph type="title"/>
          </p:nvPr>
        </p:nvSpPr>
        <p:spPr/>
        <p:txBody>
          <a:bodyPr/>
          <a:lstStyle/>
          <a:p>
            <a:r>
              <a:rPr lang="en-KR" b="1" dirty="0"/>
              <a:t>QnA</a:t>
            </a:r>
          </a:p>
        </p:txBody>
      </p:sp>
    </p:spTree>
    <p:extLst>
      <p:ext uri="{BB962C8B-B14F-4D97-AF65-F5344CB8AC3E}">
        <p14:creationId xmlns:p14="http://schemas.microsoft.com/office/powerpoint/2010/main" val="392166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D5B5F12-4C31-0C6F-2D3C-478FE54DF186}"/>
              </a:ext>
            </a:extLst>
          </p:cNvPr>
          <p:cNvSpPr>
            <a:spLocks noGrp="1"/>
          </p:cNvSpPr>
          <p:nvPr>
            <p:ph type="dt" sz="half" idx="4294967295"/>
          </p:nvPr>
        </p:nvSpPr>
        <p:spPr>
          <a:xfrm>
            <a:off x="8534400" y="6356350"/>
            <a:ext cx="3052064" cy="365760"/>
          </a:xfrm>
        </p:spPr>
        <p:txBody>
          <a:bodyPr/>
          <a:lstStyle/>
          <a:p>
            <a:endParaRPr lang="en-US" altLang="zh-CN"/>
          </a:p>
        </p:txBody>
      </p:sp>
      <p:sp>
        <p:nvSpPr>
          <p:cNvPr id="4" name="Footer Placeholder 3">
            <a:extLst>
              <a:ext uri="{FF2B5EF4-FFF2-40B4-BE49-F238E27FC236}">
                <a16:creationId xmlns:a16="http://schemas.microsoft.com/office/drawing/2014/main" id="{3F89CEA7-AFA6-1B67-85F3-93DA3DEA8BD5}"/>
              </a:ext>
            </a:extLst>
          </p:cNvPr>
          <p:cNvSpPr>
            <a:spLocks noGrp="1"/>
          </p:cNvSpPr>
          <p:nvPr>
            <p:ph type="ftr" sz="quarter" idx="4294967295"/>
          </p:nvPr>
        </p:nvSpPr>
        <p:spPr>
          <a:xfrm>
            <a:off x="2133600" y="6356350"/>
            <a:ext cx="4673600" cy="365760"/>
          </a:xfrm>
        </p:spPr>
        <p:txBody>
          <a:bodyPr/>
          <a:lstStyle/>
          <a:p>
            <a:endParaRPr lang="en-US" altLang="zh-CN" dirty="0"/>
          </a:p>
        </p:txBody>
      </p:sp>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3</a:t>
            </a:fld>
            <a:endParaRPr lang="en-US"/>
          </a:p>
        </p:txBody>
      </p:sp>
      <p:pic>
        <p:nvPicPr>
          <p:cNvPr id="7" name="Picture 6">
            <a:extLst>
              <a:ext uri="{FF2B5EF4-FFF2-40B4-BE49-F238E27FC236}">
                <a16:creationId xmlns:a16="http://schemas.microsoft.com/office/drawing/2014/main" id="{42E63219-C942-430C-2129-BD1A13C3F3AD}"/>
              </a:ext>
            </a:extLst>
          </p:cNvPr>
          <p:cNvPicPr>
            <a:picLocks noChangeAspect="1"/>
          </p:cNvPicPr>
          <p:nvPr/>
        </p:nvPicPr>
        <p:blipFill>
          <a:blip r:embed="rId3"/>
          <a:stretch>
            <a:fillRect/>
          </a:stretch>
        </p:blipFill>
        <p:spPr>
          <a:xfrm>
            <a:off x="4883794" y="61788"/>
            <a:ext cx="2987888" cy="562584"/>
          </a:xfrm>
          <a:prstGeom prst="rect">
            <a:avLst/>
          </a:prstGeom>
        </p:spPr>
      </p:pic>
      <p:sp>
        <p:nvSpPr>
          <p:cNvPr id="31" name="Rectangle 30">
            <a:extLst>
              <a:ext uri="{FF2B5EF4-FFF2-40B4-BE49-F238E27FC236}">
                <a16:creationId xmlns:a16="http://schemas.microsoft.com/office/drawing/2014/main" id="{A064FC80-AC84-80D4-A3F6-B6726B6591A3}"/>
              </a:ext>
            </a:extLst>
          </p:cNvPr>
          <p:cNvSpPr/>
          <p:nvPr/>
        </p:nvSpPr>
        <p:spPr>
          <a:xfrm>
            <a:off x="1070517" y="1586424"/>
            <a:ext cx="4380515" cy="2302712"/>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200" b="1" dirty="0"/>
              <a:t>__kernel</a:t>
            </a:r>
            <a:r>
              <a:rPr lang="en-KR" sz="1200" b="1" dirty="0"/>
              <a:t> </a:t>
            </a:r>
            <a:r>
              <a:rPr lang="en-KR" sz="1200" dirty="0"/>
              <a:t>void foo(){</a:t>
            </a:r>
          </a:p>
          <a:p>
            <a:r>
              <a:rPr lang="en-US" sz="1200" dirty="0"/>
              <a:t>    t</a:t>
            </a:r>
            <a:r>
              <a:rPr lang="en-KR" sz="1200" dirty="0"/>
              <a:t>id = </a:t>
            </a:r>
            <a:r>
              <a:rPr lang="en-KR" sz="1200" b="1" dirty="0"/>
              <a:t>get_global_id</a:t>
            </a:r>
            <a:r>
              <a:rPr lang="en-KR" sz="1200" dirty="0"/>
              <a:t>(0);</a:t>
            </a:r>
          </a:p>
          <a:p>
            <a:r>
              <a:rPr lang="en-KR" sz="1200" dirty="0"/>
              <a:t>    …</a:t>
            </a:r>
          </a:p>
          <a:p>
            <a:r>
              <a:rPr lang="en-KR" sz="1200" dirty="0"/>
              <a:t>    </a:t>
            </a:r>
            <a:r>
              <a:rPr lang="en-US" sz="1200" b="1" dirty="0"/>
              <a:t>barrier</a:t>
            </a:r>
            <a:r>
              <a:rPr lang="en-KR" sz="1200" dirty="0"/>
              <a:t>(…);</a:t>
            </a:r>
          </a:p>
          <a:p>
            <a:r>
              <a:rPr lang="en-KR" sz="1200" dirty="0"/>
              <a:t>}</a:t>
            </a:r>
          </a:p>
          <a:p>
            <a:endParaRPr lang="en-KR" sz="1200" dirty="0"/>
          </a:p>
          <a:p>
            <a:r>
              <a:rPr lang="en-US" sz="1200" b="1" dirty="0"/>
              <a:t>__host </a:t>
            </a:r>
            <a:r>
              <a:rPr lang="en-US" sz="1200" dirty="0" err="1"/>
              <a:t>i</a:t>
            </a:r>
            <a:r>
              <a:rPr lang="en-KR" sz="1200" dirty="0"/>
              <a:t>nt main(){</a:t>
            </a:r>
          </a:p>
          <a:p>
            <a:r>
              <a:rPr lang="en-KR" sz="1200" dirty="0"/>
              <a:t>    …</a:t>
            </a:r>
          </a:p>
          <a:p>
            <a:r>
              <a:rPr lang="en-KR" sz="1200" dirty="0"/>
              <a:t>    </a:t>
            </a:r>
            <a:r>
              <a:rPr lang="en-US" sz="1200" dirty="0" err="1"/>
              <a:t>cl_mem</a:t>
            </a:r>
            <a:r>
              <a:rPr lang="en-US" sz="1200" dirty="0"/>
              <a:t> </a:t>
            </a:r>
            <a:r>
              <a:rPr lang="en-US" sz="1200" dirty="0" err="1"/>
              <a:t>A_clmem</a:t>
            </a:r>
            <a:r>
              <a:rPr lang="en-US" sz="1200" dirty="0"/>
              <a:t> = </a:t>
            </a:r>
            <a:r>
              <a:rPr lang="en-US" sz="1200" b="1" dirty="0" err="1"/>
              <a:t>clCreateBuffer</a:t>
            </a:r>
            <a:r>
              <a:rPr lang="en-US" sz="1200" dirty="0"/>
              <a:t>(context, …); </a:t>
            </a:r>
            <a:br>
              <a:rPr lang="en-US" sz="1200" dirty="0"/>
            </a:br>
            <a:r>
              <a:rPr lang="en-KR" sz="1200" dirty="0"/>
              <a:t>    </a:t>
            </a:r>
            <a:r>
              <a:rPr lang="en-US" sz="1200" b="1" dirty="0" err="1"/>
              <a:t>clEnqueueNDRangeKernel</a:t>
            </a:r>
            <a:r>
              <a:rPr lang="en-US" sz="1200" dirty="0"/>
              <a:t>(</a:t>
            </a:r>
            <a:r>
              <a:rPr lang="en-US" sz="1200" dirty="0" err="1"/>
              <a:t>command_queue</a:t>
            </a:r>
            <a:r>
              <a:rPr lang="en-US" sz="1200" dirty="0"/>
              <a:t>, foo, …);</a:t>
            </a:r>
            <a:br>
              <a:rPr lang="en-US" sz="1200" dirty="0"/>
            </a:br>
            <a:r>
              <a:rPr lang="en-US" sz="1200" dirty="0"/>
              <a:t>    …</a:t>
            </a:r>
            <a:endParaRPr lang="en-KR" sz="1200" dirty="0"/>
          </a:p>
          <a:p>
            <a:r>
              <a:rPr lang="en-KR" sz="1200" dirty="0"/>
              <a:t>}</a:t>
            </a:r>
          </a:p>
        </p:txBody>
      </p:sp>
      <p:sp>
        <p:nvSpPr>
          <p:cNvPr id="32" name="Content Placeholder 4">
            <a:extLst>
              <a:ext uri="{FF2B5EF4-FFF2-40B4-BE49-F238E27FC236}">
                <a16:creationId xmlns:a16="http://schemas.microsoft.com/office/drawing/2014/main" id="{5B51891D-A953-2A63-7A72-62D6FCB32B2E}"/>
              </a:ext>
            </a:extLst>
          </p:cNvPr>
          <p:cNvSpPr txBox="1">
            <a:spLocks/>
          </p:cNvSpPr>
          <p:nvPr/>
        </p:nvSpPr>
        <p:spPr>
          <a:xfrm>
            <a:off x="1070517" y="4085759"/>
            <a:ext cx="4380515"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GPU Application (OpenCL, CUDA … )</a:t>
            </a:r>
          </a:p>
        </p:txBody>
      </p:sp>
      <p:sp>
        <p:nvSpPr>
          <p:cNvPr id="34" name="Left-Right Arrow 33">
            <a:extLst>
              <a:ext uri="{FF2B5EF4-FFF2-40B4-BE49-F238E27FC236}">
                <a16:creationId xmlns:a16="http://schemas.microsoft.com/office/drawing/2014/main" id="{0C6AEE57-B493-D362-B139-3808B43F66F1}"/>
              </a:ext>
            </a:extLst>
          </p:cNvPr>
          <p:cNvSpPr/>
          <p:nvPr/>
        </p:nvSpPr>
        <p:spPr>
          <a:xfrm>
            <a:off x="5925549" y="2338094"/>
            <a:ext cx="1144323" cy="576944"/>
          </a:xfrm>
          <a:prstGeom prst="lef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8" name="Content Placeholder 4">
            <a:extLst>
              <a:ext uri="{FF2B5EF4-FFF2-40B4-BE49-F238E27FC236}">
                <a16:creationId xmlns:a16="http://schemas.microsoft.com/office/drawing/2014/main" id="{03A9C266-6391-4440-7CC9-9974130C06A6}"/>
              </a:ext>
            </a:extLst>
          </p:cNvPr>
          <p:cNvSpPr txBox="1">
            <a:spLocks/>
          </p:cNvSpPr>
          <p:nvPr/>
        </p:nvSpPr>
        <p:spPr>
          <a:xfrm>
            <a:off x="6034130" y="3073332"/>
            <a:ext cx="927159"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Big Gap</a:t>
            </a:r>
          </a:p>
        </p:txBody>
      </p:sp>
      <p:pic>
        <p:nvPicPr>
          <p:cNvPr id="36" name="Picture 35" descr="A screenshot of a cell phone&#10;&#10;Description automatically generated">
            <a:extLst>
              <a:ext uri="{FF2B5EF4-FFF2-40B4-BE49-F238E27FC236}">
                <a16:creationId xmlns:a16="http://schemas.microsoft.com/office/drawing/2014/main" id="{BDD88155-AF21-F16E-AB69-459072517235}"/>
              </a:ext>
            </a:extLst>
          </p:cNvPr>
          <p:cNvPicPr>
            <a:picLocks noChangeAspect="1"/>
          </p:cNvPicPr>
          <p:nvPr/>
        </p:nvPicPr>
        <p:blipFill rotWithShape="1">
          <a:blip r:embed="rId4"/>
          <a:srcRect l="-608" t="6903" r="27902" b="-1102"/>
          <a:stretch/>
        </p:blipFill>
        <p:spPr>
          <a:xfrm>
            <a:off x="7633166" y="1604469"/>
            <a:ext cx="3949233" cy="2175459"/>
          </a:xfrm>
          <a:prstGeom prst="rect">
            <a:avLst/>
          </a:prstGeom>
        </p:spPr>
      </p:pic>
      <p:sp>
        <p:nvSpPr>
          <p:cNvPr id="37" name="Content Placeholder 4">
            <a:extLst>
              <a:ext uri="{FF2B5EF4-FFF2-40B4-BE49-F238E27FC236}">
                <a16:creationId xmlns:a16="http://schemas.microsoft.com/office/drawing/2014/main" id="{BEE4B4B4-1F4B-A12E-FB02-EC2BFFAECC96}"/>
              </a:ext>
            </a:extLst>
          </p:cNvPr>
          <p:cNvSpPr txBox="1">
            <a:spLocks/>
          </p:cNvSpPr>
          <p:nvPr/>
        </p:nvSpPr>
        <p:spPr>
          <a:xfrm>
            <a:off x="6961289" y="3932251"/>
            <a:ext cx="4621110"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Vortex GPU</a:t>
            </a:r>
          </a:p>
        </p:txBody>
      </p:sp>
      <p:sp>
        <p:nvSpPr>
          <p:cNvPr id="41" name="Content Placeholder 4">
            <a:extLst>
              <a:ext uri="{FF2B5EF4-FFF2-40B4-BE49-F238E27FC236}">
                <a16:creationId xmlns:a16="http://schemas.microsoft.com/office/drawing/2014/main" id="{F5621A22-DE7D-D9DF-C918-AD51EF52A7C6}"/>
              </a:ext>
            </a:extLst>
          </p:cNvPr>
          <p:cNvSpPr txBox="1">
            <a:spLocks/>
          </p:cNvSpPr>
          <p:nvPr/>
        </p:nvSpPr>
        <p:spPr>
          <a:xfrm>
            <a:off x="6841317" y="4448527"/>
            <a:ext cx="4978962" cy="1371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Running a program binary of Vortex ISA extension</a:t>
            </a:r>
          </a:p>
          <a:p>
            <a:r>
              <a:rPr lang="en-US" sz="1800" dirty="0"/>
              <a:t>Runtime information is stored in the Vortex Control and status registers (CSRs) </a:t>
            </a:r>
          </a:p>
          <a:p>
            <a:r>
              <a:rPr lang="en-US" sz="1800" dirty="0"/>
              <a:t>Low level Driver for controlling Device</a:t>
            </a:r>
          </a:p>
        </p:txBody>
      </p:sp>
      <p:sp>
        <p:nvSpPr>
          <p:cNvPr id="46" name="Content Placeholder 4">
            <a:extLst>
              <a:ext uri="{FF2B5EF4-FFF2-40B4-BE49-F238E27FC236}">
                <a16:creationId xmlns:a16="http://schemas.microsoft.com/office/drawing/2014/main" id="{CD2A30CA-93BC-A703-DE27-80BA9CF5687A}"/>
              </a:ext>
            </a:extLst>
          </p:cNvPr>
          <p:cNvSpPr txBox="1">
            <a:spLocks/>
          </p:cNvSpPr>
          <p:nvPr/>
        </p:nvSpPr>
        <p:spPr>
          <a:xfrm>
            <a:off x="1070517" y="4573935"/>
            <a:ext cx="4380515" cy="2098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Comprising kernel and host code</a:t>
            </a:r>
          </a:p>
          <a:p>
            <a:r>
              <a:rPr lang="en-US" sz="1800" dirty="0"/>
              <a:t>Accessing runtime information and controlling program flow</a:t>
            </a:r>
          </a:p>
          <a:p>
            <a:r>
              <a:rPr lang="en-US" sz="1800" dirty="0"/>
              <a:t>Facilitating communication with the Vortex GPU</a:t>
            </a:r>
          </a:p>
        </p:txBody>
      </p:sp>
      <p:sp>
        <p:nvSpPr>
          <p:cNvPr id="6" name="Title 3">
            <a:extLst>
              <a:ext uri="{FF2B5EF4-FFF2-40B4-BE49-F238E27FC236}">
                <a16:creationId xmlns:a16="http://schemas.microsoft.com/office/drawing/2014/main" id="{E9DF4B33-395E-4C9B-B8E4-39B3270740E2}"/>
              </a:ext>
            </a:extLst>
          </p:cNvPr>
          <p:cNvSpPr txBox="1">
            <a:spLocks/>
          </p:cNvSpPr>
          <p:nvPr/>
        </p:nvSpPr>
        <p:spPr>
          <a:xfrm>
            <a:off x="304800" y="152400"/>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Motivation</a:t>
            </a:r>
          </a:p>
        </p:txBody>
      </p:sp>
    </p:spTree>
    <p:extLst>
      <p:ext uri="{BB962C8B-B14F-4D97-AF65-F5344CB8AC3E}">
        <p14:creationId xmlns:p14="http://schemas.microsoft.com/office/powerpoint/2010/main" val="1097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AD70A5-1D18-82FF-5940-66B1DBB2C85A}"/>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11" name="Rounded Rectangle 10">
            <a:extLst>
              <a:ext uri="{FF2B5EF4-FFF2-40B4-BE49-F238E27FC236}">
                <a16:creationId xmlns:a16="http://schemas.microsoft.com/office/drawing/2014/main" id="{4CB75B8D-C442-6ACA-22B9-33DB0C96D54D}"/>
              </a:ext>
            </a:extLst>
          </p:cNvPr>
          <p:cNvSpPr/>
          <p:nvPr/>
        </p:nvSpPr>
        <p:spPr>
          <a:xfrm>
            <a:off x="1941107" y="2110389"/>
            <a:ext cx="3748493" cy="2467987"/>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13" name="Rectangle 12">
            <a:extLst>
              <a:ext uri="{FF2B5EF4-FFF2-40B4-BE49-F238E27FC236}">
                <a16:creationId xmlns:a16="http://schemas.microsoft.com/office/drawing/2014/main" id="{8CF4E317-4208-C559-5DFA-5BB117505440}"/>
              </a:ext>
            </a:extLst>
          </p:cNvPr>
          <p:cNvSpPr/>
          <p:nvPr/>
        </p:nvSpPr>
        <p:spPr>
          <a:xfrm>
            <a:off x="2171700" y="2310611"/>
            <a:ext cx="3393973"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GPU Kernel</a:t>
            </a:r>
          </a:p>
        </p:txBody>
      </p:sp>
      <p:sp>
        <p:nvSpPr>
          <p:cNvPr id="14" name="TextBox 13">
            <a:extLst>
              <a:ext uri="{FF2B5EF4-FFF2-40B4-BE49-F238E27FC236}">
                <a16:creationId xmlns:a16="http://schemas.microsoft.com/office/drawing/2014/main" id="{25D34BE9-F933-7718-CCAC-6C8C921955B7}"/>
              </a:ext>
            </a:extLst>
          </p:cNvPr>
          <p:cNvSpPr txBox="1"/>
          <p:nvPr/>
        </p:nvSpPr>
        <p:spPr>
          <a:xfrm>
            <a:off x="1941108" y="4877753"/>
            <a:ext cx="3748492" cy="369332"/>
          </a:xfrm>
          <a:prstGeom prst="rect">
            <a:avLst/>
          </a:prstGeom>
          <a:noFill/>
        </p:spPr>
        <p:txBody>
          <a:bodyPr wrap="square" lIns="0" rIns="0">
            <a:spAutoFit/>
          </a:bodyPr>
          <a:lstStyle/>
          <a:p>
            <a:pPr algn="ctr"/>
            <a:r>
              <a:rPr lang="en-KR" b="1" dirty="0"/>
              <a:t>Kernel Compilation Stack</a:t>
            </a:r>
          </a:p>
        </p:txBody>
      </p:sp>
      <p:sp>
        <p:nvSpPr>
          <p:cNvPr id="19" name="Rectangle 18">
            <a:extLst>
              <a:ext uri="{FF2B5EF4-FFF2-40B4-BE49-F238E27FC236}">
                <a16:creationId xmlns:a16="http://schemas.microsoft.com/office/drawing/2014/main" id="{A1FE6D18-3AB1-BE4F-1ED8-3804A8CECF8B}"/>
              </a:ext>
            </a:extLst>
          </p:cNvPr>
          <p:cNvSpPr/>
          <p:nvPr/>
        </p:nvSpPr>
        <p:spPr>
          <a:xfrm>
            <a:off x="2171700" y="3429637"/>
            <a:ext cx="3393973"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Kernel library</a:t>
            </a:r>
          </a:p>
        </p:txBody>
      </p:sp>
      <p:sp>
        <p:nvSpPr>
          <p:cNvPr id="21" name="Rectangle 20">
            <a:extLst>
              <a:ext uri="{FF2B5EF4-FFF2-40B4-BE49-F238E27FC236}">
                <a16:creationId xmlns:a16="http://schemas.microsoft.com/office/drawing/2014/main" id="{3210551B-51E9-6350-2BA7-CA9981F97CA7}"/>
              </a:ext>
            </a:extLst>
          </p:cNvPr>
          <p:cNvSpPr/>
          <p:nvPr/>
        </p:nvSpPr>
        <p:spPr>
          <a:xfrm>
            <a:off x="2171700" y="3995778"/>
            <a:ext cx="3393973" cy="36731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Target Codegen Compiler</a:t>
            </a:r>
          </a:p>
        </p:txBody>
      </p:sp>
      <p:sp>
        <p:nvSpPr>
          <p:cNvPr id="22" name="Rounded Rectangle 21">
            <a:extLst>
              <a:ext uri="{FF2B5EF4-FFF2-40B4-BE49-F238E27FC236}">
                <a16:creationId xmlns:a16="http://schemas.microsoft.com/office/drawing/2014/main" id="{A81382DA-85BF-43E8-6BF8-912D8BDA42C8}"/>
              </a:ext>
            </a:extLst>
          </p:cNvPr>
          <p:cNvSpPr/>
          <p:nvPr/>
        </p:nvSpPr>
        <p:spPr>
          <a:xfrm>
            <a:off x="6310417" y="2486305"/>
            <a:ext cx="4040256" cy="1885390"/>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23" name="Rectangle 22">
            <a:extLst>
              <a:ext uri="{FF2B5EF4-FFF2-40B4-BE49-F238E27FC236}">
                <a16:creationId xmlns:a16="http://schemas.microsoft.com/office/drawing/2014/main" id="{B0E676D7-FC1E-D1E7-2BB4-352F6C56361E}"/>
              </a:ext>
            </a:extLst>
          </p:cNvPr>
          <p:cNvSpPr/>
          <p:nvPr/>
        </p:nvSpPr>
        <p:spPr>
          <a:xfrm>
            <a:off x="6491099" y="2686526"/>
            <a:ext cx="3645157"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Program</a:t>
            </a:r>
          </a:p>
        </p:txBody>
      </p:sp>
      <p:sp>
        <p:nvSpPr>
          <p:cNvPr id="24" name="TextBox 23">
            <a:extLst>
              <a:ext uri="{FF2B5EF4-FFF2-40B4-BE49-F238E27FC236}">
                <a16:creationId xmlns:a16="http://schemas.microsoft.com/office/drawing/2014/main" id="{0DE7895A-93E2-5782-B8A5-F6601F0A84D2}"/>
              </a:ext>
            </a:extLst>
          </p:cNvPr>
          <p:cNvSpPr txBox="1"/>
          <p:nvPr/>
        </p:nvSpPr>
        <p:spPr>
          <a:xfrm>
            <a:off x="6310416" y="4566106"/>
            <a:ext cx="4040256" cy="369332"/>
          </a:xfrm>
          <a:prstGeom prst="rect">
            <a:avLst/>
          </a:prstGeom>
          <a:noFill/>
        </p:spPr>
        <p:txBody>
          <a:bodyPr wrap="square" lIns="0" rIns="0">
            <a:spAutoFit/>
          </a:bodyPr>
          <a:lstStyle/>
          <a:p>
            <a:pPr algn="ctr"/>
            <a:r>
              <a:rPr lang="en-KR" b="1" dirty="0"/>
              <a:t>Program Execution Stack</a:t>
            </a:r>
          </a:p>
        </p:txBody>
      </p:sp>
      <p:sp>
        <p:nvSpPr>
          <p:cNvPr id="25" name="Rectangle 24">
            <a:extLst>
              <a:ext uri="{FF2B5EF4-FFF2-40B4-BE49-F238E27FC236}">
                <a16:creationId xmlns:a16="http://schemas.microsoft.com/office/drawing/2014/main" id="{22559087-DFE2-5E08-7BEA-8C4A782654D1}"/>
              </a:ext>
            </a:extLst>
          </p:cNvPr>
          <p:cNvSpPr/>
          <p:nvPr/>
        </p:nvSpPr>
        <p:spPr>
          <a:xfrm>
            <a:off x="6491099" y="3248248"/>
            <a:ext cx="3645157"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Runtime library</a:t>
            </a:r>
          </a:p>
        </p:txBody>
      </p:sp>
      <p:sp>
        <p:nvSpPr>
          <p:cNvPr id="26" name="Rectangle 25">
            <a:extLst>
              <a:ext uri="{FF2B5EF4-FFF2-40B4-BE49-F238E27FC236}">
                <a16:creationId xmlns:a16="http://schemas.microsoft.com/office/drawing/2014/main" id="{54083521-EA98-6E26-F20E-1AAAD17A03D8}"/>
              </a:ext>
            </a:extLst>
          </p:cNvPr>
          <p:cNvSpPr/>
          <p:nvPr/>
        </p:nvSpPr>
        <p:spPr>
          <a:xfrm>
            <a:off x="6491099" y="3809970"/>
            <a:ext cx="3645157"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Runtime library</a:t>
            </a:r>
          </a:p>
        </p:txBody>
      </p:sp>
      <p:sp>
        <p:nvSpPr>
          <p:cNvPr id="29" name="Rectangle 28">
            <a:extLst>
              <a:ext uri="{FF2B5EF4-FFF2-40B4-BE49-F238E27FC236}">
                <a16:creationId xmlns:a16="http://schemas.microsoft.com/office/drawing/2014/main" id="{5FB04AEB-BC2B-2FDE-395B-A3854017393F}"/>
              </a:ext>
            </a:extLst>
          </p:cNvPr>
          <p:cNvSpPr/>
          <p:nvPr/>
        </p:nvSpPr>
        <p:spPr>
          <a:xfrm>
            <a:off x="2171700" y="2884992"/>
            <a:ext cx="3393973"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Compiler</a:t>
            </a:r>
          </a:p>
        </p:txBody>
      </p:sp>
      <p:sp>
        <p:nvSpPr>
          <p:cNvPr id="4" name="Title 3">
            <a:extLst>
              <a:ext uri="{FF2B5EF4-FFF2-40B4-BE49-F238E27FC236}">
                <a16:creationId xmlns:a16="http://schemas.microsoft.com/office/drawing/2014/main" id="{46BD14F0-895E-82D1-6126-6E4A29B2C74C}"/>
              </a:ext>
            </a:extLst>
          </p:cNvPr>
          <p:cNvSpPr txBox="1">
            <a:spLocks/>
          </p:cNvSpPr>
          <p:nvPr/>
        </p:nvSpPr>
        <p:spPr>
          <a:xfrm>
            <a:off x="304800" y="152400"/>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Overview of the Vortex Software Stack</a:t>
            </a:r>
          </a:p>
        </p:txBody>
      </p:sp>
    </p:spTree>
    <p:extLst>
      <p:ext uri="{BB962C8B-B14F-4D97-AF65-F5344CB8AC3E}">
        <p14:creationId xmlns:p14="http://schemas.microsoft.com/office/powerpoint/2010/main" val="307578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B40-A2F1-7D42-20C7-3FEB9D1C5E4D}"/>
              </a:ext>
            </a:extLst>
          </p:cNvPr>
          <p:cNvSpPr>
            <a:spLocks noGrp="1"/>
          </p:cNvSpPr>
          <p:nvPr>
            <p:ph type="title"/>
          </p:nvPr>
        </p:nvSpPr>
        <p:spPr/>
        <p:txBody>
          <a:bodyPr/>
          <a:lstStyle/>
          <a:p>
            <a:r>
              <a:rPr lang="en-US" dirty="0"/>
              <a:t>Vortex ISA Extension </a:t>
            </a:r>
            <a:endParaRPr lang="en-KR" dirty="0"/>
          </a:p>
        </p:txBody>
      </p:sp>
      <p:sp>
        <p:nvSpPr>
          <p:cNvPr id="3" name="Footer Placeholder 2">
            <a:extLst>
              <a:ext uri="{FF2B5EF4-FFF2-40B4-BE49-F238E27FC236}">
                <a16:creationId xmlns:a16="http://schemas.microsoft.com/office/drawing/2014/main" id="{C0410DA5-8B87-F6BE-31B1-D6B1D148C409}"/>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4C904EF6-7437-A45F-5C87-EA46AE97A504}"/>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5" name="Content Placeholder 4">
            <a:extLst>
              <a:ext uri="{FF2B5EF4-FFF2-40B4-BE49-F238E27FC236}">
                <a16:creationId xmlns:a16="http://schemas.microsoft.com/office/drawing/2014/main" id="{EC82A810-6FB9-DBEB-9758-66B40B8C1EA1}"/>
              </a:ext>
            </a:extLst>
          </p:cNvPr>
          <p:cNvSpPr>
            <a:spLocks noGrp="1"/>
          </p:cNvSpPr>
          <p:nvPr>
            <p:ph sz="quarter" idx="1"/>
          </p:nvPr>
        </p:nvSpPr>
        <p:spPr/>
        <p:txBody>
          <a:bodyPr>
            <a:normAutofit/>
          </a:bodyPr>
          <a:lstStyle/>
          <a:p>
            <a:r>
              <a:rPr lang="en-KR" dirty="0"/>
              <a:t>ISA Extension of RISC-V ISA to support the Vortex GPU  </a:t>
            </a:r>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Wavefront Activation</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vx_w</a:t>
            </a:r>
            <a:r>
              <a:rPr lang="en-US" b="1" dirty="0" err="1">
                <a:solidFill>
                  <a:schemeClr val="tx2">
                    <a:lumMod val="50000"/>
                  </a:schemeClr>
                </a:solidFill>
                <a:latin typeface="+mj-lt"/>
                <a:ea typeface="Tahoma"/>
                <a:cs typeface="Tahoma"/>
              </a:rPr>
              <a:t>spawn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numW</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func_ptr</a:t>
            </a:r>
            <a:endParaRPr lang="en-US" dirty="0">
              <a:solidFill>
                <a:schemeClr val="tx2">
                  <a:lumMod val="50000"/>
                </a:schemeClr>
              </a:solidFill>
              <a:latin typeface="+mj-lt"/>
              <a:ea typeface="Tahoma"/>
              <a:cs typeface="Tahoma"/>
            </a:endParaRPr>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Thread mask activation and Active thread modification</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vx_t</a:t>
            </a:r>
            <a:r>
              <a:rPr lang="en-US" b="1" dirty="0" err="1">
                <a:solidFill>
                  <a:schemeClr val="tx2">
                    <a:lumMod val="50000"/>
                  </a:schemeClr>
                </a:solidFill>
                <a:latin typeface="+mj-lt"/>
                <a:ea typeface="Tahoma"/>
                <a:cs typeface="Tahoma"/>
              </a:rPr>
              <a:t>mc</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tmask</a:t>
            </a:r>
            <a:r>
              <a:rPr lang="en-US"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vx_pred</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cond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tmask</a:t>
            </a:r>
            <a:endParaRPr lang="en-US" dirty="0">
              <a:solidFill>
                <a:schemeClr val="tx2">
                  <a:lumMod val="50000"/>
                </a:schemeClr>
              </a:solidFill>
              <a:latin typeface="+mj-lt"/>
              <a:ea typeface="Tahoma"/>
              <a:cs typeface="Tahoma"/>
            </a:endParaRPr>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Control flow divergence and reconvergence </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vx_s</a:t>
            </a:r>
            <a:r>
              <a:rPr lang="en-US" b="1" dirty="0" err="1">
                <a:solidFill>
                  <a:schemeClr val="tx2">
                    <a:lumMod val="50000"/>
                  </a:schemeClr>
                </a:solidFill>
                <a:latin typeface="+mj-lt"/>
                <a:ea typeface="Tahoma"/>
                <a:cs typeface="Tahoma"/>
              </a:rPr>
              <a:t>plit</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%pred</a:t>
            </a:r>
            <a:r>
              <a:rPr lang="en-US" b="1"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vx_join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stack_ptr</a:t>
            </a:r>
            <a:endParaRPr lang="en-US" dirty="0">
              <a:solidFill>
                <a:schemeClr val="tx2">
                  <a:lumMod val="50000"/>
                </a:schemeClr>
              </a:solidFill>
              <a:latin typeface="+mj-lt"/>
              <a:ea typeface="Tahoma"/>
              <a:cs typeface="Tahoma"/>
            </a:endParaRPr>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Wavefront synchronization</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a:t>
            </a:r>
            <a:r>
              <a:rPr lang="en-US" b="1" dirty="0" err="1">
                <a:solidFill>
                  <a:schemeClr val="tx2">
                    <a:lumMod val="50000"/>
                  </a:schemeClr>
                </a:solidFill>
                <a:latin typeface="+mj-lt"/>
                <a:ea typeface="Tahoma"/>
                <a:cs typeface="Tahoma"/>
              </a:rPr>
              <a:t>x_barrier</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barID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numW</a:t>
            </a:r>
            <a:endParaRPr lang="en-KR" dirty="0"/>
          </a:p>
        </p:txBody>
      </p:sp>
      <p:sp>
        <p:nvSpPr>
          <p:cNvPr id="7" name="Rectangle 6">
            <a:extLst>
              <a:ext uri="{FF2B5EF4-FFF2-40B4-BE49-F238E27FC236}">
                <a16:creationId xmlns:a16="http://schemas.microsoft.com/office/drawing/2014/main" id="{07BD96C9-1001-E251-913E-2D39B98DD0FB}"/>
              </a:ext>
            </a:extLst>
          </p:cNvPr>
          <p:cNvSpPr/>
          <p:nvPr/>
        </p:nvSpPr>
        <p:spPr>
          <a:xfrm>
            <a:off x="8047720" y="3810023"/>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8" name="Rectangle 7">
            <a:extLst>
              <a:ext uri="{FF2B5EF4-FFF2-40B4-BE49-F238E27FC236}">
                <a16:creationId xmlns:a16="http://schemas.microsoft.com/office/drawing/2014/main" id="{42132A1A-BF1D-54AA-5B7F-2F12B1363D6D}"/>
              </a:ext>
            </a:extLst>
          </p:cNvPr>
          <p:cNvSpPr/>
          <p:nvPr/>
        </p:nvSpPr>
        <p:spPr>
          <a:xfrm>
            <a:off x="7765234" y="4262001"/>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9" name="Rectangle 8">
            <a:extLst>
              <a:ext uri="{FF2B5EF4-FFF2-40B4-BE49-F238E27FC236}">
                <a16:creationId xmlns:a16="http://schemas.microsoft.com/office/drawing/2014/main" id="{A43D6175-227C-CFB3-D823-2D4B20D81859}"/>
              </a:ext>
            </a:extLst>
          </p:cNvPr>
          <p:cNvSpPr/>
          <p:nvPr/>
        </p:nvSpPr>
        <p:spPr>
          <a:xfrm>
            <a:off x="8443201" y="4657482"/>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a:t>
            </a:r>
          </a:p>
        </p:txBody>
      </p:sp>
      <p:sp>
        <p:nvSpPr>
          <p:cNvPr id="10" name="Rectangle 9">
            <a:extLst>
              <a:ext uri="{FF2B5EF4-FFF2-40B4-BE49-F238E27FC236}">
                <a16:creationId xmlns:a16="http://schemas.microsoft.com/office/drawing/2014/main" id="{DA9B129B-E73E-D5F8-9167-E50B8F2BB83B}"/>
              </a:ext>
            </a:extLst>
          </p:cNvPr>
          <p:cNvSpPr/>
          <p:nvPr/>
        </p:nvSpPr>
        <p:spPr>
          <a:xfrm>
            <a:off x="8104217" y="5109460"/>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1" name="Straight Arrow Connector 10">
            <a:extLst>
              <a:ext uri="{FF2B5EF4-FFF2-40B4-BE49-F238E27FC236}">
                <a16:creationId xmlns:a16="http://schemas.microsoft.com/office/drawing/2014/main" id="{FA11D3D5-92A7-FC0F-9460-A91814CEE29D}"/>
              </a:ext>
            </a:extLst>
          </p:cNvPr>
          <p:cNvCxnSpPr/>
          <p:nvPr/>
        </p:nvCxnSpPr>
        <p:spPr>
          <a:xfrm rot="5400000">
            <a:off x="8108649" y="4088079"/>
            <a:ext cx="157353" cy="1662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6048B8A-E082-F318-7A66-0B3B278BCA82}"/>
              </a:ext>
            </a:extLst>
          </p:cNvPr>
          <p:cNvCxnSpPr>
            <a:endCxn id="9" idx="0"/>
          </p:cNvCxnSpPr>
          <p:nvPr/>
        </p:nvCxnSpPr>
        <p:spPr>
          <a:xfrm rot="16200000" flipH="1">
            <a:off x="8344332" y="4247877"/>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FAD581-C5A6-46DA-69DA-5D1DA1E971DB}"/>
              </a:ext>
            </a:extLst>
          </p:cNvPr>
          <p:cNvCxnSpPr/>
          <p:nvPr/>
        </p:nvCxnSpPr>
        <p:spPr>
          <a:xfrm rot="16200000" flipH="1">
            <a:off x="7892354" y="4699855"/>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797FB68-A987-D14F-BD8F-FCEBC704D4C1}"/>
              </a:ext>
            </a:extLst>
          </p:cNvPr>
          <p:cNvCxnSpPr>
            <a:stCxn id="9" idx="2"/>
            <a:endCxn id="10" idx="0"/>
          </p:cNvCxnSpPr>
          <p:nvPr/>
        </p:nvCxnSpPr>
        <p:spPr>
          <a:xfrm rot="5400000">
            <a:off x="8499698" y="4855222"/>
            <a:ext cx="169492" cy="338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DD8F151-570D-A753-86A5-5D98C614E9EB}"/>
              </a:ext>
            </a:extLst>
          </p:cNvPr>
          <p:cNvSpPr txBox="1"/>
          <p:nvPr/>
        </p:nvSpPr>
        <p:spPr>
          <a:xfrm>
            <a:off x="8594759" y="1254641"/>
            <a:ext cx="2005866" cy="1169551"/>
          </a:xfrm>
          <a:prstGeom prst="rect">
            <a:avLst/>
          </a:prstGeom>
          <a:noFill/>
          <a:ln w="9525">
            <a:solidFill>
              <a:schemeClr val="tx1"/>
            </a:solidFill>
          </a:ln>
        </p:spPr>
        <p:txBody>
          <a:bodyPr wrap="squar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p>
        </p:txBody>
      </p:sp>
      <p:sp>
        <p:nvSpPr>
          <p:cNvPr id="16" name="Rectangle 15">
            <a:extLst>
              <a:ext uri="{FF2B5EF4-FFF2-40B4-BE49-F238E27FC236}">
                <a16:creationId xmlns:a16="http://schemas.microsoft.com/office/drawing/2014/main" id="{1C3BC45D-0D8F-6A2C-1770-BD19D71841CB}"/>
              </a:ext>
            </a:extLst>
          </p:cNvPr>
          <p:cNvSpPr/>
          <p:nvPr/>
        </p:nvSpPr>
        <p:spPr>
          <a:xfrm>
            <a:off x="9205913" y="4250774"/>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7" name="Straight Arrow Connector 16">
            <a:extLst>
              <a:ext uri="{FF2B5EF4-FFF2-40B4-BE49-F238E27FC236}">
                <a16:creationId xmlns:a16="http://schemas.microsoft.com/office/drawing/2014/main" id="{5468712A-58D7-53B6-2FC0-4675B4053829}"/>
              </a:ext>
            </a:extLst>
          </p:cNvPr>
          <p:cNvCxnSpPr/>
          <p:nvPr/>
        </p:nvCxnSpPr>
        <p:spPr>
          <a:xfrm rot="5400000">
            <a:off x="9274966" y="4384454"/>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002C6C-13EF-680D-6B9D-7AB47EBA776C}"/>
              </a:ext>
            </a:extLst>
          </p:cNvPr>
          <p:cNvCxnSpPr/>
          <p:nvPr/>
        </p:nvCxnSpPr>
        <p:spPr>
          <a:xfrm rot="5400000">
            <a:off x="9445046" y="4388290"/>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75DB2B83-44D3-EAD0-858A-C682C987F9DA}"/>
              </a:ext>
            </a:extLst>
          </p:cNvPr>
          <p:cNvSpPr/>
          <p:nvPr/>
        </p:nvSpPr>
        <p:spPr>
          <a:xfrm>
            <a:off x="9205913" y="3798998"/>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0" name="Straight Arrow Connector 19">
            <a:extLst>
              <a:ext uri="{FF2B5EF4-FFF2-40B4-BE49-F238E27FC236}">
                <a16:creationId xmlns:a16="http://schemas.microsoft.com/office/drawing/2014/main" id="{96C67D7E-ADA4-6E5B-7106-AB5943F50732}"/>
              </a:ext>
            </a:extLst>
          </p:cNvPr>
          <p:cNvCxnSpPr/>
          <p:nvPr/>
        </p:nvCxnSpPr>
        <p:spPr>
          <a:xfrm rot="5400000">
            <a:off x="9274966" y="3932677"/>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C13AC96-2CC2-D6B6-3F09-BEA30E41FA25}"/>
              </a:ext>
            </a:extLst>
          </p:cNvPr>
          <p:cNvCxnSpPr/>
          <p:nvPr/>
        </p:nvCxnSpPr>
        <p:spPr>
          <a:xfrm rot="5400000">
            <a:off x="9445046"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98E7E9B-EEE5-B002-5E2B-4D17A6A0AEDC}"/>
              </a:ext>
            </a:extLst>
          </p:cNvPr>
          <p:cNvCxnSpPr/>
          <p:nvPr/>
        </p:nvCxnSpPr>
        <p:spPr>
          <a:xfrm rot="5400000">
            <a:off x="9614538"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6E3E0FE-EF8B-997F-B191-561FFAE7D66D}"/>
              </a:ext>
            </a:extLst>
          </p:cNvPr>
          <p:cNvCxnSpPr/>
          <p:nvPr/>
        </p:nvCxnSpPr>
        <p:spPr>
          <a:xfrm rot="5400000">
            <a:off x="9784030"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C7DA4C44-F714-980A-4969-8C5F9E12B4BB}"/>
              </a:ext>
            </a:extLst>
          </p:cNvPr>
          <p:cNvSpPr/>
          <p:nvPr/>
        </p:nvSpPr>
        <p:spPr>
          <a:xfrm>
            <a:off x="9205913" y="4666620"/>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5" name="Straight Arrow Connector 24">
            <a:extLst>
              <a:ext uri="{FF2B5EF4-FFF2-40B4-BE49-F238E27FC236}">
                <a16:creationId xmlns:a16="http://schemas.microsoft.com/office/drawing/2014/main" id="{8966FDF0-B134-8402-F511-11530AC09883}"/>
              </a:ext>
            </a:extLst>
          </p:cNvPr>
          <p:cNvCxnSpPr/>
          <p:nvPr/>
        </p:nvCxnSpPr>
        <p:spPr>
          <a:xfrm rot="5400000">
            <a:off x="9614538"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A8F6354-B8C3-B53D-9022-2311F6F45637}"/>
              </a:ext>
            </a:extLst>
          </p:cNvPr>
          <p:cNvCxnSpPr/>
          <p:nvPr/>
        </p:nvCxnSpPr>
        <p:spPr>
          <a:xfrm rot="5400000">
            <a:off x="9784030"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Content Placeholder 4">
            <a:extLst>
              <a:ext uri="{FF2B5EF4-FFF2-40B4-BE49-F238E27FC236}">
                <a16:creationId xmlns:a16="http://schemas.microsoft.com/office/drawing/2014/main" id="{F7349ED7-8805-0948-C118-25B62458622C}"/>
              </a:ext>
            </a:extLst>
          </p:cNvPr>
          <p:cNvSpPr txBox="1">
            <a:spLocks/>
          </p:cNvSpPr>
          <p:nvPr/>
        </p:nvSpPr>
        <p:spPr>
          <a:xfrm>
            <a:off x="7655442" y="2525880"/>
            <a:ext cx="4011407"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Example Kernel</a:t>
            </a:r>
          </a:p>
        </p:txBody>
      </p:sp>
      <p:sp>
        <p:nvSpPr>
          <p:cNvPr id="30" name="Content Placeholder 4">
            <a:extLst>
              <a:ext uri="{FF2B5EF4-FFF2-40B4-BE49-F238E27FC236}">
                <a16:creationId xmlns:a16="http://schemas.microsoft.com/office/drawing/2014/main" id="{3DE56222-8BC4-6B2C-22DF-49B9E1E003DB}"/>
              </a:ext>
            </a:extLst>
          </p:cNvPr>
          <p:cNvSpPr txBox="1">
            <a:spLocks/>
          </p:cNvSpPr>
          <p:nvPr/>
        </p:nvSpPr>
        <p:spPr>
          <a:xfrm>
            <a:off x="7655442" y="5754458"/>
            <a:ext cx="401140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Control Flow Graph</a:t>
            </a:r>
          </a:p>
        </p:txBody>
      </p:sp>
      <p:sp>
        <p:nvSpPr>
          <p:cNvPr id="32" name="Rectangle 31">
            <a:extLst>
              <a:ext uri="{FF2B5EF4-FFF2-40B4-BE49-F238E27FC236}">
                <a16:creationId xmlns:a16="http://schemas.microsoft.com/office/drawing/2014/main" id="{B68E0786-F22F-9149-B0EE-A10EBC632ABF}"/>
              </a:ext>
            </a:extLst>
          </p:cNvPr>
          <p:cNvSpPr/>
          <p:nvPr/>
        </p:nvSpPr>
        <p:spPr>
          <a:xfrm>
            <a:off x="8051060" y="3288100"/>
            <a:ext cx="621470" cy="282486"/>
          </a:xfrm>
          <a:prstGeom prst="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Start</a:t>
            </a:r>
          </a:p>
        </p:txBody>
      </p:sp>
      <p:cxnSp>
        <p:nvCxnSpPr>
          <p:cNvPr id="33" name="Straight Arrow Connector 32">
            <a:extLst>
              <a:ext uri="{FF2B5EF4-FFF2-40B4-BE49-F238E27FC236}">
                <a16:creationId xmlns:a16="http://schemas.microsoft.com/office/drawing/2014/main" id="{1F67A979-B19D-62B4-8C4B-65596BB64503}"/>
              </a:ext>
            </a:extLst>
          </p:cNvPr>
          <p:cNvCxnSpPr>
            <a:cxnSpLocks/>
            <a:stCxn id="32" idx="2"/>
            <a:endCxn id="7" idx="0"/>
          </p:cNvCxnSpPr>
          <p:nvPr/>
        </p:nvCxnSpPr>
        <p:spPr>
          <a:xfrm flipH="1">
            <a:off x="8358455" y="3570586"/>
            <a:ext cx="3340" cy="2394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Content Placeholder 4">
            <a:extLst>
              <a:ext uri="{FF2B5EF4-FFF2-40B4-BE49-F238E27FC236}">
                <a16:creationId xmlns:a16="http://schemas.microsoft.com/office/drawing/2014/main" id="{84F4FAC8-9090-E2B1-AB6D-2A8C84CB1B80}"/>
              </a:ext>
            </a:extLst>
          </p:cNvPr>
          <p:cNvSpPr txBox="1">
            <a:spLocks/>
          </p:cNvSpPr>
          <p:nvPr/>
        </p:nvSpPr>
        <p:spPr>
          <a:xfrm>
            <a:off x="10113692" y="5043707"/>
            <a:ext cx="155315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err="1">
                <a:latin typeface="+mn-lt"/>
              </a:rPr>
              <a:t>vx_join</a:t>
            </a:r>
            <a:endParaRPr lang="en-US" sz="1600" dirty="0">
              <a:latin typeface="+mn-lt"/>
            </a:endParaRPr>
          </a:p>
        </p:txBody>
      </p:sp>
      <p:sp>
        <p:nvSpPr>
          <p:cNvPr id="41" name="Rectangle 40">
            <a:extLst>
              <a:ext uri="{FF2B5EF4-FFF2-40B4-BE49-F238E27FC236}">
                <a16:creationId xmlns:a16="http://schemas.microsoft.com/office/drawing/2014/main" id="{D69EF618-E1B0-0A38-7FAC-7241A434ADD7}"/>
              </a:ext>
            </a:extLst>
          </p:cNvPr>
          <p:cNvSpPr/>
          <p:nvPr/>
        </p:nvSpPr>
        <p:spPr>
          <a:xfrm>
            <a:off x="10123126" y="325764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vx_wspawn</a:t>
            </a:r>
            <a:endParaRPr lang="en-US" sz="1400" dirty="0">
              <a:solidFill>
                <a:schemeClr val="tx1"/>
              </a:solidFill>
            </a:endParaRPr>
          </a:p>
        </p:txBody>
      </p:sp>
      <p:sp>
        <p:nvSpPr>
          <p:cNvPr id="43" name="Rectangle 42">
            <a:extLst>
              <a:ext uri="{FF2B5EF4-FFF2-40B4-BE49-F238E27FC236}">
                <a16:creationId xmlns:a16="http://schemas.microsoft.com/office/drawing/2014/main" id="{EC5035EA-53A0-D83F-6AC2-53E981F1F2A3}"/>
              </a:ext>
            </a:extLst>
          </p:cNvPr>
          <p:cNvSpPr/>
          <p:nvPr/>
        </p:nvSpPr>
        <p:spPr>
          <a:xfrm>
            <a:off x="10137545" y="378043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vx_split</a:t>
            </a:r>
            <a:endParaRPr lang="en-US" sz="1400" dirty="0">
              <a:solidFill>
                <a:schemeClr val="tx1"/>
              </a:solidFill>
            </a:endParaRPr>
          </a:p>
        </p:txBody>
      </p:sp>
      <p:sp>
        <p:nvSpPr>
          <p:cNvPr id="44" name="Rectangle 43">
            <a:extLst>
              <a:ext uri="{FF2B5EF4-FFF2-40B4-BE49-F238E27FC236}">
                <a16:creationId xmlns:a16="http://schemas.microsoft.com/office/drawing/2014/main" id="{EA86E57C-077B-DEF6-44D8-D0EE7125F913}"/>
              </a:ext>
            </a:extLst>
          </p:cNvPr>
          <p:cNvSpPr/>
          <p:nvPr/>
        </p:nvSpPr>
        <p:spPr>
          <a:xfrm>
            <a:off x="10137545" y="5043707"/>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vx_join</a:t>
            </a:r>
            <a:endParaRPr lang="en-US" sz="1400" dirty="0">
              <a:solidFill>
                <a:schemeClr val="tx1"/>
              </a:solidFill>
            </a:endParaRPr>
          </a:p>
        </p:txBody>
      </p:sp>
      <p:sp>
        <p:nvSpPr>
          <p:cNvPr id="45" name="Rectangle 44">
            <a:extLst>
              <a:ext uri="{FF2B5EF4-FFF2-40B4-BE49-F238E27FC236}">
                <a16:creationId xmlns:a16="http://schemas.microsoft.com/office/drawing/2014/main" id="{81974882-FCC3-AE06-F0C9-E073658DD1E3}"/>
              </a:ext>
            </a:extLst>
          </p:cNvPr>
          <p:cNvSpPr/>
          <p:nvPr/>
        </p:nvSpPr>
        <p:spPr>
          <a:xfrm>
            <a:off x="7655442" y="3117131"/>
            <a:ext cx="4011408" cy="25208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Tree>
    <p:extLst>
      <p:ext uri="{BB962C8B-B14F-4D97-AF65-F5344CB8AC3E}">
        <p14:creationId xmlns:p14="http://schemas.microsoft.com/office/powerpoint/2010/main" val="242156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A0BC3-71BA-7816-346E-880AD6E6D7BB}"/>
              </a:ext>
            </a:extLst>
          </p:cNvPr>
          <p:cNvSpPr>
            <a:spLocks noGrp="1"/>
          </p:cNvSpPr>
          <p:nvPr>
            <p:ph idx="1"/>
          </p:nvPr>
        </p:nvSpPr>
        <p:spPr>
          <a:xfrm>
            <a:off x="381000" y="1215484"/>
            <a:ext cx="11430000" cy="4694985"/>
          </a:xfrm>
        </p:spPr>
        <p:txBody>
          <a:bodyPr>
            <a:normAutofit/>
          </a:bodyPr>
          <a:lstStyle/>
          <a:p>
            <a:r>
              <a:rPr lang="en-US" dirty="0"/>
              <a:t>I</a:t>
            </a:r>
            <a:r>
              <a:rPr lang="en-US" sz="2400" dirty="0"/>
              <a:t>nterface for accessing runtime information and controlling program flow</a:t>
            </a:r>
            <a:endParaRPr lang="en-KR" sz="2400" dirty="0"/>
          </a:p>
          <a:p>
            <a:pPr marL="560070" lvl="1" indent="-285750">
              <a:spcBef>
                <a:spcPts val="600"/>
              </a:spcBef>
              <a:buClr>
                <a:schemeClr val="accent2"/>
              </a:buClr>
              <a:buSzPct val="100000"/>
              <a:buFont typeface="Wingdings" panose="05000000000000000000" pitchFamily="2" charset="2"/>
              <a:buChar char="Ø"/>
            </a:pPr>
            <a:r>
              <a:rPr lang="en-US" sz="2000" dirty="0">
                <a:solidFill>
                  <a:schemeClr val="tx2">
                    <a:lumMod val="50000"/>
                  </a:schemeClr>
                </a:solidFill>
                <a:latin typeface="+mj-lt"/>
                <a:ea typeface="Tahoma"/>
                <a:cs typeface="Tahoma"/>
              </a:rPr>
              <a:t>Schedule a task on the parallel H/W?</a:t>
            </a:r>
          </a:p>
          <a:p>
            <a:pPr marL="834390" lvl="2" indent="-285750">
              <a:spcBef>
                <a:spcPts val="600"/>
              </a:spcBef>
              <a:buClr>
                <a:schemeClr val="accent2"/>
              </a:buClr>
              <a:buSzPct val="100000"/>
              <a:buFont typeface="Wingdings" panose="05000000000000000000" pitchFamily="2" charset="2"/>
              <a:buChar char="Ø"/>
            </a:pPr>
            <a:r>
              <a:rPr lang="en-US" b="0" i="0" dirty="0">
                <a:effectLst/>
                <a:latin typeface="+mj-lt"/>
              </a:rPr>
              <a:t>void</a:t>
            </a:r>
            <a:r>
              <a:rPr lang="en-US" b="0" i="0" dirty="0">
                <a:solidFill>
                  <a:srgbClr val="24292F"/>
                </a:solidFill>
                <a:effectLst/>
                <a:latin typeface="+mj-lt"/>
              </a:rPr>
              <a:t> </a:t>
            </a:r>
            <a:r>
              <a:rPr lang="en-US" b="1" i="0" dirty="0" err="1">
                <a:solidFill>
                  <a:srgbClr val="24292F"/>
                </a:solidFill>
                <a:effectLst/>
                <a:latin typeface="+mj-lt"/>
              </a:rPr>
              <a:t>vx_spawn_tasks</a:t>
            </a:r>
            <a:r>
              <a:rPr lang="en-US" b="0" i="0" dirty="0">
                <a:solidFill>
                  <a:srgbClr val="24292F"/>
                </a:solidFill>
                <a:effectLst/>
                <a:latin typeface="+mj-lt"/>
              </a:rPr>
              <a:t>(</a:t>
            </a:r>
            <a:r>
              <a:rPr lang="en-US" b="0" i="0" dirty="0">
                <a:effectLst/>
                <a:latin typeface="+mj-lt"/>
              </a:rPr>
              <a:t>int</a:t>
            </a:r>
            <a:r>
              <a:rPr lang="en-US" b="0" i="0" dirty="0">
                <a:solidFill>
                  <a:srgbClr val="24292F"/>
                </a:solidFill>
                <a:effectLst/>
                <a:latin typeface="+mj-lt"/>
              </a:rPr>
              <a:t> </a:t>
            </a:r>
            <a:r>
              <a:rPr lang="en-US" b="0" i="0" dirty="0" err="1">
                <a:solidFill>
                  <a:srgbClr val="24292F"/>
                </a:solidFill>
                <a:effectLst/>
                <a:latin typeface="+mj-lt"/>
              </a:rPr>
              <a:t>num_tasks</a:t>
            </a:r>
            <a:r>
              <a:rPr lang="en-US" b="0" i="0" dirty="0">
                <a:solidFill>
                  <a:srgbClr val="24292F"/>
                </a:solidFill>
                <a:effectLst/>
                <a:latin typeface="+mj-lt"/>
              </a:rPr>
              <a:t>, </a:t>
            </a:r>
            <a:r>
              <a:rPr lang="en-US" b="0" i="0" dirty="0" err="1">
                <a:solidFill>
                  <a:srgbClr val="24292F"/>
                </a:solidFill>
                <a:effectLst/>
                <a:latin typeface="+mj-lt"/>
              </a:rPr>
              <a:t>vx_spawn_tasks_cb</a:t>
            </a:r>
            <a:r>
              <a:rPr lang="en-US" b="0" i="0" dirty="0">
                <a:solidFill>
                  <a:srgbClr val="24292F"/>
                </a:solidFill>
                <a:effectLst/>
                <a:latin typeface="+mj-lt"/>
              </a:rPr>
              <a:t> callback, </a:t>
            </a:r>
            <a:r>
              <a:rPr lang="en-US" b="0" i="0" dirty="0">
                <a:effectLst/>
                <a:latin typeface="+mj-lt"/>
              </a:rPr>
              <a:t>void</a:t>
            </a:r>
            <a:r>
              <a:rPr lang="en-US" b="0" i="0" dirty="0">
                <a:solidFill>
                  <a:srgbClr val="24292F"/>
                </a:solidFill>
                <a:effectLst/>
                <a:latin typeface="+mj-lt"/>
              </a:rPr>
              <a:t> * </a:t>
            </a:r>
            <a:r>
              <a:rPr lang="en-US" b="0" i="0" dirty="0" err="1">
                <a:solidFill>
                  <a:srgbClr val="24292F"/>
                </a:solidFill>
                <a:effectLst/>
                <a:latin typeface="+mj-lt"/>
              </a:rPr>
              <a:t>arg</a:t>
            </a:r>
            <a:r>
              <a:rPr lang="en-US" b="0" i="0" dirty="0">
                <a:solidFill>
                  <a:srgbClr val="24292F"/>
                </a:solidFill>
                <a:effectLst/>
                <a:latin typeface="+mj-lt"/>
              </a:rPr>
              <a:t>)</a:t>
            </a:r>
          </a:p>
          <a:p>
            <a:pPr marL="560070" lvl="1" indent="-285750">
              <a:spcBef>
                <a:spcPts val="600"/>
              </a:spcBef>
              <a:buClr>
                <a:schemeClr val="accent2"/>
              </a:buClr>
              <a:buSzPct val="100000"/>
              <a:buFont typeface="Wingdings" panose="05000000000000000000" pitchFamily="2" charset="2"/>
              <a:buChar char="Ø"/>
            </a:pPr>
            <a:r>
              <a:rPr lang="en-US" sz="2000" dirty="0">
                <a:latin typeface="+mj-lt"/>
                <a:ea typeface="Tahoma"/>
                <a:cs typeface="Tahoma"/>
              </a:rPr>
              <a:t>Query hardware specifications</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vx_num_cores</a:t>
            </a:r>
            <a:r>
              <a:rPr lang="en-US" dirty="0">
                <a:latin typeface="+mj-lt"/>
                <a:ea typeface="Tahoma"/>
                <a:cs typeface="Tahoma"/>
              </a:rPr>
              <a:t>(), </a:t>
            </a:r>
            <a:r>
              <a:rPr lang="en-US" b="1" dirty="0" err="1">
                <a:latin typeface="+mj-lt"/>
                <a:ea typeface="Tahoma"/>
                <a:cs typeface="Tahoma"/>
              </a:rPr>
              <a:t>vx_num_warps</a:t>
            </a:r>
            <a:r>
              <a:rPr lang="en-US" dirty="0">
                <a:latin typeface="+mj-lt"/>
                <a:ea typeface="Tahoma"/>
                <a:cs typeface="Tahoma"/>
              </a:rPr>
              <a:t>(), </a:t>
            </a:r>
            <a:r>
              <a:rPr lang="en-US" b="1" dirty="0" err="1">
                <a:latin typeface="+mj-lt"/>
                <a:ea typeface="Tahoma"/>
                <a:cs typeface="Tahoma"/>
              </a:rPr>
              <a:t>vx_num_threads</a:t>
            </a:r>
            <a:r>
              <a:rPr lang="en-US" dirty="0">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sz="2000" dirty="0">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vx_thread_tid</a:t>
            </a:r>
            <a:r>
              <a:rPr lang="en-US" dirty="0">
                <a:latin typeface="+mj-lt"/>
                <a:ea typeface="Tahoma"/>
                <a:cs typeface="Tahoma"/>
              </a:rPr>
              <a:t>(), </a:t>
            </a:r>
            <a:r>
              <a:rPr lang="en-US" b="1" dirty="0" err="1">
                <a:latin typeface="+mj-lt"/>
                <a:ea typeface="Tahoma"/>
                <a:cs typeface="Tahoma"/>
              </a:rPr>
              <a:t>vx_warp_id</a:t>
            </a:r>
            <a:r>
              <a:rPr lang="en-US" dirty="0">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sz="2000" dirty="0">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Ø"/>
            </a:pPr>
            <a:r>
              <a:rPr lang="en-US" b="1" dirty="0" err="1">
                <a:latin typeface="+mj-lt"/>
                <a:ea typeface="Tahoma"/>
                <a:cs typeface="Tahoma"/>
              </a:rPr>
              <a:t>vx_tmc</a:t>
            </a:r>
            <a:r>
              <a:rPr lang="en-US" dirty="0">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sz="2000" dirty="0">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Ø"/>
            </a:pPr>
            <a:r>
              <a:rPr lang="en-US" b="1" dirty="0" err="1">
                <a:solidFill>
                  <a:schemeClr val="tx2">
                    <a:lumMod val="50000"/>
                  </a:schemeClr>
                </a:solidFill>
                <a:latin typeface="+mj-lt"/>
                <a:ea typeface="Tahoma"/>
                <a:cs typeface="Tahoma"/>
              </a:rPr>
              <a:t>vx_printf</a:t>
            </a:r>
            <a:r>
              <a:rPr lang="en-US" dirty="0">
                <a:solidFill>
                  <a:schemeClr val="tx2">
                    <a:lumMod val="50000"/>
                  </a:schemeClr>
                </a:solidFill>
                <a:latin typeface="+mj-lt"/>
                <a:ea typeface="Tahoma"/>
                <a:cs typeface="Tahoma"/>
              </a:rPr>
              <a:t>(format, …);</a:t>
            </a:r>
          </a:p>
          <a:p>
            <a:pPr marL="560070" lvl="1" indent="-285750">
              <a:spcBef>
                <a:spcPts val="600"/>
              </a:spcBef>
              <a:buClr>
                <a:schemeClr val="accent2"/>
              </a:buClr>
              <a:buSzPct val="100000"/>
              <a:buFont typeface="Wingdings" panose="05000000000000000000" pitchFamily="2" charset="2"/>
              <a:buChar char="Ø"/>
            </a:pPr>
            <a:r>
              <a:rPr lang="en-US" sz="2000" dirty="0">
                <a:latin typeface="+mj-lt"/>
                <a:ea typeface="Tahoma"/>
                <a:cs typeface="Tahoma"/>
              </a:rPr>
              <a:t>Other utility APIs</a:t>
            </a:r>
            <a:endParaRPr lang="en-US" sz="2000" dirty="0">
              <a:latin typeface="+mj-lt"/>
              <a:ea typeface="Tahoma" pitchFamily="34" charset="0"/>
              <a:cs typeface="Tahoma" pitchFamily="34" charset="0"/>
            </a:endParaRPr>
          </a:p>
          <a:p>
            <a:endParaRPr lang="en-KR" dirty="0"/>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sz="quarter" idx="12"/>
          </p:nvPr>
        </p:nvSpPr>
        <p:spPr/>
        <p:txBody>
          <a:bodyPr/>
          <a:lstStyle/>
          <a:p>
            <a:fld id="{AE678206-0642-9F48-9727-6B519CB285FA}" type="slidenum">
              <a:rPr lang="en-US" smtClean="0"/>
              <a:t>6</a:t>
            </a:fld>
            <a:endParaRPr lang="en-US"/>
          </a:p>
        </p:txBody>
      </p:sp>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p:txBody>
          <a:bodyPr/>
          <a:lstStyle/>
          <a:p>
            <a:r>
              <a:rPr lang="en-KR" dirty="0"/>
              <a:t>Vortex Kernel Library </a:t>
            </a:r>
          </a:p>
        </p:txBody>
      </p:sp>
    </p:spTree>
    <p:extLst>
      <p:ext uri="{BB962C8B-B14F-4D97-AF65-F5344CB8AC3E}">
        <p14:creationId xmlns:p14="http://schemas.microsoft.com/office/powerpoint/2010/main" val="21146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A0BC3-71BA-7816-346E-880AD6E6D7BB}"/>
              </a:ext>
            </a:extLst>
          </p:cNvPr>
          <p:cNvSpPr>
            <a:spLocks noGrp="1"/>
          </p:cNvSpPr>
          <p:nvPr>
            <p:ph idx="1"/>
          </p:nvPr>
        </p:nvSpPr>
        <p:spPr>
          <a:xfrm>
            <a:off x="381000" y="1215484"/>
            <a:ext cx="11430000" cy="4694985"/>
          </a:xfrm>
        </p:spPr>
        <p:txBody>
          <a:bodyPr>
            <a:normAutofit/>
          </a:bodyPr>
          <a:lstStyle/>
          <a:p>
            <a:r>
              <a:rPr lang="en-KR" sz="2400" dirty="0"/>
              <a:t>Interface for </a:t>
            </a:r>
            <a:r>
              <a:rPr lang="en-US" dirty="0"/>
              <a:t>communicating with the Vortex device </a:t>
            </a:r>
            <a:endParaRPr lang="en-KR" sz="2400" dirty="0"/>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Perform m</a:t>
            </a:r>
            <a:r>
              <a:rPr lang="en-US" sz="2000" dirty="0">
                <a:solidFill>
                  <a:schemeClr val="tx2">
                    <a:lumMod val="50000"/>
                  </a:schemeClr>
                </a:solidFill>
                <a:latin typeface="+mj-lt"/>
                <a:ea typeface="Tahoma"/>
                <a:cs typeface="Tahoma"/>
              </a:rPr>
              <a:t>emory-related </a:t>
            </a:r>
            <a:r>
              <a:rPr lang="en-US" dirty="0">
                <a:latin typeface="+mj-lt"/>
                <a:ea typeface="Tahoma"/>
                <a:cs typeface="Tahoma"/>
              </a:rPr>
              <a:t>o</a:t>
            </a:r>
            <a:r>
              <a:rPr lang="en-US" sz="2000" dirty="0">
                <a:solidFill>
                  <a:schemeClr val="tx2">
                    <a:lumMod val="50000"/>
                  </a:schemeClr>
                </a:solidFill>
                <a:latin typeface="+mj-lt"/>
                <a:ea typeface="Tahoma"/>
                <a:cs typeface="Tahoma"/>
              </a:rPr>
              <a:t>peration? </a:t>
            </a:r>
          </a:p>
          <a:p>
            <a:pPr marL="834390" lvl="2" indent="-285750">
              <a:spcBef>
                <a:spcPts val="600"/>
              </a:spcBef>
              <a:buClr>
                <a:schemeClr val="accent2"/>
              </a:buClr>
              <a:buSzPct val="100000"/>
              <a:buFont typeface="Wingdings" panose="05000000000000000000" pitchFamily="2" charset="2"/>
              <a:buChar char="Ø"/>
            </a:pPr>
            <a:r>
              <a:rPr lang="en-US" b="1" i="0" dirty="0" err="1">
                <a:effectLst/>
                <a:latin typeface="+mj-lt"/>
              </a:rPr>
              <a:t>vx_copy_to_dev</a:t>
            </a:r>
            <a:r>
              <a:rPr lang="en-US" b="0" i="0" dirty="0">
                <a:effectLst/>
                <a:latin typeface="+mj-lt"/>
              </a:rPr>
              <a:t>(…), </a:t>
            </a:r>
            <a:r>
              <a:rPr lang="en-US" b="1" i="0" dirty="0" err="1">
                <a:effectLst/>
                <a:latin typeface="+mj-lt"/>
              </a:rPr>
              <a:t>vx_copy_from_dev</a:t>
            </a:r>
            <a:r>
              <a:rPr lang="en-US" b="0" i="0" dirty="0">
                <a:effectLst/>
                <a:latin typeface="+mj-lt"/>
              </a:rPr>
              <a:t>(…), </a:t>
            </a:r>
            <a:r>
              <a:rPr lang="en-US" b="1" i="0" dirty="0" err="1">
                <a:effectLst/>
                <a:latin typeface="+mj-lt"/>
              </a:rPr>
              <a:t>vx_mem_alloc</a:t>
            </a:r>
            <a:r>
              <a:rPr lang="en-US" b="0" i="0" dirty="0">
                <a:effectLst/>
                <a:latin typeface="+mj-lt"/>
              </a:rPr>
              <a:t>(…), </a:t>
            </a:r>
            <a:r>
              <a:rPr lang="en-US" b="1" i="0" dirty="0" err="1">
                <a:effectLst/>
                <a:latin typeface="+mj-lt"/>
              </a:rPr>
              <a:t>vx_mem_free</a:t>
            </a:r>
            <a:r>
              <a:rPr lang="en-US" b="0" i="0" dirty="0">
                <a:effectLst/>
                <a:latin typeface="+mj-lt"/>
              </a:rPr>
              <a:t>(…)</a:t>
            </a:r>
          </a:p>
          <a:p>
            <a:pPr marL="560070" lvl="1" indent="-285750">
              <a:spcBef>
                <a:spcPts val="600"/>
              </a:spcBef>
              <a:buClr>
                <a:schemeClr val="accent2"/>
              </a:buClr>
              <a:buSzPct val="100000"/>
              <a:buFont typeface="Wingdings" panose="05000000000000000000" pitchFamily="2" charset="2"/>
              <a:buChar char="Ø"/>
            </a:pPr>
            <a:r>
              <a:rPr lang="en-KR" dirty="0"/>
              <a:t>Launch Kernel?</a:t>
            </a:r>
          </a:p>
          <a:p>
            <a:pPr marL="834390" lvl="2" indent="-285750">
              <a:spcBef>
                <a:spcPts val="600"/>
              </a:spcBef>
              <a:buClr>
                <a:schemeClr val="accent2"/>
              </a:buClr>
              <a:buSzPct val="100000"/>
              <a:buFont typeface="Wingdings" panose="05000000000000000000" pitchFamily="2" charset="2"/>
              <a:buChar char="Ø"/>
            </a:pPr>
            <a:r>
              <a:rPr lang="en-US" b="1" dirty="0" err="1"/>
              <a:t>vx_start</a:t>
            </a:r>
            <a:r>
              <a:rPr lang="en-US" dirty="0"/>
              <a:t>(…), </a:t>
            </a:r>
            <a:r>
              <a:rPr lang="en-US" b="1" dirty="0" err="1"/>
              <a:t>vx_ready_wait</a:t>
            </a:r>
            <a:r>
              <a:rPr lang="en-US" dirty="0"/>
              <a:t>(…)</a:t>
            </a:r>
          </a:p>
          <a:p>
            <a:pPr marL="560070" lvl="1" indent="-285750">
              <a:spcBef>
                <a:spcPts val="600"/>
              </a:spcBef>
              <a:buClr>
                <a:schemeClr val="accent2"/>
              </a:buClr>
              <a:buSzPct val="100000"/>
              <a:buFont typeface="Wingdings" panose="05000000000000000000" pitchFamily="2" charset="2"/>
              <a:buChar char="Ø"/>
            </a:pPr>
            <a:r>
              <a:rPr lang="en-US" dirty="0"/>
              <a:t>Open and Close Device? </a:t>
            </a:r>
          </a:p>
          <a:p>
            <a:pPr marL="834390" lvl="2" indent="-285750">
              <a:spcBef>
                <a:spcPts val="600"/>
              </a:spcBef>
              <a:buClr>
                <a:schemeClr val="accent2"/>
              </a:buClr>
              <a:buSzPct val="100000"/>
              <a:buFont typeface="Wingdings" panose="05000000000000000000" pitchFamily="2" charset="2"/>
              <a:buChar char="Ø"/>
            </a:pPr>
            <a:r>
              <a:rPr lang="en-US" b="1" dirty="0" err="1"/>
              <a:t>vx_dev_open</a:t>
            </a:r>
            <a:r>
              <a:rPr lang="en-US" dirty="0"/>
              <a:t>(…), </a:t>
            </a:r>
            <a:r>
              <a:rPr lang="en-US" b="1" dirty="0" err="1"/>
              <a:t>vx_dev_close</a:t>
            </a:r>
            <a:r>
              <a:rPr lang="en-US" dirty="0"/>
              <a:t>(…)</a:t>
            </a:r>
          </a:p>
          <a:p>
            <a:pPr marL="560070" lvl="1" indent="-285750">
              <a:spcBef>
                <a:spcPts val="600"/>
              </a:spcBef>
              <a:buClr>
                <a:schemeClr val="accent2"/>
              </a:buClr>
              <a:buSzPct val="100000"/>
              <a:buFont typeface="Wingdings" panose="05000000000000000000" pitchFamily="2" charset="2"/>
              <a:buChar char="Ø"/>
            </a:pPr>
            <a:r>
              <a:rPr lang="en-US" dirty="0">
                <a:latin typeface="+mj-lt"/>
                <a:ea typeface="Tahoma"/>
                <a:cs typeface="Tahoma"/>
              </a:rPr>
              <a:t>Other Runtime Methods</a:t>
            </a:r>
            <a:endParaRPr lang="en-US" dirty="0">
              <a:latin typeface="+mj-lt"/>
              <a:ea typeface="Tahoma" pitchFamily="34" charset="0"/>
              <a:cs typeface="Tahoma" pitchFamily="34" charset="0"/>
            </a:endParaRPr>
          </a:p>
          <a:p>
            <a:pPr marL="560070" lvl="1" indent="-285750">
              <a:spcBef>
                <a:spcPts val="600"/>
              </a:spcBef>
              <a:buClr>
                <a:schemeClr val="accent2"/>
              </a:buClr>
              <a:buSzPct val="100000"/>
              <a:buFont typeface="Wingdings" panose="05000000000000000000" pitchFamily="2" charset="2"/>
              <a:buChar char="Ø"/>
            </a:pPr>
            <a:endParaRPr lang="en-KR" dirty="0"/>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sz="quarter" idx="12"/>
          </p:nvPr>
        </p:nvSpPr>
        <p:spPr/>
        <p:txBody>
          <a:bodyPr/>
          <a:lstStyle/>
          <a:p>
            <a:fld id="{AE678206-0642-9F48-9727-6B519CB285FA}" type="slidenum">
              <a:rPr lang="en-US" smtClean="0"/>
              <a:t>7</a:t>
            </a:fld>
            <a:endParaRPr lang="en-US"/>
          </a:p>
        </p:txBody>
      </p:sp>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p:txBody>
          <a:bodyPr/>
          <a:lstStyle/>
          <a:p>
            <a:r>
              <a:rPr lang="en-KR" dirty="0"/>
              <a:t>Vortex Runtime Library </a:t>
            </a:r>
          </a:p>
        </p:txBody>
      </p:sp>
    </p:spTree>
    <p:extLst>
      <p:ext uri="{BB962C8B-B14F-4D97-AF65-F5344CB8AC3E}">
        <p14:creationId xmlns:p14="http://schemas.microsoft.com/office/powerpoint/2010/main" val="40971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91">
            <a:extLst>
              <a:ext uri="{FF2B5EF4-FFF2-40B4-BE49-F238E27FC236}">
                <a16:creationId xmlns:a16="http://schemas.microsoft.com/office/drawing/2014/main" id="{39D85DAE-2728-B6D9-2D60-B89AC02D36AB}"/>
              </a:ext>
            </a:extLst>
          </p:cNvPr>
          <p:cNvSpPr/>
          <p:nvPr/>
        </p:nvSpPr>
        <p:spPr>
          <a:xfrm>
            <a:off x="7544802" y="3055442"/>
            <a:ext cx="4175126"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1" name="Rounded Rectangle 90">
            <a:extLst>
              <a:ext uri="{FF2B5EF4-FFF2-40B4-BE49-F238E27FC236}">
                <a16:creationId xmlns:a16="http://schemas.microsoft.com/office/drawing/2014/main" id="{9797C9FE-B82C-AED0-9B5B-BD4CC4B071AE}"/>
              </a:ext>
            </a:extLst>
          </p:cNvPr>
          <p:cNvSpPr/>
          <p:nvPr/>
        </p:nvSpPr>
        <p:spPr>
          <a:xfrm>
            <a:off x="1761579" y="3055442"/>
            <a:ext cx="9958350"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 name="Slide Number Placeholder 2">
            <a:extLst>
              <a:ext uri="{FF2B5EF4-FFF2-40B4-BE49-F238E27FC236}">
                <a16:creationId xmlns:a16="http://schemas.microsoft.com/office/drawing/2014/main" id="{6850B275-560B-F2F6-4990-BC95FF6CD04E}"/>
              </a:ext>
            </a:extLst>
          </p:cNvPr>
          <p:cNvSpPr>
            <a:spLocks noGrp="1"/>
          </p:cNvSpPr>
          <p:nvPr>
            <p:ph type="sldNum" sz="quarter" idx="12"/>
          </p:nvPr>
        </p:nvSpPr>
        <p:spPr/>
        <p:txBody>
          <a:bodyPr/>
          <a:lstStyle/>
          <a:p>
            <a:fld id="{36F63085-4905-477F-9B03-95852450F900}" type="slidenum">
              <a:rPr lang="en-US" smtClean="0">
                <a:solidFill>
                  <a:prstClr val="black"/>
                </a:solidFill>
              </a:rPr>
              <a:pPr/>
              <a:t>8</a:t>
            </a:fld>
            <a:endParaRPr lang="en-US">
              <a:solidFill>
                <a:prstClr val="black"/>
              </a:solidFill>
            </a:endParaRPr>
          </a:p>
        </p:txBody>
      </p:sp>
      <p:sp>
        <p:nvSpPr>
          <p:cNvPr id="22" name="Rectangle 21">
            <a:extLst>
              <a:ext uri="{FF2B5EF4-FFF2-40B4-BE49-F238E27FC236}">
                <a16:creationId xmlns:a16="http://schemas.microsoft.com/office/drawing/2014/main" id="{DE2E9C3F-C027-6F5E-12BC-B3E252AA7429}"/>
              </a:ext>
            </a:extLst>
          </p:cNvPr>
          <p:cNvSpPr/>
          <p:nvPr/>
        </p:nvSpPr>
        <p:spPr>
          <a:xfrm>
            <a:off x="4800599" y="3306344"/>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p>
          <a:p>
            <a:pPr algn="ctr"/>
            <a:r>
              <a:rPr lang="en-US" dirty="0"/>
              <a:t>(IR) </a:t>
            </a:r>
            <a:endParaRPr lang="en-KR" dirty="0"/>
          </a:p>
        </p:txBody>
      </p:sp>
      <p:cxnSp>
        <p:nvCxnSpPr>
          <p:cNvPr id="26" name="Straight Arrow Connector 25">
            <a:extLst>
              <a:ext uri="{FF2B5EF4-FFF2-40B4-BE49-F238E27FC236}">
                <a16:creationId xmlns:a16="http://schemas.microsoft.com/office/drawing/2014/main" id="{8265C0B3-9D9F-4042-61AB-56CD6BED8B8E}"/>
              </a:ext>
            </a:extLst>
          </p:cNvPr>
          <p:cNvCxnSpPr>
            <a:cxnSpLocks/>
            <a:stCxn id="22" idx="3"/>
            <a:endCxn id="68" idx="1"/>
          </p:cNvCxnSpPr>
          <p:nvPr/>
        </p:nvCxnSpPr>
        <p:spPr>
          <a:xfrm>
            <a:off x="6242823" y="3681769"/>
            <a:ext cx="997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2B43BD-A80C-98CC-3EC4-D42663670B98}"/>
              </a:ext>
            </a:extLst>
          </p:cNvPr>
          <p:cNvSpPr/>
          <p:nvPr/>
        </p:nvSpPr>
        <p:spPr>
          <a:xfrm>
            <a:off x="2272934" y="4481684"/>
            <a:ext cx="1442224"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Built-in Library</a:t>
            </a:r>
          </a:p>
          <a:p>
            <a:pPr algn="ctr"/>
            <a:r>
              <a:rPr lang="en-US" dirty="0"/>
              <a:t>(</a:t>
            </a:r>
            <a:r>
              <a:rPr lang="en-US" dirty="0" err="1"/>
              <a:t>e,g</a:t>
            </a:r>
            <a:r>
              <a:rPr lang="en-US" dirty="0"/>
              <a:t>. math functions)</a:t>
            </a:r>
            <a:endParaRPr lang="en-KR" dirty="0"/>
          </a:p>
        </p:txBody>
      </p:sp>
      <p:cxnSp>
        <p:nvCxnSpPr>
          <p:cNvPr id="30" name="Straight Arrow Connector 29">
            <a:extLst>
              <a:ext uri="{FF2B5EF4-FFF2-40B4-BE49-F238E27FC236}">
                <a16:creationId xmlns:a16="http://schemas.microsoft.com/office/drawing/2014/main" id="{5A1A1C78-6728-7257-461E-96641E52E7A5}"/>
              </a:ext>
            </a:extLst>
          </p:cNvPr>
          <p:cNvCxnSpPr>
            <a:cxnSpLocks/>
            <a:stCxn id="29" idx="0"/>
          </p:cNvCxnSpPr>
          <p:nvPr/>
        </p:nvCxnSpPr>
        <p:spPr>
          <a:xfrm flipV="1">
            <a:off x="2994046" y="4138969"/>
            <a:ext cx="0" cy="3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15BE83-286F-C298-0A63-323F8A19D220}"/>
              </a:ext>
            </a:extLst>
          </p:cNvPr>
          <p:cNvSpPr/>
          <p:nvPr/>
        </p:nvSpPr>
        <p:spPr>
          <a:xfrm>
            <a:off x="9902560" y="3306344"/>
            <a:ext cx="1569979"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executable</a:t>
            </a:r>
          </a:p>
        </p:txBody>
      </p:sp>
      <p:sp>
        <p:nvSpPr>
          <p:cNvPr id="47" name="Rectangle 46">
            <a:extLst>
              <a:ext uri="{FF2B5EF4-FFF2-40B4-BE49-F238E27FC236}">
                <a16:creationId xmlns:a16="http://schemas.microsoft.com/office/drawing/2014/main" id="{12252A6D-DE51-4AEC-D356-394238611A76}"/>
              </a:ext>
            </a:extLst>
          </p:cNvPr>
          <p:cNvSpPr/>
          <p:nvPr/>
        </p:nvSpPr>
        <p:spPr>
          <a:xfrm>
            <a:off x="7953254" y="4498039"/>
            <a:ext cx="937695"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KR" dirty="0"/>
              <a:t>Vortex ISA</a:t>
            </a:r>
          </a:p>
        </p:txBody>
      </p:sp>
      <p:sp>
        <p:nvSpPr>
          <p:cNvPr id="57" name="Rounded Rectangle 56">
            <a:extLst>
              <a:ext uri="{FF2B5EF4-FFF2-40B4-BE49-F238E27FC236}">
                <a16:creationId xmlns:a16="http://schemas.microsoft.com/office/drawing/2014/main" id="{5047AF37-0B5E-43AF-A8C0-F7DCA5A05471}"/>
              </a:ext>
            </a:extLst>
          </p:cNvPr>
          <p:cNvSpPr/>
          <p:nvPr/>
        </p:nvSpPr>
        <p:spPr>
          <a:xfrm>
            <a:off x="2696467"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Front-end compiler</a:t>
            </a:r>
          </a:p>
        </p:txBody>
      </p:sp>
      <p:cxnSp>
        <p:nvCxnSpPr>
          <p:cNvPr id="64" name="Straight Arrow Connector 63">
            <a:extLst>
              <a:ext uri="{FF2B5EF4-FFF2-40B4-BE49-F238E27FC236}">
                <a16:creationId xmlns:a16="http://schemas.microsoft.com/office/drawing/2014/main" id="{E0B2D0A6-0C61-39D7-8894-CE83809D2AC0}"/>
              </a:ext>
            </a:extLst>
          </p:cNvPr>
          <p:cNvCxnSpPr>
            <a:cxnSpLocks/>
            <a:stCxn id="57" idx="3"/>
            <a:endCxn id="22" idx="1"/>
          </p:cNvCxnSpPr>
          <p:nvPr/>
        </p:nvCxnSpPr>
        <p:spPr>
          <a:xfrm flipV="1">
            <a:off x="4375008" y="3681769"/>
            <a:ext cx="425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471840A-AEEF-C970-9C2E-8DD6532EB3AC}"/>
              </a:ext>
            </a:extLst>
          </p:cNvPr>
          <p:cNvSpPr/>
          <p:nvPr/>
        </p:nvSpPr>
        <p:spPr>
          <a:xfrm>
            <a:off x="7240339"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KR" dirty="0">
                <a:solidFill>
                  <a:schemeClr val="tx1"/>
                </a:solidFill>
              </a:rPr>
              <a:t>ack-end compiler</a:t>
            </a:r>
          </a:p>
        </p:txBody>
      </p:sp>
      <p:cxnSp>
        <p:nvCxnSpPr>
          <p:cNvPr id="70" name="Straight Arrow Connector 69">
            <a:extLst>
              <a:ext uri="{FF2B5EF4-FFF2-40B4-BE49-F238E27FC236}">
                <a16:creationId xmlns:a16="http://schemas.microsoft.com/office/drawing/2014/main" id="{45BBEC15-9BB5-133C-A77B-32C84F22E513}"/>
              </a:ext>
            </a:extLst>
          </p:cNvPr>
          <p:cNvCxnSpPr>
            <a:cxnSpLocks/>
            <a:stCxn id="68" idx="3"/>
            <a:endCxn id="39" idx="1"/>
          </p:cNvCxnSpPr>
          <p:nvPr/>
        </p:nvCxnSpPr>
        <p:spPr>
          <a:xfrm flipV="1">
            <a:off x="8918880" y="3681769"/>
            <a:ext cx="9836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4">
            <a:extLst>
              <a:ext uri="{FF2B5EF4-FFF2-40B4-BE49-F238E27FC236}">
                <a16:creationId xmlns:a16="http://schemas.microsoft.com/office/drawing/2014/main" id="{7042CF78-17FD-5211-3AEC-587336CF3BE7}"/>
              </a:ext>
            </a:extLst>
          </p:cNvPr>
          <p:cNvSpPr txBox="1">
            <a:spLocks/>
          </p:cNvSpPr>
          <p:nvPr/>
        </p:nvSpPr>
        <p:spPr>
          <a:xfrm>
            <a:off x="3809563" y="4596617"/>
            <a:ext cx="2852068"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Analyze program semantics</a:t>
            </a:r>
          </a:p>
          <a:p>
            <a:r>
              <a:rPr lang="en-US" sz="1700" dirty="0"/>
              <a:t>Lower functions with built-in library</a:t>
            </a:r>
          </a:p>
        </p:txBody>
      </p:sp>
      <p:cxnSp>
        <p:nvCxnSpPr>
          <p:cNvPr id="76" name="Straight Arrow Connector 75">
            <a:extLst>
              <a:ext uri="{FF2B5EF4-FFF2-40B4-BE49-F238E27FC236}">
                <a16:creationId xmlns:a16="http://schemas.microsoft.com/office/drawing/2014/main" id="{359150A6-9D1E-33EE-C103-6144D9EEAC44}"/>
              </a:ext>
            </a:extLst>
          </p:cNvPr>
          <p:cNvCxnSpPr>
            <a:cxnSpLocks/>
            <a:stCxn id="47" idx="0"/>
          </p:cNvCxnSpPr>
          <p:nvPr/>
        </p:nvCxnSpPr>
        <p:spPr>
          <a:xfrm flipH="1" flipV="1">
            <a:off x="8375600" y="4122614"/>
            <a:ext cx="46502" cy="37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4">
            <a:extLst>
              <a:ext uri="{FF2B5EF4-FFF2-40B4-BE49-F238E27FC236}">
                <a16:creationId xmlns:a16="http://schemas.microsoft.com/office/drawing/2014/main" id="{C0B566A1-7DD8-DC8F-603D-EAED2103F2A6}"/>
              </a:ext>
            </a:extLst>
          </p:cNvPr>
          <p:cNvSpPr txBox="1">
            <a:spLocks/>
          </p:cNvSpPr>
          <p:nvPr/>
        </p:nvSpPr>
        <p:spPr>
          <a:xfrm>
            <a:off x="9000810" y="4489227"/>
            <a:ext cx="2581590" cy="137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IR to Vortex ISA using Vortex intrinsic </a:t>
            </a:r>
          </a:p>
          <a:p>
            <a:r>
              <a:rPr lang="en-US" sz="1700" dirty="0"/>
              <a:t>Perform vortex-specific optimization </a:t>
            </a:r>
          </a:p>
          <a:p>
            <a:endParaRPr lang="en-US" sz="1700" dirty="0"/>
          </a:p>
        </p:txBody>
      </p:sp>
      <p:sp>
        <p:nvSpPr>
          <p:cNvPr id="85" name="Rectangle 84">
            <a:extLst>
              <a:ext uri="{FF2B5EF4-FFF2-40B4-BE49-F238E27FC236}">
                <a16:creationId xmlns:a16="http://schemas.microsoft.com/office/drawing/2014/main" id="{C24017B3-B6C5-2DD1-F772-75A44EE6D4BB}"/>
              </a:ext>
            </a:extLst>
          </p:cNvPr>
          <p:cNvSpPr/>
          <p:nvPr/>
        </p:nvSpPr>
        <p:spPr>
          <a:xfrm>
            <a:off x="6820697" y="4498039"/>
            <a:ext cx="1036602"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a:t>
            </a:r>
          </a:p>
          <a:p>
            <a:pPr algn="ctr"/>
            <a:r>
              <a:rPr lang="en-US" dirty="0"/>
              <a:t>Kernel library</a:t>
            </a:r>
            <a:endParaRPr lang="en-KR" dirty="0"/>
          </a:p>
        </p:txBody>
      </p:sp>
      <p:cxnSp>
        <p:nvCxnSpPr>
          <p:cNvPr id="86" name="Straight Arrow Connector 85">
            <a:extLst>
              <a:ext uri="{FF2B5EF4-FFF2-40B4-BE49-F238E27FC236}">
                <a16:creationId xmlns:a16="http://schemas.microsoft.com/office/drawing/2014/main" id="{4691824D-EF6E-EE3A-6B4B-F8BFF8A947E9}"/>
              </a:ext>
            </a:extLst>
          </p:cNvPr>
          <p:cNvCxnSpPr>
            <a:cxnSpLocks/>
            <a:stCxn id="85" idx="0"/>
          </p:cNvCxnSpPr>
          <p:nvPr/>
        </p:nvCxnSpPr>
        <p:spPr>
          <a:xfrm flipV="1">
            <a:off x="7338998" y="4138969"/>
            <a:ext cx="109849" cy="35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F8CD34C-9670-9185-CE2C-B22B5DD11F36}"/>
              </a:ext>
            </a:extLst>
          </p:cNvPr>
          <p:cNvSpPr/>
          <p:nvPr/>
        </p:nvSpPr>
        <p:spPr>
          <a:xfrm>
            <a:off x="2367774" y="1561177"/>
            <a:ext cx="9251797" cy="1135195"/>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D94186D7-E7FE-6930-EA03-5866CEC6923A}"/>
              </a:ext>
            </a:extLst>
          </p:cNvPr>
          <p:cNvSpPr/>
          <p:nvPr/>
        </p:nvSpPr>
        <p:spPr>
          <a:xfrm>
            <a:off x="5209223" y="1812080"/>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a:t>
            </a:r>
          </a:p>
          <a:p>
            <a:pPr algn="ctr"/>
            <a:r>
              <a:rPr lang="en-US" dirty="0"/>
              <a:t>Executable </a:t>
            </a:r>
            <a:endParaRPr lang="en-KR" dirty="0"/>
          </a:p>
        </p:txBody>
      </p:sp>
      <p:sp>
        <p:nvSpPr>
          <p:cNvPr id="9" name="Rounded Rectangle 8">
            <a:extLst>
              <a:ext uri="{FF2B5EF4-FFF2-40B4-BE49-F238E27FC236}">
                <a16:creationId xmlns:a16="http://schemas.microsoft.com/office/drawing/2014/main" id="{05BA2129-3CFB-4E70-C4C9-956BC40BE477}"/>
              </a:ext>
            </a:extLst>
          </p:cNvPr>
          <p:cNvSpPr/>
          <p:nvPr/>
        </p:nvSpPr>
        <p:spPr>
          <a:xfrm>
            <a:off x="2819128" y="1730305"/>
            <a:ext cx="1879872" cy="4144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Compiler</a:t>
            </a:r>
          </a:p>
        </p:txBody>
      </p:sp>
      <p:cxnSp>
        <p:nvCxnSpPr>
          <p:cNvPr id="10" name="Straight Arrow Connector 9">
            <a:extLst>
              <a:ext uri="{FF2B5EF4-FFF2-40B4-BE49-F238E27FC236}">
                <a16:creationId xmlns:a16="http://schemas.microsoft.com/office/drawing/2014/main" id="{452BC176-017F-46EF-0650-29141796591E}"/>
              </a:ext>
            </a:extLst>
          </p:cNvPr>
          <p:cNvCxnSpPr>
            <a:cxnSpLocks/>
            <a:stCxn id="9" idx="3"/>
            <a:endCxn id="7" idx="1"/>
          </p:cNvCxnSpPr>
          <p:nvPr/>
        </p:nvCxnSpPr>
        <p:spPr>
          <a:xfrm>
            <a:off x="4699000" y="1937532"/>
            <a:ext cx="510223" cy="24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B02822BC-0906-FC77-4E46-78DD660CBAFB}"/>
              </a:ext>
            </a:extLst>
          </p:cNvPr>
          <p:cNvSpPr txBox="1">
            <a:spLocks/>
          </p:cNvSpPr>
          <p:nvPr/>
        </p:nvSpPr>
        <p:spPr>
          <a:xfrm>
            <a:off x="6828571" y="1821005"/>
            <a:ext cx="4645694" cy="1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device communication functions with runtime library </a:t>
            </a:r>
          </a:p>
        </p:txBody>
      </p:sp>
      <p:sp>
        <p:nvSpPr>
          <p:cNvPr id="12" name="Rectangle 11">
            <a:extLst>
              <a:ext uri="{FF2B5EF4-FFF2-40B4-BE49-F238E27FC236}">
                <a16:creationId xmlns:a16="http://schemas.microsoft.com/office/drawing/2014/main" id="{408571CA-254A-7B7D-32DF-096F8F837D0E}"/>
              </a:ext>
            </a:extLst>
          </p:cNvPr>
          <p:cNvSpPr/>
          <p:nvPr/>
        </p:nvSpPr>
        <p:spPr>
          <a:xfrm>
            <a:off x="2819128" y="2198656"/>
            <a:ext cx="1879872" cy="4144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a:t>
            </a:r>
            <a:endParaRPr lang="en-KR" dirty="0"/>
          </a:p>
        </p:txBody>
      </p:sp>
      <p:sp>
        <p:nvSpPr>
          <p:cNvPr id="19" name="Rounded Rectangle 18">
            <a:extLst>
              <a:ext uri="{FF2B5EF4-FFF2-40B4-BE49-F238E27FC236}">
                <a16:creationId xmlns:a16="http://schemas.microsoft.com/office/drawing/2014/main" id="{10186759-E482-796A-5184-F8FBCB9115D8}"/>
              </a:ext>
            </a:extLst>
          </p:cNvPr>
          <p:cNvSpPr/>
          <p:nvPr/>
        </p:nvSpPr>
        <p:spPr>
          <a:xfrm>
            <a:off x="412595" y="1561177"/>
            <a:ext cx="1795346" cy="25982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 name="Rectangle 4">
            <a:extLst>
              <a:ext uri="{FF2B5EF4-FFF2-40B4-BE49-F238E27FC236}">
                <a16:creationId xmlns:a16="http://schemas.microsoft.com/office/drawing/2014/main" id="{3A13DFC6-4A6C-46A5-8976-0438EEEE5AD3}"/>
              </a:ext>
            </a:extLst>
          </p:cNvPr>
          <p:cNvSpPr/>
          <p:nvPr/>
        </p:nvSpPr>
        <p:spPr>
          <a:xfrm>
            <a:off x="572428" y="1802787"/>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 Code </a:t>
            </a:r>
            <a:endParaRPr lang="en-KR" dirty="0"/>
          </a:p>
        </p:txBody>
      </p:sp>
      <p:sp>
        <p:nvSpPr>
          <p:cNvPr id="6" name="Rectangle 5">
            <a:extLst>
              <a:ext uri="{FF2B5EF4-FFF2-40B4-BE49-F238E27FC236}">
                <a16:creationId xmlns:a16="http://schemas.microsoft.com/office/drawing/2014/main" id="{0BC32CC3-9E39-4483-83AD-9DE92C14016C}"/>
              </a:ext>
            </a:extLst>
          </p:cNvPr>
          <p:cNvSpPr/>
          <p:nvPr/>
        </p:nvSpPr>
        <p:spPr>
          <a:xfrm>
            <a:off x="609600" y="3094469"/>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endParaRPr lang="en-KR" dirty="0"/>
          </a:p>
        </p:txBody>
      </p:sp>
      <p:cxnSp>
        <p:nvCxnSpPr>
          <p:cNvPr id="8" name="Straight Arrow Connector 7">
            <a:extLst>
              <a:ext uri="{FF2B5EF4-FFF2-40B4-BE49-F238E27FC236}">
                <a16:creationId xmlns:a16="http://schemas.microsoft.com/office/drawing/2014/main" id="{5D8FFED6-986A-7B91-7487-25A4141ACC84}"/>
              </a:ext>
            </a:extLst>
          </p:cNvPr>
          <p:cNvCxnSpPr>
            <a:cxnSpLocks/>
            <a:stCxn id="5" idx="3"/>
            <a:endCxn id="9" idx="1"/>
          </p:cNvCxnSpPr>
          <p:nvPr/>
        </p:nvCxnSpPr>
        <p:spPr>
          <a:xfrm flipV="1">
            <a:off x="2014652" y="1937532"/>
            <a:ext cx="804476" cy="24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ECD706-7FB9-377F-5522-015A7B3F0EE6}"/>
              </a:ext>
            </a:extLst>
          </p:cNvPr>
          <p:cNvCxnSpPr>
            <a:cxnSpLocks/>
            <a:endCxn id="57" idx="1"/>
          </p:cNvCxnSpPr>
          <p:nvPr/>
        </p:nvCxnSpPr>
        <p:spPr>
          <a:xfrm>
            <a:off x="2051824" y="3429000"/>
            <a:ext cx="644643" cy="2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4307C4A5-325C-12CB-D0FA-559890C6B180}"/>
              </a:ext>
            </a:extLst>
          </p:cNvPr>
          <p:cNvSpPr txBox="1">
            <a:spLocks/>
          </p:cNvSpPr>
          <p:nvPr/>
        </p:nvSpPr>
        <p:spPr>
          <a:xfrm>
            <a:off x="304800" y="152400"/>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Overview of the Vortex Compilation Flow</a:t>
            </a:r>
          </a:p>
        </p:txBody>
      </p:sp>
    </p:spTree>
    <p:extLst>
      <p:ext uri="{BB962C8B-B14F-4D97-AF65-F5344CB8AC3E}">
        <p14:creationId xmlns:p14="http://schemas.microsoft.com/office/powerpoint/2010/main" val="78124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20B96B59-37A1-5696-CBCB-771C19DBA25C}"/>
              </a:ext>
            </a:extLst>
          </p:cNvPr>
          <p:cNvSpPr/>
          <p:nvPr/>
        </p:nvSpPr>
        <p:spPr>
          <a:xfrm>
            <a:off x="7400266" y="3390286"/>
            <a:ext cx="4389166" cy="2202440"/>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8" name="Rounded Rectangle 57">
            <a:extLst>
              <a:ext uri="{FF2B5EF4-FFF2-40B4-BE49-F238E27FC236}">
                <a16:creationId xmlns:a16="http://schemas.microsoft.com/office/drawing/2014/main" id="{E43737CF-93D9-32B8-52E3-A40FCE6C4F9F}"/>
              </a:ext>
            </a:extLst>
          </p:cNvPr>
          <p:cNvSpPr/>
          <p:nvPr/>
        </p:nvSpPr>
        <p:spPr>
          <a:xfrm>
            <a:off x="438010" y="1383222"/>
            <a:ext cx="5909628" cy="4209504"/>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nvGrpSpPr>
          <p:cNvPr id="74" name="Group 73">
            <a:extLst>
              <a:ext uri="{FF2B5EF4-FFF2-40B4-BE49-F238E27FC236}">
                <a16:creationId xmlns:a16="http://schemas.microsoft.com/office/drawing/2014/main" id="{433CC124-4F46-E23D-72C3-E6F63C1072C0}"/>
              </a:ext>
            </a:extLst>
          </p:cNvPr>
          <p:cNvGrpSpPr/>
          <p:nvPr/>
        </p:nvGrpSpPr>
        <p:grpSpPr>
          <a:xfrm>
            <a:off x="606056" y="2594344"/>
            <a:ext cx="11015330" cy="2801914"/>
            <a:chOff x="606056" y="2594344"/>
            <a:chExt cx="11015330" cy="2801914"/>
          </a:xfrm>
        </p:grpSpPr>
        <p:sp>
          <p:nvSpPr>
            <p:cNvPr id="72" name="Rectangle 71">
              <a:extLst>
                <a:ext uri="{FF2B5EF4-FFF2-40B4-BE49-F238E27FC236}">
                  <a16:creationId xmlns:a16="http://schemas.microsoft.com/office/drawing/2014/main" id="{2C7F5D91-AC8C-4537-3A3C-9AA46DFA89E5}"/>
                </a:ext>
              </a:extLst>
            </p:cNvPr>
            <p:cNvSpPr/>
            <p:nvPr/>
          </p:nvSpPr>
          <p:spPr>
            <a:xfrm>
              <a:off x="609600" y="3700130"/>
              <a:ext cx="10990523" cy="1696128"/>
            </a:xfrm>
            <a:prstGeom prst="rect">
              <a:avLst/>
            </a:pr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73" name="Freeform 72">
              <a:extLst>
                <a:ext uri="{FF2B5EF4-FFF2-40B4-BE49-F238E27FC236}">
                  <a16:creationId xmlns:a16="http://schemas.microsoft.com/office/drawing/2014/main" id="{278761E5-A495-C33D-8BB9-1742228006B2}"/>
                </a:ext>
              </a:extLst>
            </p:cNvPr>
            <p:cNvSpPr/>
            <p:nvPr/>
          </p:nvSpPr>
          <p:spPr>
            <a:xfrm>
              <a:off x="606056" y="2594344"/>
              <a:ext cx="11015330" cy="1127051"/>
            </a:xfrm>
            <a:custGeom>
              <a:avLst/>
              <a:gdLst>
                <a:gd name="connsiteX0" fmla="*/ 4221125 w 11015330"/>
                <a:gd name="connsiteY0" fmla="*/ 10633 h 1127051"/>
                <a:gd name="connsiteX1" fmla="*/ 0 w 11015330"/>
                <a:gd name="connsiteY1" fmla="*/ 1105786 h 1127051"/>
                <a:gd name="connsiteX2" fmla="*/ 11015330 w 11015330"/>
                <a:gd name="connsiteY2" fmla="*/ 1127051 h 1127051"/>
                <a:gd name="connsiteX3" fmla="*/ 4561367 w 11015330"/>
                <a:gd name="connsiteY3" fmla="*/ 0 h 1127051"/>
                <a:gd name="connsiteX4" fmla="*/ 4221125 w 11015330"/>
                <a:gd name="connsiteY4" fmla="*/ 10633 h 1127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5330" h="1127051">
                  <a:moveTo>
                    <a:pt x="4221125" y="10633"/>
                  </a:moveTo>
                  <a:lnTo>
                    <a:pt x="0" y="1105786"/>
                  </a:lnTo>
                  <a:lnTo>
                    <a:pt x="11015330" y="1127051"/>
                  </a:lnTo>
                  <a:lnTo>
                    <a:pt x="4561367" y="0"/>
                  </a:lnTo>
                  <a:lnTo>
                    <a:pt x="4221125" y="10633"/>
                  </a:lnTo>
                  <a:close/>
                </a:path>
              </a:pathLst>
            </a:cu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 name="Slide Number Placeholder 2">
            <a:extLst>
              <a:ext uri="{FF2B5EF4-FFF2-40B4-BE49-F238E27FC236}">
                <a16:creationId xmlns:a16="http://schemas.microsoft.com/office/drawing/2014/main" id="{2B95E901-F0A3-F4DD-87DA-E0F1C2F1BAD0}"/>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4" name="Rectangle 3">
            <a:extLst>
              <a:ext uri="{FF2B5EF4-FFF2-40B4-BE49-F238E27FC236}">
                <a16:creationId xmlns:a16="http://schemas.microsoft.com/office/drawing/2014/main" id="{77896353-DB3F-83D1-103C-6CECC31E3D77}"/>
              </a:ext>
            </a:extLst>
          </p:cNvPr>
          <p:cNvSpPr/>
          <p:nvPr/>
        </p:nvSpPr>
        <p:spPr>
          <a:xfrm>
            <a:off x="2612673" y="2105407"/>
            <a:ext cx="1688677" cy="61137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 name="Rounded Rectangle 4">
            <a:extLst>
              <a:ext uri="{FF2B5EF4-FFF2-40B4-BE49-F238E27FC236}">
                <a16:creationId xmlns:a16="http://schemas.microsoft.com/office/drawing/2014/main" id="{5EB7F25B-E205-1E01-3331-D8B0E85D06C8}"/>
              </a:ext>
            </a:extLst>
          </p:cNvPr>
          <p:cNvSpPr/>
          <p:nvPr/>
        </p:nvSpPr>
        <p:spPr>
          <a:xfrm>
            <a:off x="2722544" y="2203757"/>
            <a:ext cx="400493" cy="414671"/>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6" name="Rounded Rectangle 5">
            <a:extLst>
              <a:ext uri="{FF2B5EF4-FFF2-40B4-BE49-F238E27FC236}">
                <a16:creationId xmlns:a16="http://schemas.microsoft.com/office/drawing/2014/main" id="{E7183298-301C-8B33-6634-FDE38FFD3ECB}"/>
              </a:ext>
            </a:extLst>
          </p:cNvPr>
          <p:cNvSpPr/>
          <p:nvPr/>
        </p:nvSpPr>
        <p:spPr>
          <a:xfrm>
            <a:off x="3179746" y="2203757"/>
            <a:ext cx="400493" cy="414671"/>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TextBox 6">
            <a:extLst>
              <a:ext uri="{FF2B5EF4-FFF2-40B4-BE49-F238E27FC236}">
                <a16:creationId xmlns:a16="http://schemas.microsoft.com/office/drawing/2014/main" id="{84A76C9B-2673-2CD6-510C-C6A0AFAB018A}"/>
              </a:ext>
            </a:extLst>
          </p:cNvPr>
          <p:cNvSpPr txBox="1"/>
          <p:nvPr/>
        </p:nvSpPr>
        <p:spPr>
          <a:xfrm>
            <a:off x="2573250" y="2699008"/>
            <a:ext cx="1688677" cy="646331"/>
          </a:xfrm>
          <a:prstGeom prst="rect">
            <a:avLst/>
          </a:prstGeom>
          <a:noFill/>
        </p:spPr>
        <p:txBody>
          <a:bodyPr wrap="square" lIns="0" rIns="0">
            <a:spAutoFit/>
          </a:bodyPr>
          <a:lstStyle/>
          <a:p>
            <a:pPr algn="ctr"/>
            <a:r>
              <a:rPr lang="en-KR" b="1" dirty="0"/>
              <a:t> Command </a:t>
            </a:r>
          </a:p>
          <a:p>
            <a:pPr algn="ctr"/>
            <a:r>
              <a:rPr lang="en-KR" b="1" dirty="0"/>
              <a:t>Queue</a:t>
            </a:r>
          </a:p>
        </p:txBody>
      </p:sp>
      <p:sp>
        <p:nvSpPr>
          <p:cNvPr id="9" name="TextBox 8">
            <a:extLst>
              <a:ext uri="{FF2B5EF4-FFF2-40B4-BE49-F238E27FC236}">
                <a16:creationId xmlns:a16="http://schemas.microsoft.com/office/drawing/2014/main" id="{707A573F-0CB8-D130-B0D9-B0AC87CD46DE}"/>
              </a:ext>
            </a:extLst>
          </p:cNvPr>
          <p:cNvSpPr txBox="1"/>
          <p:nvPr/>
        </p:nvSpPr>
        <p:spPr>
          <a:xfrm>
            <a:off x="852097" y="2083162"/>
            <a:ext cx="1441598" cy="646331"/>
          </a:xfrm>
          <a:prstGeom prst="rect">
            <a:avLst/>
          </a:prstGeom>
          <a:noFill/>
        </p:spPr>
        <p:txBody>
          <a:bodyPr wrap="square">
            <a:spAutoFit/>
          </a:bodyPr>
          <a:lstStyle/>
          <a:p>
            <a:pPr algn="ctr"/>
            <a:r>
              <a:rPr lang="en-US" dirty="0" err="1"/>
              <a:t>DeviceMemCopy</a:t>
            </a:r>
            <a:r>
              <a:rPr lang="en-US" dirty="0"/>
              <a:t>(…)</a:t>
            </a:r>
            <a:endParaRPr lang="en-KR" dirty="0"/>
          </a:p>
        </p:txBody>
      </p:sp>
      <p:cxnSp>
        <p:nvCxnSpPr>
          <p:cNvPr id="10" name="Straight Arrow Connector 9">
            <a:extLst>
              <a:ext uri="{FF2B5EF4-FFF2-40B4-BE49-F238E27FC236}">
                <a16:creationId xmlns:a16="http://schemas.microsoft.com/office/drawing/2014/main" id="{FE031812-AFAF-D759-C8D0-E9EB761BC62F}"/>
              </a:ext>
            </a:extLst>
          </p:cNvPr>
          <p:cNvCxnSpPr>
            <a:cxnSpLocks/>
            <a:stCxn id="9" idx="3"/>
            <a:endCxn id="4" idx="1"/>
          </p:cNvCxnSpPr>
          <p:nvPr/>
        </p:nvCxnSpPr>
        <p:spPr>
          <a:xfrm>
            <a:off x="2293695" y="2406328"/>
            <a:ext cx="318978" cy="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CE907E8-45F4-8AB5-C572-CE1BBF8C99F8}"/>
              </a:ext>
            </a:extLst>
          </p:cNvPr>
          <p:cNvSpPr/>
          <p:nvPr/>
        </p:nvSpPr>
        <p:spPr>
          <a:xfrm>
            <a:off x="852505" y="3888933"/>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 runtime library</a:t>
            </a:r>
            <a:endParaRPr lang="en-KR" dirty="0"/>
          </a:p>
        </p:txBody>
      </p:sp>
      <p:sp>
        <p:nvSpPr>
          <p:cNvPr id="18" name="Rectangle 17">
            <a:extLst>
              <a:ext uri="{FF2B5EF4-FFF2-40B4-BE49-F238E27FC236}">
                <a16:creationId xmlns:a16="http://schemas.microsoft.com/office/drawing/2014/main" id="{AE2D27AF-7F13-C4BA-04CB-784F0ECEE090}"/>
              </a:ext>
            </a:extLst>
          </p:cNvPr>
          <p:cNvSpPr/>
          <p:nvPr/>
        </p:nvSpPr>
        <p:spPr>
          <a:xfrm>
            <a:off x="2760657" y="3888933"/>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 Library</a:t>
            </a:r>
            <a:endParaRPr lang="en-KR" dirty="0"/>
          </a:p>
        </p:txBody>
      </p:sp>
      <p:cxnSp>
        <p:nvCxnSpPr>
          <p:cNvPr id="19" name="Straight Arrow Connector 18">
            <a:extLst>
              <a:ext uri="{FF2B5EF4-FFF2-40B4-BE49-F238E27FC236}">
                <a16:creationId xmlns:a16="http://schemas.microsoft.com/office/drawing/2014/main" id="{C3F2E624-2DC2-B203-AB04-D8A03ABF0DDC}"/>
              </a:ext>
            </a:extLst>
          </p:cNvPr>
          <p:cNvCxnSpPr>
            <a:cxnSpLocks/>
            <a:stCxn id="14" idx="3"/>
            <a:endCxn id="18" idx="1"/>
          </p:cNvCxnSpPr>
          <p:nvPr/>
        </p:nvCxnSpPr>
        <p:spPr>
          <a:xfrm>
            <a:off x="2294729" y="4546854"/>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6E531B-5EE5-D714-711D-6B9CEEAB05FC}"/>
              </a:ext>
            </a:extLst>
          </p:cNvPr>
          <p:cNvSpPr/>
          <p:nvPr/>
        </p:nvSpPr>
        <p:spPr>
          <a:xfrm>
            <a:off x="4668809" y="3888933"/>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Host interface </a:t>
            </a:r>
            <a:endParaRPr lang="en-KR" dirty="0"/>
          </a:p>
        </p:txBody>
      </p:sp>
      <p:sp>
        <p:nvSpPr>
          <p:cNvPr id="23" name="Rectangle 22">
            <a:extLst>
              <a:ext uri="{FF2B5EF4-FFF2-40B4-BE49-F238E27FC236}">
                <a16:creationId xmlns:a16="http://schemas.microsoft.com/office/drawing/2014/main" id="{2B4ED97F-10C8-0C00-E4FD-5C608EB79E96}"/>
              </a:ext>
            </a:extLst>
          </p:cNvPr>
          <p:cNvSpPr/>
          <p:nvPr/>
        </p:nvSpPr>
        <p:spPr>
          <a:xfrm>
            <a:off x="7592775" y="3838076"/>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accelerator Interface </a:t>
            </a:r>
            <a:endParaRPr lang="en-KR" dirty="0"/>
          </a:p>
        </p:txBody>
      </p:sp>
      <p:sp>
        <p:nvSpPr>
          <p:cNvPr id="24" name="Rectangle 23">
            <a:extLst>
              <a:ext uri="{FF2B5EF4-FFF2-40B4-BE49-F238E27FC236}">
                <a16:creationId xmlns:a16="http://schemas.microsoft.com/office/drawing/2014/main" id="{5BC096C6-A4DB-7548-CB0F-5597B0174198}"/>
              </a:ext>
            </a:extLst>
          </p:cNvPr>
          <p:cNvSpPr/>
          <p:nvPr/>
        </p:nvSpPr>
        <p:spPr>
          <a:xfrm>
            <a:off x="9984321" y="3888933"/>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Processor</a:t>
            </a:r>
            <a:endParaRPr lang="en-KR" dirty="0"/>
          </a:p>
        </p:txBody>
      </p:sp>
      <p:cxnSp>
        <p:nvCxnSpPr>
          <p:cNvPr id="35" name="Straight Arrow Connector 34">
            <a:extLst>
              <a:ext uri="{FF2B5EF4-FFF2-40B4-BE49-F238E27FC236}">
                <a16:creationId xmlns:a16="http://schemas.microsoft.com/office/drawing/2014/main" id="{7E96BEE0-E927-7084-E927-D63B034846FD}"/>
              </a:ext>
            </a:extLst>
          </p:cNvPr>
          <p:cNvCxnSpPr>
            <a:cxnSpLocks/>
            <a:stCxn id="18" idx="3"/>
            <a:endCxn id="22" idx="1"/>
          </p:cNvCxnSpPr>
          <p:nvPr/>
        </p:nvCxnSpPr>
        <p:spPr>
          <a:xfrm>
            <a:off x="4202881" y="4546854"/>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Left-Right Arrow 38">
            <a:extLst>
              <a:ext uri="{FF2B5EF4-FFF2-40B4-BE49-F238E27FC236}">
                <a16:creationId xmlns:a16="http://schemas.microsoft.com/office/drawing/2014/main" id="{4286108D-72CE-075C-775E-CDB479F5DB11}"/>
              </a:ext>
            </a:extLst>
          </p:cNvPr>
          <p:cNvSpPr/>
          <p:nvPr/>
        </p:nvSpPr>
        <p:spPr>
          <a:xfrm>
            <a:off x="6096000" y="4343781"/>
            <a:ext cx="1496775"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Left-Right Arrow 39">
            <a:extLst>
              <a:ext uri="{FF2B5EF4-FFF2-40B4-BE49-F238E27FC236}">
                <a16:creationId xmlns:a16="http://schemas.microsoft.com/office/drawing/2014/main" id="{57B5FCAF-6D8E-C4DB-E8DD-08E85F421A93}"/>
              </a:ext>
            </a:extLst>
          </p:cNvPr>
          <p:cNvSpPr/>
          <p:nvPr/>
        </p:nvSpPr>
        <p:spPr>
          <a:xfrm>
            <a:off x="9034999" y="4343781"/>
            <a:ext cx="949322"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TextBox 41">
            <a:extLst>
              <a:ext uri="{FF2B5EF4-FFF2-40B4-BE49-F238E27FC236}">
                <a16:creationId xmlns:a16="http://schemas.microsoft.com/office/drawing/2014/main" id="{E8CF3508-B819-4337-C8D6-6DA0BA5FBC60}"/>
              </a:ext>
            </a:extLst>
          </p:cNvPr>
          <p:cNvSpPr txBox="1"/>
          <p:nvPr/>
        </p:nvSpPr>
        <p:spPr>
          <a:xfrm>
            <a:off x="5904664" y="4749927"/>
            <a:ext cx="1935126" cy="646331"/>
          </a:xfrm>
          <a:prstGeom prst="rect">
            <a:avLst/>
          </a:prstGeom>
          <a:noFill/>
        </p:spPr>
        <p:txBody>
          <a:bodyPr wrap="square">
            <a:spAutoFit/>
          </a:bodyPr>
          <a:lstStyle/>
          <a:p>
            <a:pPr algn="ctr"/>
            <a:r>
              <a:rPr lang="en-US" dirty="0"/>
              <a:t>External </a:t>
            </a:r>
          </a:p>
          <a:p>
            <a:pPr algn="ctr"/>
            <a:r>
              <a:rPr lang="en-US" dirty="0"/>
              <a:t>Bus</a:t>
            </a:r>
            <a:endParaRPr lang="en-KR" dirty="0"/>
          </a:p>
        </p:txBody>
      </p:sp>
      <p:sp>
        <p:nvSpPr>
          <p:cNvPr id="43" name="TextBox 42">
            <a:extLst>
              <a:ext uri="{FF2B5EF4-FFF2-40B4-BE49-F238E27FC236}">
                <a16:creationId xmlns:a16="http://schemas.microsoft.com/office/drawing/2014/main" id="{43480305-EA42-D7F1-4F5E-313215199CAF}"/>
              </a:ext>
            </a:extLst>
          </p:cNvPr>
          <p:cNvSpPr txBox="1"/>
          <p:nvPr/>
        </p:nvSpPr>
        <p:spPr>
          <a:xfrm>
            <a:off x="8543224" y="4740983"/>
            <a:ext cx="1935126" cy="646331"/>
          </a:xfrm>
          <a:prstGeom prst="rect">
            <a:avLst/>
          </a:prstGeom>
          <a:noFill/>
        </p:spPr>
        <p:txBody>
          <a:bodyPr wrap="square">
            <a:spAutoFit/>
          </a:bodyPr>
          <a:lstStyle/>
          <a:p>
            <a:pPr algn="ctr"/>
            <a:r>
              <a:rPr lang="en-US" dirty="0"/>
              <a:t>Internal</a:t>
            </a:r>
          </a:p>
          <a:p>
            <a:pPr algn="ctr"/>
            <a:r>
              <a:rPr lang="en-US" dirty="0"/>
              <a:t>Bus</a:t>
            </a:r>
            <a:endParaRPr lang="en-KR" dirty="0"/>
          </a:p>
        </p:txBody>
      </p:sp>
      <p:sp>
        <p:nvSpPr>
          <p:cNvPr id="44" name="Rounded Rectangle 43">
            <a:extLst>
              <a:ext uri="{FF2B5EF4-FFF2-40B4-BE49-F238E27FC236}">
                <a16:creationId xmlns:a16="http://schemas.microsoft.com/office/drawing/2014/main" id="{2712AB7A-44B7-3D23-2550-F0F060CBA588}"/>
              </a:ext>
            </a:extLst>
          </p:cNvPr>
          <p:cNvSpPr/>
          <p:nvPr/>
        </p:nvSpPr>
        <p:spPr>
          <a:xfrm>
            <a:off x="4816634" y="2198991"/>
            <a:ext cx="400493" cy="414671"/>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45" name="Straight Arrow Connector 44">
            <a:extLst>
              <a:ext uri="{FF2B5EF4-FFF2-40B4-BE49-F238E27FC236}">
                <a16:creationId xmlns:a16="http://schemas.microsoft.com/office/drawing/2014/main" id="{381106C9-D90E-C5EC-759B-D6A3B2BF6311}"/>
              </a:ext>
            </a:extLst>
          </p:cNvPr>
          <p:cNvCxnSpPr>
            <a:cxnSpLocks/>
            <a:stCxn id="4" idx="3"/>
            <a:endCxn id="44" idx="1"/>
          </p:cNvCxnSpPr>
          <p:nvPr/>
        </p:nvCxnSpPr>
        <p:spPr>
          <a:xfrm flipV="1">
            <a:off x="4301350" y="2406327"/>
            <a:ext cx="515284" cy="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905BBE2-67CA-A7BE-F064-F9DCD516F9D4}"/>
              </a:ext>
            </a:extLst>
          </p:cNvPr>
          <p:cNvSpPr txBox="1"/>
          <p:nvPr/>
        </p:nvSpPr>
        <p:spPr>
          <a:xfrm>
            <a:off x="4301350" y="2794415"/>
            <a:ext cx="1361221" cy="369332"/>
          </a:xfrm>
          <a:prstGeom prst="rect">
            <a:avLst/>
          </a:prstGeom>
          <a:noFill/>
        </p:spPr>
        <p:txBody>
          <a:bodyPr wrap="square" lIns="0" rIns="0">
            <a:spAutoFit/>
          </a:bodyPr>
          <a:lstStyle/>
          <a:p>
            <a:pPr algn="ctr"/>
            <a:r>
              <a:rPr lang="en-KR" b="1" dirty="0"/>
              <a:t>Execution</a:t>
            </a:r>
          </a:p>
        </p:txBody>
      </p:sp>
      <p:sp>
        <p:nvSpPr>
          <p:cNvPr id="60" name="TextBox 59">
            <a:extLst>
              <a:ext uri="{FF2B5EF4-FFF2-40B4-BE49-F238E27FC236}">
                <a16:creationId xmlns:a16="http://schemas.microsoft.com/office/drawing/2014/main" id="{F4F36399-344F-4190-4A30-1F1AE70E4293}"/>
              </a:ext>
            </a:extLst>
          </p:cNvPr>
          <p:cNvSpPr txBox="1"/>
          <p:nvPr/>
        </p:nvSpPr>
        <p:spPr>
          <a:xfrm>
            <a:off x="716531" y="2765938"/>
            <a:ext cx="1688677" cy="369332"/>
          </a:xfrm>
          <a:prstGeom prst="rect">
            <a:avLst/>
          </a:prstGeom>
          <a:noFill/>
        </p:spPr>
        <p:txBody>
          <a:bodyPr wrap="square" lIns="0" rIns="0">
            <a:spAutoFit/>
          </a:bodyPr>
          <a:lstStyle/>
          <a:p>
            <a:pPr algn="ctr"/>
            <a:r>
              <a:rPr lang="en-KR" b="1" dirty="0"/>
              <a:t> Command </a:t>
            </a:r>
          </a:p>
        </p:txBody>
      </p:sp>
      <p:sp>
        <p:nvSpPr>
          <p:cNvPr id="75" name="TextBox 74">
            <a:extLst>
              <a:ext uri="{FF2B5EF4-FFF2-40B4-BE49-F238E27FC236}">
                <a16:creationId xmlns:a16="http://schemas.microsoft.com/office/drawing/2014/main" id="{C54948BB-9445-3A47-3A59-29D702867EF2}"/>
              </a:ext>
            </a:extLst>
          </p:cNvPr>
          <p:cNvSpPr txBox="1"/>
          <p:nvPr/>
        </p:nvSpPr>
        <p:spPr>
          <a:xfrm>
            <a:off x="438010" y="5690918"/>
            <a:ext cx="5909628" cy="369332"/>
          </a:xfrm>
          <a:prstGeom prst="rect">
            <a:avLst/>
          </a:prstGeom>
          <a:noFill/>
        </p:spPr>
        <p:txBody>
          <a:bodyPr wrap="square" lIns="0" rIns="0">
            <a:spAutoFit/>
          </a:bodyPr>
          <a:lstStyle/>
          <a:p>
            <a:pPr algn="ctr"/>
            <a:r>
              <a:rPr lang="en-KR" b="1" dirty="0"/>
              <a:t>Host</a:t>
            </a:r>
          </a:p>
        </p:txBody>
      </p:sp>
      <p:sp>
        <p:nvSpPr>
          <p:cNvPr id="76" name="TextBox 75">
            <a:extLst>
              <a:ext uri="{FF2B5EF4-FFF2-40B4-BE49-F238E27FC236}">
                <a16:creationId xmlns:a16="http://schemas.microsoft.com/office/drawing/2014/main" id="{225D97A4-0FB4-80C0-7493-A7099BEF5382}"/>
              </a:ext>
            </a:extLst>
          </p:cNvPr>
          <p:cNvSpPr txBox="1"/>
          <p:nvPr/>
        </p:nvSpPr>
        <p:spPr>
          <a:xfrm>
            <a:off x="7400266" y="5690918"/>
            <a:ext cx="4389166" cy="369332"/>
          </a:xfrm>
          <a:prstGeom prst="rect">
            <a:avLst/>
          </a:prstGeom>
          <a:noFill/>
        </p:spPr>
        <p:txBody>
          <a:bodyPr wrap="square" lIns="0" rIns="0">
            <a:spAutoFit/>
          </a:bodyPr>
          <a:lstStyle/>
          <a:p>
            <a:pPr algn="ctr"/>
            <a:r>
              <a:rPr lang="en-KR" b="1" dirty="0"/>
              <a:t>Vortex GPU</a:t>
            </a:r>
          </a:p>
        </p:txBody>
      </p:sp>
      <p:sp>
        <p:nvSpPr>
          <p:cNvPr id="8" name="Title 3">
            <a:extLst>
              <a:ext uri="{FF2B5EF4-FFF2-40B4-BE49-F238E27FC236}">
                <a16:creationId xmlns:a16="http://schemas.microsoft.com/office/drawing/2014/main" id="{A1277796-9686-860C-51E0-35C0375D4E25}"/>
              </a:ext>
            </a:extLst>
          </p:cNvPr>
          <p:cNvSpPr txBox="1">
            <a:spLocks/>
          </p:cNvSpPr>
          <p:nvPr/>
        </p:nvSpPr>
        <p:spPr>
          <a:xfrm>
            <a:off x="304800" y="152400"/>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Overview of the Vortex Execution flow</a:t>
            </a:r>
          </a:p>
        </p:txBody>
      </p:sp>
    </p:spTree>
    <p:extLst>
      <p:ext uri="{BB962C8B-B14F-4D97-AF65-F5344CB8AC3E}">
        <p14:creationId xmlns:p14="http://schemas.microsoft.com/office/powerpoint/2010/main" val="3146123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7" ma:contentTypeDescription="Create a new document." ma:contentTypeScope="" ma:versionID="31a70927d72970bda2078b08d81b4e6c">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380c7c7c4fd0bbeb6e39640be2ed152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A2920C-9354-4A5A-A608-33052DA58C8F}">
  <ds:schemaRefs>
    <ds:schemaRef ds:uri="703aaed8-5f35-4ebd-8684-7d64e521d80b"/>
    <ds:schemaRef ds:uri="f01fee57-14a4-4fb3-a7a7-17af854556b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97B68AE-62AC-4C9A-92B2-7C84703E2952}">
  <ds:schemaRefs>
    <ds:schemaRef ds:uri="http://schemas.microsoft.com/sharepoint/v3/contenttype/forms"/>
  </ds:schemaRefs>
</ds:datastoreItem>
</file>

<file path=customXml/itemProps3.xml><?xml version="1.0" encoding="utf-8"?>
<ds:datastoreItem xmlns:ds="http://schemas.openxmlformats.org/officeDocument/2006/customXml" ds:itemID="{FB9ED6C1-5008-43A3-9855-0573768AF795}"/>
</file>

<file path=docProps/app.xml><?xml version="1.0" encoding="utf-8"?>
<Properties xmlns="http://schemas.openxmlformats.org/officeDocument/2006/extended-properties" xmlns:vt="http://schemas.openxmlformats.org/officeDocument/2006/docPropsVTypes">
  <TotalTime>2913</TotalTime>
  <Words>4244</Words>
  <Application>Microsoft Macintosh PowerPoint</Application>
  <PresentationFormat>Widescreen</PresentationFormat>
  <Paragraphs>697</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Söhne</vt:lpstr>
      <vt:lpstr>Arial</vt:lpstr>
      <vt:lpstr>Calibri</vt:lpstr>
      <vt:lpstr>Roboto</vt:lpstr>
      <vt:lpstr>Tahoma</vt:lpstr>
      <vt:lpstr>Wingdings</vt:lpstr>
      <vt:lpstr>Wingdings 3</vt:lpstr>
      <vt:lpstr>1_Origin</vt:lpstr>
      <vt:lpstr> Vortex Software Stack</vt:lpstr>
      <vt:lpstr>PowerPoint Presentation</vt:lpstr>
      <vt:lpstr>PowerPoint Presentation</vt:lpstr>
      <vt:lpstr>PowerPoint Presentation</vt:lpstr>
      <vt:lpstr>Vortex ISA Extension </vt:lpstr>
      <vt:lpstr>Vortex Kernel Library </vt:lpstr>
      <vt:lpstr>Vortex Runtime Library </vt:lpstr>
      <vt:lpstr>PowerPoint Presentation</vt:lpstr>
      <vt:lpstr>PowerPoint Presentation</vt:lpstr>
      <vt:lpstr>Overview of the Vortex Software Stack </vt:lpstr>
      <vt:lpstr>PoCL: A Performance Portable OpenCL Implementation</vt:lpstr>
      <vt:lpstr>Vortex OpenCL System Architecture</vt:lpstr>
      <vt:lpstr>PoCL Vortex Extension</vt:lpstr>
      <vt:lpstr>Compilation and Execution Process</vt:lpstr>
      <vt:lpstr>Compilation and Execution Process</vt:lpstr>
      <vt:lpstr>Compilation and Execution Process</vt:lpstr>
      <vt:lpstr>Compilation and Execution Process</vt:lpstr>
      <vt:lpstr>Mapping from OpenCL Kernel to Vortex</vt:lpstr>
      <vt:lpstr>PoCL: Work-group Function Generation</vt:lpstr>
      <vt:lpstr>Mapping from OpenCL Kernel to Vortex</vt:lpstr>
      <vt:lpstr>LLVM Compiler Extension</vt:lpstr>
      <vt:lpstr>Vortex Divergence Control</vt:lpstr>
      <vt:lpstr>Support OpenCL benchmarks with New PoCL</vt:lpstr>
      <vt:lpstr>How to use PoCL for the vortex</vt:lpstr>
      <vt:lpstr>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lastModifiedBy>정신녕(창의IT융합공학과)</cp:lastModifiedBy>
  <cp:revision>221</cp:revision>
  <cp:lastPrinted>2017-09-22T13:21:54Z</cp:lastPrinted>
  <dcterms:created xsi:type="dcterms:W3CDTF">2017-09-19T22:16:54Z</dcterms:created>
  <dcterms:modified xsi:type="dcterms:W3CDTF">2023-10-29T16:16:16Z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