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3"/>
  </p:notesMasterIdLst>
  <p:handoutMasterIdLst>
    <p:handoutMasterId r:id="rId14"/>
  </p:handoutMasterIdLst>
  <p:sldIdLst>
    <p:sldId id="407" r:id="rId6"/>
    <p:sldId id="426" r:id="rId7"/>
    <p:sldId id="427" r:id="rId8"/>
    <p:sldId id="632" r:id="rId9"/>
    <p:sldId id="636" r:id="rId10"/>
    <p:sldId id="637" r:id="rId11"/>
    <p:sldId id="63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1"/>
    <p:restoredTop sz="91690"/>
  </p:normalViewPr>
  <p:slideViewPr>
    <p:cSldViewPr snapToGrid="0" snapToObjects="1">
      <p:cViewPr varScale="1">
        <p:scale>
          <a:sx n="113" d="100"/>
          <a:sy n="113" d="100"/>
        </p:scale>
        <p:origin x="888" y="168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6665F-8240-684E-B05B-996C52E4C4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2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rtexgpgpu/" TargetMode="External"/><Relationship Id="rId2" Type="http://schemas.openxmlformats.org/officeDocument/2006/relationships/hyperlink" Target="https://vortex.cc.gatech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H/W and S/W GPU</a:t>
            </a:r>
          </a:p>
          <a:p>
            <a:r>
              <a:rPr lang="en-US" dirty="0"/>
              <a:t>RISC-V extensions</a:t>
            </a:r>
          </a:p>
          <a:p>
            <a:r>
              <a:rPr lang="en-US" dirty="0"/>
              <a:t>Implemented/tested on Intel FPGA</a:t>
            </a:r>
          </a:p>
          <a:p>
            <a:pPr lvl="1"/>
            <a:r>
              <a:rPr lang="en-US" dirty="0" err="1"/>
              <a:t>Xilinix</a:t>
            </a:r>
            <a:r>
              <a:rPr lang="en-US" dirty="0"/>
              <a:t> support is on-going</a:t>
            </a:r>
          </a:p>
          <a:p>
            <a:r>
              <a:rPr lang="en-US" dirty="0"/>
              <a:t>S/W stacks are relying on other open source platforms (LLVM, POCL, </a:t>
            </a:r>
            <a:r>
              <a:rPr lang="en-US" dirty="0" err="1"/>
              <a:t>Yosys</a:t>
            </a:r>
            <a:r>
              <a:rPr lang="en-US" dirty="0"/>
              <a:t> etc.)</a:t>
            </a:r>
          </a:p>
          <a:p>
            <a:r>
              <a:rPr lang="en-US" dirty="0"/>
              <a:t>OpenCL and a part of CUDA are supported</a:t>
            </a:r>
          </a:p>
          <a:p>
            <a:r>
              <a:rPr lang="en-US" dirty="0">
                <a:hlinkClick r:id="rId2"/>
              </a:rPr>
              <a:t>https://vortex.cc.gatech.edu/</a:t>
            </a:r>
            <a:endParaRPr lang="en-US" dirty="0"/>
          </a:p>
          <a:p>
            <a:r>
              <a:rPr lang="en-US" dirty="0">
                <a:hlinkClick r:id="rId3"/>
              </a:rPr>
              <a:t>https://github.com/vortexgpgpu/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89-24E0-4398-809F-BC19808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8F6B-0F28-4658-97EE-E1D64E1F2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6BD3C41-8CB4-13D9-F9D4-886DE5FBB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72848"/>
              </p:ext>
            </p:extLst>
          </p:nvPr>
        </p:nvGraphicFramePr>
        <p:xfrm>
          <a:off x="398463" y="1585947"/>
          <a:ext cx="8347074" cy="421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82358">
                  <a:extLst>
                    <a:ext uri="{9D8B030D-6E8A-4147-A177-3AD203B41FA5}">
                      <a16:colId xmlns:a16="http://schemas.microsoft.com/office/drawing/2014/main" val="41527559"/>
                    </a:ext>
                  </a:extLst>
                </a:gridCol>
                <a:gridCol w="2782358">
                  <a:extLst>
                    <a:ext uri="{9D8B030D-6E8A-4147-A177-3AD203B41FA5}">
                      <a16:colId xmlns:a16="http://schemas.microsoft.com/office/drawing/2014/main" val="355682600"/>
                    </a:ext>
                  </a:extLst>
                </a:gridCol>
                <a:gridCol w="2782358">
                  <a:extLst>
                    <a:ext uri="{9D8B030D-6E8A-4147-A177-3AD203B41FA5}">
                      <a16:colId xmlns:a16="http://schemas.microsoft.com/office/drawing/2014/main" val="2763971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8:00-8:20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and GPU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Hyesoon</a:t>
                      </a:r>
                      <a:r>
                        <a:rPr lang="en-US" dirty="0"/>
                        <a:t> 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8:20-9:20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Vortex Microarchitecture and Software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Blaise 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9:20-9:40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Cupbop</a:t>
                      </a:r>
                      <a:r>
                        <a:rPr lang="en-US" dirty="0"/>
                        <a:t>: Running OpenCL/ CUDA on Vortex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Chihyo</a:t>
                      </a:r>
                      <a:r>
                        <a:rPr lang="en-US" dirty="0"/>
                        <a:t> (Mark) Ahn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5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9:40-10:00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Q&amp;A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8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10:00-10:20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10:20-11:00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 Assignments/Hands-on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11:00-12:00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Vortex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speakers, chair: </a:t>
                      </a:r>
                      <a:r>
                        <a:rPr lang="en-US" dirty="0" err="1"/>
                        <a:t>Jaewon</a:t>
                      </a:r>
                      <a:r>
                        <a:rPr lang="en-US" dirty="0"/>
                        <a:t> Lee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62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BAD9-8387-C900-98B8-FA2F33B5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Running GPU programming on RISC-V Processors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69870-F55A-F51B-605B-429EAC7B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DC26-5BA4-6314-4ACA-1ECEC681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050" b="1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040457-175B-E077-07A9-BC2BB800FE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RISC-V (or RISC-V Vector) vs. RISC-V GPUs (Vortex)</a:t>
            </a:r>
          </a:p>
          <a:p>
            <a:r>
              <a:rPr lang="en-US" sz="2800" dirty="0"/>
              <a:t>SIMD vs. SIMT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73B8-8E0D-CCE6-7E38-490CD5637CD7}"/>
              </a:ext>
            </a:extLst>
          </p:cNvPr>
          <p:cNvSpPr txBox="1"/>
          <p:nvPr/>
        </p:nvSpPr>
        <p:spPr>
          <a:xfrm>
            <a:off x="749745" y="2313782"/>
            <a:ext cx="66557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SIMD: Single instruction multiple data </a:t>
            </a:r>
          </a:p>
          <a:p>
            <a:r>
              <a:rPr lang="en-US" dirty="0"/>
              <a:t>SIMT: Single instruction multiple threads </a:t>
            </a:r>
          </a:p>
          <a:p>
            <a:r>
              <a:rPr lang="en-US" dirty="0"/>
              <a:t>Biggest hardware differences is how branches are handled. </a:t>
            </a:r>
          </a:p>
          <a:p>
            <a:r>
              <a:rPr lang="en-US" dirty="0"/>
              <a:t>Biggest software difference is ISA differences </a:t>
            </a:r>
          </a:p>
          <a:p>
            <a:pPr lvl="1"/>
            <a:r>
              <a:rPr lang="en-US" dirty="0"/>
              <a:t>SIMD: loop </a:t>
            </a:r>
            <a:r>
              <a:rPr lang="en-US" dirty="0">
                <a:sym typeface="Wingdings" pitchFamily="2" charset="2"/>
              </a:rPr>
              <a:t> vectorized  need to map to different vector/SIMD instructions </a:t>
            </a:r>
          </a:p>
          <a:p>
            <a:pPr lvl="1"/>
            <a:r>
              <a:rPr lang="en-US" dirty="0">
                <a:sym typeface="Wingdings" pitchFamily="2" charset="2"/>
              </a:rPr>
              <a:t>SIMT: loop  loop-body x # threads 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FE3E203-798E-845C-53D3-8F40F1CD0C03}"/>
              </a:ext>
            </a:extLst>
          </p:cNvPr>
          <p:cNvSpPr/>
          <p:nvPr/>
        </p:nvSpPr>
        <p:spPr>
          <a:xfrm>
            <a:off x="2479293" y="4680801"/>
            <a:ext cx="1102489" cy="816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A143EC8E-8632-50D8-9ED4-10D825AEF8C5}"/>
              </a:ext>
            </a:extLst>
          </p:cNvPr>
          <p:cNvSpPr txBox="1">
            <a:spLocks/>
          </p:cNvSpPr>
          <p:nvPr/>
        </p:nvSpPr>
        <p:spPr>
          <a:xfrm>
            <a:off x="4572000" y="4597400"/>
            <a:ext cx="5373384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RISC-V SIMT extension</a:t>
            </a:r>
          </a:p>
          <a:p>
            <a:pPr lvl="1"/>
            <a:r>
              <a:rPr lang="en-US" sz="1800" dirty="0"/>
              <a:t>SIMT Advantages:</a:t>
            </a:r>
          </a:p>
          <a:p>
            <a:pPr lvl="2"/>
            <a:r>
              <a:rPr lang="en-US" sz="1650" dirty="0"/>
              <a:t>ISA extensions are very limited</a:t>
            </a:r>
          </a:p>
          <a:p>
            <a:pPr lvl="1"/>
            <a:r>
              <a:rPr lang="en-US" sz="1650" dirty="0"/>
              <a:t>New compiler support is minimum </a:t>
            </a:r>
          </a:p>
          <a:p>
            <a:endParaRPr lang="en-US" sz="1950" dirty="0"/>
          </a:p>
          <a:p>
            <a:endParaRPr lang="en-US" sz="1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39248-B3F6-2A85-BF17-A1D2EB3DC4F0}"/>
              </a:ext>
            </a:extLst>
          </p:cNvPr>
          <p:cNvSpPr txBox="1"/>
          <p:nvPr/>
        </p:nvSpPr>
        <p:spPr>
          <a:xfrm>
            <a:off x="10287000" y="121773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646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A59-C458-B8D5-9181-E9237CA4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RISC-V Vector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B198B-AA02-F47B-5E25-BC57572E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8991-EFF1-0CB3-1FFD-7665243B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050" b="1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648A95-FF64-18C2-068D-2410A07909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12804A8-C4DB-FF66-57B8-B8698FAF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0" y="1963306"/>
            <a:ext cx="3972871" cy="352947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E2E3CE4-C313-0D9C-DB52-744B596377B6}"/>
              </a:ext>
            </a:extLst>
          </p:cNvPr>
          <p:cNvSpPr/>
          <p:nvPr/>
        </p:nvSpPr>
        <p:spPr>
          <a:xfrm>
            <a:off x="4696933" y="3943350"/>
            <a:ext cx="1172240" cy="590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9969F-ED71-39D8-2EB5-CAE1A5376ED5}"/>
              </a:ext>
            </a:extLst>
          </p:cNvPr>
          <p:cNvSpPr txBox="1"/>
          <p:nvPr/>
        </p:nvSpPr>
        <p:spPr>
          <a:xfrm>
            <a:off x="5869172" y="3723599"/>
            <a:ext cx="2836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LLVM Vectorization: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Upgrading to the latest LLVM version is ongoing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Vulkan graphics kernels are vectorized using intrinsics and will be in the workshop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4F476-E86A-7F29-3BD8-3B50BD2E3F25}"/>
              </a:ext>
            </a:extLst>
          </p:cNvPr>
          <p:cNvSpPr txBox="1"/>
          <p:nvPr/>
        </p:nvSpPr>
        <p:spPr>
          <a:xfrm>
            <a:off x="970844" y="5847644"/>
            <a:ext cx="651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CUDA on CPU optimization will be presented in the main session 2B</a:t>
            </a:r>
          </a:p>
        </p:txBody>
      </p:sp>
    </p:spTree>
    <p:extLst>
      <p:ext uri="{BB962C8B-B14F-4D97-AF65-F5344CB8AC3E}">
        <p14:creationId xmlns:p14="http://schemas.microsoft.com/office/powerpoint/2010/main" val="36066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469D-411A-1305-B4A0-CF6A9BF7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RISC-V SIMT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E41AA-BA39-55F3-A41C-DB43A2FB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C3E7-D2A1-68BE-619D-8D570100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050" b="1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5A1FBED-8F10-C48C-A091-8FADF45047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8842" y="1647161"/>
            <a:ext cx="2875794" cy="1481470"/>
          </a:xfr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0BE96CEE-524D-0AD0-23F3-D702F89F6FDB}"/>
              </a:ext>
            </a:extLst>
          </p:cNvPr>
          <p:cNvSpPr/>
          <p:nvPr/>
        </p:nvSpPr>
        <p:spPr>
          <a:xfrm>
            <a:off x="3583171" y="2317564"/>
            <a:ext cx="988829" cy="327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F4899-D8B0-DACB-EF35-F7C41834F8FB}"/>
              </a:ext>
            </a:extLst>
          </p:cNvPr>
          <p:cNvSpPr txBox="1"/>
          <p:nvPr/>
        </p:nvSpPr>
        <p:spPr>
          <a:xfrm>
            <a:off x="5047807" y="2342762"/>
            <a:ext cx="328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RISC-V Threads </a:t>
            </a:r>
          </a:p>
          <a:p>
            <a:r>
              <a:rPr lang="en-US" sz="2000" dirty="0"/>
              <a:t>Preserve programming model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A273322-01E8-2F0C-4921-FCBA1DAE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6" y="3429001"/>
            <a:ext cx="4210820" cy="2154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2648FA-1443-AB85-3650-1C4BEB69BDF1}"/>
              </a:ext>
            </a:extLst>
          </p:cNvPr>
          <p:cNvSpPr txBox="1"/>
          <p:nvPr/>
        </p:nvSpPr>
        <p:spPr>
          <a:xfrm>
            <a:off x="6096001" y="3845994"/>
            <a:ext cx="19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RISC-V GPU Vortex</a:t>
            </a:r>
          </a:p>
        </p:txBody>
      </p:sp>
      <p:pic>
        <p:nvPicPr>
          <p:cNvPr id="5" name="Picture 2" descr="Logos | Brand Guide">
            <a:extLst>
              <a:ext uri="{FF2B5EF4-FFF2-40B4-BE49-F238E27FC236}">
                <a16:creationId xmlns:a16="http://schemas.microsoft.com/office/drawing/2014/main" id="{EA40C93B-405E-B54B-DFC6-88718F309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565" y="4101120"/>
            <a:ext cx="809858" cy="8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1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88E7-ABCF-9BF1-673F-D2FFED72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Differences between RISC-V GPU and other GPUs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78D5-7ACC-354B-8895-997AAEA7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Vortex : SIMT based GPU architecture</a:t>
            </a:r>
          </a:p>
          <a:p>
            <a:r>
              <a:rPr lang="en-US" sz="2000" dirty="0"/>
              <a:t>split/join instructions  to support divergent branches </a:t>
            </a:r>
          </a:p>
          <a:p>
            <a:r>
              <a:rPr lang="en-US" sz="2000" dirty="0"/>
              <a:t># of registers per thread is fixed (32) </a:t>
            </a:r>
          </a:p>
          <a:p>
            <a:r>
              <a:rPr lang="en-US" sz="2000" dirty="0"/>
              <a:t>Host code launches kernel: discrete GPU based model </a:t>
            </a:r>
          </a:p>
          <a:p>
            <a:r>
              <a:rPr lang="en-US" sz="2000" dirty="0"/>
              <a:t>Kernel launch and memory interface is tightly coupled with FPGA design </a:t>
            </a:r>
            <a:r>
              <a:rPr lang="en-US" sz="2000" dirty="0">
                <a:sym typeface="Wingdings" pitchFamily="2" charset="2"/>
              </a:rPr>
              <a:t> strong dependency with vendor and FPGA designs </a:t>
            </a:r>
            <a:endParaRPr lang="en-US" sz="2000" dirty="0"/>
          </a:p>
          <a:p>
            <a:r>
              <a:rPr lang="en-US" sz="2000" dirty="0"/>
              <a:t>Command processor and memory interface between CPU and GPU are all combined </a:t>
            </a:r>
          </a:p>
          <a:p>
            <a:r>
              <a:rPr lang="en-US" sz="2000" dirty="0"/>
              <a:t>RISC-V CPU vs. RISC-V GPU </a:t>
            </a:r>
          </a:p>
          <a:p>
            <a:pPr lvl="1"/>
            <a:r>
              <a:rPr lang="en-US" sz="1600" dirty="0"/>
              <a:t>RISC-V GPU is still academic version. So require customized tool chains for LLVM, QEMU etc. </a:t>
            </a:r>
          </a:p>
          <a:p>
            <a:pPr lvl="1"/>
            <a:r>
              <a:rPr lang="en-US" sz="1600" dirty="0"/>
              <a:t>Host is needed. Run-time system is needed </a:t>
            </a:r>
          </a:p>
          <a:p>
            <a:r>
              <a:rPr lang="en-US" sz="2000" dirty="0"/>
              <a:t>Provide functional simulator, timing simulator, RTL simulation, FPGA tool chain (only specific FPGA models)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2E7AD-6A1B-9DA3-8F06-CE5EED33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00829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8" ma:contentTypeDescription="Create a new document." ma:contentTypeScope="" ma:versionID="63a7a3aebf17c7c9242822f200b38eb6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b7aad06b7d8759478fbf08495ee7c7bd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FF6967-1C16-4391-88E4-02F200784847}"/>
</file>

<file path=customXml/itemProps2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  <ds:schemaRef ds:uri="703aaed8-5f35-4ebd-8684-7d64e521d80b"/>
    <ds:schemaRef ds:uri="f01fee57-14a4-4fb3-a7a7-17af854556b0"/>
  </ds:schemaRefs>
</ds:datastoreItem>
</file>

<file path=customXml/itemProps3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51540</TotalTime>
  <Words>398</Words>
  <Application>Microsoft Macintosh PowerPoint</Application>
  <PresentationFormat>On-screen Show (4:3)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AUdimat</vt:lpstr>
      <vt:lpstr>Arial</vt:lpstr>
      <vt:lpstr>Calibri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Tutorial</vt:lpstr>
      <vt:lpstr>Vortex</vt:lpstr>
      <vt:lpstr>Tutorial Schedule</vt:lpstr>
      <vt:lpstr>Running GPU programming on RISC-V Processors </vt:lpstr>
      <vt:lpstr>With RISC-V Vector </vt:lpstr>
      <vt:lpstr>With RISC-V SIMT</vt:lpstr>
      <vt:lpstr>Differences between RISC-V GPU and other GPUs 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285</cp:revision>
  <cp:lastPrinted>2013-01-11T16:38:21Z</cp:lastPrinted>
  <dcterms:created xsi:type="dcterms:W3CDTF">2013-01-10T23:30:37Z</dcterms:created>
  <dcterms:modified xsi:type="dcterms:W3CDTF">2024-11-03T13:36:41Z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