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26"/>
  </p:notesMasterIdLst>
  <p:handoutMasterIdLst>
    <p:handoutMasterId r:id="rId27"/>
  </p:handoutMasterIdLst>
  <p:sldIdLst>
    <p:sldId id="407" r:id="rId6"/>
    <p:sldId id="423" r:id="rId7"/>
    <p:sldId id="424" r:id="rId8"/>
    <p:sldId id="331" r:id="rId9"/>
    <p:sldId id="334" r:id="rId10"/>
    <p:sldId id="328" r:id="rId11"/>
    <p:sldId id="335" r:id="rId12"/>
    <p:sldId id="336" r:id="rId13"/>
    <p:sldId id="298" r:id="rId14"/>
    <p:sldId id="425" r:id="rId15"/>
    <p:sldId id="284" r:id="rId16"/>
    <p:sldId id="285" r:id="rId17"/>
    <p:sldId id="345" r:id="rId18"/>
    <p:sldId id="287" r:id="rId19"/>
    <p:sldId id="288" r:id="rId20"/>
    <p:sldId id="363" r:id="rId21"/>
    <p:sldId id="289" r:id="rId22"/>
    <p:sldId id="290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FB271-B8BC-FA40-B9E8-1E05D941627A}" v="3" dt="2022-09-30T18:33:19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286"/>
    <p:restoredTop sz="91690"/>
  </p:normalViewPr>
  <p:slideViewPr>
    <p:cSldViewPr snapToGrid="0" snapToObjects="1">
      <p:cViewPr varScale="1">
        <p:scale>
          <a:sx n="125" d="100"/>
          <a:sy n="125" d="100"/>
        </p:scale>
        <p:origin x="576" y="16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0d5c111a-f023-452e-87f1-b54e58794be3" providerId="ADAL" clId="{C4EFB271-B8BC-FA40-B9E8-1E05D941627A}"/>
    <pc:docChg chg="modMainMaster">
      <pc:chgData name="Kim, Hyesoon" userId="0d5c111a-f023-452e-87f1-b54e58794be3" providerId="ADAL" clId="{C4EFB271-B8BC-FA40-B9E8-1E05D941627A}" dt="2022-09-30T18:33:19.789" v="2"/>
      <pc:docMkLst>
        <pc:docMk/>
      </pc:docMkLst>
      <pc:sldMasterChg chg="addSp modSp">
        <pc:chgData name="Kim, Hyesoon" userId="0d5c111a-f023-452e-87f1-b54e58794be3" providerId="ADAL" clId="{C4EFB271-B8BC-FA40-B9E8-1E05D941627A}" dt="2022-09-30T18:33:15.784" v="1"/>
        <pc:sldMasterMkLst>
          <pc:docMk/>
          <pc:sldMasterMk cId="1788180968" sldId="2147483672"/>
        </pc:sldMasterMkLst>
        <pc:picChg chg="add mod">
          <ac:chgData name="Kim, Hyesoon" userId="0d5c111a-f023-452e-87f1-b54e58794be3" providerId="ADAL" clId="{C4EFB271-B8BC-FA40-B9E8-1E05D941627A}" dt="2022-09-30T18:33:15.784" v="1"/>
          <ac:picMkLst>
            <pc:docMk/>
            <pc:sldMasterMk cId="1788180968" sldId="2147483672"/>
            <ac:picMk id="2" creationId="{08DD0C82-56CB-7C14-254C-38D4938D494D}"/>
          </ac:picMkLst>
        </pc:picChg>
      </pc:sldMasterChg>
      <pc:sldMasterChg chg="addSp modSp modSldLayout">
        <pc:chgData name="Kim, Hyesoon" userId="0d5c111a-f023-452e-87f1-b54e58794be3" providerId="ADAL" clId="{C4EFB271-B8BC-FA40-B9E8-1E05D941627A}" dt="2022-09-30T18:33:19.789" v="2"/>
        <pc:sldMasterMkLst>
          <pc:docMk/>
          <pc:sldMasterMk cId="3245799901" sldId="2147483685"/>
        </pc:sldMasterMkLst>
        <pc:picChg chg="add mod">
          <ac:chgData name="Kim, Hyesoon" userId="0d5c111a-f023-452e-87f1-b54e58794be3" providerId="ADAL" clId="{C4EFB271-B8BC-FA40-B9E8-1E05D941627A}" dt="2022-09-30T18:33:19.789" v="2"/>
          <ac:picMkLst>
            <pc:docMk/>
            <pc:sldMasterMk cId="3245799901" sldId="2147483685"/>
            <ac:picMk id="2" creationId="{B37075F6-D4B3-F706-C0EF-6062407216FC}"/>
          </ac:picMkLst>
        </pc:picChg>
        <pc:sldLayoutChg chg="addSp modSp">
          <pc:chgData name="Kim, Hyesoon" userId="0d5c111a-f023-452e-87f1-b54e58794be3" providerId="ADAL" clId="{C4EFB271-B8BC-FA40-B9E8-1E05D941627A}" dt="2022-09-30T18:32:49.969" v="0"/>
          <pc:sldLayoutMkLst>
            <pc:docMk/>
            <pc:sldMasterMk cId="3245799901" sldId="2147483685"/>
            <pc:sldLayoutMk cId="546243507" sldId="2147483686"/>
          </pc:sldLayoutMkLst>
          <pc:picChg chg="add mod">
            <ac:chgData name="Kim, Hyesoon" userId="0d5c111a-f023-452e-87f1-b54e58794be3" providerId="ADAL" clId="{C4EFB271-B8BC-FA40-B9E8-1E05D941627A}" dt="2022-09-30T18:32:49.969" v="0"/>
            <ac:picMkLst>
              <pc:docMk/>
              <pc:sldMasterMk cId="3245799901" sldId="2147483685"/>
              <pc:sldLayoutMk cId="546243507" sldId="2147483686"/>
              <ac:picMk id="2" creationId="{D9240DCE-336C-231A-CCAE-E8DA34A8B909}"/>
            </ac:picMkLst>
          </pc:picChg>
        </pc:sldLayoutChg>
      </pc:sldMasterChg>
    </pc:docChg>
  </pc:docChgLst>
  <pc:docChgLst>
    <pc:chgData name="Kim, Hyesoon" userId="S::hkim358@gatech.edu::0d5c111a-f023-452e-87f1-b54e58794be3" providerId="AD" clId="Web-{02F4050C-5A2D-4AF9-86F1-6E19BFA174C0}"/>
    <pc:docChg chg="modSld">
      <pc:chgData name="Kim, Hyesoon" userId="S::hkim358@gatech.edu::0d5c111a-f023-452e-87f1-b54e58794be3" providerId="AD" clId="Web-{02F4050C-5A2D-4AF9-86F1-6E19BFA174C0}" dt="2021-10-18T11:49:10.058" v="92"/>
      <pc:docMkLst>
        <pc:docMk/>
      </pc:docMkLst>
      <pc:sldChg chg="modSp">
        <pc:chgData name="Kim, Hyesoon" userId="S::hkim358@gatech.edu::0d5c111a-f023-452e-87f1-b54e58794be3" providerId="AD" clId="Web-{02F4050C-5A2D-4AF9-86F1-6E19BFA174C0}" dt="2021-10-18T11:48:46.588" v="89" actId="20577"/>
        <pc:sldMkLst>
          <pc:docMk/>
          <pc:sldMk cId="716242034" sldId="284"/>
        </pc:sldMkLst>
        <pc:spChg chg="mod">
          <ac:chgData name="Kim, Hyesoon" userId="S::hkim358@gatech.edu::0d5c111a-f023-452e-87f1-b54e58794be3" providerId="AD" clId="Web-{02F4050C-5A2D-4AF9-86F1-6E19BFA174C0}" dt="2021-10-18T11:48:46.588" v="89" actId="20577"/>
          <ac:spMkLst>
            <pc:docMk/>
            <pc:sldMk cId="716242034" sldId="284"/>
            <ac:spMk id="2" creationId="{00000000-0000-0000-0000-000000000000}"/>
          </ac:spMkLst>
        </pc:spChg>
      </pc:sldChg>
      <pc:sldChg chg="delSp modSp">
        <pc:chgData name="Kim, Hyesoon" userId="S::hkim358@gatech.edu::0d5c111a-f023-452e-87f1-b54e58794be3" providerId="AD" clId="Web-{02F4050C-5A2D-4AF9-86F1-6E19BFA174C0}" dt="2021-10-18T11:49:10.058" v="92"/>
        <pc:sldMkLst>
          <pc:docMk/>
          <pc:sldMk cId="3084911776" sldId="287"/>
        </pc:sldMkLst>
        <pc:spChg chg="del mod">
          <ac:chgData name="Kim, Hyesoon" userId="S::hkim358@gatech.edu::0d5c111a-f023-452e-87f1-b54e58794be3" providerId="AD" clId="Web-{02F4050C-5A2D-4AF9-86F1-6E19BFA174C0}" dt="2021-10-18T11:49:10.058" v="92"/>
          <ac:spMkLst>
            <pc:docMk/>
            <pc:sldMk cId="3084911776" sldId="287"/>
            <ac:spMk id="90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1:44:06.727" v="35" actId="20577"/>
        <pc:sldMkLst>
          <pc:docMk/>
          <pc:sldMk cId="1474454031" sldId="335"/>
        </pc:sldMkLst>
        <pc:spChg chg="mod">
          <ac:chgData name="Kim, Hyesoon" userId="S::hkim358@gatech.edu::0d5c111a-f023-452e-87f1-b54e58794be3" providerId="AD" clId="Web-{02F4050C-5A2D-4AF9-86F1-6E19BFA174C0}" dt="2021-10-18T11:44:06.727" v="35" actId="20577"/>
          <ac:spMkLst>
            <pc:docMk/>
            <pc:sldMk cId="1474454031" sldId="335"/>
            <ac:spMk id="3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0:51:09.190" v="0" actId="20577"/>
        <pc:sldMkLst>
          <pc:docMk/>
          <pc:sldMk cId="4057379550" sldId="407"/>
        </pc:sldMkLst>
        <pc:spChg chg="mod">
          <ac:chgData name="Kim, Hyesoon" userId="S::hkim358@gatech.edu::0d5c111a-f023-452e-87f1-b54e58794be3" providerId="AD" clId="Web-{02F4050C-5A2D-4AF9-86F1-6E19BFA174C0}" dt="2021-10-18T10:51:09.190" v="0" actId="20577"/>
          <ac:spMkLst>
            <pc:docMk/>
            <pc:sldMk cId="4057379550" sldId="407"/>
            <ac:spMk id="3" creationId="{8BE2600C-824A-1D4E-920A-B23DC6BBA75C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1:44:38.104" v="41" actId="14100"/>
        <pc:sldMkLst>
          <pc:docMk/>
          <pc:sldMk cId="1111078992" sldId="425"/>
        </pc:sldMkLst>
        <pc:spChg chg="mod">
          <ac:chgData name="Kim, Hyesoon" userId="S::hkim358@gatech.edu::0d5c111a-f023-452e-87f1-b54e58794be3" providerId="AD" clId="Web-{02F4050C-5A2D-4AF9-86F1-6E19BFA174C0}" dt="2021-10-18T11:44:38.104" v="41" actId="14100"/>
          <ac:spMkLst>
            <pc:docMk/>
            <pc:sldMk cId="1111078992" sldId="425"/>
            <ac:spMk id="3" creationId="{4DCD312E-F849-E04F-9012-3F33E6946C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9240DCE-336C-231A-CCAE-E8DA34A8B9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DD0C82-56CB-7C14-254C-38D4938D494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37075F6-D4B3-F706-C0EF-6062407216F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Presenter: </a:t>
            </a:r>
            <a:r>
              <a:rPr lang="en-US" dirty="0" err="1">
                <a:latin typeface="Tahoma"/>
                <a:ea typeface="Tahoma"/>
                <a:cs typeface="Tahoma"/>
              </a:rPr>
              <a:t>Hyesoon</a:t>
            </a:r>
            <a:r>
              <a:rPr lang="en-US" dirty="0">
                <a:latin typeface="Tahoma"/>
                <a:ea typeface="Tahoma"/>
                <a:cs typeface="Tahoma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732342" cy="4112453"/>
          </a:xfrm>
        </p:spPr>
        <p:txBody>
          <a:bodyPr/>
          <a:lstStyle/>
          <a:p>
            <a:r>
              <a:rPr lang="en-US"/>
              <a:t>Compiler inserts split/join in Vortex</a:t>
            </a:r>
            <a:endParaRPr lang="en-US" dirty="0"/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err="1"/>
              <a:t>tmask</a:t>
            </a:r>
            <a:r>
              <a:rPr lang="en-US" dirty="0"/>
              <a:t> in the  </a:t>
            </a:r>
            <a:r>
              <a:rPr lang="en-US" err="1"/>
              <a:t>ipdom</a:t>
            </a:r>
            <a:r>
              <a:rPr lang="en-US" dirty="0"/>
              <a:t> stack (do work c part} 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CUDA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Unified Device Architecture)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/>
              <a:t>OpenCL </a:t>
            </a:r>
          </a:p>
          <a:p>
            <a:r>
              <a:rPr lang="en-US"/>
              <a:t>AMD's HIP</a:t>
            </a:r>
            <a:endParaRPr lang="en-US" dirty="0"/>
          </a:p>
          <a:p>
            <a:r>
              <a:rPr lang="en-US"/>
              <a:t>Intel's DPC</a:t>
            </a:r>
            <a:endParaRPr lang="en-US" dirty="0"/>
          </a:p>
          <a:p>
            <a:r>
              <a:rPr lang="en-US"/>
              <a:t>OpenMP </a:t>
            </a:r>
            <a:endParaRPr lang="en-US" dirty="0"/>
          </a:p>
          <a:p>
            <a:r>
              <a:rPr lang="en-US"/>
              <a:t>And more (RUST etc.)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GPGPU Programming </a:t>
            </a:r>
          </a:p>
        </p:txBody>
      </p:sp>
    </p:spTree>
    <p:extLst>
      <p:ext uri="{BB962C8B-B14F-4D97-AF65-F5344CB8AC3E}">
        <p14:creationId xmlns:p14="http://schemas.microsoft.com/office/powerpoint/2010/main" val="7162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SIMD or SIMT </a:t>
            </a:r>
          </a:p>
          <a:p>
            <a:pPr lvl="1"/>
            <a:r>
              <a:rPr lang="en-US" dirty="0"/>
              <a:t>Single instruction multiple data or single instruction multiple thread</a:t>
            </a:r>
          </a:p>
          <a:p>
            <a:r>
              <a:rPr lang="en-US" dirty="0"/>
              <a:t>Unified Memory space (global memory space)</a:t>
            </a:r>
          </a:p>
          <a:p>
            <a:r>
              <a:rPr lang="en-US" dirty="0"/>
              <a:t>Program hierarchy</a:t>
            </a:r>
          </a:p>
          <a:p>
            <a:pPr lvl="1"/>
            <a:r>
              <a:rPr lang="en-US" dirty="0"/>
              <a:t>Thread, block,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Summary of CUDA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2807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14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2438400"/>
          <a:ext cx="740727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~=</a:t>
                      </a:r>
                      <a:r>
                        <a:rPr lang="en-US" baseline="0" dirty="0"/>
                        <a:t> CPU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Threads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Blocks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  <a:r>
                        <a:rPr lang="en-US" baseline="0" dirty="0"/>
                        <a:t> memory space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storage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read-only storage (very small)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read-only storage</a:t>
                      </a:r>
                      <a:r>
                        <a:rPr lang="en-US" baseline="0" dirty="0"/>
                        <a:t> (medium size, 2D- cache)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8273901" cy="2286000"/>
          </a:xfrm>
        </p:spPr>
        <p:txBody>
          <a:bodyPr/>
          <a:lstStyle/>
          <a:p>
            <a:r>
              <a:rPr lang="en-US" dirty="0"/>
              <a:t>Thread, block, and kernel have different memory spaces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40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379537"/>
            <a:ext cx="4097337" cy="11741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522286"/>
            <a:ext cx="5615473" cy="412581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97134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From: http</a:t>
            </a:r>
            <a:r>
              <a:rPr lang="en-US" dirty="0"/>
              <a:t>://</a:t>
            </a:r>
            <a:r>
              <a:rPr lang="en-US" dirty="0" err="1"/>
              <a:t>accel.cs.vt.edu</a:t>
            </a:r>
            <a:r>
              <a:rPr lang="en-US" dirty="0"/>
              <a:t>/files/lecture10.pdf</a:t>
            </a:r>
          </a:p>
        </p:txBody>
      </p:sp>
    </p:spTree>
    <p:extLst>
      <p:ext uri="{BB962C8B-B14F-4D97-AF65-F5344CB8AC3E}">
        <p14:creationId xmlns:p14="http://schemas.microsoft.com/office/powerpoint/2010/main" val="792814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Bulk-Synchronous Parallel (BSP) program (Valiant [90]) </a:t>
            </a:r>
          </a:p>
          <a:p>
            <a:r>
              <a:rPr lang="en-US" sz="2800" dirty="0"/>
              <a:t>Synchronization within blocks using explicit barrier</a:t>
            </a:r>
          </a:p>
          <a:p>
            <a:r>
              <a:rPr lang="en-US" sz="2800" dirty="0"/>
              <a:t>Implicit barrier across kernels</a:t>
            </a:r>
          </a:p>
          <a:p>
            <a:pPr lvl="1"/>
            <a:r>
              <a:rPr lang="en-US" sz="2400" dirty="0"/>
              <a:t>Kernel 1 </a:t>
            </a:r>
            <a:r>
              <a:rPr lang="en-US" sz="2400" dirty="0">
                <a:sym typeface="Wingdings" pitchFamily="2" charset="2"/>
              </a:rPr>
              <a:t> Kernel 2</a:t>
            </a:r>
            <a:endParaRPr lang="en-US" sz="2400" dirty="0"/>
          </a:p>
          <a:p>
            <a:pPr lvl="1"/>
            <a:r>
              <a:rPr lang="en-US" sz="2400" dirty="0"/>
              <a:t>C.f.) </a:t>
            </a:r>
            <a:r>
              <a:rPr lang="en-US" sz="2400" dirty="0" err="1"/>
              <a:t>Cuda</a:t>
            </a:r>
            <a:r>
              <a:rPr lang="en-US" sz="2400" dirty="0"/>
              <a:t> 3.x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Model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486400" y="2667000"/>
            <a:ext cx="3276600" cy="3276600"/>
            <a:chOff x="0" y="2209800"/>
            <a:chExt cx="3276600" cy="3276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5800" y="2286000"/>
              <a:ext cx="2590800" cy="1828800"/>
              <a:chOff x="381000" y="1981200"/>
              <a:chExt cx="4572000" cy="4267200"/>
            </a:xfrm>
          </p:grpSpPr>
          <p:cxnSp>
            <p:nvCxnSpPr>
              <p:cNvPr id="4" name="Curved Connector 3"/>
              <p:cNvCxnSpPr/>
              <p:nvPr/>
            </p:nvCxnSpPr>
            <p:spPr>
              <a:xfrm rot="18900000" flipV="1">
                <a:off x="617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Curved Connector 4"/>
              <p:cNvCxnSpPr/>
              <p:nvPr/>
            </p:nvCxnSpPr>
            <p:spPr>
              <a:xfrm rot="18900000" flipV="1">
                <a:off x="770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Curved Connector 5"/>
              <p:cNvCxnSpPr/>
              <p:nvPr/>
            </p:nvCxnSpPr>
            <p:spPr>
              <a:xfrm rot="18900000" flipV="1">
                <a:off x="922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/>
              <p:nvPr/>
            </p:nvCxnSpPr>
            <p:spPr>
              <a:xfrm rot="18900000" flipV="1">
                <a:off x="1075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8900000" flipV="1">
                <a:off x="1227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8900000" flipV="1">
                <a:off x="1379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8900000" flipV="1">
                <a:off x="1532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18900000" flipV="1">
                <a:off x="1684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rot="18900000" flipV="1">
                <a:off x="1837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/>
              <p:nvPr/>
            </p:nvCxnSpPr>
            <p:spPr>
              <a:xfrm rot="18900000" flipV="1">
                <a:off x="1989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82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609600" y="2209800"/>
                <a:ext cx="2057400" cy="2362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44" name="Curved Connector 43"/>
              <p:cNvCxnSpPr/>
              <p:nvPr/>
            </p:nvCxnSpPr>
            <p:spPr>
              <a:xfrm rot="18900000" flipV="1">
                <a:off x="617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8900000" flipV="1">
                <a:off x="770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18900000" flipV="1">
                <a:off x="922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/>
              <p:nvPr/>
            </p:nvCxnSpPr>
            <p:spPr>
              <a:xfrm rot="18900000" flipV="1">
                <a:off x="1075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8900000" flipV="1">
                <a:off x="1227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/>
              <p:nvPr/>
            </p:nvCxnSpPr>
            <p:spPr>
              <a:xfrm rot="18900000" flipV="1">
                <a:off x="1379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/>
              <p:nvPr/>
            </p:nvCxnSpPr>
            <p:spPr>
              <a:xfrm rot="18900000" flipV="1">
                <a:off x="1532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/>
              <p:nvPr/>
            </p:nvCxnSpPr>
            <p:spPr>
              <a:xfrm rot="18900000" flipV="1">
                <a:off x="1684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18900000" flipV="1">
                <a:off x="1837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18900000" flipV="1">
                <a:off x="1989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838200" y="5715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55" name="Frame 54"/>
              <p:cNvSpPr/>
              <p:nvPr/>
            </p:nvSpPr>
            <p:spPr>
              <a:xfrm>
                <a:off x="609600" y="4648200"/>
                <a:ext cx="2057400" cy="14478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Curved Connector 56"/>
              <p:cNvCxnSpPr/>
              <p:nvPr/>
            </p:nvCxnSpPr>
            <p:spPr>
              <a:xfrm rot="18900000" flipV="1">
                <a:off x="571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8900000" flipV="1">
                <a:off x="724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18900000" flipV="1">
                <a:off x="876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8900000" flipV="1">
                <a:off x="1028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rot="18900000" flipV="1">
                <a:off x="1181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 rot="18900000" flipV="1">
                <a:off x="1333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/>
              <p:nvPr/>
            </p:nvCxnSpPr>
            <p:spPr>
              <a:xfrm rot="18900000" flipV="1">
                <a:off x="1486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8900000" flipV="1">
                <a:off x="1638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18900000" flipV="1">
                <a:off x="1790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8900000" flipV="1">
                <a:off x="1943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09600" y="45720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68" name="Curved Connector 67"/>
              <p:cNvCxnSpPr/>
              <p:nvPr/>
            </p:nvCxnSpPr>
            <p:spPr>
              <a:xfrm rot="18900000" flipV="1">
                <a:off x="2751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18900000" flipV="1">
                <a:off x="2903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8900000" flipV="1">
                <a:off x="3056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18900000" flipV="1">
                <a:off x="3208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18900000" flipV="1">
                <a:off x="3361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8900000" flipV="1">
                <a:off x="3513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8900000" flipV="1">
                <a:off x="3665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8900000" flipV="1">
                <a:off x="3818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8900000" flipV="1">
                <a:off x="3970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18900000" flipV="1">
                <a:off x="4123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9718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79" name="Frame 78"/>
              <p:cNvSpPr/>
              <p:nvPr/>
            </p:nvSpPr>
            <p:spPr>
              <a:xfrm>
                <a:off x="2743200" y="2209800"/>
                <a:ext cx="2057400" cy="3886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Curved Connector 91"/>
              <p:cNvCxnSpPr/>
              <p:nvPr/>
            </p:nvCxnSpPr>
            <p:spPr>
              <a:xfrm rot="18900000" flipV="1">
                <a:off x="2705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/>
              <p:nvPr/>
            </p:nvCxnSpPr>
            <p:spPr>
              <a:xfrm rot="18900000" flipV="1">
                <a:off x="2857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8900000" flipV="1">
                <a:off x="3010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8900000" flipV="1">
                <a:off x="3162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8900000" flipV="1">
                <a:off x="3314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18900000" flipV="1">
                <a:off x="3467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8900000" flipV="1">
                <a:off x="3619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18900000" flipV="1">
                <a:off x="3772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8900000" flipV="1">
                <a:off x="3924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/>
              <p:nvPr/>
            </p:nvCxnSpPr>
            <p:spPr>
              <a:xfrm rot="18900000" flipV="1">
                <a:off x="4076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 rot="18900000" flipV="1">
                <a:off x="2705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8900000" flipV="1">
                <a:off x="2857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18900000" flipV="1">
                <a:off x="3010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8900000" flipV="1">
                <a:off x="3162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18900000" flipV="1">
                <a:off x="3314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8900000" flipV="1">
                <a:off x="3467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18900000" flipV="1">
                <a:off x="3619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8900000" flipV="1">
                <a:off x="3772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Curved Connector 110"/>
              <p:cNvCxnSpPr/>
              <p:nvPr/>
            </p:nvCxnSpPr>
            <p:spPr>
              <a:xfrm rot="18900000" flipV="1">
                <a:off x="3924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urved Connector 111"/>
              <p:cNvCxnSpPr/>
              <p:nvPr/>
            </p:nvCxnSpPr>
            <p:spPr>
              <a:xfrm rot="18900000" flipV="1">
                <a:off x="4076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2971800" y="4572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7432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sp>
            <p:nvSpPr>
              <p:cNvPr id="116" name="Frame 115"/>
              <p:cNvSpPr/>
              <p:nvPr/>
            </p:nvSpPr>
            <p:spPr>
              <a:xfrm>
                <a:off x="381000" y="1981200"/>
                <a:ext cx="4572000" cy="4267200"/>
              </a:xfrm>
              <a:prstGeom prst="frame">
                <a:avLst>
                  <a:gd name="adj1" fmla="val 1995"/>
                </a:avLst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9" name="Curved Connector 118"/>
            <p:cNvCxnSpPr/>
            <p:nvPr/>
          </p:nvCxnSpPr>
          <p:spPr>
            <a:xfrm rot="18900000" flipV="1">
              <a:off x="8641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8900000" flipV="1">
              <a:off x="9505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8900000" flipV="1">
              <a:off x="10369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8900000" flipV="1">
              <a:off x="11232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8900000" flipV="1">
              <a:off x="12096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8900000" flipV="1">
              <a:off x="12959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8900000" flipV="1">
              <a:off x="13823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8900000" flipV="1">
              <a:off x="14687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8900000" flipV="1">
              <a:off x="15550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/>
            <p:nvPr/>
          </p:nvCxnSpPr>
          <p:spPr>
            <a:xfrm rot="18900000" flipV="1">
              <a:off x="16414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44880" y="4822371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130" name="Frame 129"/>
            <p:cNvSpPr/>
            <p:nvPr/>
          </p:nvSpPr>
          <p:spPr>
            <a:xfrm>
              <a:off x="815340" y="4365171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5340" y="426720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144" name="Curved Connector 143"/>
            <p:cNvCxnSpPr/>
            <p:nvPr/>
          </p:nvCxnSpPr>
          <p:spPr>
            <a:xfrm rot="18900000" flipV="1">
              <a:off x="8379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8900000" flipV="1">
              <a:off x="9243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8900000" flipV="1">
              <a:off x="10106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8900000" flipV="1">
              <a:off x="10970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8900000" flipV="1">
              <a:off x="11834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8900000" flipV="1">
              <a:off x="12697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8900000" flipV="1">
              <a:off x="13561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8900000" flipV="1">
              <a:off x="14424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8900000" flipV="1">
              <a:off x="15288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8900000" flipV="1">
              <a:off x="16152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9" name="Frame 188"/>
            <p:cNvSpPr/>
            <p:nvPr/>
          </p:nvSpPr>
          <p:spPr>
            <a:xfrm>
              <a:off x="685800" y="4267200"/>
              <a:ext cx="2590800" cy="1219200"/>
            </a:xfrm>
            <a:prstGeom prst="frame">
              <a:avLst>
                <a:gd name="adj1" fmla="val 1995"/>
              </a:avLst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90" name="Curved Connector 189"/>
            <p:cNvCxnSpPr/>
            <p:nvPr/>
          </p:nvCxnSpPr>
          <p:spPr>
            <a:xfrm rot="18900000" flipV="1">
              <a:off x="20833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8900000" flipV="1">
              <a:off x="21697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8900000" flipV="1">
              <a:off x="22561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8900000" flipV="1">
              <a:off x="23424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8900000" flipV="1">
              <a:off x="24288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8900000" flipV="1">
              <a:off x="25151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8900000" flipV="1">
              <a:off x="26015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8900000" flipV="1">
              <a:off x="26879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8900000" flipV="1">
              <a:off x="27742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8900000" flipV="1">
              <a:off x="28606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164080" y="4800600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201" name="Frame 200"/>
            <p:cNvSpPr/>
            <p:nvPr/>
          </p:nvSpPr>
          <p:spPr>
            <a:xfrm>
              <a:off x="2034540" y="4343400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34540" y="424542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203" name="Curved Connector 202"/>
            <p:cNvCxnSpPr/>
            <p:nvPr/>
          </p:nvCxnSpPr>
          <p:spPr>
            <a:xfrm rot="18900000" flipV="1">
              <a:off x="20571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8900000" flipV="1">
              <a:off x="21435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8900000" flipV="1">
              <a:off x="22298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8900000" flipV="1">
              <a:off x="23162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8900000" flipV="1">
              <a:off x="24026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8900000" flipV="1">
              <a:off x="24889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8900000" flipV="1">
              <a:off x="25753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8900000" flipV="1">
              <a:off x="26616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/>
            <p:nvPr/>
          </p:nvCxnSpPr>
          <p:spPr>
            <a:xfrm rot="18900000" flipV="1">
              <a:off x="27480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/>
            <p:nvPr/>
          </p:nvCxnSpPr>
          <p:spPr>
            <a:xfrm rot="18900000" flipV="1">
              <a:off x="28344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0" y="22098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Kernel1 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0" y="42672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Kernel2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5800" y="4114800"/>
              <a:ext cx="25908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1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Increasing the performance in the execution units</a:t>
            </a:r>
          </a:p>
          <a:p>
            <a:pPr lvl="1"/>
            <a:r>
              <a:rPr lang="en-US" sz="2400" dirty="0"/>
              <a:t>Increase the issue width (superscalar) </a:t>
            </a:r>
          </a:p>
          <a:p>
            <a:pPr lvl="1"/>
            <a:r>
              <a:rPr lang="en-US" sz="2400" dirty="0"/>
              <a:t> Multi-threading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641D-C6A0-B848-BDE9-2C7ABCD7D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7F122-DA0B-8342-B785-8FDAF29521B4}"/>
              </a:ext>
            </a:extLst>
          </p:cNvPr>
          <p:cNvGrpSpPr>
            <a:grpSpLocks noChangeAspect="1"/>
          </p:cNvGrpSpPr>
          <p:nvPr/>
        </p:nvGrpSpPr>
        <p:grpSpPr>
          <a:xfrm>
            <a:off x="731606" y="1986270"/>
            <a:ext cx="5602027" cy="1097280"/>
            <a:chOff x="1045090" y="4867275"/>
            <a:chExt cx="7051160" cy="1381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255D1-1016-CD4E-90C8-8B77E4D7C42F}"/>
                </a:ext>
              </a:extLst>
            </p:cNvPr>
            <p:cNvSpPr/>
            <p:nvPr/>
          </p:nvSpPr>
          <p:spPr>
            <a:xfrm>
              <a:off x="5295899" y="5791200"/>
              <a:ext cx="14097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FB8CDF-BF50-DB43-B856-05618F97AA24}"/>
                </a:ext>
              </a:extLst>
            </p:cNvPr>
            <p:cNvSpPr/>
            <p:nvPr/>
          </p:nvSpPr>
          <p:spPr>
            <a:xfrm>
              <a:off x="104509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Front-end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FDBB-406A-E543-85AC-286EB3AE3B2A}"/>
                </a:ext>
              </a:extLst>
            </p:cNvPr>
            <p:cNvSpPr/>
            <p:nvPr/>
          </p:nvSpPr>
          <p:spPr>
            <a:xfrm>
              <a:off x="24574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Decode</a:t>
              </a:r>
            </a:p>
            <a:p>
              <a:pPr algn="ctr"/>
              <a:r>
                <a:rPr lang="en-US" dirty="0"/>
                <a:t>Rename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13275-F8CC-3744-8312-A0BA3AC065E1}"/>
                </a:ext>
              </a:extLst>
            </p:cNvPr>
            <p:cNvSpPr/>
            <p:nvPr/>
          </p:nvSpPr>
          <p:spPr>
            <a:xfrm>
              <a:off x="38671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Schedule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28C00-82EC-954C-A918-4EB6979CF68B}"/>
                </a:ext>
              </a:extLst>
            </p:cNvPr>
            <p:cNvSpPr/>
            <p:nvPr/>
          </p:nvSpPr>
          <p:spPr>
            <a:xfrm>
              <a:off x="5286375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Execution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F307E-4608-7440-9BEF-F2046AEE2B18}"/>
                </a:ext>
              </a:extLst>
            </p:cNvPr>
            <p:cNvSpPr/>
            <p:nvPr/>
          </p:nvSpPr>
          <p:spPr>
            <a:xfrm>
              <a:off x="66865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Write-back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C9B2E8-6423-6C4A-B691-3CD7DFDB38C0}"/>
                </a:ext>
              </a:extLst>
            </p:cNvPr>
            <p:cNvSpPr/>
            <p:nvPr/>
          </p:nvSpPr>
          <p:spPr>
            <a:xfrm>
              <a:off x="37883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20F32-DEFD-DB4F-93EA-B5A164D2053C}"/>
                </a:ext>
              </a:extLst>
            </p:cNvPr>
            <p:cNvSpPr/>
            <p:nvPr/>
          </p:nvSpPr>
          <p:spPr>
            <a:xfrm>
              <a:off x="51980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6ED45-B19F-C540-9E9E-087637F4BEAD}"/>
                </a:ext>
              </a:extLst>
            </p:cNvPr>
            <p:cNvSpPr/>
            <p:nvPr/>
          </p:nvSpPr>
          <p:spPr>
            <a:xfrm>
              <a:off x="66077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3CD027-ADFF-1548-AF00-C5F2266DD673}"/>
                </a:ext>
              </a:extLst>
            </p:cNvPr>
            <p:cNvSpPr/>
            <p:nvPr/>
          </p:nvSpPr>
          <p:spPr>
            <a:xfrm>
              <a:off x="2362200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1FF072-F1E8-FD4B-8FB8-707F6167027C}"/>
              </a:ext>
            </a:extLst>
          </p:cNvPr>
          <p:cNvGrpSpPr/>
          <p:nvPr/>
        </p:nvGrpSpPr>
        <p:grpSpPr>
          <a:xfrm>
            <a:off x="528360" y="4578263"/>
            <a:ext cx="1524000" cy="228600"/>
            <a:chOff x="1387057" y="5119942"/>
            <a:chExt cx="1524000" cy="228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CFC705-BC0D-5047-98BE-D38211508F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978C54-A718-0944-A29A-B5F5C8852852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D00AC6-C50C-8B4D-9A2D-925AB3A248C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27DA5E-9B6F-4C4E-9B79-27DDE14B177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E4B9EF-6435-5748-ADBE-2F8BA676427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775044-EAD7-CD48-A2C9-6DD846D5232A}"/>
              </a:ext>
            </a:extLst>
          </p:cNvPr>
          <p:cNvGrpSpPr/>
          <p:nvPr/>
        </p:nvGrpSpPr>
        <p:grpSpPr>
          <a:xfrm>
            <a:off x="833160" y="4806863"/>
            <a:ext cx="1524000" cy="228600"/>
            <a:chOff x="1387057" y="5119942"/>
            <a:chExt cx="1524000" cy="228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CB58AD-191E-124D-A873-D0F1A6721B07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B71A43-8AA2-854D-B6C1-6F977311024D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775A7E-ED21-4E46-95F9-5C2816F4860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0D46C4-DEE3-3640-BE40-8D1217E289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0B727-3414-F041-ABD4-7F772A762CD4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B4440-C9F3-1640-A899-285B47828D19}"/>
              </a:ext>
            </a:extLst>
          </p:cNvPr>
          <p:cNvGrpSpPr/>
          <p:nvPr/>
        </p:nvGrpSpPr>
        <p:grpSpPr>
          <a:xfrm>
            <a:off x="1144885" y="5026477"/>
            <a:ext cx="1524000" cy="228600"/>
            <a:chOff x="1387057" y="5119942"/>
            <a:chExt cx="1524000" cy="228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1A11C9-3E7A-164C-B9B4-C861214730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E675EA-24E3-D34B-9FF6-8A1C04EAE17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603E5E-6A5B-F446-B84D-73D4B431182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70C138-75DA-B74F-B674-A9A9DF94873F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57F124-0FA2-674B-913E-8C065354EB9C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0B63B0-A2FA-404C-B2D3-C7B9B4C0B044}"/>
              </a:ext>
            </a:extLst>
          </p:cNvPr>
          <p:cNvGrpSpPr/>
          <p:nvPr/>
        </p:nvGrpSpPr>
        <p:grpSpPr>
          <a:xfrm>
            <a:off x="1449685" y="5262476"/>
            <a:ext cx="1524000" cy="228600"/>
            <a:chOff x="1387057" y="5119942"/>
            <a:chExt cx="1524000" cy="228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119DC9-8E8E-614A-AE49-038FC02415D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D60E9-E17C-7948-9199-5F9BC43D88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22B7C0-122E-2C41-B343-1AED99B32CE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35683-FC33-5847-8DB1-7FEEA94570C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0E0AFE-AE51-1C45-88CC-A9B24B661F7B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894E4C-FA82-1144-92F3-6B043D873AE4}"/>
              </a:ext>
            </a:extLst>
          </p:cNvPr>
          <p:cNvSpPr txBox="1"/>
          <p:nvPr/>
        </p:nvSpPr>
        <p:spPr>
          <a:xfrm>
            <a:off x="1170116" y="560962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5-stage pipeline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94FA2F-D31E-2241-A6E8-C69951E2F89C}"/>
              </a:ext>
            </a:extLst>
          </p:cNvPr>
          <p:cNvGrpSpPr/>
          <p:nvPr/>
        </p:nvGrpSpPr>
        <p:grpSpPr>
          <a:xfrm>
            <a:off x="3346802" y="4417512"/>
            <a:ext cx="1524000" cy="228600"/>
            <a:chOff x="1387057" y="5119942"/>
            <a:chExt cx="1524000" cy="228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2250A3-EB69-394B-88BA-D0B24D2A605E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1B3ED7-5720-1F47-A448-ADDDECC5CA84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E9737D-E079-E040-BD43-03423C46C76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408430-E69A-9143-87D9-E5887C4A9C9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44EE0F-E008-D049-A369-F0C72C9644B2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C2005-2140-0A41-8542-2BD4E247319B}"/>
              </a:ext>
            </a:extLst>
          </p:cNvPr>
          <p:cNvGrpSpPr/>
          <p:nvPr/>
        </p:nvGrpSpPr>
        <p:grpSpPr>
          <a:xfrm>
            <a:off x="3346802" y="4644525"/>
            <a:ext cx="1524000" cy="228600"/>
            <a:chOff x="1387057" y="5119942"/>
            <a:chExt cx="1524000" cy="228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357075-56CA-0440-A0D9-2F05E79F924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966046A-B105-C743-8CDA-C9078227018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021D8B-4C79-E346-A4F4-D45935D48CFD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C93D4C-06FA-AA43-B742-C9BE914DA3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5D48A2-3B81-A343-BF86-20B8329869A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1BF5AE-8234-8B48-A32A-6582D4B6A2FF}"/>
              </a:ext>
            </a:extLst>
          </p:cNvPr>
          <p:cNvGrpSpPr/>
          <p:nvPr/>
        </p:nvGrpSpPr>
        <p:grpSpPr>
          <a:xfrm>
            <a:off x="3663600" y="4873125"/>
            <a:ext cx="1524000" cy="228600"/>
            <a:chOff x="1387057" y="5119942"/>
            <a:chExt cx="1524000" cy="228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06DA80-57BD-A14D-A3EF-E80550F28C18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CB7495-1804-4341-890A-24415EAC3E56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3F43BBA-2EC3-BF4C-A82B-309A162694C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DFA077-6FC3-734C-B287-9689E5C3B761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5B54FA-4871-DD43-AA75-5C63F30CCA7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240E2C-2BA2-0D4F-968A-E1B65AEB32EE}"/>
              </a:ext>
            </a:extLst>
          </p:cNvPr>
          <p:cNvGrpSpPr/>
          <p:nvPr/>
        </p:nvGrpSpPr>
        <p:grpSpPr>
          <a:xfrm>
            <a:off x="3664642" y="5092288"/>
            <a:ext cx="1524000" cy="228600"/>
            <a:chOff x="1387057" y="5119942"/>
            <a:chExt cx="1524000" cy="2286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F6E741-2764-7C40-96C7-BBE9BAA5EF9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584C80-E18A-8647-8D93-8E82100169A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085D0C-5340-BE4F-A04C-4524D32299B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70CC0-DD39-6343-96FA-8845C2CC823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33768F-E6E3-FC49-A426-A010574301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2EF5E5-19D9-4941-977F-9D25F775EB28}"/>
              </a:ext>
            </a:extLst>
          </p:cNvPr>
          <p:cNvSpPr txBox="1"/>
          <p:nvPr/>
        </p:nvSpPr>
        <p:spPr>
          <a:xfrm>
            <a:off x="3902716" y="6293368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Superscalar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D53123-B1E7-C044-B71C-DF261B458BC7}"/>
              </a:ext>
            </a:extLst>
          </p:cNvPr>
          <p:cNvGrpSpPr/>
          <p:nvPr/>
        </p:nvGrpSpPr>
        <p:grpSpPr>
          <a:xfrm>
            <a:off x="4028105" y="5326062"/>
            <a:ext cx="1524000" cy="228600"/>
            <a:chOff x="1387057" y="5119942"/>
            <a:chExt cx="1524000" cy="228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D4F1F9-1A10-B640-9DCB-AD9C1E9BB33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D3C800-9DDD-CB42-BDE2-D1ADE37CE7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D16411-73E4-FD46-A651-F6F167246A5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E96457-1226-2540-82D4-5CA6B8C49F3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C06B5D-9164-1F43-8763-9B45B020072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7C9EAB-2A68-CB4E-9CDD-DDCB98C17DD0}"/>
              </a:ext>
            </a:extLst>
          </p:cNvPr>
          <p:cNvGrpSpPr/>
          <p:nvPr/>
        </p:nvGrpSpPr>
        <p:grpSpPr>
          <a:xfrm>
            <a:off x="4029147" y="5545225"/>
            <a:ext cx="1524000" cy="228600"/>
            <a:chOff x="1387057" y="5119942"/>
            <a:chExt cx="1524000" cy="228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AFFB0E-0BF9-104A-8B28-7C92105C1D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4C813F-3E89-044C-BAFC-A9A423B92F1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6B88A1-3904-2E4C-B969-A58A3522CC6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EA0F6D-4E5D-474D-912F-58B48DBE7739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95F75E-0E9C-494C-9627-3E2EE21124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78C05C-0CE3-1941-9EEC-ECA6CDD5F07A}"/>
              </a:ext>
            </a:extLst>
          </p:cNvPr>
          <p:cNvGrpSpPr/>
          <p:nvPr/>
        </p:nvGrpSpPr>
        <p:grpSpPr>
          <a:xfrm>
            <a:off x="4345091" y="5784185"/>
            <a:ext cx="1524000" cy="228600"/>
            <a:chOff x="1387057" y="5119942"/>
            <a:chExt cx="1524000" cy="2286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B2681D-1809-4B4E-8AAE-0AF8DB3D809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CAB5B9-4CFF-BE40-861D-3F9BB704B37B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44530D-6EA2-064A-99C6-FD2B87F27529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D7EB07-8853-994B-A74A-D5535A12B0ED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3911D95-80BB-D747-A4D8-5F59FFAC634F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343F58-9F34-FA4B-B12A-AD949964218F}"/>
              </a:ext>
            </a:extLst>
          </p:cNvPr>
          <p:cNvGrpSpPr/>
          <p:nvPr/>
        </p:nvGrpSpPr>
        <p:grpSpPr>
          <a:xfrm>
            <a:off x="4346133" y="6003348"/>
            <a:ext cx="1524000" cy="228600"/>
            <a:chOff x="1387057" y="5119942"/>
            <a:chExt cx="1524000" cy="2286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A96ED4-AB05-4D43-B14B-5627600FF910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343B68-4DE1-4B4C-8FCC-2A365EBCEF5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DA0474-2E35-6445-86E8-9A2F408FE816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21121-47CB-2C47-BCBF-B40FAD3EFE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9E73C1-C319-7043-853C-5B6B731E7331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74DB032-18BB-5240-8AE5-98C82015AC90}"/>
              </a:ext>
            </a:extLst>
          </p:cNvPr>
          <p:cNvGrpSpPr/>
          <p:nvPr/>
        </p:nvGrpSpPr>
        <p:grpSpPr>
          <a:xfrm>
            <a:off x="5778906" y="4303212"/>
            <a:ext cx="1524000" cy="228600"/>
            <a:chOff x="1387057" y="5119942"/>
            <a:chExt cx="1524000" cy="2286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03A380C-926E-3D41-93BD-520AD60966A3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F2F0E1-9220-DF42-A49E-3B6AEE494DC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DD721F-153B-A640-9C2D-C037AD5FFB1B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B4392A-EA40-EB4A-B78F-F86D4112C9F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7ED316-272C-B046-8064-2A8BB3EF3879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E9B1A4-2675-004A-9880-A5691084084C}"/>
              </a:ext>
            </a:extLst>
          </p:cNvPr>
          <p:cNvGrpSpPr/>
          <p:nvPr/>
        </p:nvGrpSpPr>
        <p:grpSpPr>
          <a:xfrm>
            <a:off x="5778906" y="4530225"/>
            <a:ext cx="1524000" cy="228600"/>
            <a:chOff x="1387057" y="5119942"/>
            <a:chExt cx="1524000" cy="228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4DA348A-B470-D94C-8F51-0A66B4E8FE9B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69936D-FC6B-F041-BFB2-00297EB6018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BA50DF6-27A3-694D-B3CF-BEDA3ED1DFE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425A9E-D5E7-D242-9DAD-E674E156CD4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EAE758-B12D-6047-AF1F-3A9D03BA26F7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E0D6EA-445C-3442-870E-524DAA07A86C}"/>
              </a:ext>
            </a:extLst>
          </p:cNvPr>
          <p:cNvGrpSpPr/>
          <p:nvPr/>
        </p:nvGrpSpPr>
        <p:grpSpPr>
          <a:xfrm>
            <a:off x="6095704" y="4758825"/>
            <a:ext cx="1524000" cy="228600"/>
            <a:chOff x="1387057" y="5119942"/>
            <a:chExt cx="1524000" cy="228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B5C1C9-B16D-8C47-AE79-215F8D90716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6B446FA-0569-2F46-A150-223EFDAB74C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1D46200-D10A-A145-AC58-0E7400E32FF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590039A-59DA-F64A-8CE7-031119DD73F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CD6EF3A-F12E-1441-97F0-FFDE1BD02CC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ECEEC7-0360-9049-AE69-40E51E8819F8}"/>
              </a:ext>
            </a:extLst>
          </p:cNvPr>
          <p:cNvGrpSpPr/>
          <p:nvPr/>
        </p:nvGrpSpPr>
        <p:grpSpPr>
          <a:xfrm>
            <a:off x="6096746" y="4977988"/>
            <a:ext cx="1524000" cy="228600"/>
            <a:chOff x="1387057" y="5119942"/>
            <a:chExt cx="1524000" cy="2286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CC5F17B-3D6B-6247-A630-33A34065218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5A9AF72-A297-A843-9B41-821D9866A44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CCD0F8-E08F-C745-A901-78ABF037376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58D2DB-6881-1A4D-9DD1-3C8B492720A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555DB17-04C3-B94C-BE19-1AF10EF7636D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DFE6B09-50F1-5F42-862F-4FED2784300A}"/>
              </a:ext>
            </a:extLst>
          </p:cNvPr>
          <p:cNvGrpSpPr/>
          <p:nvPr/>
        </p:nvGrpSpPr>
        <p:grpSpPr>
          <a:xfrm>
            <a:off x="6460209" y="5211762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7272FAE-ED98-C546-92F6-CDD408D9206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5EED33-703F-1147-9D7B-A3A0D982FEEA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34B53-FD06-E44E-B7D0-D9C1E8E2C73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E7B24D-9924-AD44-9A13-C05CD4D04604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E836CC-7FDF-9D44-BF26-377E98FB10A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9C3E5E-C127-A74E-804D-017DE0436ED0}"/>
              </a:ext>
            </a:extLst>
          </p:cNvPr>
          <p:cNvGrpSpPr/>
          <p:nvPr/>
        </p:nvGrpSpPr>
        <p:grpSpPr>
          <a:xfrm>
            <a:off x="6461251" y="5430925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40501C0-2D69-9345-A2B6-2E11BE52B72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DFD5A6-4773-A64B-831D-A900E461E3B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B4C99A-972A-D544-B8BD-ADC3F40D568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8176BC1-587B-4F46-9BDE-06D73D13C18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73A75BB-373A-DB45-A853-29E7AE292F4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7E6F32-2335-574E-8877-0174A02B40C5}"/>
              </a:ext>
            </a:extLst>
          </p:cNvPr>
          <p:cNvGrpSpPr/>
          <p:nvPr/>
        </p:nvGrpSpPr>
        <p:grpSpPr>
          <a:xfrm>
            <a:off x="6777195" y="5669885"/>
            <a:ext cx="1524000" cy="228600"/>
            <a:chOff x="1387057" y="5119942"/>
            <a:chExt cx="1524000" cy="228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6078A3-A680-3649-A93C-50D409DBABE5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8D63BF-EB9B-EF46-AAA8-7F8A339B815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12D32E-D284-0843-B3F9-103E1F8B3CE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0322FDB-9CA6-0A45-9CCE-D668EC058D4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272EB7-9443-1943-9347-94958C1A8B2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1A9F18-3B0C-364E-B924-AC7E18FA3561}"/>
              </a:ext>
            </a:extLst>
          </p:cNvPr>
          <p:cNvGrpSpPr/>
          <p:nvPr/>
        </p:nvGrpSpPr>
        <p:grpSpPr>
          <a:xfrm>
            <a:off x="6778237" y="5889048"/>
            <a:ext cx="1524000" cy="228600"/>
            <a:chOff x="1387057" y="5119942"/>
            <a:chExt cx="1524000" cy="2286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CDB3E6-244B-AC4F-874C-C2331D9931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1A0E68-2575-A044-A7E1-8C8328CB90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81D608-A74B-A04A-B41D-A62F25BFB05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B1BCB7-B0B1-3441-80A7-F4F549F0BF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47152-A40F-4B43-BCBA-D8FDDC625DA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</a:t>
            </a:r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scheduler </a:t>
            </a:r>
          </a:p>
          <a:p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262250" y="3036403"/>
            <a:ext cx="1243546" cy="704136"/>
          </a:xfrm>
          <a:prstGeom prst="rect">
            <a:avLst/>
          </a:prstGeom>
          <a:noFill/>
          <a:ln w="9525" cap="flat" cmpd="sng" algn="ctr">
            <a:solidFill>
              <a:srgbClr val="8064A2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5004" y="3068976"/>
            <a:ext cx="282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warp2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7908" y="3151006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85004" y="3397293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85004" y="4053927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3259" y="2940634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85004" y="5367195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85004" y="4382244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12000" y="2758584"/>
            <a:ext cx="11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5004" y="4710561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Isnt2  // 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0563" y="3411934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87199" y="3125300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64503" y="3217219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9BBB59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6657" y="3353836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94557" y="3713577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80679" y="3532783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94557" y="3339587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85004" y="2412342"/>
            <a:ext cx="23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5004" y="2740659"/>
            <a:ext cx="249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85004" y="5038878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5004" y="5695512"/>
            <a:ext cx="28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85004" y="6023829"/>
            <a:ext cx="24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Isnt3  //warp4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85004" y="3725610"/>
            <a:ext cx="24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94898" y="2043010"/>
            <a:ext cx="151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(a) Static code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32905" y="2013419"/>
            <a:ext cx="418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(b) Dynamic instruction trace</a:t>
            </a:r>
          </a:p>
        </p:txBody>
      </p:sp>
    </p:spTree>
    <p:extLst>
      <p:ext uri="{BB962C8B-B14F-4D97-AF65-F5344CB8AC3E}">
        <p14:creationId xmlns:p14="http://schemas.microsoft.com/office/powerpoint/2010/main" val="27872267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54487"/>
            <a:ext cx="8229600" cy="758825"/>
          </a:xfrm>
        </p:spPr>
        <p:txBody>
          <a:bodyPr/>
          <a:lstStyle/>
          <a:p>
            <a:r>
              <a:rPr lang="en-US" dirty="0"/>
              <a:t>Thread Scheduling Policies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6169" y="1362546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9344" y="1362546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2519" y="1362546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5694" y="1359184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63" y="1284294"/>
            <a:ext cx="13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comp_inst1</a:t>
            </a:r>
          </a:p>
          <a:p>
            <a:r>
              <a:rPr lang="en-US" dirty="0"/>
              <a:t>comp_inst2</a:t>
            </a:r>
          </a:p>
          <a:p>
            <a:r>
              <a:rPr lang="en-US" dirty="0"/>
              <a:t>mem_inst3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194" y="2422394"/>
            <a:ext cx="145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Round-robin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263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38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8613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1788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4963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8138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1313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44488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87764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90939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94114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7289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6300464" y="3007396"/>
            <a:ext cx="2251399" cy="3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9191" y="2676848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9989" y="3473418"/>
            <a:ext cx="29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Greedy-then-Oldest (GTO)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263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1788" y="4294565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438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27407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4263807" y="2412512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2" name="Explosion 1 31"/>
          <p:cNvSpPr/>
          <p:nvPr/>
        </p:nvSpPr>
        <p:spPr>
          <a:xfrm>
            <a:off x="5797289" y="2441939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3" name="Explosion 1 32"/>
          <p:cNvSpPr/>
          <p:nvPr/>
        </p:nvSpPr>
        <p:spPr>
          <a:xfrm>
            <a:off x="5270157" y="2453082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4" name="Explosion 1 33"/>
          <p:cNvSpPr/>
          <p:nvPr/>
        </p:nvSpPr>
        <p:spPr>
          <a:xfrm>
            <a:off x="4763627" y="2433110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1863" y="2854473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55038" y="2854473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58213" y="2854473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61388" y="2851111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39" name="Explosion 1 38"/>
          <p:cNvSpPr/>
          <p:nvPr/>
        </p:nvSpPr>
        <p:spPr>
          <a:xfrm>
            <a:off x="1328613" y="3892335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85854" y="4875314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6125" y="3470055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42715" y="5099173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89300" y="3622455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17143" y="3819799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8143" y="3943650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36169" y="4289308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07008" y="4289308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50" name="Explosion 1 49"/>
          <p:cNvSpPr/>
          <p:nvPr/>
        </p:nvSpPr>
        <p:spPr>
          <a:xfrm>
            <a:off x="2752355" y="3892335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4323" y="4292836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07498" y="4283779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87764" y="4283779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4" name="Explosion 1 53"/>
          <p:cNvSpPr/>
          <p:nvPr/>
        </p:nvSpPr>
        <p:spPr>
          <a:xfrm>
            <a:off x="4384444" y="3920803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5" name="Explosion 1 54"/>
          <p:cNvSpPr/>
          <p:nvPr/>
        </p:nvSpPr>
        <p:spPr>
          <a:xfrm>
            <a:off x="6278143" y="3947841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86125" y="5251573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90939" y="4290301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90759" y="4283779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3934" y="427416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00464" y="4273996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86060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989235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91204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24421" y="4871951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41591" y="4482362"/>
            <a:ext cx="744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86771" y="4132507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32647095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Register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accommodate a large number of active threads, a large number of register files are essential. </a:t>
            </a:r>
          </a:p>
          <a:p>
            <a:r>
              <a:rPr lang="en-US" sz="2400" dirty="0"/>
              <a:t>e.g.) </a:t>
            </a:r>
            <a:r>
              <a:rPr lang="en-US" sz="2000" dirty="0"/>
              <a:t>128 threads, 64 registers = 128X64 = 8KB</a:t>
            </a:r>
          </a:p>
          <a:p>
            <a:r>
              <a:rPr lang="en-US" sz="2000" dirty="0"/>
              <a:t>NVIDIA G80 architecture: 64KB registers (16KB cache)</a:t>
            </a:r>
          </a:p>
          <a:p>
            <a:r>
              <a:rPr lang="en-US" sz="2000"/>
              <a:t>Vortex: 32-registers # of threads per warp x # of warps x # or </a:t>
            </a:r>
            <a:r>
              <a:rPr lang="en-US" sz="2000" dirty="0"/>
              <a:t>cores 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Register read BW </a:t>
            </a:r>
          </a:p>
          <a:p>
            <a:r>
              <a:rPr lang="en-US" sz="2000" dirty="0"/>
              <a:t>1Tflop/s peak performance  (2 read, 1 write) </a:t>
            </a:r>
          </a:p>
          <a:p>
            <a:pPr lvl="1"/>
            <a:r>
              <a:rPr lang="en-US" sz="1800" dirty="0"/>
              <a:t>-2T * 32B/s = 64TB/s register read BW </a:t>
            </a:r>
          </a:p>
          <a:p>
            <a:r>
              <a:rPr lang="en-US" sz="2200" dirty="0"/>
              <a:t>Highly banked register files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454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Structures: Multiple Banks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126" name="Rectangle 3"/>
          <p:cNvSpPr/>
          <p:nvPr/>
        </p:nvSpPr>
        <p:spPr>
          <a:xfrm>
            <a:off x="287813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287813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287813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287813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287813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3"/>
          <p:cNvSpPr/>
          <p:nvPr/>
        </p:nvSpPr>
        <p:spPr>
          <a:xfrm>
            <a:off x="287813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287813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326360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326360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326360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326360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326360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326360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326360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3649078" y="1915082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41" name="Rectangle 3"/>
          <p:cNvSpPr/>
          <p:nvPr/>
        </p:nvSpPr>
        <p:spPr>
          <a:xfrm>
            <a:off x="5415016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5415016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5415016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5415016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5415016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5415016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5415016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3"/>
          <p:cNvSpPr/>
          <p:nvPr/>
        </p:nvSpPr>
        <p:spPr>
          <a:xfrm>
            <a:off x="287813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287813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287813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287813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287813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287813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3"/>
          <p:cNvSpPr/>
          <p:nvPr/>
        </p:nvSpPr>
        <p:spPr>
          <a:xfrm>
            <a:off x="287813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326360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326360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326360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326360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3"/>
          <p:cNvSpPr/>
          <p:nvPr/>
        </p:nvSpPr>
        <p:spPr>
          <a:xfrm>
            <a:off x="326360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3"/>
          <p:cNvSpPr/>
          <p:nvPr/>
        </p:nvSpPr>
        <p:spPr>
          <a:xfrm>
            <a:off x="326360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326360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3"/>
          <p:cNvSpPr/>
          <p:nvPr/>
        </p:nvSpPr>
        <p:spPr>
          <a:xfrm>
            <a:off x="3649078" y="2205269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63" name="Rectangle 3"/>
          <p:cNvSpPr/>
          <p:nvPr/>
        </p:nvSpPr>
        <p:spPr>
          <a:xfrm>
            <a:off x="5415016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3"/>
          <p:cNvSpPr/>
          <p:nvPr/>
        </p:nvSpPr>
        <p:spPr>
          <a:xfrm>
            <a:off x="5415016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3"/>
          <p:cNvSpPr/>
          <p:nvPr/>
        </p:nvSpPr>
        <p:spPr>
          <a:xfrm>
            <a:off x="5415016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5415016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5415016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5415016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5415016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0" name="그룹 141"/>
          <p:cNvGrpSpPr/>
          <p:nvPr/>
        </p:nvGrpSpPr>
        <p:grpSpPr>
          <a:xfrm>
            <a:off x="2878139" y="2815672"/>
            <a:ext cx="2922347" cy="301209"/>
            <a:chOff x="3592170" y="3318522"/>
            <a:chExt cx="2922347" cy="308333"/>
          </a:xfrm>
        </p:grpSpPr>
        <p:sp>
          <p:nvSpPr>
            <p:cNvPr id="171" name="Rectangle 3"/>
            <p:cNvSpPr/>
            <p:nvPr/>
          </p:nvSpPr>
          <p:spPr>
            <a:xfrm>
              <a:off x="359217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tangle 3"/>
            <p:cNvSpPr/>
            <p:nvPr/>
          </p:nvSpPr>
          <p:spPr>
            <a:xfrm>
              <a:off x="359217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Rectangle 3"/>
            <p:cNvSpPr/>
            <p:nvPr/>
          </p:nvSpPr>
          <p:spPr>
            <a:xfrm>
              <a:off x="359217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3"/>
            <p:cNvSpPr/>
            <p:nvPr/>
          </p:nvSpPr>
          <p:spPr>
            <a:xfrm>
              <a:off x="359217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3"/>
            <p:cNvSpPr/>
            <p:nvPr/>
          </p:nvSpPr>
          <p:spPr>
            <a:xfrm>
              <a:off x="359217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3"/>
            <p:cNvSpPr/>
            <p:nvPr/>
          </p:nvSpPr>
          <p:spPr>
            <a:xfrm>
              <a:off x="359217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3"/>
            <p:cNvSpPr/>
            <p:nvPr/>
          </p:nvSpPr>
          <p:spPr>
            <a:xfrm>
              <a:off x="359217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ectangle 3"/>
            <p:cNvSpPr/>
            <p:nvPr/>
          </p:nvSpPr>
          <p:spPr>
            <a:xfrm>
              <a:off x="397764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3"/>
            <p:cNvSpPr/>
            <p:nvPr/>
          </p:nvSpPr>
          <p:spPr>
            <a:xfrm>
              <a:off x="397764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ectangle 3"/>
            <p:cNvSpPr/>
            <p:nvPr/>
          </p:nvSpPr>
          <p:spPr>
            <a:xfrm>
              <a:off x="397764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3"/>
            <p:cNvSpPr/>
            <p:nvPr/>
          </p:nvSpPr>
          <p:spPr>
            <a:xfrm>
              <a:off x="397764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3"/>
            <p:cNvSpPr/>
            <p:nvPr/>
          </p:nvSpPr>
          <p:spPr>
            <a:xfrm>
              <a:off x="397764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3"/>
            <p:cNvSpPr/>
            <p:nvPr/>
          </p:nvSpPr>
          <p:spPr>
            <a:xfrm>
              <a:off x="397764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Rectangle 3"/>
            <p:cNvSpPr/>
            <p:nvPr/>
          </p:nvSpPr>
          <p:spPr>
            <a:xfrm>
              <a:off x="397764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3"/>
            <p:cNvSpPr/>
            <p:nvPr/>
          </p:nvSpPr>
          <p:spPr>
            <a:xfrm>
              <a:off x="4363109" y="3318522"/>
              <a:ext cx="1765937" cy="3083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. . . . .</a:t>
              </a:r>
            </a:p>
          </p:txBody>
        </p:sp>
        <p:sp>
          <p:nvSpPr>
            <p:cNvPr id="186" name="Rectangle 3"/>
            <p:cNvSpPr/>
            <p:nvPr/>
          </p:nvSpPr>
          <p:spPr>
            <a:xfrm>
              <a:off x="6129047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3"/>
            <p:cNvSpPr/>
            <p:nvPr/>
          </p:nvSpPr>
          <p:spPr>
            <a:xfrm>
              <a:off x="6129047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ectangle 3"/>
            <p:cNvSpPr/>
            <p:nvPr/>
          </p:nvSpPr>
          <p:spPr>
            <a:xfrm>
              <a:off x="6129047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3"/>
            <p:cNvSpPr/>
            <p:nvPr/>
          </p:nvSpPr>
          <p:spPr>
            <a:xfrm>
              <a:off x="6129047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Rectangle 3"/>
            <p:cNvSpPr/>
            <p:nvPr/>
          </p:nvSpPr>
          <p:spPr>
            <a:xfrm>
              <a:off x="6129047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Rectangle 3"/>
            <p:cNvSpPr/>
            <p:nvPr/>
          </p:nvSpPr>
          <p:spPr>
            <a:xfrm>
              <a:off x="6129047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Rectangle 3"/>
            <p:cNvSpPr/>
            <p:nvPr/>
          </p:nvSpPr>
          <p:spPr>
            <a:xfrm>
              <a:off x="6129047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3" name="Rectangle 3"/>
          <p:cNvSpPr/>
          <p:nvPr/>
        </p:nvSpPr>
        <p:spPr>
          <a:xfrm>
            <a:off x="2878139" y="2506478"/>
            <a:ext cx="2922347" cy="3091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files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49079" y="3322328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 . . .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5" name="직선 화살표 연결선 188"/>
          <p:cNvCxnSpPr/>
          <p:nvPr/>
        </p:nvCxnSpPr>
        <p:spPr>
          <a:xfrm>
            <a:off x="3070874" y="3893200"/>
            <a:ext cx="0" cy="13354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직선 화살표 연결선 191"/>
          <p:cNvCxnSpPr/>
          <p:nvPr/>
        </p:nvCxnSpPr>
        <p:spPr>
          <a:xfrm flipH="1">
            <a:off x="3456343" y="3893200"/>
            <a:ext cx="1" cy="14121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직선 화살표 연결선 194"/>
          <p:cNvCxnSpPr/>
          <p:nvPr/>
        </p:nvCxnSpPr>
        <p:spPr>
          <a:xfrm flipH="1">
            <a:off x="5607750" y="3893200"/>
            <a:ext cx="1" cy="1450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8" name="직선 화살표 연결선 217"/>
          <p:cNvCxnSpPr>
            <a:stCxn id="177" idx="2"/>
          </p:cNvCxnSpPr>
          <p:nvPr/>
        </p:nvCxnSpPr>
        <p:spPr>
          <a:xfrm>
            <a:off x="307087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9" name="직선 화살표 연결선 220"/>
          <p:cNvCxnSpPr>
            <a:stCxn id="184" idx="2"/>
          </p:cNvCxnSpPr>
          <p:nvPr/>
        </p:nvCxnSpPr>
        <p:spPr>
          <a:xfrm>
            <a:off x="345634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직선 화살표 연결선 223"/>
          <p:cNvCxnSpPr>
            <a:stCxn id="192" idx="2"/>
          </p:cNvCxnSpPr>
          <p:nvPr/>
        </p:nvCxnSpPr>
        <p:spPr>
          <a:xfrm>
            <a:off x="5607751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1" name="Rectangle 3"/>
          <p:cNvSpPr/>
          <p:nvPr/>
        </p:nvSpPr>
        <p:spPr>
          <a:xfrm rot="16200000">
            <a:off x="2759966" y="342744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0</a:t>
            </a:r>
          </a:p>
        </p:txBody>
      </p:sp>
      <p:sp>
        <p:nvSpPr>
          <p:cNvPr id="202" name="Rectangle 3"/>
          <p:cNvSpPr/>
          <p:nvPr/>
        </p:nvSpPr>
        <p:spPr>
          <a:xfrm rot="16200000">
            <a:off x="3152585" y="342492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1</a:t>
            </a:r>
          </a:p>
        </p:txBody>
      </p:sp>
      <p:sp>
        <p:nvSpPr>
          <p:cNvPr id="203" name="Rectangle 3"/>
          <p:cNvSpPr/>
          <p:nvPr/>
        </p:nvSpPr>
        <p:spPr>
          <a:xfrm rot="16200000">
            <a:off x="5304227" y="3422399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N-1</a:t>
            </a:r>
          </a:p>
        </p:txBody>
      </p:sp>
      <p:sp>
        <p:nvSpPr>
          <p:cNvPr id="204" name="왼쪽 중괄호 247"/>
          <p:cNvSpPr/>
          <p:nvPr/>
        </p:nvSpPr>
        <p:spPr>
          <a:xfrm>
            <a:off x="2742090" y="1913365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5" name="왼쪽 중괄호 248"/>
          <p:cNvSpPr/>
          <p:nvPr/>
        </p:nvSpPr>
        <p:spPr>
          <a:xfrm>
            <a:off x="2739510" y="2826810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58428" y="1906049"/>
            <a:ext cx="183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0’s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50605" y="2815672"/>
            <a:ext cx="1962521" cy="3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M-1’s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50605" y="2195723"/>
            <a:ext cx="174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ID.Reg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9" name="직선 화살표 연결선 253"/>
          <p:cNvCxnSpPr/>
          <p:nvPr/>
        </p:nvCxnSpPr>
        <p:spPr>
          <a:xfrm>
            <a:off x="2524445" y="2346055"/>
            <a:ext cx="288681" cy="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918444" y="2498819"/>
            <a:ext cx="461665" cy="51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56984" y="1645435"/>
            <a:ext cx="443312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263609" y="1516746"/>
            <a:ext cx="385469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79841" y="1650485"/>
            <a:ext cx="639404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N-1</a:t>
            </a:r>
          </a:p>
        </p:txBody>
      </p:sp>
      <p:sp>
        <p:nvSpPr>
          <p:cNvPr id="236" name="Rectangle 3"/>
          <p:cNvSpPr/>
          <p:nvPr/>
        </p:nvSpPr>
        <p:spPr>
          <a:xfrm>
            <a:off x="2878139" y="4038245"/>
            <a:ext cx="2947791" cy="33156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Writeback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8428" y="5851352"/>
            <a:ext cx="3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banks (</a:t>
            </a:r>
            <a:r>
              <a:rPr lang="en-US" dirty="0" err="1"/>
              <a:t>Narasiman’s</a:t>
            </a:r>
            <a:r>
              <a:rPr lang="en-US" dirty="0"/>
              <a:t> figure)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36777" y="4805154"/>
            <a:ext cx="46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threads in a warp read the register values in parallel.</a:t>
            </a:r>
          </a:p>
          <a:p>
            <a:r>
              <a:rPr lang="en-US" dirty="0"/>
              <a:t>Register is indexed with register ID, warp ID </a:t>
            </a:r>
          </a:p>
        </p:txBody>
      </p:sp>
    </p:spTree>
    <p:extLst>
      <p:ext uri="{BB962C8B-B14F-4D97-AF65-F5344CB8AC3E}">
        <p14:creationId xmlns:p14="http://schemas.microsoft.com/office/powerpoint/2010/main" val="36164281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248400" y="1981202"/>
            <a:ext cx="2057400" cy="1219200"/>
            <a:chOff x="4953000" y="3505200"/>
            <a:chExt cx="2057400" cy="2057400"/>
          </a:xfrm>
        </p:grpSpPr>
        <p:sp>
          <p:nvSpPr>
            <p:cNvPr id="38" name="Rectangle 37"/>
            <p:cNvSpPr/>
            <p:nvPr/>
          </p:nvSpPr>
          <p:spPr>
            <a:xfrm>
              <a:off x="4953000" y="41910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4953000" y="4495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54109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8681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3253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953000" y="35052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4953000" y="3810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51823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4109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56395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58681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0967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63253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65539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53000" y="49530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4953000" y="5257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5868194" y="5257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0140C-BF33-476E-9327-09381A5C2EE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703aaed8-5f35-4ebd-8684-7d64e521d80b"/>
    <ds:schemaRef ds:uri="f01fee57-14a4-4fb3-a7a7-17af854556b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B3AB2-8EA6-42D9-81EA-CE1386AED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49634</TotalTime>
  <Words>1419</Words>
  <Application>Microsoft Macintosh PowerPoint</Application>
  <PresentationFormat>On-screen Show (4:3)</PresentationFormat>
  <Paragraphs>557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AUdimat</vt:lpstr>
      <vt:lpstr>Arial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GPGPU Background</vt:lpstr>
      <vt:lpstr>CPU pipeline</vt:lpstr>
      <vt:lpstr>GPU pipeline</vt:lpstr>
      <vt:lpstr>GPU Pipeline </vt:lpstr>
      <vt:lpstr>Scheduling </vt:lpstr>
      <vt:lpstr>Thread Scheduling Policies </vt:lpstr>
      <vt:lpstr>GPU Register Files </vt:lpstr>
      <vt:lpstr>Register File Structures: Multiple Banks  </vt:lpstr>
      <vt:lpstr>Handling Branch Instructions</vt:lpstr>
      <vt:lpstr>Split/Join</vt:lpstr>
      <vt:lpstr>GPGPU Programming </vt:lpstr>
      <vt:lpstr>Quick Summary of CUDA Programming Model</vt:lpstr>
      <vt:lpstr>CUDA Program Example</vt:lpstr>
      <vt:lpstr>Execution Model</vt:lpstr>
      <vt:lpstr>Memory Space</vt:lpstr>
      <vt:lpstr>Shared Memory</vt:lpstr>
      <vt:lpstr>Memory Data Indexing </vt:lpstr>
      <vt:lpstr>1D, 2D, 3D data structures </vt:lpstr>
      <vt:lpstr>Synchronization Model</vt:lpstr>
      <vt:lpstr>OpenCL vs. CUDA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238</cp:revision>
  <cp:lastPrinted>2013-01-11T16:38:21Z</cp:lastPrinted>
  <dcterms:created xsi:type="dcterms:W3CDTF">2013-01-10T23:30:37Z</dcterms:created>
  <dcterms:modified xsi:type="dcterms:W3CDTF">2022-09-30T18:33:25Z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  <property fmtid="{D5CDD505-2E9C-101B-9397-08002B2CF9AE}" pid="3" name="MediaServiceImageTags">
    <vt:lpwstr/>
  </property>
</Properties>
</file>