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85" r:id="rId5"/>
  </p:sldMasterIdLst>
  <p:notesMasterIdLst>
    <p:notesMasterId r:id="rId38"/>
  </p:notesMasterIdLst>
  <p:handoutMasterIdLst>
    <p:handoutMasterId r:id="rId39"/>
  </p:handoutMasterIdLst>
  <p:sldIdLst>
    <p:sldId id="407" r:id="rId6"/>
    <p:sldId id="423" r:id="rId7"/>
    <p:sldId id="434" r:id="rId8"/>
    <p:sldId id="427" r:id="rId9"/>
    <p:sldId id="428" r:id="rId10"/>
    <p:sldId id="436" r:id="rId11"/>
    <p:sldId id="438" r:id="rId12"/>
    <p:sldId id="442" r:id="rId13"/>
    <p:sldId id="443" r:id="rId14"/>
    <p:sldId id="431" r:id="rId15"/>
    <p:sldId id="429" r:id="rId16"/>
    <p:sldId id="435" r:id="rId17"/>
    <p:sldId id="430" r:id="rId18"/>
    <p:sldId id="432" r:id="rId19"/>
    <p:sldId id="444" r:id="rId20"/>
    <p:sldId id="445" r:id="rId21"/>
    <p:sldId id="448" r:id="rId22"/>
    <p:sldId id="449" r:id="rId23"/>
    <p:sldId id="446" r:id="rId24"/>
    <p:sldId id="447" r:id="rId25"/>
    <p:sldId id="440" r:id="rId26"/>
    <p:sldId id="433" r:id="rId27"/>
    <p:sldId id="439" r:id="rId28"/>
    <p:sldId id="450" r:id="rId29"/>
    <p:sldId id="451" r:id="rId30"/>
    <p:sldId id="455" r:id="rId31"/>
    <p:sldId id="452" r:id="rId32"/>
    <p:sldId id="456" r:id="rId33"/>
    <p:sldId id="457" r:id="rId34"/>
    <p:sldId id="453" r:id="rId35"/>
    <p:sldId id="454" r:id="rId36"/>
    <p:sldId id="441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98"/>
    <p:restoredTop sz="91701"/>
  </p:normalViewPr>
  <p:slideViewPr>
    <p:cSldViewPr snapToGrid="0" snapToObjects="1">
      <p:cViewPr varScale="1">
        <p:scale>
          <a:sx n="101" d="100"/>
          <a:sy n="101" d="100"/>
        </p:scale>
        <p:origin x="714" y="114"/>
      </p:cViewPr>
      <p:guideLst>
        <p:guide orient="horz" pos="218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ableStyles" Target="tableStyle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932E0-F164-2746-ADA5-4F45859D8893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A0549-2593-E740-81BC-90E21FA17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208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372BE-B13D-B048-A865-72B4BC4A8D17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4CFA2-CD22-B144-B67C-1C6D7FE7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29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4CFA2-CD22-B144-B67C-1C6D7FE781D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19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D1E68D3-4850-4A37-928D-311967714178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186617222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F170F5-5B3A-46D3-A9EF-01506258B58C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199347110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0513" y="317500"/>
            <a:ext cx="2105025" cy="59959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2263" y="317500"/>
            <a:ext cx="6165850" cy="59959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48CC6DC-B4BA-4983-A231-FA2D153B122B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421221105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263" y="317500"/>
            <a:ext cx="8229600" cy="758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98463" y="1303338"/>
            <a:ext cx="8347075" cy="501015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687513" y="6616700"/>
            <a:ext cx="4024312" cy="165100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291513" y="6616700"/>
            <a:ext cx="606425" cy="152400"/>
          </a:xfrm>
        </p:spPr>
        <p:txBody>
          <a:bodyPr/>
          <a:lstStyle>
            <a:lvl1pPr>
              <a:defRPr/>
            </a:lvl1pPr>
          </a:lstStyle>
          <a:p>
            <a:fld id="{56C072D9-B0D5-4508-8C5B-0B0D14CCF1DD}" type="slidenum">
              <a:rPr lang="en-US">
                <a:solidFill>
                  <a:srgbClr val="808080"/>
                </a:solidFill>
                <a:latin typeface="AUdimat"/>
              </a:rPr>
              <a:pPr/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412972623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524000" y="3429000"/>
            <a:ext cx="7620000" cy="1219200"/>
          </a:xfrm>
        </p:spPr>
        <p:txBody>
          <a:bodyPr anchor="ctr" anchorCtr="0">
            <a:normAutofit/>
          </a:bodyPr>
          <a:lstStyle>
            <a:lvl1pPr algn="ctr">
              <a:defRPr sz="4000">
                <a:ln w="9000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/>
                <a:latin typeface="Corbel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4648200"/>
            <a:ext cx="6096000" cy="914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546243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 w="9000" cmpd="sng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767567"/>
            <a:ext cx="762000" cy="228600"/>
          </a:xfrm>
        </p:spPr>
        <p:txBody>
          <a:bodyPr/>
          <a:lstStyle>
            <a:lvl1pPr algn="ctr">
              <a:defRPr sz="1050" b="1" cap="none" spc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36F63085-4905-477F-9B03-95852450F90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r>
              <a:rPr lang="en-US" dirty="0">
                <a:solidFill>
                  <a:prstClr val="black"/>
                </a:solidFill>
              </a:rPr>
              <a:t>/75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686800" cy="5181600"/>
          </a:xfrm>
        </p:spPr>
        <p:txBody>
          <a:bodyPr>
            <a:normAutofit/>
          </a:bodyPr>
          <a:lstStyle>
            <a:lvl1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4675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19200" y="2971800"/>
            <a:ext cx="6858000" cy="1066800"/>
          </a:xfrm>
        </p:spPr>
        <p:txBody>
          <a:bodyPr anchor="ctr" anchorCtr="0"/>
          <a:lstStyle>
            <a:lvl1pPr algn="r">
              <a:buNone/>
              <a:defRPr sz="3200" b="1" cap="none" spc="0" baseline="0">
                <a:ln w="9000" cmpd="sng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endParaRPr lang="en-US">
              <a:solidFill>
                <a:srgbClr val="CCDDEA"/>
              </a:solidFill>
              <a:latin typeface="Tahoma"/>
              <a:ea typeface="맑은 고딕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6F63085-4905-477F-9B03-95852450F900}" type="slidenum">
              <a:rPr lang="en-US" smtClean="0">
                <a:solidFill>
                  <a:prstClr val="white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bg2">
                <a:lumMod val="5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bg2">
              <a:lumMod val="50000"/>
            </a:schemeClr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ln>
                <a:solidFill>
                  <a:srgbClr val="465E9C">
                    <a:lumMod val="25000"/>
                  </a:srgbClr>
                </a:solidFill>
              </a:ln>
              <a:solidFill>
                <a:srgbClr val="465E9C">
                  <a:lumMod val="25000"/>
                </a:srgbClr>
              </a:solidFill>
              <a:latin typeface="Tahoma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53973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4270248" cy="50139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143000"/>
            <a:ext cx="4283202" cy="50109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838200"/>
          </a:xfrm>
        </p:spPr>
        <p:txBody>
          <a:bodyPr/>
          <a:lstStyle>
            <a:lvl1pPr>
              <a:defRPr>
                <a:ln w="9000" cmpd="sng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767567"/>
            <a:ext cx="762000" cy="228600"/>
          </a:xfrm>
        </p:spPr>
        <p:txBody>
          <a:bodyPr/>
          <a:lstStyle>
            <a:lvl1pPr algn="ctr">
              <a:defRPr sz="1050" b="1" cap="none" spc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36F63085-4905-477F-9B03-95852450F90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r>
              <a:rPr lang="en-US" dirty="0">
                <a:solidFill>
                  <a:prstClr val="black"/>
                </a:solidFill>
              </a:rPr>
              <a:t>/75</a:t>
            </a:r>
          </a:p>
        </p:txBody>
      </p:sp>
    </p:spTree>
    <p:extLst>
      <p:ext uri="{BB962C8B-B14F-4D97-AF65-F5344CB8AC3E}">
        <p14:creationId xmlns:p14="http://schemas.microsoft.com/office/powerpoint/2010/main" val="3614853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817360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9255854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916606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2C425F6-CA7B-4977-8DCE-0B0DAF9AC9E5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1467130172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 dirty="0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392837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CCDDEA"/>
              </a:solidFill>
              <a:latin typeface="Tahoma"/>
              <a:ea typeface="맑은 고딕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white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278250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2937584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1448300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229600" cy="1066800"/>
          </a:xfrm>
        </p:spPr>
        <p:txBody>
          <a:bodyPr anchor="ctr" anchorCtr="0">
            <a:normAutofit/>
          </a:bodyPr>
          <a:lstStyle>
            <a:lvl1pPr algn="l">
              <a:buNone/>
              <a:defRPr sz="3300" b="0" cap="all" baseline="0">
                <a:solidFill>
                  <a:schemeClr val="accent6">
                    <a:lumMod val="50000"/>
                  </a:schemeClr>
                </a:solidFill>
                <a:latin typeface="+mj-lt"/>
                <a:cs typeface="Times New Roman" pitchFamily="18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2362200"/>
            <a:ext cx="832104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57200" y="3429000"/>
            <a:ext cx="832104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56898" y="6356350"/>
            <a:ext cx="2162703" cy="365760"/>
          </a:xfrm>
        </p:spPr>
        <p:txBody>
          <a:bodyPr anchor="ctr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algn="l"/>
            <a:endParaRPr lang="en-US" dirty="0">
              <a:solidFill>
                <a:srgbClr val="3891A7">
                  <a:lumMod val="50000"/>
                </a:srgbClr>
              </a:solidFill>
            </a:endParaRPr>
          </a:p>
        </p:txBody>
      </p:sp>
      <p:sp>
        <p:nvSpPr>
          <p:cNvPr id="14" name="Content Placeholder 10"/>
          <p:cNvSpPr>
            <a:spLocks noGrp="1"/>
          </p:cNvSpPr>
          <p:nvPr>
            <p:ph sz="quarter" idx="13"/>
          </p:nvPr>
        </p:nvSpPr>
        <p:spPr>
          <a:xfrm>
            <a:off x="4191000" y="6356350"/>
            <a:ext cx="1676400" cy="365760"/>
          </a:xfrm>
        </p:spPr>
        <p:txBody>
          <a:bodyPr anchor="ctr">
            <a:noAutofit/>
          </a:bodyPr>
          <a:lstStyle>
            <a:lvl1pPr marL="0" indent="0">
              <a:buNone/>
              <a:defRPr sz="1050" b="1">
                <a:solidFill>
                  <a:schemeClr val="accent6">
                    <a:lumMod val="75000"/>
                  </a:schemeClr>
                </a:solidFill>
              </a:defRPr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30991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5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Times New Roman" pitchFamily="18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43415" y="777240"/>
            <a:ext cx="892738" cy="365760"/>
          </a:xfrm>
          <a:prstGeom prst="rect">
            <a:avLst/>
          </a:prstGeom>
        </p:spPr>
        <p:txBody>
          <a:bodyPr anchor="b"/>
          <a:lstStyle>
            <a:lvl1pPr>
              <a:defRPr sz="900" b="1">
                <a:solidFill>
                  <a:schemeClr val="tx1"/>
                </a:solidFill>
              </a:defRPr>
            </a:lvl1pPr>
          </a:lstStyle>
          <a:p>
            <a:pPr algn="r"/>
            <a:fld id="{E3675E7C-E001-4C09-8E84-733255A177E9}" type="slidenum">
              <a:rPr lang="en-US" smtClean="0">
                <a:solidFill>
                  <a:prstClr val="black"/>
                </a:solidFill>
              </a:rPr>
              <a:pPr algn="r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03809" y="1371600"/>
            <a:ext cx="8359192" cy="4785360"/>
          </a:xfrm>
        </p:spPr>
        <p:txBody>
          <a:bodyPr>
            <a:normAutofit/>
          </a:bodyPr>
          <a:lstStyle>
            <a:lvl1pPr marL="137160" indent="-137160">
              <a:buClr>
                <a:schemeClr val="accent6"/>
              </a:buClr>
              <a:buSzPct val="100000"/>
              <a:buFont typeface="Symbol" charset="2"/>
              <a:buChar char="⎮"/>
              <a:defRPr sz="1800">
                <a:latin typeface="+mn-lt"/>
                <a:ea typeface="Verdana" pitchFamily="34" charset="0"/>
                <a:cs typeface="Verdana" pitchFamily="34" charset="0"/>
              </a:defRPr>
            </a:lvl1pPr>
            <a:lvl2pPr>
              <a:buClr>
                <a:schemeClr val="accent3">
                  <a:lumMod val="75000"/>
                </a:schemeClr>
              </a:buClr>
              <a:buSzPct val="100000"/>
              <a:defRPr sz="1500">
                <a:solidFill>
                  <a:schemeClr val="accent6">
                    <a:lumMod val="50000"/>
                  </a:schemeClr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>
              <a:buSzPct val="100000"/>
              <a:defRPr sz="1350">
                <a:latin typeface="+mn-lt"/>
                <a:ea typeface="Verdana" pitchFamily="34" charset="0"/>
                <a:cs typeface="Verdana" pitchFamily="34" charset="0"/>
              </a:defRPr>
            </a:lvl3pPr>
            <a:lvl4pPr>
              <a:buSzPct val="100000"/>
              <a:defRPr sz="1200">
                <a:latin typeface="+mn-lt"/>
                <a:ea typeface="Verdana" pitchFamily="34" charset="0"/>
                <a:cs typeface="Verdana" pitchFamily="34" charset="0"/>
              </a:defRPr>
            </a:lvl4pPr>
            <a:lvl5pPr>
              <a:defRPr sz="1050">
                <a:latin typeface="+mn-lt"/>
                <a:ea typeface="Verdana" pitchFamily="34" charset="0"/>
                <a:cs typeface="Verdana" pitchFamily="34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143000"/>
            <a:ext cx="832104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457200" y="6248400"/>
            <a:ext cx="832104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4346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5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Times New Roman" pitchFamily="18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43415" y="777240"/>
            <a:ext cx="892738" cy="365760"/>
          </a:xfrm>
          <a:prstGeom prst="rect">
            <a:avLst/>
          </a:prstGeom>
        </p:spPr>
        <p:txBody>
          <a:bodyPr anchor="b"/>
          <a:lstStyle>
            <a:lvl1pPr>
              <a:defRPr sz="900" b="1">
                <a:solidFill>
                  <a:schemeClr val="tx1"/>
                </a:solidFill>
              </a:defRPr>
            </a:lvl1pPr>
          </a:lstStyle>
          <a:p>
            <a:pPr algn="r"/>
            <a:fld id="{E3675E7C-E001-4C09-8E84-733255A177E9}" type="slidenum">
              <a:rPr lang="en-US" smtClean="0">
                <a:solidFill>
                  <a:prstClr val="black"/>
                </a:solidFill>
              </a:rPr>
              <a:pPr algn="r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03809" y="1371600"/>
            <a:ext cx="8359192" cy="4785360"/>
          </a:xfrm>
        </p:spPr>
        <p:txBody>
          <a:bodyPr>
            <a:normAutofit/>
          </a:bodyPr>
          <a:lstStyle>
            <a:lvl1pPr marL="137160" indent="-137160">
              <a:buClr>
                <a:schemeClr val="accent6"/>
              </a:buClr>
              <a:buSzPct val="100000"/>
              <a:buFont typeface="Symbol" charset="2"/>
              <a:buChar char="⎮"/>
              <a:defRPr sz="1800">
                <a:latin typeface="+mn-lt"/>
                <a:ea typeface="Verdana" pitchFamily="34" charset="0"/>
                <a:cs typeface="Verdana" pitchFamily="34" charset="0"/>
              </a:defRPr>
            </a:lvl1pPr>
            <a:lvl2pPr>
              <a:buClr>
                <a:schemeClr val="accent3">
                  <a:lumMod val="75000"/>
                </a:schemeClr>
              </a:buClr>
              <a:buSzPct val="100000"/>
              <a:defRPr sz="1500">
                <a:solidFill>
                  <a:schemeClr val="accent6">
                    <a:lumMod val="50000"/>
                  </a:schemeClr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>
              <a:buSzPct val="100000"/>
              <a:defRPr sz="1350">
                <a:latin typeface="+mn-lt"/>
                <a:ea typeface="Verdana" pitchFamily="34" charset="0"/>
                <a:cs typeface="Verdana" pitchFamily="34" charset="0"/>
              </a:defRPr>
            </a:lvl3pPr>
            <a:lvl4pPr>
              <a:buSzPct val="100000"/>
              <a:defRPr sz="1200">
                <a:latin typeface="+mn-lt"/>
                <a:ea typeface="Verdana" pitchFamily="34" charset="0"/>
                <a:cs typeface="Verdana" pitchFamily="34" charset="0"/>
              </a:defRPr>
            </a:lvl4pPr>
            <a:lvl5pPr>
              <a:defRPr sz="1050">
                <a:latin typeface="+mn-lt"/>
                <a:ea typeface="Verdana" pitchFamily="34" charset="0"/>
                <a:cs typeface="Verdana" pitchFamily="34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143000"/>
            <a:ext cx="832104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457200" y="6248400"/>
            <a:ext cx="832104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09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350E68E-62F3-417D-AA9C-E2C977939157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90854889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8463" y="1303338"/>
            <a:ext cx="4097337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03338"/>
            <a:ext cx="4097338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07F053-8107-46B7-A652-BFA4BD89CBB0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277136562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09F3E17-C077-44AB-ADB4-BEDAC0AAB746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283299075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4C99C5E-06A2-42B6-8ED0-480CEB160FE6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366266451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935EF8E-4697-4D3A-A2CC-907320EFDC7C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393172798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4BE3028-DE42-4D30-A215-8BC2FBE4C680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82982254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C1CDC6B-383D-4907-803F-9B0CF9772B4D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289798791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2263" y="317500"/>
            <a:ext cx="82296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1303338"/>
            <a:ext cx="8347075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87513" y="6616700"/>
            <a:ext cx="4024312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+mj-lt"/>
                <a:cs typeface="+mn-cs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91513" y="6616700"/>
            <a:ext cx="6064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8661F247-7560-4126-8D1F-0B36169BB3F8}" type="slidenum">
              <a:rPr lang="en-US">
                <a:solidFill>
                  <a:srgbClr val="808080"/>
                </a:solidFill>
                <a:latin typeface="AUdimat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1788180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ransition>
    <p:fade/>
  </p:transition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8382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28600" y="1143000"/>
            <a:ext cx="8686800" cy="5181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defTabSz="914400"/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229600" y="685800"/>
            <a:ext cx="914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defTabSz="914400"/>
            <a:r>
              <a:rPr lang="en-US" dirty="0">
                <a:solidFill>
                  <a:prstClr val="black"/>
                </a:solidFill>
                <a:latin typeface="Tahoma"/>
                <a:ea typeface="맑은 고딕"/>
              </a:rPr>
              <a:t>a</a:t>
            </a:r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 defTabSz="914400"/>
              <a:t>‹#›</a:t>
            </a:fld>
            <a:r>
              <a:rPr lang="en-US" dirty="0">
                <a:solidFill>
                  <a:prstClr val="black"/>
                </a:solidFill>
                <a:latin typeface="Tahoma"/>
                <a:ea typeface="맑은 고딕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24579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3200" b="1" kern="1200" cap="none" spc="0">
          <a:ln w="9000" cmpd="sng">
            <a:solidFill>
              <a:schemeClr val="bg2">
                <a:lumMod val="25000"/>
              </a:schemeClr>
            </a:solidFill>
            <a:prstDash val="solid"/>
          </a:ln>
          <a:solidFill>
            <a:schemeClr val="bg2">
              <a:lumMod val="25000"/>
            </a:schemeClr>
          </a:solidFill>
          <a:effectLst>
            <a:reflection blurRad="12700" stA="28000" endPos="45000" dist="1000" dir="5400000" sy="-100000" algn="bl" rotWithShape="0"/>
          </a:effectLst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100000"/>
        <a:buFont typeface="Tahoma" pitchFamily="34" charset="0"/>
        <a:buChar char="|"/>
        <a:defRPr kumimoji="0" sz="28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548640" indent="-274320" algn="l" rtl="0" eaLnBrk="1" latinLnBrk="0" hangingPunct="1">
        <a:spcBef>
          <a:spcPts val="500"/>
        </a:spcBef>
        <a:buClr>
          <a:schemeClr val="accent4"/>
        </a:buClr>
        <a:buSzPct val="76000"/>
        <a:buFont typeface="Wingdings 3" pitchFamily="18" charset="2"/>
        <a:buChar char=""/>
        <a:defRPr kumimoji="0" sz="2400" kern="1200">
          <a:solidFill>
            <a:schemeClr val="tx2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72FB-D658-F842-9FD0-4799EAC7D4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n w="11430"/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+mj-lt"/>
              </a:rPr>
              <a:t>Vortex Code Structure</a:t>
            </a:r>
            <a:endParaRPr lang="en-US" b="0" dirty="0">
              <a:latin typeface="+mj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2600C-824A-1D4E-920A-B23DC6BBA7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Blaise Tine</a:t>
            </a:r>
          </a:p>
        </p:txBody>
      </p:sp>
    </p:spTree>
    <p:extLst>
      <p:ext uri="{BB962C8B-B14F-4D97-AF65-F5344CB8AC3E}">
        <p14:creationId xmlns:p14="http://schemas.microsoft.com/office/powerpoint/2010/main" val="4057379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623F3-F23B-44A2-AF9A-C561B9B6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4114D-D385-4442-BE44-483DDC630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Reference: /vortex/</a:t>
            </a:r>
            <a:r>
              <a:rPr lang="en-US" dirty="0" err="1"/>
              <a:t>hw</a:t>
            </a:r>
            <a:r>
              <a:rPr lang="en-US" dirty="0"/>
              <a:t>/syn</a:t>
            </a:r>
          </a:p>
          <a:p>
            <a:r>
              <a:rPr lang="en-US" dirty="0"/>
              <a:t>/</a:t>
            </a:r>
            <a:r>
              <a:rPr lang="en-US" dirty="0" err="1"/>
              <a:t>opae</a:t>
            </a:r>
            <a:r>
              <a:rPr lang="en-US" dirty="0"/>
              <a:t>		Intel OPAE FPGA synthesis</a:t>
            </a:r>
          </a:p>
          <a:p>
            <a:r>
              <a:rPr lang="en-US" dirty="0"/>
              <a:t>/</a:t>
            </a:r>
            <a:r>
              <a:rPr lang="en-US" dirty="0" err="1"/>
              <a:t>quartus</a:t>
            </a:r>
            <a:r>
              <a:rPr lang="en-US" dirty="0"/>
              <a:t>		Intel Quartus synthesis</a:t>
            </a:r>
          </a:p>
          <a:p>
            <a:r>
              <a:rPr lang="en-US" dirty="0"/>
              <a:t>/</a:t>
            </a:r>
            <a:r>
              <a:rPr lang="en-US" dirty="0" err="1"/>
              <a:t>yosys</a:t>
            </a:r>
            <a:r>
              <a:rPr lang="en-US" dirty="0"/>
              <a:t>		Yosys </a:t>
            </a:r>
          </a:p>
          <a:p>
            <a:r>
              <a:rPr lang="en-US" dirty="0"/>
              <a:t>/</a:t>
            </a:r>
            <a:r>
              <a:rPr lang="en-US" dirty="0" err="1"/>
              <a:t>synopsys</a:t>
            </a:r>
            <a:r>
              <a:rPr lang="en-US" dirty="0"/>
              <a:t>	Synopsys</a:t>
            </a:r>
          </a:p>
          <a:p>
            <a:r>
              <a:rPr lang="en-US" dirty="0"/>
              <a:t>/</a:t>
            </a:r>
            <a:r>
              <a:rPr lang="en-US" dirty="0" err="1"/>
              <a:t>modelsim</a:t>
            </a:r>
            <a:r>
              <a:rPr lang="en-US" dirty="0"/>
              <a:t>	</a:t>
            </a:r>
            <a:r>
              <a:rPr lang="en-US" dirty="0" err="1"/>
              <a:t>Modelsim</a:t>
            </a:r>
            <a:endParaRPr lang="en-US" dirty="0"/>
          </a:p>
          <a:p>
            <a:r>
              <a:rPr lang="en-US" dirty="0"/>
              <a:t>/</a:t>
            </a:r>
            <a:r>
              <a:rPr lang="en-US" dirty="0" err="1"/>
              <a:t>xilinx</a:t>
            </a:r>
            <a:r>
              <a:rPr lang="en-US" dirty="0"/>
              <a:t>               &lt;coming soon&gt;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96E7C5-C5E4-4442-B8E9-CE706E0AF2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019872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623F3-F23B-44A2-AF9A-C561B9B6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4114D-D385-4442-BE44-483DDC630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788" y="1076325"/>
            <a:ext cx="4896601" cy="5010150"/>
          </a:xfrm>
        </p:spPr>
        <p:txBody>
          <a:bodyPr/>
          <a:lstStyle/>
          <a:p>
            <a:r>
              <a:rPr lang="en-US" sz="2800" dirty="0"/>
              <a:t>Reference: /vortex/sim</a:t>
            </a:r>
          </a:p>
          <a:p>
            <a:r>
              <a:rPr lang="en-US" sz="2800" dirty="0" err="1"/>
              <a:t>rtlsim</a:t>
            </a:r>
            <a:r>
              <a:rPr lang="en-US" sz="2800" dirty="0"/>
              <a:t>: Processor RTL</a:t>
            </a:r>
          </a:p>
          <a:p>
            <a:r>
              <a:rPr lang="en-US" sz="2800" dirty="0" err="1"/>
              <a:t>vlsim</a:t>
            </a:r>
            <a:r>
              <a:rPr lang="en-US" sz="2800" dirty="0"/>
              <a:t>:  AFU RTL</a:t>
            </a:r>
          </a:p>
          <a:p>
            <a:r>
              <a:rPr lang="en-US" sz="2800" dirty="0" err="1"/>
              <a:t>simX</a:t>
            </a:r>
            <a:r>
              <a:rPr lang="en-US" sz="2800" dirty="0"/>
              <a:t>:   cycle-level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96E7C5-C5E4-4442-B8E9-CE706E0AF2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2C8418B-67FD-5036-F58F-D48993ACA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3044" y="1921344"/>
            <a:ext cx="4676081" cy="424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14702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623F3-F23B-44A2-AF9A-C561B9B6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4114D-D385-4442-BE44-483DDC630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Reference: /vortex/runtime</a:t>
            </a:r>
          </a:p>
          <a:p>
            <a:r>
              <a:rPr lang="en-US" dirty="0"/>
              <a:t>/linker		Loader scripts</a:t>
            </a:r>
          </a:p>
          <a:p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		Runtime API sources</a:t>
            </a:r>
          </a:p>
          <a:p>
            <a:pPr lvl="1"/>
            <a:r>
              <a:rPr lang="en-US" dirty="0"/>
              <a:t>start.*		Startup routine		</a:t>
            </a:r>
          </a:p>
          <a:p>
            <a:pPr lvl="1"/>
            <a:r>
              <a:rPr lang="en-US" dirty="0"/>
              <a:t>print.*		Standard out print</a:t>
            </a:r>
          </a:p>
          <a:p>
            <a:pPr lvl="1"/>
            <a:r>
              <a:rPr lang="en-US" dirty="0"/>
              <a:t>spawn.*	Tasks scheduler</a:t>
            </a:r>
          </a:p>
          <a:p>
            <a:pPr lvl="1"/>
            <a:r>
              <a:rPr lang="en-US" dirty="0"/>
              <a:t>perf.*		Performance counter logger</a:t>
            </a:r>
          </a:p>
          <a:p>
            <a:pPr lvl="1"/>
            <a:r>
              <a:rPr lang="en-US" dirty="0"/>
              <a:t>syscalls.*	System calls handling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96E7C5-C5E4-4442-B8E9-CE706E0AF2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0874070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623F3-F23B-44A2-AF9A-C561B9B6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4114D-D385-4442-BE44-483DDC630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Reference: /vortex/driver</a:t>
            </a:r>
          </a:p>
          <a:p>
            <a:r>
              <a:rPr lang="en-US" dirty="0"/>
              <a:t>/stub		Stub library for applications</a:t>
            </a:r>
          </a:p>
          <a:p>
            <a:r>
              <a:rPr lang="en-US" dirty="0"/>
              <a:t>/</a:t>
            </a:r>
            <a:r>
              <a:rPr lang="en-US" dirty="0" err="1"/>
              <a:t>fpga</a:t>
            </a:r>
            <a:r>
              <a:rPr lang="en-US" dirty="0"/>
              <a:t>		OPAE FPGA driver</a:t>
            </a:r>
          </a:p>
          <a:p>
            <a:r>
              <a:rPr lang="en-US" dirty="0"/>
              <a:t>/</a:t>
            </a:r>
            <a:r>
              <a:rPr lang="en-US" dirty="0" err="1"/>
              <a:t>asesim</a:t>
            </a:r>
            <a:r>
              <a:rPr lang="en-US" dirty="0"/>
              <a:t>		OPAE simulation driver</a:t>
            </a:r>
          </a:p>
          <a:p>
            <a:r>
              <a:rPr lang="en-US" dirty="0"/>
              <a:t>/</a:t>
            </a:r>
            <a:r>
              <a:rPr lang="en-US" dirty="0" err="1"/>
              <a:t>vlsim</a:t>
            </a:r>
            <a:r>
              <a:rPr lang="en-US" dirty="0"/>
              <a:t>		VLSIM driver</a:t>
            </a:r>
          </a:p>
          <a:p>
            <a:r>
              <a:rPr lang="en-US" dirty="0"/>
              <a:t>/</a:t>
            </a:r>
            <a:r>
              <a:rPr lang="en-US" dirty="0" err="1"/>
              <a:t>rtlsim</a:t>
            </a:r>
            <a:r>
              <a:rPr lang="en-US" dirty="0"/>
              <a:t>		RTLSIM driver</a:t>
            </a:r>
          </a:p>
          <a:p>
            <a:r>
              <a:rPr lang="en-US" dirty="0"/>
              <a:t>/</a:t>
            </a:r>
            <a:r>
              <a:rPr lang="en-US" dirty="0" err="1"/>
              <a:t>simX</a:t>
            </a:r>
            <a:r>
              <a:rPr lang="en-US" dirty="0"/>
              <a:t>		SimX driver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96E7C5-C5E4-4442-B8E9-CE706E0AF2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602300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623F3-F23B-44A2-AF9A-C561B9B6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- Coverage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4114D-D385-4442-BE44-483DDC630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Reference: /vortex/tests</a:t>
            </a:r>
          </a:p>
          <a:p>
            <a:r>
              <a:rPr lang="en-US" dirty="0"/>
              <a:t>/runtime		Runtime tests</a:t>
            </a:r>
          </a:p>
          <a:p>
            <a:r>
              <a:rPr lang="en-US" dirty="0"/>
              <a:t>/regression	C++ applications tests</a:t>
            </a:r>
          </a:p>
          <a:p>
            <a:r>
              <a:rPr lang="en-US" dirty="0"/>
              <a:t>/</a:t>
            </a:r>
            <a:r>
              <a:rPr lang="en-US" dirty="0" err="1"/>
              <a:t>opencl</a:t>
            </a:r>
            <a:r>
              <a:rPr lang="en-US" dirty="0"/>
              <a:t>		OpenCL benchmarks</a:t>
            </a:r>
          </a:p>
          <a:p>
            <a:r>
              <a:rPr lang="en-US" dirty="0"/>
              <a:t>/</a:t>
            </a:r>
            <a:r>
              <a:rPr lang="en-US" dirty="0" err="1"/>
              <a:t>riscv</a:t>
            </a:r>
            <a:r>
              <a:rPr lang="en-US" dirty="0"/>
              <a:t>		RISC-V standard tests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96E7C5-C5E4-4442-B8E9-CE706E0AF2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9494786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623F3-F23B-44A2-AF9A-C561B9B6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-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4114D-D385-4442-BE44-483DDC630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Reference: /vortex/ci</a:t>
            </a:r>
          </a:p>
          <a:p>
            <a:r>
              <a:rPr lang="en-US" dirty="0">
                <a:solidFill>
                  <a:srgbClr val="FF0000"/>
                </a:solidFill>
              </a:rPr>
              <a:t>blackbox.sh</a:t>
            </a:r>
            <a:r>
              <a:rPr lang="en-US" dirty="0"/>
              <a:t>		Apps runner driver</a:t>
            </a:r>
          </a:p>
          <a:p>
            <a:r>
              <a:rPr lang="en-US" dirty="0">
                <a:solidFill>
                  <a:srgbClr val="FF0000"/>
                </a:solidFill>
              </a:rPr>
              <a:t>regression.sh</a:t>
            </a:r>
            <a:r>
              <a:rPr lang="en-US" dirty="0"/>
              <a:t>		CI regression suite</a:t>
            </a:r>
          </a:p>
          <a:p>
            <a:r>
              <a:rPr lang="en-US" dirty="0">
                <a:solidFill>
                  <a:srgbClr val="FF0000"/>
                </a:solidFill>
              </a:rPr>
              <a:t>Test_compiler.sh	</a:t>
            </a:r>
            <a:r>
              <a:rPr lang="en-US" dirty="0"/>
              <a:t>CI compiler suite</a:t>
            </a:r>
          </a:p>
          <a:p>
            <a:r>
              <a:rPr lang="en-US" dirty="0">
                <a:solidFill>
                  <a:srgbClr val="FF0000"/>
                </a:solidFill>
              </a:rPr>
              <a:t>prebuild.sh</a:t>
            </a:r>
            <a:r>
              <a:rPr lang="en-US" dirty="0"/>
              <a:t>		Build prebuilt binaries</a:t>
            </a:r>
          </a:p>
          <a:p>
            <a:r>
              <a:rPr lang="en-US" dirty="0">
                <a:solidFill>
                  <a:srgbClr val="FF0000"/>
                </a:solidFill>
              </a:rPr>
              <a:t>toolchain_install.sh</a:t>
            </a:r>
            <a:r>
              <a:rPr lang="en-US" dirty="0"/>
              <a:t>	Install prebuild binaries</a:t>
            </a:r>
          </a:p>
          <a:p>
            <a:endParaRPr lang="en-US" dirty="0"/>
          </a:p>
          <a:p>
            <a:r>
              <a:rPr lang="en-US" dirty="0"/>
              <a:t>Usage:  &lt;tool&gt; --help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96E7C5-C5E4-4442-B8E9-CE706E0AF2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5102515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623F3-F23B-44A2-AF9A-C561B9B6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- </a:t>
            </a:r>
            <a:r>
              <a:rPr lang="en-US" dirty="0" err="1"/>
              <a:t>VX_config.vh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4114D-D385-4442-BE44-483DDC630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Reference: /vortex/</a:t>
            </a:r>
            <a:r>
              <a:rPr lang="en-US" dirty="0" err="1"/>
              <a:t>hw</a:t>
            </a:r>
            <a:r>
              <a:rPr lang="en-US" dirty="0"/>
              <a:t>/</a:t>
            </a:r>
            <a:r>
              <a:rPr lang="en-US" dirty="0" err="1"/>
              <a:t>rtl</a:t>
            </a:r>
            <a:r>
              <a:rPr lang="en-US" dirty="0"/>
              <a:t>/</a:t>
            </a:r>
            <a:r>
              <a:rPr lang="en-US" dirty="0" err="1"/>
              <a:t>VX_config.vh</a:t>
            </a:r>
            <a:endParaRPr lang="en-US" dirty="0"/>
          </a:p>
          <a:p>
            <a:r>
              <a:rPr lang="en-US" dirty="0"/>
              <a:t>Contains all HW configuration parameters</a:t>
            </a:r>
          </a:p>
          <a:p>
            <a:pPr lvl="1"/>
            <a:r>
              <a:rPr lang="en-US" dirty="0"/>
              <a:t>e.g.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NUM_CORES, NUM_THREADS, L2_ENABLE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/>
              <a:t>Autogen</a:t>
            </a:r>
            <a:r>
              <a:rPr lang="en-US" dirty="0"/>
              <a:t> C++ header: </a:t>
            </a:r>
            <a:r>
              <a:rPr lang="en-US" dirty="0" err="1"/>
              <a:t>VX_config.h</a:t>
            </a:r>
            <a:endParaRPr lang="en-US" dirty="0"/>
          </a:p>
          <a:p>
            <a:pPr lvl="1"/>
            <a:r>
              <a:rPr lang="en-US" dirty="0"/>
              <a:t>$ make –s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96E7C5-C5E4-4442-B8E9-CE706E0AF2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041770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623F3-F23B-44A2-AF9A-C561B9B6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– </a:t>
            </a:r>
            <a:r>
              <a:rPr lang="en-US" dirty="0" err="1"/>
              <a:t>VX_config.vh</a:t>
            </a:r>
            <a:r>
              <a:rPr lang="en-US" dirty="0"/>
              <a:t> (2)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4114D-D385-4442-BE44-483DDC630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  <a:p>
            <a:r>
              <a:rPr lang="en-US" dirty="0"/>
              <a:t>Memory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96E7C5-C5E4-4442-B8E9-CE706E0AF2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89D31C58-49D1-49DD-92AA-584ECED4E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6" y="1495654"/>
            <a:ext cx="1365938" cy="4059008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84FC3423-BE65-4A53-84AF-1CF8D45EC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757" y="1158454"/>
            <a:ext cx="204173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26082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623F3-F23B-44A2-AF9A-C561B9B6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– </a:t>
            </a:r>
            <a:r>
              <a:rPr lang="en-US" dirty="0" err="1"/>
              <a:t>VX_config.vh</a:t>
            </a:r>
            <a:r>
              <a:rPr lang="en-US" dirty="0"/>
              <a:t> (3)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4114D-D385-4442-BE44-483DDC630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  <a:p>
            <a:r>
              <a:rPr lang="en-US" dirty="0"/>
              <a:t>Memory</a:t>
            </a:r>
          </a:p>
          <a:p>
            <a:r>
              <a:rPr lang="en-US" dirty="0">
                <a:solidFill>
                  <a:srgbClr val="FF0000"/>
                </a:solidFill>
              </a:rPr>
              <a:t>CSRs</a:t>
            </a:r>
          </a:p>
          <a:p>
            <a:r>
              <a:rPr lang="en-US" dirty="0">
                <a:solidFill>
                  <a:srgbClr val="FF0000"/>
                </a:solidFill>
              </a:rPr>
              <a:t>Caches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96E7C5-C5E4-4442-B8E9-CE706E0AF2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0A3E27DE-2EEA-4823-AE29-06044F35B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207" y="1650700"/>
            <a:ext cx="2681711" cy="3604792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C347AE0-6C01-4B95-8517-923822088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411" y="1204761"/>
            <a:ext cx="1674781" cy="520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25685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623F3-F23B-44A2-AF9A-C561B9B6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- Software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4114D-D385-4442-BE44-483DDC630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463" y="1303338"/>
            <a:ext cx="8579282" cy="5010150"/>
          </a:xfrm>
        </p:spPr>
        <p:txBody>
          <a:bodyPr/>
          <a:lstStyle/>
          <a:p>
            <a:r>
              <a:rPr lang="en-US" dirty="0"/>
              <a:t>Reference: /vortex/</a:t>
            </a:r>
            <a:r>
              <a:rPr lang="en-US" dirty="0" err="1"/>
              <a:t>hw</a:t>
            </a:r>
            <a:r>
              <a:rPr lang="en-US" dirty="0"/>
              <a:t>/</a:t>
            </a:r>
            <a:r>
              <a:rPr lang="en-US" dirty="0" err="1"/>
              <a:t>VX_config.h</a:t>
            </a:r>
            <a:endParaRPr lang="en-US" dirty="0"/>
          </a:p>
          <a:p>
            <a:r>
              <a:rPr lang="en-US" dirty="0"/>
              <a:t>Consumed by all SW components</a:t>
            </a:r>
          </a:p>
          <a:p>
            <a:pPr lvl="1"/>
            <a:r>
              <a:rPr lang="en-US" dirty="0"/>
              <a:t>Vortex Runtime</a:t>
            </a:r>
          </a:p>
          <a:p>
            <a:pPr lvl="1"/>
            <a:r>
              <a:rPr lang="en-US" dirty="0"/>
              <a:t>All simulators</a:t>
            </a:r>
          </a:p>
          <a:p>
            <a:r>
              <a:rPr lang="en-US" dirty="0"/>
              <a:t>Blackbox examples:</a:t>
            </a:r>
          </a:p>
          <a:p>
            <a:pPr lvl="1"/>
            <a:r>
              <a:rPr lang="en-US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./ci/blackbox.sh --cores=2 --warps=2 --threads=8 –app=</a:t>
            </a:r>
            <a:r>
              <a:rPr lang="en-US" sz="16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vecadd</a:t>
            </a:r>
            <a:endParaRPr lang="en-US" sz="1600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CONFIGS=“-DNUM_CORES=2 -DDNUM_BANKS=1“ ./ci/blackbox.sh --</a:t>
            </a:r>
            <a:r>
              <a:rPr lang="en-US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app=</a:t>
            </a:r>
            <a:r>
              <a:rPr lang="en-US" sz="16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sgemm</a:t>
            </a:r>
            <a:endParaRPr lang="en-US" sz="1600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CONFIGS="-DMEM_LATENCY=100“ ./ci/blackbox.sh </a:t>
            </a:r>
            <a:r>
              <a:rPr lang="en-US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--app=demo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96E7C5-C5E4-4442-B8E9-CE706E0AF2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988440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3A9BD4D-8037-7344-8368-1A0A67C0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4F639-7F4C-AF43-B959-3AD776D43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463" y="1076325"/>
            <a:ext cx="8347075" cy="5464175"/>
          </a:xfrm>
        </p:spPr>
        <p:txBody>
          <a:bodyPr/>
          <a:lstStyle/>
          <a:p>
            <a:r>
              <a:rPr lang="en-US" sz="2800" dirty="0"/>
              <a:t>Source Tree</a:t>
            </a:r>
          </a:p>
          <a:p>
            <a:r>
              <a:rPr lang="en-US" sz="2800" dirty="0"/>
              <a:t>Documentation</a:t>
            </a:r>
          </a:p>
          <a:p>
            <a:r>
              <a:rPr lang="en-US" sz="2800" dirty="0"/>
              <a:t>Hardware</a:t>
            </a:r>
          </a:p>
          <a:p>
            <a:r>
              <a:rPr lang="en-US" sz="2800" dirty="0"/>
              <a:t>Synthesis</a:t>
            </a:r>
          </a:p>
          <a:p>
            <a:r>
              <a:rPr lang="en-US" sz="2800" dirty="0"/>
              <a:t>Simulation</a:t>
            </a:r>
          </a:p>
          <a:p>
            <a:r>
              <a:rPr lang="en-US" sz="2800" dirty="0"/>
              <a:t>Runtime</a:t>
            </a:r>
          </a:p>
          <a:p>
            <a:r>
              <a:rPr lang="en-US" sz="2800" dirty="0"/>
              <a:t>Drivers</a:t>
            </a:r>
          </a:p>
          <a:p>
            <a:r>
              <a:rPr lang="en-US" sz="2800" dirty="0"/>
              <a:t>Testing and Integration</a:t>
            </a:r>
          </a:p>
          <a:p>
            <a:r>
              <a:rPr lang="en-US" sz="2800" dirty="0"/>
              <a:t>Configuration</a:t>
            </a:r>
          </a:p>
          <a:p>
            <a:r>
              <a:rPr lang="en-US" sz="2800" dirty="0"/>
              <a:t>Coding Convention</a:t>
            </a:r>
          </a:p>
          <a:p>
            <a:r>
              <a:rPr lang="en-US" sz="2800" dirty="0"/>
              <a:t>Debugging Vortex</a:t>
            </a:r>
            <a:endParaRPr 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0FD0AF07-F309-B744-8C5D-D8FBEA24D231}"/>
              </a:ext>
            </a:extLst>
          </p:cNvPr>
          <p:cNvSpPr txBox="1"/>
          <p:nvPr/>
        </p:nvSpPr>
        <p:spPr>
          <a:xfrm>
            <a:off x="6894885" y="6108702"/>
            <a:ext cx="16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Multi-threading</a:t>
            </a:r>
          </a:p>
        </p:txBody>
      </p:sp>
    </p:spTree>
    <p:extLst>
      <p:ext uri="{BB962C8B-B14F-4D97-AF65-F5344CB8AC3E}">
        <p14:creationId xmlns:p14="http://schemas.microsoft.com/office/powerpoint/2010/main" val="19895340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623F3-F23B-44A2-AF9A-C561B9B6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- Synthesis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4114D-D385-4442-BE44-483DDC630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Reference: /vortex/</a:t>
            </a:r>
            <a:r>
              <a:rPr lang="en-US" dirty="0" err="1"/>
              <a:t>hw</a:t>
            </a:r>
            <a:r>
              <a:rPr lang="en-US" dirty="0"/>
              <a:t>/syn/</a:t>
            </a:r>
            <a:r>
              <a:rPr lang="en-US" dirty="0" err="1"/>
              <a:t>opae</a:t>
            </a:r>
            <a:endParaRPr lang="en-US" dirty="0"/>
          </a:p>
          <a:p>
            <a:r>
              <a:rPr lang="en-US" dirty="0"/>
              <a:t>FPGA build scripts allows customization</a:t>
            </a:r>
          </a:p>
          <a:p>
            <a:pPr lvl="1"/>
            <a:r>
              <a:rPr lang="en-US" dirty="0"/>
              <a:t>Use parameters from </a:t>
            </a:r>
            <a:r>
              <a:rPr lang="en-US" dirty="0" err="1"/>
              <a:t>VX_config.vh</a:t>
            </a:r>
            <a:endParaRPr lang="en-US" dirty="0"/>
          </a:p>
          <a:p>
            <a:r>
              <a:rPr lang="en-US" dirty="0"/>
              <a:t>FPGA synthesis examples: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CONFIGS="-DNUM_THREADS=4“ make fpga-4c</a:t>
            </a:r>
            <a:endParaRPr lang="en-US" sz="1800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CONFIGS="-DNUM_WARPS=4“   make fpga-4c 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CONFIGS=“-DPERF_ENABLE=4“    make fpga-4c</a:t>
            </a:r>
            <a:endParaRPr lang="en-US" sz="1600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96E7C5-C5E4-4442-B8E9-CE706E0AF2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94871800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623F3-F23B-44A2-AF9A-C561B9B6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Convention – Naming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4114D-D385-4442-BE44-483DDC630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Benefits of coding standard</a:t>
            </a:r>
          </a:p>
          <a:p>
            <a:pPr lvl="1"/>
            <a:r>
              <a:rPr lang="en-US" dirty="0"/>
              <a:t>Self-documentation</a:t>
            </a:r>
          </a:p>
          <a:p>
            <a:pPr lvl="1"/>
            <a:r>
              <a:rPr lang="en-US" dirty="0"/>
              <a:t>Refactoring</a:t>
            </a:r>
          </a:p>
          <a:p>
            <a:pPr lvl="1"/>
            <a:r>
              <a:rPr lang="en-US" dirty="0"/>
              <a:t>Extensibility</a:t>
            </a:r>
          </a:p>
          <a:p>
            <a:r>
              <a:rPr lang="en-US" dirty="0"/>
              <a:t>Module files: VX_&lt;module&gt;.</a:t>
            </a:r>
            <a:r>
              <a:rPr lang="en-US" dirty="0" err="1"/>
              <a:t>sv</a:t>
            </a:r>
            <a:endParaRPr lang="en-US" dirty="0"/>
          </a:p>
          <a:p>
            <a:r>
              <a:rPr lang="en-US" dirty="0"/>
              <a:t>Interfaces: VX_&lt;interface&gt;_if.sv</a:t>
            </a:r>
          </a:p>
          <a:p>
            <a:r>
              <a:rPr lang="en-US" dirty="0"/>
              <a:t>Header: VX_&lt;name&gt;.</a:t>
            </a:r>
            <a:r>
              <a:rPr lang="en-US" dirty="0" err="1"/>
              <a:t>vh</a:t>
            </a:r>
            <a:endParaRPr lang="en-US" dirty="0"/>
          </a:p>
          <a:p>
            <a:r>
              <a:rPr lang="en-US" dirty="0"/>
              <a:t>Data Types:  VX_&lt;name&gt;_</a:t>
            </a:r>
            <a:r>
              <a:rPr lang="en-US" dirty="0" err="1"/>
              <a:t>types.vh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96E7C5-C5E4-4442-B8E9-CE706E0AF2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5126579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623F3-F23B-44A2-AF9A-C561B9B6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Convention -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4114D-D385-4442-BE44-483DDC630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Reference: /vortex/</a:t>
            </a:r>
            <a:r>
              <a:rPr lang="en-US" dirty="0" err="1"/>
              <a:t>hw</a:t>
            </a:r>
            <a:r>
              <a:rPr lang="en-US" dirty="0"/>
              <a:t>/</a:t>
            </a:r>
            <a:r>
              <a:rPr lang="en-US" dirty="0" err="1"/>
              <a:t>rtl</a:t>
            </a:r>
            <a:r>
              <a:rPr lang="en-US" dirty="0"/>
              <a:t>/interfaces</a:t>
            </a:r>
          </a:p>
          <a:p>
            <a:r>
              <a:rPr lang="en-US" dirty="0"/>
              <a:t>Grouping of related signals</a:t>
            </a:r>
          </a:p>
          <a:p>
            <a:r>
              <a:rPr lang="en-US" dirty="0"/>
              <a:t>Master/slave interconnect</a:t>
            </a:r>
          </a:p>
          <a:p>
            <a:pPr lvl="1"/>
            <a:r>
              <a:rPr lang="en-US" dirty="0"/>
              <a:t>Master: outgoing</a:t>
            </a:r>
          </a:p>
          <a:p>
            <a:pPr lvl="1"/>
            <a:r>
              <a:rPr lang="en-US" dirty="0"/>
              <a:t>Slave: incoming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96E7C5-C5E4-4442-B8E9-CE706E0AF2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BA7FEA99-50F1-48B3-84A4-2D2123F92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333" y="1901222"/>
            <a:ext cx="2724530" cy="44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27043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623F3-F23B-44A2-AF9A-C561B9B6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Convention – Handshaking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4114D-D385-4442-BE44-483DDC630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Elastic Pipeline Pattern</a:t>
            </a:r>
          </a:p>
          <a:p>
            <a:r>
              <a:rPr lang="en-US" dirty="0"/>
              <a:t>valid/ready interfaces</a:t>
            </a:r>
          </a:p>
          <a:p>
            <a:pPr lvl="1"/>
            <a:r>
              <a:rPr lang="en-US" dirty="0"/>
              <a:t>out: data	Data to transfer</a:t>
            </a:r>
          </a:p>
          <a:p>
            <a:pPr lvl="1"/>
            <a:r>
              <a:rPr lang="en-US" dirty="0"/>
              <a:t>out: valid	Producer has valid data to transfer</a:t>
            </a:r>
          </a:p>
          <a:p>
            <a:pPr lvl="1"/>
            <a:r>
              <a:rPr lang="en-US" dirty="0"/>
              <a:t>in:    ready	Consumer is ready to accept data</a:t>
            </a:r>
          </a:p>
          <a:p>
            <a:r>
              <a:rPr lang="en-US" dirty="0"/>
              <a:t>fire =&gt; valid &amp;&amp; ready;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96E7C5-C5E4-4442-B8E9-CE706E0AF2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pic>
        <p:nvPicPr>
          <p:cNvPr id="6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FE9765EA-351F-463E-83C0-A2BAEB730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13" y="4810268"/>
            <a:ext cx="803910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789393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623F3-F23B-44A2-AF9A-C561B9B6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Vortex - 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4114D-D385-4442-BE44-483DDC630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788" y="1076325"/>
            <a:ext cx="8347075" cy="5010150"/>
          </a:xfrm>
        </p:spPr>
        <p:txBody>
          <a:bodyPr/>
          <a:lstStyle/>
          <a:p>
            <a:r>
              <a:rPr lang="en-US" sz="2800" dirty="0"/>
              <a:t>Three debugging modes</a:t>
            </a:r>
          </a:p>
          <a:p>
            <a:pPr lvl="1"/>
            <a:r>
              <a:rPr lang="en-US" sz="2400" dirty="0"/>
              <a:t>Cycle-Level Debugging</a:t>
            </a:r>
          </a:p>
          <a:p>
            <a:pPr lvl="2"/>
            <a:r>
              <a:rPr lang="en-US" sz="2000" dirty="0"/>
              <a:t>Using Simx simulator</a:t>
            </a:r>
          </a:p>
          <a:p>
            <a:pPr lvl="1"/>
            <a:r>
              <a:rPr lang="en-US" sz="2400" dirty="0"/>
              <a:t>RTL Debugging</a:t>
            </a:r>
          </a:p>
          <a:p>
            <a:pPr lvl="2"/>
            <a:r>
              <a:rPr lang="en-US" sz="2000" dirty="0"/>
              <a:t>Using </a:t>
            </a:r>
            <a:r>
              <a:rPr lang="en-US" sz="2000" dirty="0" err="1"/>
              <a:t>RTLsim</a:t>
            </a:r>
            <a:r>
              <a:rPr lang="en-US" sz="2000" dirty="0"/>
              <a:t> or </a:t>
            </a:r>
            <a:r>
              <a:rPr lang="en-US" sz="2000" dirty="0" err="1"/>
              <a:t>Vlsim</a:t>
            </a:r>
            <a:r>
              <a:rPr lang="en-US" sz="2000" dirty="0"/>
              <a:t> simulators</a:t>
            </a:r>
          </a:p>
          <a:p>
            <a:pPr lvl="1"/>
            <a:r>
              <a:rPr lang="en-US" sz="2400" dirty="0"/>
              <a:t>FPGA Debugging</a:t>
            </a:r>
          </a:p>
          <a:p>
            <a:pPr lvl="2"/>
            <a:r>
              <a:rPr lang="en-US" sz="2000" dirty="0"/>
              <a:t>Using integrated scope analyzer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96E7C5-C5E4-4442-B8E9-CE706E0AF2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21921998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623F3-F23B-44A2-AF9A-C561B9B6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Vortex - SimX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4114D-D385-4442-BE44-483DDC630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788" y="1076324"/>
            <a:ext cx="8796337" cy="5540375"/>
          </a:xfrm>
        </p:spPr>
        <p:txBody>
          <a:bodyPr/>
          <a:lstStyle/>
          <a:p>
            <a:r>
              <a:rPr lang="en-US" sz="2800" dirty="0"/>
              <a:t>When to use this mode?</a:t>
            </a:r>
          </a:p>
          <a:p>
            <a:pPr lvl="1"/>
            <a:r>
              <a:rPr lang="en-US" sz="2400" dirty="0"/>
              <a:t>User application debugging</a:t>
            </a:r>
          </a:p>
          <a:p>
            <a:pPr lvl="1"/>
            <a:r>
              <a:rPr lang="en-US" sz="2400" dirty="0"/>
              <a:t>Vortex S/W stack debugging</a:t>
            </a:r>
          </a:p>
          <a:p>
            <a:pPr lvl="1"/>
            <a:r>
              <a:rPr lang="en-US" sz="2400" dirty="0"/>
              <a:t>New SimX extension</a:t>
            </a:r>
          </a:p>
          <a:p>
            <a:r>
              <a:rPr lang="en-US" sz="2800" dirty="0"/>
              <a:t>Command lines</a:t>
            </a:r>
          </a:p>
          <a:p>
            <a:pPr lvl="1"/>
            <a:r>
              <a:rPr lang="sv-SE" sz="2400" dirty="0"/>
              <a:t>$ blackbox.sh --driver=simx --app=demo </a:t>
            </a:r>
            <a:r>
              <a:rPr lang="sv-SE" sz="2400" dirty="0">
                <a:solidFill>
                  <a:srgbClr val="FF0000"/>
                </a:solidFill>
              </a:rPr>
              <a:t>–debug</a:t>
            </a:r>
          </a:p>
          <a:p>
            <a:r>
              <a:rPr lang="sv-SE" sz="2800" dirty="0"/>
              <a:t>Controlling debug levels: 1-5</a:t>
            </a:r>
          </a:p>
          <a:p>
            <a:pPr lvl="1"/>
            <a:r>
              <a:rPr lang="sv-SE" sz="2400" dirty="0"/>
              <a:t>$ CONFIGS=</a:t>
            </a:r>
            <a:r>
              <a:rPr lang="sv-SE" sz="2400" dirty="0">
                <a:solidFill>
                  <a:srgbClr val="FF0000"/>
                </a:solidFill>
              </a:rPr>
              <a:t>-DDEBUG_LEVEL=2</a:t>
            </a:r>
            <a:r>
              <a:rPr lang="sv-SE" sz="2400" dirty="0"/>
              <a:t> blackbox.sh --driver=simx --app=demo </a:t>
            </a:r>
            <a:r>
              <a:rPr lang="sv-SE" sz="2400" dirty="0">
                <a:solidFill>
                  <a:srgbClr val="FF0000"/>
                </a:solidFill>
              </a:rPr>
              <a:t>–debug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96E7C5-C5E4-4442-B8E9-CE706E0AF2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90548098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623F3-F23B-44A2-AF9A-C561B9B6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Vortex – SimX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4114D-D385-4442-BE44-483DDC630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788" y="1076324"/>
            <a:ext cx="8796337" cy="5540375"/>
          </a:xfrm>
        </p:spPr>
        <p:txBody>
          <a:bodyPr/>
          <a:lstStyle/>
          <a:p>
            <a:r>
              <a:rPr lang="en-US" sz="2800" dirty="0"/>
              <a:t>Generated output: run.log</a:t>
            </a:r>
          </a:p>
          <a:p>
            <a:pPr lvl="1"/>
            <a:r>
              <a:rPr lang="en-US" sz="2400" dirty="0"/>
              <a:t>Instructions trace</a:t>
            </a:r>
          </a:p>
          <a:p>
            <a:pPr lvl="1"/>
            <a:r>
              <a:rPr lang="en-US" sz="2400" dirty="0"/>
              <a:t>Fetched instruction</a:t>
            </a:r>
          </a:p>
          <a:p>
            <a:pPr lvl="1"/>
            <a:r>
              <a:rPr lang="en-US" sz="2400" dirty="0"/>
              <a:t>Source operands</a:t>
            </a:r>
          </a:p>
          <a:p>
            <a:pPr lvl="1"/>
            <a:r>
              <a:rPr lang="en-US" sz="2400" dirty="0"/>
              <a:t>Destination result</a:t>
            </a:r>
          </a:p>
          <a:p>
            <a:pPr lvl="1"/>
            <a:r>
              <a:rPr lang="en-US" sz="2400" dirty="0"/>
              <a:t>Memory trace</a:t>
            </a:r>
          </a:p>
          <a:p>
            <a:pPr lvl="1"/>
            <a:r>
              <a:rPr lang="en-US" sz="2400" dirty="0"/>
              <a:t>Stalls with info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96E7C5-C5E4-4442-B8E9-CE706E0AF2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pic>
        <p:nvPicPr>
          <p:cNvPr id="6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CDD1CDF-D848-B3E9-5949-56CBC27616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526"/>
          <a:stretch/>
        </p:blipFill>
        <p:spPr>
          <a:xfrm>
            <a:off x="4522226" y="1864950"/>
            <a:ext cx="4029637" cy="39631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0833323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623F3-F23B-44A2-AF9A-C561B9B6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Vortex - RTL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4114D-D385-4442-BE44-483DDC630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788" y="1076325"/>
            <a:ext cx="8347075" cy="4733926"/>
          </a:xfrm>
        </p:spPr>
        <p:txBody>
          <a:bodyPr/>
          <a:lstStyle/>
          <a:p>
            <a:r>
              <a:rPr lang="en-US" sz="2800" dirty="0"/>
              <a:t>When to use this mode?</a:t>
            </a:r>
          </a:p>
          <a:p>
            <a:pPr lvl="1"/>
            <a:r>
              <a:rPr lang="en-US" sz="2400" dirty="0"/>
              <a:t>RTL code debugging</a:t>
            </a:r>
          </a:p>
          <a:p>
            <a:r>
              <a:rPr lang="en-US" sz="2800" dirty="0"/>
              <a:t>Command lines</a:t>
            </a:r>
          </a:p>
          <a:p>
            <a:pPr lvl="1"/>
            <a:r>
              <a:rPr lang="sv-SE" sz="2400" dirty="0"/>
              <a:t>$ blackbox.sh --driver=rtlsim --app=demo </a:t>
            </a:r>
            <a:r>
              <a:rPr lang="sv-SE" sz="2400" dirty="0">
                <a:solidFill>
                  <a:srgbClr val="FF0000"/>
                </a:solidFill>
              </a:rPr>
              <a:t>–debug</a:t>
            </a:r>
          </a:p>
          <a:p>
            <a:pPr lvl="1"/>
            <a:r>
              <a:rPr lang="sv-SE" sz="2400" dirty="0"/>
              <a:t>$ blackbox.sh --driver=vlsim --app=demo </a:t>
            </a:r>
            <a:r>
              <a:rPr lang="sv-SE" sz="2400" dirty="0">
                <a:solidFill>
                  <a:srgbClr val="FF0000"/>
                </a:solidFill>
              </a:rPr>
              <a:t>–debug</a:t>
            </a:r>
          </a:p>
          <a:p>
            <a:r>
              <a:rPr lang="sv-SE" sz="2800" dirty="0"/>
              <a:t>Controlling debug trace via Makefile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96E7C5-C5E4-4442-B8E9-CE706E0AF2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C225E05F-907F-5155-6AD3-C6F6A98CBF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1610926" y="3960528"/>
            <a:ext cx="5534797" cy="20338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2C8BFF-2144-FEC9-494C-B24E9F3178DF}"/>
              </a:ext>
            </a:extLst>
          </p:cNvPr>
          <p:cNvSpPr txBox="1"/>
          <p:nvPr/>
        </p:nvSpPr>
        <p:spPr>
          <a:xfrm>
            <a:off x="3080538" y="6028809"/>
            <a:ext cx="271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vortex/sim/</a:t>
            </a:r>
            <a:r>
              <a:rPr lang="en-US" dirty="0" err="1"/>
              <a:t>rtlsim</a:t>
            </a:r>
            <a:r>
              <a:rPr lang="en-US" dirty="0"/>
              <a:t>/</a:t>
            </a:r>
            <a:r>
              <a:rPr lang="en-US" dirty="0" err="1"/>
              <a:t>Makefile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126403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623F3-F23B-44A2-AF9A-C561B9B6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Vortex – RTL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4114D-D385-4442-BE44-483DDC630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788" y="1076325"/>
            <a:ext cx="8347075" cy="4733926"/>
          </a:xfrm>
        </p:spPr>
        <p:txBody>
          <a:bodyPr/>
          <a:lstStyle/>
          <a:p>
            <a:r>
              <a:rPr lang="en-US" sz="2800" dirty="0"/>
              <a:t>Generated output: run.log</a:t>
            </a:r>
          </a:p>
          <a:p>
            <a:pPr lvl="1"/>
            <a:r>
              <a:rPr lang="en-US" sz="2400" dirty="0"/>
              <a:t>Instructions trace</a:t>
            </a:r>
          </a:p>
          <a:p>
            <a:pPr lvl="1"/>
            <a:r>
              <a:rPr lang="en-US" sz="2400" dirty="0"/>
              <a:t>Fetched instruction</a:t>
            </a:r>
          </a:p>
          <a:p>
            <a:pPr lvl="1"/>
            <a:r>
              <a:rPr lang="en-US" sz="2400" dirty="0"/>
              <a:t>Source operands</a:t>
            </a:r>
          </a:p>
          <a:p>
            <a:pPr lvl="1"/>
            <a:r>
              <a:rPr lang="en-US" sz="2400" dirty="0"/>
              <a:t>Destination result</a:t>
            </a:r>
          </a:p>
          <a:p>
            <a:pPr lvl="1"/>
            <a:r>
              <a:rPr lang="en-US" sz="2400" dirty="0"/>
              <a:t>Memory trace</a:t>
            </a:r>
          </a:p>
          <a:p>
            <a:pPr lvl="1"/>
            <a:r>
              <a:rPr lang="en-US" sz="2400" dirty="0"/>
              <a:t>Stalls with info</a:t>
            </a:r>
          </a:p>
          <a:p>
            <a:r>
              <a:rPr lang="en-US" sz="2800" dirty="0"/>
              <a:t>Waveform: </a:t>
            </a:r>
            <a:r>
              <a:rPr lang="en-US" sz="2800" dirty="0" err="1"/>
              <a:t>trace.vcd</a:t>
            </a:r>
            <a:endParaRPr lang="en-US" sz="2800" dirty="0"/>
          </a:p>
          <a:p>
            <a:pPr lvl="1"/>
            <a:r>
              <a:rPr lang="en-US" sz="2400" dirty="0"/>
              <a:t>Detail is controllable</a:t>
            </a:r>
          </a:p>
          <a:p>
            <a:pPr lvl="2"/>
            <a:r>
              <a:rPr lang="en-US" sz="2000" dirty="0"/>
              <a:t>Using </a:t>
            </a:r>
            <a:r>
              <a:rPr lang="en-US" sz="2000" dirty="0" err="1"/>
              <a:t>Verilator</a:t>
            </a:r>
            <a:r>
              <a:rPr lang="en-US" sz="2000" dirty="0"/>
              <a:t> annotation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96E7C5-C5E4-4442-B8E9-CE706E0AF2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2C8BFF-2144-FEC9-494C-B24E9F3178DF}"/>
              </a:ext>
            </a:extLst>
          </p:cNvPr>
          <p:cNvSpPr txBox="1"/>
          <p:nvPr/>
        </p:nvSpPr>
        <p:spPr>
          <a:xfrm>
            <a:off x="3080538" y="6028809"/>
            <a:ext cx="271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vortex/sim/</a:t>
            </a:r>
            <a:r>
              <a:rPr lang="en-US" dirty="0" err="1"/>
              <a:t>rtlsim</a:t>
            </a:r>
            <a:r>
              <a:rPr lang="en-US" dirty="0"/>
              <a:t>/</a:t>
            </a:r>
            <a:r>
              <a:rPr lang="en-US" dirty="0" err="1"/>
              <a:t>Makefile</a:t>
            </a:r>
            <a:endParaRPr lang="en-US" dirty="0"/>
          </a:p>
        </p:txBody>
      </p:sp>
      <p:pic>
        <p:nvPicPr>
          <p:cNvPr id="8" name="Picture 7" descr="A picture containing timeline&#10;&#10;Description automatically generated">
            <a:extLst>
              <a:ext uri="{FF2B5EF4-FFF2-40B4-BE49-F238E27FC236}">
                <a16:creationId xmlns:a16="http://schemas.microsoft.com/office/drawing/2014/main" id="{89E845AC-54CC-DC48-8495-3842238ADF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50522"/>
          <a:stretch/>
        </p:blipFill>
        <p:spPr>
          <a:xfrm>
            <a:off x="4267200" y="1678729"/>
            <a:ext cx="4524375" cy="35005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7620280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623F3-F23B-44A2-AF9A-C561B9B6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Vortex - FPGA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96E7C5-C5E4-4442-B8E9-CE706E0AF2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06F4C16-0644-BB2E-39C5-797E90AD4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788" y="1076324"/>
            <a:ext cx="8347075" cy="5781675"/>
          </a:xfrm>
        </p:spPr>
        <p:txBody>
          <a:bodyPr/>
          <a:lstStyle/>
          <a:p>
            <a:r>
              <a:rPr lang="en-US" sz="2800" dirty="0"/>
              <a:t>When to use this mode?</a:t>
            </a:r>
          </a:p>
          <a:p>
            <a:pPr lvl="1"/>
            <a:r>
              <a:rPr lang="en-US" sz="2400" dirty="0"/>
              <a:t>FPGA debugging</a:t>
            </a:r>
          </a:p>
          <a:p>
            <a:pPr lvl="1"/>
            <a:r>
              <a:rPr lang="en-US" sz="2400" dirty="0"/>
              <a:t>The EDA tool lacks a logic analyzer</a:t>
            </a:r>
          </a:p>
          <a:p>
            <a:r>
              <a:rPr lang="en-US" sz="2800" dirty="0"/>
              <a:t>Synthesis</a:t>
            </a:r>
          </a:p>
          <a:p>
            <a:pPr lvl="1"/>
            <a:r>
              <a:rPr lang="sv-SE" sz="2400" dirty="0"/>
              <a:t>$ CONFIGS=</a:t>
            </a:r>
            <a:r>
              <a:rPr lang="sv-SE" sz="2400" dirty="0">
                <a:solidFill>
                  <a:srgbClr val="FF0000"/>
                </a:solidFill>
              </a:rPr>
              <a:t>-DSCOPE=1</a:t>
            </a:r>
            <a:r>
              <a:rPr lang="sv-SE" sz="2400" dirty="0"/>
              <a:t> make fpga-4c</a:t>
            </a:r>
          </a:p>
          <a:p>
            <a:r>
              <a:rPr lang="en-US" sz="2800" dirty="0"/>
              <a:t>Runtime</a:t>
            </a:r>
          </a:p>
          <a:p>
            <a:pPr lvl="1"/>
            <a:r>
              <a:rPr lang="sv-SE" sz="2400" dirty="0"/>
              <a:t>$ blackbox.sh --driver=fpga --app=demo </a:t>
            </a:r>
            <a:r>
              <a:rPr lang="sv-SE" sz="2400" dirty="0">
                <a:solidFill>
                  <a:srgbClr val="FF0000"/>
                </a:solidFill>
              </a:rPr>
              <a:t>–scope</a:t>
            </a:r>
          </a:p>
          <a:p>
            <a:r>
              <a:rPr lang="sv-SE" sz="2800" dirty="0"/>
              <a:t>Generated Output: trace.vcd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55393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623F3-F23B-44A2-AF9A-C561B9B6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4114D-D385-4442-BE44-483DDC630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Reference: /vortex</a:t>
            </a:r>
          </a:p>
          <a:p>
            <a:r>
              <a:rPr lang="en-US" dirty="0"/>
              <a:t>/ci:			Continuous integration</a:t>
            </a:r>
          </a:p>
          <a:p>
            <a:r>
              <a:rPr lang="en-US" dirty="0"/>
              <a:t>/doc		Documentation</a:t>
            </a:r>
          </a:p>
          <a:p>
            <a:r>
              <a:rPr lang="en-US" dirty="0"/>
              <a:t>/</a:t>
            </a:r>
            <a:r>
              <a:rPr lang="en-US" dirty="0" err="1"/>
              <a:t>hw</a:t>
            </a:r>
            <a:r>
              <a:rPr lang="en-US" dirty="0"/>
              <a:t>		Hardware</a:t>
            </a:r>
          </a:p>
          <a:p>
            <a:r>
              <a:rPr lang="en-US" dirty="0"/>
              <a:t>/runtime		Runtime</a:t>
            </a:r>
          </a:p>
          <a:p>
            <a:r>
              <a:rPr lang="en-US" dirty="0"/>
              <a:t>/driver		Drivers</a:t>
            </a:r>
          </a:p>
          <a:p>
            <a:r>
              <a:rPr lang="en-US" dirty="0"/>
              <a:t>/sim		Simulation</a:t>
            </a:r>
          </a:p>
          <a:p>
            <a:r>
              <a:rPr lang="en-US" dirty="0"/>
              <a:t>/tests		Testing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96E7C5-C5E4-4442-B8E9-CE706E0AF2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8698991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623F3-F23B-44A2-AF9A-C561B9B6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Vortex – FPGA (2)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96E7C5-C5E4-4442-B8E9-CE706E0AF2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06F4C16-0644-BB2E-39C5-797E90AD4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788" y="1076324"/>
            <a:ext cx="8347075" cy="5781675"/>
          </a:xfrm>
        </p:spPr>
        <p:txBody>
          <a:bodyPr/>
          <a:lstStyle/>
          <a:p>
            <a:r>
              <a:rPr lang="sv-SE" sz="2800" dirty="0"/>
              <a:t>Code Instrumentation</a:t>
            </a:r>
          </a:p>
          <a:p>
            <a:pPr lvl="1"/>
            <a:r>
              <a:rPr lang="en-US" dirty="0"/>
              <a:t>/hw/scripts/</a:t>
            </a:r>
            <a:r>
              <a:rPr lang="en-US" dirty="0" err="1"/>
              <a:t>scope.json</a:t>
            </a:r>
            <a:endParaRPr lang="en-US" dirty="0"/>
          </a:p>
          <a:p>
            <a:pPr lvl="1"/>
            <a:r>
              <a:rPr lang="en-US" dirty="0"/>
              <a:t>Probe assignments</a:t>
            </a:r>
          </a:p>
          <a:p>
            <a:pPr lvl="1"/>
            <a:r>
              <a:rPr lang="en-US" dirty="0"/>
              <a:t>Use default template</a:t>
            </a:r>
          </a:p>
        </p:txBody>
      </p:sp>
      <p:pic>
        <p:nvPicPr>
          <p:cNvPr id="12" name="Picture 11" descr="Text, letter&#10;&#10;Description automatically generated">
            <a:extLst>
              <a:ext uri="{FF2B5EF4-FFF2-40B4-BE49-F238E27FC236}">
                <a16:creationId xmlns:a16="http://schemas.microsoft.com/office/drawing/2014/main" id="{28736A25-5B67-C7E3-2803-F7FD14B0E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208" y="1076325"/>
            <a:ext cx="4031004" cy="4276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6BAFF00B-995B-F4A2-B8D9-37BB8E1D9D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7534"/>
          <a:stretch/>
        </p:blipFill>
        <p:spPr>
          <a:xfrm>
            <a:off x="204788" y="3544886"/>
            <a:ext cx="4249962" cy="2716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4222918-AEC8-C524-B9D5-0FBD529C6D97}"/>
              </a:ext>
            </a:extLst>
          </p:cNvPr>
          <p:cNvSpPr txBox="1"/>
          <p:nvPr/>
        </p:nvSpPr>
        <p:spPr>
          <a:xfrm>
            <a:off x="5711825" y="5339318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hw</a:t>
            </a:r>
            <a:r>
              <a:rPr lang="en-US" dirty="0"/>
              <a:t>/scripts/</a:t>
            </a:r>
            <a:r>
              <a:rPr lang="en-US" dirty="0" err="1"/>
              <a:t>scope.json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C42CC9-D2A1-4138-2F37-A9417D2C0426}"/>
              </a:ext>
            </a:extLst>
          </p:cNvPr>
          <p:cNvSpPr txBox="1"/>
          <p:nvPr/>
        </p:nvSpPr>
        <p:spPr>
          <a:xfrm>
            <a:off x="1110569" y="6243163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hw/rtl/VX_lsu_unit.sv</a:t>
            </a:r>
          </a:p>
        </p:txBody>
      </p:sp>
    </p:spTree>
    <p:extLst>
      <p:ext uri="{BB962C8B-B14F-4D97-AF65-F5344CB8AC3E}">
        <p14:creationId xmlns:p14="http://schemas.microsoft.com/office/powerpoint/2010/main" val="3952605091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623F3-F23B-44A2-AF9A-C561B9B6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Vortex - UUID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4114D-D385-4442-BE44-483DDC630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788" y="1076325"/>
            <a:ext cx="8347075" cy="5010150"/>
          </a:xfrm>
        </p:spPr>
        <p:txBody>
          <a:bodyPr/>
          <a:lstStyle/>
          <a:p>
            <a:r>
              <a:rPr lang="en-US" sz="2800" dirty="0"/>
              <a:t>Universal Unique Identifier</a:t>
            </a:r>
          </a:p>
          <a:p>
            <a:pPr lvl="1"/>
            <a:r>
              <a:rPr lang="en-US" sz="2400" dirty="0"/>
              <a:t>Static number across runs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Track instruction life cycle</a:t>
            </a:r>
          </a:p>
          <a:p>
            <a:pPr lvl="2"/>
            <a:r>
              <a:rPr lang="en-US" sz="2000" dirty="0"/>
              <a:t>From fetch to commit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Match RTL with SimX</a:t>
            </a:r>
            <a:r>
              <a:rPr lang="en-US" sz="2400" dirty="0"/>
              <a:t>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96E7C5-C5E4-4442-B8E9-CE706E0AF2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34A8B67-0FDB-C4CF-9A42-BC3144DDF6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019" b="23526"/>
          <a:stretch/>
        </p:blipFill>
        <p:spPr>
          <a:xfrm>
            <a:off x="4909575" y="2277702"/>
            <a:ext cx="4029637" cy="23038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77FE5948-0CFA-7901-EB1B-293967D392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906" b="56667"/>
          <a:stretch/>
        </p:blipFill>
        <p:spPr>
          <a:xfrm>
            <a:off x="3444189" y="4749063"/>
            <a:ext cx="5495023" cy="1671524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E50348-27B7-2AAF-5A4A-3D6550C3F743}"/>
              </a:ext>
            </a:extLst>
          </p:cNvPr>
          <p:cNvCxnSpPr>
            <a:cxnSpLocks/>
          </p:cNvCxnSpPr>
          <p:nvPr/>
        </p:nvCxnSpPr>
        <p:spPr>
          <a:xfrm flipH="1">
            <a:off x="5387289" y="2470887"/>
            <a:ext cx="3265488" cy="2771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866CEB1-9E24-3A71-3813-12854AF82F93}"/>
              </a:ext>
            </a:extLst>
          </p:cNvPr>
          <p:cNvCxnSpPr>
            <a:cxnSpLocks/>
          </p:cNvCxnSpPr>
          <p:nvPr/>
        </p:nvCxnSpPr>
        <p:spPr>
          <a:xfrm flipH="1">
            <a:off x="6111189" y="3103194"/>
            <a:ext cx="2541588" cy="30404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0E19D96-252B-19DD-6CDD-44CBB063A0B3}"/>
              </a:ext>
            </a:extLst>
          </p:cNvPr>
          <p:cNvSpPr txBox="1"/>
          <p:nvPr/>
        </p:nvSpPr>
        <p:spPr>
          <a:xfrm>
            <a:off x="3332271" y="4408306"/>
            <a:ext cx="1227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RTL Trace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B8F459-D565-C51B-25B3-5F28A959674F}"/>
              </a:ext>
            </a:extLst>
          </p:cNvPr>
          <p:cNvSpPr txBox="1"/>
          <p:nvPr/>
        </p:nvSpPr>
        <p:spPr>
          <a:xfrm>
            <a:off x="4773720" y="1939899"/>
            <a:ext cx="1227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Simx Trace</a:t>
            </a:r>
          </a:p>
        </p:txBody>
      </p:sp>
    </p:spTree>
    <p:extLst>
      <p:ext uri="{BB962C8B-B14F-4D97-AF65-F5344CB8AC3E}">
        <p14:creationId xmlns:p14="http://schemas.microsoft.com/office/powerpoint/2010/main" val="1161011332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96E7C5-C5E4-4442-B8E9-CE706E0AF2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A1DCA5-73D7-4601-A623-D375317F5222}"/>
              </a:ext>
            </a:extLst>
          </p:cNvPr>
          <p:cNvSpPr txBox="1"/>
          <p:nvPr/>
        </p:nvSpPr>
        <p:spPr>
          <a:xfrm>
            <a:off x="3061746" y="3050435"/>
            <a:ext cx="3020507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800" b="1" dirty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27427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623F3-F23B-44A2-AF9A-C561B9B6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4114D-D385-4442-BE44-483DDC630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Reference: /vortex/doc</a:t>
            </a:r>
          </a:p>
          <a:p>
            <a:r>
              <a:rPr lang="en-US" dirty="0"/>
              <a:t>Vortex.md</a:t>
            </a:r>
          </a:p>
          <a:p>
            <a:pPr lvl="1"/>
            <a:r>
              <a:rPr lang="en-US" dirty="0"/>
              <a:t>Codebase Layout</a:t>
            </a:r>
          </a:p>
          <a:p>
            <a:pPr lvl="1"/>
            <a:r>
              <a:rPr lang="en-US" dirty="0"/>
              <a:t>Microarchitecture</a:t>
            </a:r>
          </a:p>
          <a:p>
            <a:pPr lvl="1"/>
            <a:r>
              <a:rPr lang="en-US" dirty="0"/>
              <a:t>Cache Subsystem</a:t>
            </a:r>
          </a:p>
          <a:p>
            <a:pPr lvl="1"/>
            <a:r>
              <a:rPr lang="en-US" dirty="0"/>
              <a:t>Software</a:t>
            </a:r>
          </a:p>
          <a:p>
            <a:pPr lvl="1"/>
            <a:r>
              <a:rPr lang="en-US" dirty="0"/>
              <a:t>Simulation</a:t>
            </a:r>
          </a:p>
          <a:p>
            <a:pPr lvl="1"/>
            <a:r>
              <a:rPr lang="en-US" dirty="0"/>
              <a:t>FPGA Setup Guide</a:t>
            </a:r>
          </a:p>
          <a:p>
            <a:pPr lvl="1"/>
            <a:r>
              <a:rPr lang="en-US" dirty="0"/>
              <a:t>Debugging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96E7C5-C5E4-4442-B8E9-CE706E0AF2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725992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623F3-F23B-44A2-AF9A-C561B9B6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4114D-D385-4442-BE44-483DDC630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Reference: /vortex/</a:t>
            </a:r>
            <a:r>
              <a:rPr lang="en-US" dirty="0" err="1"/>
              <a:t>hw</a:t>
            </a:r>
            <a:endParaRPr lang="en-US" dirty="0"/>
          </a:p>
          <a:p>
            <a:r>
              <a:rPr lang="en-US" dirty="0"/>
              <a:t>/dpi		Verilog DPI library</a:t>
            </a:r>
          </a:p>
          <a:p>
            <a:r>
              <a:rPr lang="en-US" dirty="0"/>
              <a:t>/scripts		Scripting tools</a:t>
            </a:r>
          </a:p>
          <a:p>
            <a:r>
              <a:rPr lang="en-US" dirty="0"/>
              <a:t>/syn		Synthesis tree</a:t>
            </a:r>
          </a:p>
          <a:p>
            <a:r>
              <a:rPr lang="en-US" dirty="0"/>
              <a:t>/</a:t>
            </a:r>
            <a:r>
              <a:rPr lang="en-US" dirty="0" err="1"/>
              <a:t>unit_tests</a:t>
            </a:r>
            <a:r>
              <a:rPr lang="en-US" dirty="0"/>
              <a:t>	Hardware unit tests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96E7C5-C5E4-4442-B8E9-CE706E0AF2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066973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623F3-F23B-44A2-AF9A-C561B9B6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- RTL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4114D-D385-4442-BE44-483DDC630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Reference: /vortex/</a:t>
            </a:r>
            <a:r>
              <a:rPr lang="en-US" dirty="0" err="1"/>
              <a:t>rtl</a:t>
            </a:r>
            <a:endParaRPr lang="en-US" dirty="0"/>
          </a:p>
          <a:p>
            <a:r>
              <a:rPr lang="en-US" dirty="0"/>
              <a:t>/</a:t>
            </a:r>
            <a:r>
              <a:rPr lang="en-US" dirty="0" err="1"/>
              <a:t>afu</a:t>
            </a:r>
            <a:r>
              <a:rPr lang="en-US" dirty="0"/>
              <a:t>		Command processor</a:t>
            </a:r>
          </a:p>
          <a:p>
            <a:r>
              <a:rPr lang="en-US" dirty="0"/>
              <a:t>/cache		Cache source tree</a:t>
            </a:r>
          </a:p>
          <a:p>
            <a:r>
              <a:rPr lang="en-US" dirty="0"/>
              <a:t>/</a:t>
            </a:r>
            <a:r>
              <a:rPr lang="en-US" dirty="0" err="1"/>
              <a:t>fp_cores</a:t>
            </a:r>
            <a:r>
              <a:rPr lang="en-US" dirty="0"/>
              <a:t>	floating-point cores</a:t>
            </a:r>
          </a:p>
          <a:p>
            <a:r>
              <a:rPr lang="en-US" dirty="0"/>
              <a:t>/</a:t>
            </a:r>
            <a:r>
              <a:rPr lang="en-US" dirty="0" err="1"/>
              <a:t>tex_unit</a:t>
            </a:r>
            <a:r>
              <a:rPr lang="en-US" dirty="0"/>
              <a:t>	Texture unit		</a:t>
            </a:r>
          </a:p>
          <a:p>
            <a:r>
              <a:rPr lang="en-US" dirty="0"/>
              <a:t>/interfaces	Module interfaces</a:t>
            </a:r>
          </a:p>
          <a:p>
            <a:r>
              <a:rPr lang="en-US" dirty="0"/>
              <a:t>/libs		Library modules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96E7C5-C5E4-4442-B8E9-CE706E0AF2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1987232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623F3-F23B-44A2-AF9A-C561B9B6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– Processor Dependency Tree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0B914F8-86BE-42B7-801B-2135A7D1BA45}"/>
              </a:ext>
            </a:extLst>
          </p:cNvPr>
          <p:cNvSpPr/>
          <p:nvPr/>
        </p:nvSpPr>
        <p:spPr>
          <a:xfrm>
            <a:off x="213736" y="4087327"/>
            <a:ext cx="840509" cy="39716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vortex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0AAF124-9BF2-44EF-861E-783273460398}"/>
              </a:ext>
            </a:extLst>
          </p:cNvPr>
          <p:cNvSpPr/>
          <p:nvPr/>
        </p:nvSpPr>
        <p:spPr>
          <a:xfrm>
            <a:off x="1335953" y="4675424"/>
            <a:ext cx="908484" cy="3971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cluster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FC9ED45-77AA-47AA-8810-198EA727CD17}"/>
              </a:ext>
            </a:extLst>
          </p:cNvPr>
          <p:cNvSpPr/>
          <p:nvPr/>
        </p:nvSpPr>
        <p:spPr>
          <a:xfrm>
            <a:off x="2526142" y="2871013"/>
            <a:ext cx="688114" cy="3971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core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196FAD8-E650-4CEA-97DB-0A29DBB1655E}"/>
              </a:ext>
            </a:extLst>
          </p:cNvPr>
          <p:cNvSpPr/>
          <p:nvPr/>
        </p:nvSpPr>
        <p:spPr>
          <a:xfrm>
            <a:off x="1335953" y="4087328"/>
            <a:ext cx="908484" cy="3971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cluster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B5C3695-D348-43F9-88A1-178F297C897A}"/>
              </a:ext>
            </a:extLst>
          </p:cNvPr>
          <p:cNvSpPr/>
          <p:nvPr/>
        </p:nvSpPr>
        <p:spPr>
          <a:xfrm>
            <a:off x="1335953" y="3483789"/>
            <a:ext cx="908484" cy="39716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cluster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761008-9DAC-44ED-8F87-369769E3E609}"/>
              </a:ext>
            </a:extLst>
          </p:cNvPr>
          <p:cNvSpPr/>
          <p:nvPr/>
        </p:nvSpPr>
        <p:spPr>
          <a:xfrm>
            <a:off x="2526143" y="3483789"/>
            <a:ext cx="688114" cy="39716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core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AC0664E-2B87-4FC9-B0B1-EA7D25D6F95A}"/>
              </a:ext>
            </a:extLst>
          </p:cNvPr>
          <p:cNvSpPr/>
          <p:nvPr/>
        </p:nvSpPr>
        <p:spPr>
          <a:xfrm>
            <a:off x="2526146" y="4102771"/>
            <a:ext cx="688112" cy="3971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core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04292C0-2F4C-4843-9A8F-180C845873E0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2244437" y="3682371"/>
            <a:ext cx="281706" cy="0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9DB3B3A-3653-4357-B818-C82E6B88B1E8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 flipV="1">
            <a:off x="2244437" y="3069595"/>
            <a:ext cx="281705" cy="612776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3A410FA-E146-4AFA-846A-2BA300EC4BAF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2244437" y="3682371"/>
            <a:ext cx="281709" cy="618982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E858E31-594D-4355-89CC-62E7CB18B0EE}"/>
              </a:ext>
            </a:extLst>
          </p:cNvPr>
          <p:cNvSpPr/>
          <p:nvPr/>
        </p:nvSpPr>
        <p:spPr>
          <a:xfrm>
            <a:off x="3514942" y="3177401"/>
            <a:ext cx="1003449" cy="39716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pipeline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1B9D3F8-8C1A-42E3-985C-DA6A3016D769}"/>
              </a:ext>
            </a:extLst>
          </p:cNvPr>
          <p:cNvSpPr/>
          <p:nvPr/>
        </p:nvSpPr>
        <p:spPr>
          <a:xfrm>
            <a:off x="3495963" y="3877776"/>
            <a:ext cx="1252831" cy="39716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mem_unit</a:t>
            </a:r>
            <a:endParaRPr lang="en-US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7A3B410-ED1F-4025-B159-AF2887DCE826}"/>
              </a:ext>
            </a:extLst>
          </p:cNvPr>
          <p:cNvCxnSpPr>
            <a:cxnSpLocks/>
            <a:stCxn id="14" idx="3"/>
            <a:endCxn id="33" idx="1"/>
          </p:cNvCxnSpPr>
          <p:nvPr/>
        </p:nvCxnSpPr>
        <p:spPr>
          <a:xfrm flipV="1">
            <a:off x="3214257" y="3375983"/>
            <a:ext cx="300685" cy="306388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A38ABBE-0AB1-42E7-895F-02F4BAE04E8F}"/>
              </a:ext>
            </a:extLst>
          </p:cNvPr>
          <p:cNvCxnSpPr>
            <a:cxnSpLocks/>
            <a:stCxn id="14" idx="3"/>
            <a:endCxn id="36" idx="1"/>
          </p:cNvCxnSpPr>
          <p:nvPr/>
        </p:nvCxnSpPr>
        <p:spPr>
          <a:xfrm>
            <a:off x="3214257" y="3682371"/>
            <a:ext cx="281706" cy="393987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E3EFE7F4-231B-49F7-9F61-130D65CAC2CA}"/>
              </a:ext>
            </a:extLst>
          </p:cNvPr>
          <p:cNvSpPr/>
          <p:nvPr/>
        </p:nvSpPr>
        <p:spPr>
          <a:xfrm>
            <a:off x="3411680" y="5548256"/>
            <a:ext cx="1452421" cy="39716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sharedmem</a:t>
            </a:r>
            <a:endParaRPr lang="en-US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CABED8C-4377-492F-B6C1-D7AD8A025E94}"/>
              </a:ext>
            </a:extLst>
          </p:cNvPr>
          <p:cNvSpPr/>
          <p:nvPr/>
        </p:nvSpPr>
        <p:spPr>
          <a:xfrm>
            <a:off x="2991426" y="4847881"/>
            <a:ext cx="908484" cy="39716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dcache</a:t>
            </a:r>
            <a:endParaRPr lang="en-US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1814378-57BF-481C-9CB8-1E32E79840E0}"/>
              </a:ext>
            </a:extLst>
          </p:cNvPr>
          <p:cNvCxnSpPr>
            <a:cxnSpLocks/>
            <a:stCxn id="44" idx="0"/>
            <a:endCxn id="36" idx="2"/>
          </p:cNvCxnSpPr>
          <p:nvPr/>
        </p:nvCxnSpPr>
        <p:spPr>
          <a:xfrm flipV="1">
            <a:off x="3445668" y="4274939"/>
            <a:ext cx="676711" cy="572942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D549EDB-672D-492B-A754-0C832E028B17}"/>
              </a:ext>
            </a:extLst>
          </p:cNvPr>
          <p:cNvCxnSpPr>
            <a:cxnSpLocks/>
            <a:stCxn id="43" idx="0"/>
            <a:endCxn id="36" idx="2"/>
          </p:cNvCxnSpPr>
          <p:nvPr/>
        </p:nvCxnSpPr>
        <p:spPr>
          <a:xfrm flipH="1" flipV="1">
            <a:off x="4122379" y="4274939"/>
            <a:ext cx="15512" cy="1273317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5B46F122-BD7E-4EE1-A810-F3DD814987C1}"/>
              </a:ext>
            </a:extLst>
          </p:cNvPr>
          <p:cNvSpPr/>
          <p:nvPr/>
        </p:nvSpPr>
        <p:spPr>
          <a:xfrm>
            <a:off x="5115543" y="3170756"/>
            <a:ext cx="840509" cy="39716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issue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C0017A0A-9701-4CFB-ABE7-05F979EBE78A}"/>
              </a:ext>
            </a:extLst>
          </p:cNvPr>
          <p:cNvSpPr/>
          <p:nvPr/>
        </p:nvSpPr>
        <p:spPr>
          <a:xfrm>
            <a:off x="5140037" y="1985184"/>
            <a:ext cx="840509" cy="39716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fetch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CE1C2DAD-4307-4011-85B6-2A862A67A1E7}"/>
              </a:ext>
            </a:extLst>
          </p:cNvPr>
          <p:cNvSpPr/>
          <p:nvPr/>
        </p:nvSpPr>
        <p:spPr>
          <a:xfrm>
            <a:off x="5127673" y="2587569"/>
            <a:ext cx="908125" cy="39716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decode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EB17268C-4419-4ED2-9918-184D35B135F0}"/>
              </a:ext>
            </a:extLst>
          </p:cNvPr>
          <p:cNvSpPr/>
          <p:nvPr/>
        </p:nvSpPr>
        <p:spPr>
          <a:xfrm>
            <a:off x="5127673" y="3763299"/>
            <a:ext cx="988981" cy="39716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execute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363DE824-186F-48E6-8A59-35A18C98D9DC}"/>
              </a:ext>
            </a:extLst>
          </p:cNvPr>
          <p:cNvSpPr/>
          <p:nvPr/>
        </p:nvSpPr>
        <p:spPr>
          <a:xfrm>
            <a:off x="5127673" y="4381375"/>
            <a:ext cx="936518" cy="39716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commit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A0BBBBF-6214-4C44-87B9-BABB90E89C66}"/>
              </a:ext>
            </a:extLst>
          </p:cNvPr>
          <p:cNvCxnSpPr>
            <a:cxnSpLocks/>
            <a:stCxn id="52" idx="1"/>
            <a:endCxn id="33" idx="3"/>
          </p:cNvCxnSpPr>
          <p:nvPr/>
        </p:nvCxnSpPr>
        <p:spPr>
          <a:xfrm flipH="1">
            <a:off x="4518391" y="3369338"/>
            <a:ext cx="597152" cy="6645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05A09B8-051C-403B-BE67-0AFC961A1A81}"/>
              </a:ext>
            </a:extLst>
          </p:cNvPr>
          <p:cNvCxnSpPr>
            <a:cxnSpLocks/>
            <a:stCxn id="55" idx="1"/>
            <a:endCxn id="33" idx="3"/>
          </p:cNvCxnSpPr>
          <p:nvPr/>
        </p:nvCxnSpPr>
        <p:spPr>
          <a:xfrm flipH="1">
            <a:off x="4518391" y="2786151"/>
            <a:ext cx="609282" cy="589832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E8A28E9-FDBA-4781-95C8-73707908EB50}"/>
              </a:ext>
            </a:extLst>
          </p:cNvPr>
          <p:cNvCxnSpPr>
            <a:cxnSpLocks/>
            <a:stCxn id="53" idx="1"/>
            <a:endCxn id="33" idx="3"/>
          </p:cNvCxnSpPr>
          <p:nvPr/>
        </p:nvCxnSpPr>
        <p:spPr>
          <a:xfrm flipH="1">
            <a:off x="4518391" y="2183766"/>
            <a:ext cx="621646" cy="1192217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DBE4AD2-FC42-4F54-8D28-F35BAB9686CA}"/>
              </a:ext>
            </a:extLst>
          </p:cNvPr>
          <p:cNvCxnSpPr>
            <a:cxnSpLocks/>
            <a:stCxn id="68" idx="1"/>
            <a:endCxn id="33" idx="3"/>
          </p:cNvCxnSpPr>
          <p:nvPr/>
        </p:nvCxnSpPr>
        <p:spPr>
          <a:xfrm flipH="1" flipV="1">
            <a:off x="4518391" y="3375983"/>
            <a:ext cx="609282" cy="585898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984F1BF-0883-48D4-AD69-B4C3B4BFE4AC}"/>
              </a:ext>
            </a:extLst>
          </p:cNvPr>
          <p:cNvCxnSpPr>
            <a:cxnSpLocks/>
            <a:stCxn id="70" idx="1"/>
            <a:endCxn id="33" idx="3"/>
          </p:cNvCxnSpPr>
          <p:nvPr/>
        </p:nvCxnSpPr>
        <p:spPr>
          <a:xfrm flipH="1" flipV="1">
            <a:off x="4518391" y="3375983"/>
            <a:ext cx="609282" cy="1203974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92372BE5-7679-4259-9227-7864B18F7C7A}"/>
              </a:ext>
            </a:extLst>
          </p:cNvPr>
          <p:cNvSpPr/>
          <p:nvPr/>
        </p:nvSpPr>
        <p:spPr>
          <a:xfrm>
            <a:off x="6633721" y="1152789"/>
            <a:ext cx="1149172" cy="39716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scheduler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C65F69C8-AF29-472D-9AA5-B4EAD5D377D7}"/>
              </a:ext>
            </a:extLst>
          </p:cNvPr>
          <p:cNvSpPr/>
          <p:nvPr/>
        </p:nvSpPr>
        <p:spPr>
          <a:xfrm>
            <a:off x="6605256" y="1808002"/>
            <a:ext cx="840509" cy="39716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icache</a:t>
            </a:r>
            <a:endParaRPr lang="en-US" dirty="0"/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9BB5C88-FA41-4F71-B66B-F56257EA6318}"/>
              </a:ext>
            </a:extLst>
          </p:cNvPr>
          <p:cNvCxnSpPr>
            <a:cxnSpLocks/>
            <a:stCxn id="101" idx="1"/>
            <a:endCxn id="53" idx="3"/>
          </p:cNvCxnSpPr>
          <p:nvPr/>
        </p:nvCxnSpPr>
        <p:spPr>
          <a:xfrm flipH="1">
            <a:off x="5980546" y="1351371"/>
            <a:ext cx="653175" cy="832395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FF05056-3FB1-410D-940B-EDB2255DE2F5}"/>
              </a:ext>
            </a:extLst>
          </p:cNvPr>
          <p:cNvCxnSpPr>
            <a:cxnSpLocks/>
            <a:stCxn id="102" idx="1"/>
            <a:endCxn id="53" idx="3"/>
          </p:cNvCxnSpPr>
          <p:nvPr/>
        </p:nvCxnSpPr>
        <p:spPr>
          <a:xfrm flipH="1">
            <a:off x="5980546" y="2006584"/>
            <a:ext cx="624710" cy="177182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D1A96BD2-A7AC-4762-9CDB-8FFD7A251197}"/>
              </a:ext>
            </a:extLst>
          </p:cNvPr>
          <p:cNvSpPr/>
          <p:nvPr/>
        </p:nvSpPr>
        <p:spPr>
          <a:xfrm>
            <a:off x="6610130" y="2409254"/>
            <a:ext cx="886200" cy="39716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ibuffer</a:t>
            </a:r>
            <a:endParaRPr lang="en-US" dirty="0"/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F3927113-9513-4D1F-8ADB-6CECF3400B72}"/>
              </a:ext>
            </a:extLst>
          </p:cNvPr>
          <p:cNvSpPr/>
          <p:nvPr/>
        </p:nvSpPr>
        <p:spPr>
          <a:xfrm>
            <a:off x="6631061" y="2942231"/>
            <a:ext cx="1232299" cy="39716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scoreboad</a:t>
            </a:r>
            <a:endParaRPr lang="en-US" dirty="0"/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3938AC6A-A070-4EF0-8C22-138DE7596077}"/>
              </a:ext>
            </a:extLst>
          </p:cNvPr>
          <p:cNvSpPr/>
          <p:nvPr/>
        </p:nvSpPr>
        <p:spPr>
          <a:xfrm>
            <a:off x="6633721" y="3452030"/>
            <a:ext cx="609282" cy="39716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GPR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D6354F4-B7CE-4BD4-AAB1-555703360823}"/>
              </a:ext>
            </a:extLst>
          </p:cNvPr>
          <p:cNvCxnSpPr>
            <a:cxnSpLocks/>
            <a:stCxn id="113" idx="1"/>
            <a:endCxn id="52" idx="3"/>
          </p:cNvCxnSpPr>
          <p:nvPr/>
        </p:nvCxnSpPr>
        <p:spPr>
          <a:xfrm flipH="1" flipV="1">
            <a:off x="5956052" y="3369338"/>
            <a:ext cx="677669" cy="281274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06C8BC0-24DD-4F4D-BF7F-CA8D0E539134}"/>
              </a:ext>
            </a:extLst>
          </p:cNvPr>
          <p:cNvCxnSpPr>
            <a:cxnSpLocks/>
            <a:stCxn id="111" idx="1"/>
            <a:endCxn id="52" idx="3"/>
          </p:cNvCxnSpPr>
          <p:nvPr/>
        </p:nvCxnSpPr>
        <p:spPr>
          <a:xfrm flipH="1">
            <a:off x="5956052" y="3140813"/>
            <a:ext cx="675009" cy="228525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FD806BE-81EC-43FE-B5D1-FF3F4F065DFE}"/>
              </a:ext>
            </a:extLst>
          </p:cNvPr>
          <p:cNvCxnSpPr>
            <a:cxnSpLocks/>
            <a:stCxn id="110" idx="1"/>
            <a:endCxn id="55" idx="3"/>
          </p:cNvCxnSpPr>
          <p:nvPr/>
        </p:nvCxnSpPr>
        <p:spPr>
          <a:xfrm flipH="1">
            <a:off x="6035798" y="2607836"/>
            <a:ext cx="574332" cy="178315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240EFDE3-CD74-4BD5-B50B-96EDBEEB67B5}"/>
              </a:ext>
            </a:extLst>
          </p:cNvPr>
          <p:cNvSpPr/>
          <p:nvPr/>
        </p:nvSpPr>
        <p:spPr>
          <a:xfrm>
            <a:off x="5560291" y="5037871"/>
            <a:ext cx="1149172" cy="39716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writeback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2ACA07A6-1E0C-41BF-A9C1-F46EFDC2C340}"/>
              </a:ext>
            </a:extLst>
          </p:cNvPr>
          <p:cNvCxnSpPr>
            <a:cxnSpLocks/>
            <a:stCxn id="128" idx="0"/>
            <a:endCxn id="70" idx="2"/>
          </p:cNvCxnSpPr>
          <p:nvPr/>
        </p:nvCxnSpPr>
        <p:spPr>
          <a:xfrm flipH="1" flipV="1">
            <a:off x="5595932" y="4778538"/>
            <a:ext cx="538945" cy="259333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6858D98E-59DA-4482-BF78-3B25BFB8A3BC}"/>
              </a:ext>
            </a:extLst>
          </p:cNvPr>
          <p:cNvSpPr/>
          <p:nvPr/>
        </p:nvSpPr>
        <p:spPr>
          <a:xfrm>
            <a:off x="7739459" y="3749827"/>
            <a:ext cx="1009592" cy="39716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alu_unit</a:t>
            </a:r>
            <a:endParaRPr lang="en-US" dirty="0"/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996E6B9E-63CB-4DEE-86C5-09601B1283B6}"/>
              </a:ext>
            </a:extLst>
          </p:cNvPr>
          <p:cNvSpPr/>
          <p:nvPr/>
        </p:nvSpPr>
        <p:spPr>
          <a:xfrm>
            <a:off x="7752562" y="4221045"/>
            <a:ext cx="983385" cy="39716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lsu_unit</a:t>
            </a:r>
            <a:endParaRPr lang="en-US" dirty="0"/>
          </a:p>
        </p:txBody>
      </p: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CBED5EA2-9BD0-40EC-9087-D9BA67A12C99}"/>
              </a:ext>
            </a:extLst>
          </p:cNvPr>
          <p:cNvSpPr/>
          <p:nvPr/>
        </p:nvSpPr>
        <p:spPr>
          <a:xfrm>
            <a:off x="7752196" y="4709622"/>
            <a:ext cx="1032650" cy="39716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fpu_unit</a:t>
            </a:r>
            <a:endParaRPr lang="en-US" dirty="0"/>
          </a:p>
        </p:txBody>
      </p: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D23C5311-03D5-431D-AADC-F8F05F401EA8}"/>
              </a:ext>
            </a:extLst>
          </p:cNvPr>
          <p:cNvSpPr/>
          <p:nvPr/>
        </p:nvSpPr>
        <p:spPr>
          <a:xfrm>
            <a:off x="7742944" y="5210527"/>
            <a:ext cx="1009592" cy="39716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csr_unit</a:t>
            </a:r>
            <a:endParaRPr lang="en-US" dirty="0"/>
          </a:p>
        </p:txBody>
      </p: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3C5F5030-250B-4953-8CFB-06A7CAEED706}"/>
              </a:ext>
            </a:extLst>
          </p:cNvPr>
          <p:cNvSpPr/>
          <p:nvPr/>
        </p:nvSpPr>
        <p:spPr>
          <a:xfrm>
            <a:off x="7739347" y="5699104"/>
            <a:ext cx="1089962" cy="39716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gpu_unit</a:t>
            </a:r>
            <a:endParaRPr lang="en-US" dirty="0"/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EED701A-E2AE-44CD-A434-05355E72DFEE}"/>
              </a:ext>
            </a:extLst>
          </p:cNvPr>
          <p:cNvCxnSpPr>
            <a:cxnSpLocks/>
            <a:stCxn id="140" idx="1"/>
            <a:endCxn id="68" idx="3"/>
          </p:cNvCxnSpPr>
          <p:nvPr/>
        </p:nvCxnSpPr>
        <p:spPr>
          <a:xfrm flipH="1">
            <a:off x="6116654" y="3948409"/>
            <a:ext cx="1622805" cy="13472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31B11FF3-71F7-4340-9FC4-11075C0A6172}"/>
              </a:ext>
            </a:extLst>
          </p:cNvPr>
          <p:cNvCxnSpPr>
            <a:cxnSpLocks/>
            <a:stCxn id="144" idx="1"/>
            <a:endCxn id="68" idx="3"/>
          </p:cNvCxnSpPr>
          <p:nvPr/>
        </p:nvCxnSpPr>
        <p:spPr>
          <a:xfrm flipH="1" flipV="1">
            <a:off x="6116654" y="3961881"/>
            <a:ext cx="1622693" cy="1935805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576515CA-353B-4AE3-9F51-D8030FCD51C0}"/>
              </a:ext>
            </a:extLst>
          </p:cNvPr>
          <p:cNvCxnSpPr>
            <a:cxnSpLocks/>
            <a:stCxn id="143" idx="1"/>
            <a:endCxn id="68" idx="3"/>
          </p:cNvCxnSpPr>
          <p:nvPr/>
        </p:nvCxnSpPr>
        <p:spPr>
          <a:xfrm flipH="1" flipV="1">
            <a:off x="6116654" y="3961881"/>
            <a:ext cx="1626290" cy="1447228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D6DCAA94-9BBA-4FD5-8757-ECF3BA5EE694}"/>
              </a:ext>
            </a:extLst>
          </p:cNvPr>
          <p:cNvCxnSpPr>
            <a:cxnSpLocks/>
            <a:stCxn id="142" idx="1"/>
            <a:endCxn id="68" idx="3"/>
          </p:cNvCxnSpPr>
          <p:nvPr/>
        </p:nvCxnSpPr>
        <p:spPr>
          <a:xfrm flipH="1" flipV="1">
            <a:off x="6116654" y="3961881"/>
            <a:ext cx="1635542" cy="946323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E7F7D8C2-B8E2-4CF9-A9AC-714F19AFDB88}"/>
              </a:ext>
            </a:extLst>
          </p:cNvPr>
          <p:cNvCxnSpPr>
            <a:cxnSpLocks/>
            <a:stCxn id="141" idx="1"/>
            <a:endCxn id="68" idx="3"/>
          </p:cNvCxnSpPr>
          <p:nvPr/>
        </p:nvCxnSpPr>
        <p:spPr>
          <a:xfrm flipH="1" flipV="1">
            <a:off x="6116654" y="3961881"/>
            <a:ext cx="1635908" cy="457746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59EE5A01-6D49-40BA-8AFD-529229B67444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1054245" y="4285909"/>
            <a:ext cx="281708" cy="1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D86DEC0F-59DC-466D-BDB5-481FDD297F6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1054245" y="4285909"/>
            <a:ext cx="281708" cy="588097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7BC7F49C-4EE5-467F-9112-009B15CD8BCF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1054245" y="3682371"/>
            <a:ext cx="281708" cy="603538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34026758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623F3-F23B-44A2-AF9A-C561B9B6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– AFU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7F919E8-867D-415C-A3C8-5F254678A57C}"/>
              </a:ext>
            </a:extLst>
          </p:cNvPr>
          <p:cNvSpPr/>
          <p:nvPr/>
        </p:nvSpPr>
        <p:spPr>
          <a:xfrm>
            <a:off x="5949517" y="4346181"/>
            <a:ext cx="840509" cy="3971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AFU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5853525E-4EA9-40F4-9D8D-F073EDFA12A0}"/>
              </a:ext>
            </a:extLst>
          </p:cNvPr>
          <p:cNvSpPr/>
          <p:nvPr/>
        </p:nvSpPr>
        <p:spPr>
          <a:xfrm>
            <a:off x="7240949" y="4346182"/>
            <a:ext cx="1416482" cy="39716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cci_to_mem</a:t>
            </a:r>
            <a:endParaRPr lang="en-US" dirty="0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F9501C45-B3CF-4F66-B195-C1A528A1816D}"/>
              </a:ext>
            </a:extLst>
          </p:cNvPr>
          <p:cNvSpPr/>
          <p:nvPr/>
        </p:nvSpPr>
        <p:spPr>
          <a:xfrm>
            <a:off x="7240948" y="4894055"/>
            <a:ext cx="1416483" cy="39716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avs_wrapper</a:t>
            </a:r>
            <a:endParaRPr lang="en-US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600A6551-22C2-47FE-AFFA-EF27B2AB10DB}"/>
              </a:ext>
            </a:extLst>
          </p:cNvPr>
          <p:cNvSpPr/>
          <p:nvPr/>
        </p:nvSpPr>
        <p:spPr>
          <a:xfrm>
            <a:off x="7242248" y="3218427"/>
            <a:ext cx="908484" cy="39716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vortex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7E4C41E-77BB-47C5-BA85-7D6DE837232A}"/>
              </a:ext>
            </a:extLst>
          </p:cNvPr>
          <p:cNvCxnSpPr>
            <a:cxnSpLocks/>
            <a:stCxn id="56" idx="3"/>
            <a:endCxn id="59" idx="1"/>
          </p:cNvCxnSpPr>
          <p:nvPr/>
        </p:nvCxnSpPr>
        <p:spPr>
          <a:xfrm>
            <a:off x="6790026" y="4544763"/>
            <a:ext cx="450922" cy="547874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558AE67-D82F-460E-9328-859B32E70180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6790026" y="4544763"/>
            <a:ext cx="450923" cy="1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D1F24DD-EEFA-45E6-8CCD-A6CB471540A7}"/>
              </a:ext>
            </a:extLst>
          </p:cNvPr>
          <p:cNvCxnSpPr>
            <a:cxnSpLocks/>
            <a:stCxn id="56" idx="3"/>
            <a:endCxn id="60" idx="1"/>
          </p:cNvCxnSpPr>
          <p:nvPr/>
        </p:nvCxnSpPr>
        <p:spPr>
          <a:xfrm flipV="1">
            <a:off x="6790026" y="3417009"/>
            <a:ext cx="452222" cy="1127754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684874DA-4F50-447A-B327-C26F90783868}"/>
              </a:ext>
            </a:extLst>
          </p:cNvPr>
          <p:cNvSpPr/>
          <p:nvPr/>
        </p:nvSpPr>
        <p:spPr>
          <a:xfrm>
            <a:off x="7242248" y="3787042"/>
            <a:ext cx="1416483" cy="39716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vx_to_mem</a:t>
            </a:r>
            <a:endParaRPr lang="en-US" dirty="0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250C5822-FF5E-47B0-A0EF-20FBEBE5C9E0}"/>
              </a:ext>
            </a:extLst>
          </p:cNvPr>
          <p:cNvSpPr/>
          <p:nvPr/>
        </p:nvSpPr>
        <p:spPr>
          <a:xfrm>
            <a:off x="7245746" y="5489800"/>
            <a:ext cx="825359" cy="39716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scope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B6B1A81-210E-41EE-AB53-D3B9FE339821}"/>
              </a:ext>
            </a:extLst>
          </p:cNvPr>
          <p:cNvCxnSpPr>
            <a:cxnSpLocks/>
            <a:stCxn id="56" idx="3"/>
            <a:endCxn id="78" idx="1"/>
          </p:cNvCxnSpPr>
          <p:nvPr/>
        </p:nvCxnSpPr>
        <p:spPr>
          <a:xfrm>
            <a:off x="6790026" y="4544763"/>
            <a:ext cx="455720" cy="1143619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7F12FED-0501-411D-A3BF-7DBC9D32256F}"/>
              </a:ext>
            </a:extLst>
          </p:cNvPr>
          <p:cNvCxnSpPr>
            <a:cxnSpLocks/>
            <a:stCxn id="56" idx="3"/>
            <a:endCxn id="73" idx="1"/>
          </p:cNvCxnSpPr>
          <p:nvPr/>
        </p:nvCxnSpPr>
        <p:spPr>
          <a:xfrm flipV="1">
            <a:off x="6790026" y="3985624"/>
            <a:ext cx="452222" cy="559139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96" name="Content Placeholder 2">
            <a:extLst>
              <a:ext uri="{FF2B5EF4-FFF2-40B4-BE49-F238E27FC236}">
                <a16:creationId xmlns:a16="http://schemas.microsoft.com/office/drawing/2014/main" id="{A5C84BE5-50C0-405C-BA76-44215ED4D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463" y="1303338"/>
            <a:ext cx="8347075" cy="5010150"/>
          </a:xfrm>
        </p:spPr>
        <p:txBody>
          <a:bodyPr/>
          <a:lstStyle/>
          <a:p>
            <a:r>
              <a:rPr lang="en-US" dirty="0"/>
              <a:t>Reference: /vortex/</a:t>
            </a:r>
            <a:r>
              <a:rPr lang="en-US" dirty="0" err="1"/>
              <a:t>rtl</a:t>
            </a:r>
            <a:r>
              <a:rPr lang="en-US" dirty="0"/>
              <a:t>/</a:t>
            </a:r>
            <a:r>
              <a:rPr lang="en-US" dirty="0" err="1"/>
              <a:t>afu</a:t>
            </a:r>
            <a:endParaRPr lang="en-US" dirty="0"/>
          </a:p>
          <a:p>
            <a:r>
              <a:rPr lang="en-US" dirty="0"/>
              <a:t>vortex:		Main processor</a:t>
            </a:r>
          </a:p>
          <a:p>
            <a:r>
              <a:rPr lang="en-US" dirty="0" err="1"/>
              <a:t>vx_to_mem</a:t>
            </a:r>
            <a:r>
              <a:rPr lang="en-US" dirty="0"/>
              <a:t>:	Vortex request</a:t>
            </a:r>
          </a:p>
          <a:p>
            <a:r>
              <a:rPr lang="en-US" dirty="0" err="1"/>
              <a:t>cci_to_mem</a:t>
            </a:r>
            <a:r>
              <a:rPr lang="en-US" dirty="0"/>
              <a:t>:	PCIe request</a:t>
            </a:r>
          </a:p>
          <a:p>
            <a:r>
              <a:rPr lang="en-US" dirty="0" err="1"/>
              <a:t>avs_wrapper</a:t>
            </a:r>
            <a:r>
              <a:rPr lang="en-US" dirty="0"/>
              <a:t>:	Avalon request</a:t>
            </a:r>
          </a:p>
          <a:p>
            <a:r>
              <a:rPr lang="en-US" dirty="0"/>
              <a:t>scope:		Scope analyzer</a:t>
            </a:r>
          </a:p>
        </p:txBody>
      </p:sp>
    </p:spTree>
    <p:extLst>
      <p:ext uri="{BB962C8B-B14F-4D97-AF65-F5344CB8AC3E}">
        <p14:creationId xmlns:p14="http://schemas.microsoft.com/office/powerpoint/2010/main" val="258632435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623F3-F23B-44A2-AF9A-C561B9B6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– Cache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0B914F8-86BE-42B7-801B-2135A7D1BA45}"/>
              </a:ext>
            </a:extLst>
          </p:cNvPr>
          <p:cNvSpPr/>
          <p:nvPr/>
        </p:nvSpPr>
        <p:spPr>
          <a:xfrm>
            <a:off x="4924281" y="4852517"/>
            <a:ext cx="840509" cy="3971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cache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B5C3695-D348-43F9-88A1-178F297C897A}"/>
              </a:ext>
            </a:extLst>
          </p:cNvPr>
          <p:cNvSpPr/>
          <p:nvPr/>
        </p:nvSpPr>
        <p:spPr>
          <a:xfrm>
            <a:off x="6046498" y="4852517"/>
            <a:ext cx="908484" cy="39716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bank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761008-9DAC-44ED-8F87-369769E3E609}"/>
              </a:ext>
            </a:extLst>
          </p:cNvPr>
          <p:cNvSpPr/>
          <p:nvPr/>
        </p:nvSpPr>
        <p:spPr>
          <a:xfrm>
            <a:off x="6046496" y="4289657"/>
            <a:ext cx="1079648" cy="39716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bank_sel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AC0664E-2B87-4FC9-B0B1-EA7D25D6F95A}"/>
              </a:ext>
            </a:extLst>
          </p:cNvPr>
          <p:cNvSpPr/>
          <p:nvPr/>
        </p:nvSpPr>
        <p:spPr>
          <a:xfrm>
            <a:off x="7518397" y="3885602"/>
            <a:ext cx="1260763" cy="3971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tag_access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04292C0-2F4C-4843-9A8F-180C845873E0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 flipV="1">
            <a:off x="5764790" y="4488239"/>
            <a:ext cx="281706" cy="562860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3A410FA-E146-4AFA-846A-2BA300EC4BAF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6954982" y="4084184"/>
            <a:ext cx="563415" cy="966915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CABED8C-4377-492F-B6C1-D7AD8A025E94}"/>
              </a:ext>
            </a:extLst>
          </p:cNvPr>
          <p:cNvSpPr/>
          <p:nvPr/>
        </p:nvSpPr>
        <p:spPr>
          <a:xfrm>
            <a:off x="6046497" y="3726797"/>
            <a:ext cx="1190193" cy="39716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flush_ctrl</a:t>
            </a:r>
            <a:endParaRPr lang="en-US" dirty="0"/>
          </a:p>
        </p:txBody>
      </p: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D86DEC0F-59DC-466D-BDB5-481FDD297F66}"/>
              </a:ext>
            </a:extLst>
          </p:cNvPr>
          <p:cNvCxnSpPr>
            <a:cxnSpLocks/>
            <a:stCxn id="9" idx="3"/>
            <a:endCxn id="75" idx="1"/>
          </p:cNvCxnSpPr>
          <p:nvPr/>
        </p:nvCxnSpPr>
        <p:spPr>
          <a:xfrm>
            <a:off x="5764790" y="5051099"/>
            <a:ext cx="281706" cy="543323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7BC7F49C-4EE5-467F-9112-009B15CD8BCF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5764790" y="5051099"/>
            <a:ext cx="281708" cy="0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4A2983F-D1AC-4EAA-A28A-01ACC91FB2B9}"/>
              </a:ext>
            </a:extLst>
          </p:cNvPr>
          <p:cNvCxnSpPr>
            <a:cxnSpLocks/>
            <a:stCxn id="9" idx="3"/>
            <a:endCxn id="44" idx="1"/>
          </p:cNvCxnSpPr>
          <p:nvPr/>
        </p:nvCxnSpPr>
        <p:spPr>
          <a:xfrm flipV="1">
            <a:off x="5764790" y="3925379"/>
            <a:ext cx="281707" cy="1125720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BB132369-D26B-4B90-A9AE-F5AAC7D04C46}"/>
              </a:ext>
            </a:extLst>
          </p:cNvPr>
          <p:cNvSpPr/>
          <p:nvPr/>
        </p:nvSpPr>
        <p:spPr>
          <a:xfrm>
            <a:off x="7518397" y="4428923"/>
            <a:ext cx="1357746" cy="3971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data_access</a:t>
            </a:r>
            <a:endParaRPr lang="en-US" dirty="0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D1E450BC-B9F7-460E-8384-F444321E04F8}"/>
              </a:ext>
            </a:extLst>
          </p:cNvPr>
          <p:cNvSpPr/>
          <p:nvPr/>
        </p:nvSpPr>
        <p:spPr>
          <a:xfrm>
            <a:off x="7532250" y="4972244"/>
            <a:ext cx="840511" cy="3971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mshr</a:t>
            </a:r>
            <a:endParaRPr lang="en-US" dirty="0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EBA08842-9F02-4F85-87AB-58C0CD6338DA}"/>
              </a:ext>
            </a:extLst>
          </p:cNvPr>
          <p:cNvSpPr/>
          <p:nvPr/>
        </p:nvSpPr>
        <p:spPr>
          <a:xfrm>
            <a:off x="6046496" y="5395840"/>
            <a:ext cx="1357745" cy="39716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rsp_merge</a:t>
            </a:r>
            <a:endParaRPr lang="en-US" dirty="0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AF039ED-D58D-47F4-AC41-F525284E3AF3}"/>
              </a:ext>
            </a:extLst>
          </p:cNvPr>
          <p:cNvCxnSpPr>
            <a:cxnSpLocks/>
            <a:stCxn id="13" idx="3"/>
            <a:endCxn id="72" idx="1"/>
          </p:cNvCxnSpPr>
          <p:nvPr/>
        </p:nvCxnSpPr>
        <p:spPr>
          <a:xfrm flipV="1">
            <a:off x="6954982" y="4627505"/>
            <a:ext cx="563415" cy="423594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8E552B6-E53A-4289-BB3D-A0D6F1405BD2}"/>
              </a:ext>
            </a:extLst>
          </p:cNvPr>
          <p:cNvCxnSpPr>
            <a:cxnSpLocks/>
            <a:stCxn id="13" idx="3"/>
            <a:endCxn id="74" idx="1"/>
          </p:cNvCxnSpPr>
          <p:nvPr/>
        </p:nvCxnSpPr>
        <p:spPr>
          <a:xfrm>
            <a:off x="6954982" y="5051099"/>
            <a:ext cx="577268" cy="119727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9DBD2786-D409-4399-A5E7-0005E5CD03E0}"/>
              </a:ext>
            </a:extLst>
          </p:cNvPr>
          <p:cNvSpPr/>
          <p:nvPr/>
        </p:nvSpPr>
        <p:spPr>
          <a:xfrm>
            <a:off x="6046498" y="3163937"/>
            <a:ext cx="1190192" cy="39716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nc_bypass</a:t>
            </a:r>
            <a:endParaRPr lang="en-US" dirty="0"/>
          </a:p>
        </p:txBody>
      </p:sp>
      <p:sp>
        <p:nvSpPr>
          <p:cNvPr id="98" name="Content Placeholder 2">
            <a:extLst>
              <a:ext uri="{FF2B5EF4-FFF2-40B4-BE49-F238E27FC236}">
                <a16:creationId xmlns:a16="http://schemas.microsoft.com/office/drawing/2014/main" id="{B35F8A7D-AE57-409C-A07F-066906713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463" y="1303338"/>
            <a:ext cx="8347075" cy="5010150"/>
          </a:xfrm>
        </p:spPr>
        <p:txBody>
          <a:bodyPr/>
          <a:lstStyle/>
          <a:p>
            <a:r>
              <a:rPr lang="en-US" dirty="0"/>
              <a:t>Reference: /vortex/</a:t>
            </a:r>
            <a:r>
              <a:rPr lang="en-US" dirty="0" err="1"/>
              <a:t>rtl</a:t>
            </a:r>
            <a:r>
              <a:rPr lang="en-US" dirty="0"/>
              <a:t>/cache</a:t>
            </a:r>
          </a:p>
          <a:p>
            <a:r>
              <a:rPr lang="en-US" dirty="0" err="1"/>
              <a:t>nc_bypass</a:t>
            </a:r>
            <a:r>
              <a:rPr lang="en-US" dirty="0"/>
              <a:t>:   cache bypassing</a:t>
            </a:r>
          </a:p>
          <a:p>
            <a:r>
              <a:rPr lang="en-US" dirty="0" err="1"/>
              <a:t>flush_ctrl</a:t>
            </a:r>
            <a:r>
              <a:rPr lang="en-US" dirty="0"/>
              <a:t>:     flushing</a:t>
            </a:r>
          </a:p>
          <a:p>
            <a:r>
              <a:rPr lang="en-US" dirty="0" err="1"/>
              <a:t>bank_sel</a:t>
            </a:r>
            <a:r>
              <a:rPr lang="en-US" dirty="0"/>
              <a:t>:      bank select</a:t>
            </a:r>
          </a:p>
          <a:p>
            <a:r>
              <a:rPr lang="en-US" dirty="0" err="1"/>
              <a:t>rsp_merge</a:t>
            </a:r>
            <a:r>
              <a:rPr lang="en-US" dirty="0"/>
              <a:t>:   response merge</a:t>
            </a:r>
          </a:p>
        </p:txBody>
      </p:sp>
    </p:spTree>
    <p:extLst>
      <p:ext uri="{BB962C8B-B14F-4D97-AF65-F5344CB8AC3E}">
        <p14:creationId xmlns:p14="http://schemas.microsoft.com/office/powerpoint/2010/main" val="182278369"/>
      </p:ext>
    </p:extLst>
  </p:cSld>
  <p:clrMapOvr>
    <a:masterClrMapping/>
  </p:clrMapOvr>
  <p:transition>
    <p:fade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2_Powerpoint_FINAL">
  <a:themeElements>
    <a:clrScheme name="2_Powerpoint_FI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Powerpoint_FINAL">
      <a:majorFont>
        <a:latin typeface="AUdimat"/>
        <a:ea typeface=""/>
        <a:cs typeface=""/>
      </a:majorFont>
      <a:minorFont>
        <a:latin typeface="AUdim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Powerpoint_FI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rig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Custom 3">
      <a:majorFont>
        <a:latin typeface="Tahoma"/>
        <a:ea typeface="돋움"/>
        <a:cs typeface=""/>
      </a:majorFont>
      <a:minorFont>
        <a:latin typeface="Tahoma"/>
        <a:ea typeface="맑은 고딕"/>
        <a:cs typeface="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03aaed8-5f35-4ebd-8684-7d64e521d80b" xsi:nil="true"/>
    <lcf76f155ced4ddcb4097134ff3c332f xmlns="f01fee57-14a4-4fb3-a7a7-17af854556b0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FB5C5C43C8E84ABE433E05E59A4B5B" ma:contentTypeVersion="16" ma:contentTypeDescription="Create a new document." ma:contentTypeScope="" ma:versionID="6b8a0fa360fb8d3f571bc110c37013b7">
  <xsd:schema xmlns:xsd="http://www.w3.org/2001/XMLSchema" xmlns:xs="http://www.w3.org/2001/XMLSchema" xmlns:p="http://schemas.microsoft.com/office/2006/metadata/properties" xmlns:ns2="f01fee57-14a4-4fb3-a7a7-17af854556b0" xmlns:ns3="703aaed8-5f35-4ebd-8684-7d64e521d80b" targetNamespace="http://schemas.microsoft.com/office/2006/metadata/properties" ma:root="true" ma:fieldsID="5b022065d69465c928b5cf201fd4a313" ns2:_="" ns3:_="">
    <xsd:import namespace="f01fee57-14a4-4fb3-a7a7-17af854556b0"/>
    <xsd:import namespace="703aaed8-5f35-4ebd-8684-7d64e521d80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1fee57-14a4-4fb3-a7a7-17af854556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ec2506c3-735d-4e70-aa79-204d06275b9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3aaed8-5f35-4ebd-8684-7d64e521d80b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8d8e6f15-7c59-437e-bc44-2b236e666d5f}" ma:internalName="TaxCatchAll" ma:showField="CatchAllData" ma:web="703aaed8-5f35-4ebd-8684-7d64e521d80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9F053C-5D01-4676-9445-DB18659BE3C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63E9575-B48D-447F-AECA-B427757E43A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871622-5753-4F8B-AE79-1331AE142C06}"/>
</file>

<file path=docProps/app.xml><?xml version="1.0" encoding="utf-8"?>
<Properties xmlns="http://schemas.openxmlformats.org/officeDocument/2006/extended-properties" xmlns:vt="http://schemas.openxmlformats.org/officeDocument/2006/docPropsVTypes">
  <TotalTime>50167</TotalTime>
  <Words>1298</Words>
  <Application>Microsoft Office PowerPoint</Application>
  <PresentationFormat>On-screen Show (4:3)</PresentationFormat>
  <Paragraphs>301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AUdimat</vt:lpstr>
      <vt:lpstr>Calibri</vt:lpstr>
      <vt:lpstr>Consolas</vt:lpstr>
      <vt:lpstr>Corbel</vt:lpstr>
      <vt:lpstr>Symbol</vt:lpstr>
      <vt:lpstr>Tahoma</vt:lpstr>
      <vt:lpstr>Wingdings</vt:lpstr>
      <vt:lpstr>Wingdings 3</vt:lpstr>
      <vt:lpstr>2_Powerpoint_FINAL</vt:lpstr>
      <vt:lpstr>Origin</vt:lpstr>
      <vt:lpstr>Vortex Code Structure</vt:lpstr>
      <vt:lpstr>Agenda</vt:lpstr>
      <vt:lpstr>Source Tree</vt:lpstr>
      <vt:lpstr>Documentation</vt:lpstr>
      <vt:lpstr>Hardware</vt:lpstr>
      <vt:lpstr>Hardware - RTL</vt:lpstr>
      <vt:lpstr>Hardware – Processor Dependency Tree</vt:lpstr>
      <vt:lpstr>Hardware – AFU</vt:lpstr>
      <vt:lpstr>Hardware – Cache</vt:lpstr>
      <vt:lpstr>Synthesis</vt:lpstr>
      <vt:lpstr>Simulation</vt:lpstr>
      <vt:lpstr>Runtime</vt:lpstr>
      <vt:lpstr>Driver</vt:lpstr>
      <vt:lpstr>Testing - Coverage</vt:lpstr>
      <vt:lpstr>Testing - Integration</vt:lpstr>
      <vt:lpstr>Configuration - VX_config.vh </vt:lpstr>
      <vt:lpstr>Configuration – VX_config.vh (2) </vt:lpstr>
      <vt:lpstr>Configuration – VX_config.vh (3) </vt:lpstr>
      <vt:lpstr>Configuration - Software </vt:lpstr>
      <vt:lpstr>Configuration - Synthesis </vt:lpstr>
      <vt:lpstr>Coding Convention – Naming</vt:lpstr>
      <vt:lpstr>Coding Convention - Interfaces</vt:lpstr>
      <vt:lpstr>Coding Convention – Handshaking</vt:lpstr>
      <vt:lpstr>Debugging Vortex - Modes</vt:lpstr>
      <vt:lpstr>Debugging Vortex - SimX</vt:lpstr>
      <vt:lpstr>Debugging Vortex – SimX (2)</vt:lpstr>
      <vt:lpstr>Debugging Vortex - RTL</vt:lpstr>
      <vt:lpstr>Debugging Vortex – RTL (2)</vt:lpstr>
      <vt:lpstr>Debugging Vortex - FPGA</vt:lpstr>
      <vt:lpstr>Debugging Vortex – FPGA (2)</vt:lpstr>
      <vt:lpstr>Debugging Vortex - UUID</vt:lpstr>
      <vt:lpstr>PowerPoint Presentation</vt:lpstr>
    </vt:vector>
  </TitlesOfParts>
  <Company>Georgia 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Hyesoon Kim</dc:creator>
  <cp:lastModifiedBy>Tine, Blaise</cp:lastModifiedBy>
  <cp:revision>256</cp:revision>
  <cp:lastPrinted>2013-01-11T16:38:21Z</cp:lastPrinted>
  <dcterms:created xsi:type="dcterms:W3CDTF">2013-01-10T23:30:37Z</dcterms:created>
  <dcterms:modified xsi:type="dcterms:W3CDTF">2022-09-30T04:55:46Z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0x010100AAFB5C5C43C8E84ABE433E05E59A4B5B</vt:lpwstr>
  </property>
</Properties>
</file>