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4" r:id="rId5"/>
  </p:sldMasterIdLst>
  <p:notesMasterIdLst>
    <p:notesMasterId r:id="rId34"/>
  </p:notesMasterIdLst>
  <p:sldIdLst>
    <p:sldId id="262" r:id="rId6"/>
    <p:sldId id="385" r:id="rId7"/>
    <p:sldId id="419" r:id="rId8"/>
    <p:sldId id="310" r:id="rId9"/>
    <p:sldId id="375" r:id="rId10"/>
    <p:sldId id="381" r:id="rId11"/>
    <p:sldId id="399" r:id="rId12"/>
    <p:sldId id="400" r:id="rId13"/>
    <p:sldId id="401" r:id="rId14"/>
    <p:sldId id="402" r:id="rId15"/>
    <p:sldId id="403" r:id="rId16"/>
    <p:sldId id="384" r:id="rId17"/>
    <p:sldId id="299" r:id="rId18"/>
    <p:sldId id="300" r:id="rId19"/>
    <p:sldId id="417" r:id="rId20"/>
    <p:sldId id="418" r:id="rId21"/>
    <p:sldId id="454" r:id="rId22"/>
    <p:sldId id="452" r:id="rId23"/>
    <p:sldId id="451" r:id="rId24"/>
    <p:sldId id="450" r:id="rId25"/>
    <p:sldId id="449" r:id="rId26"/>
    <p:sldId id="448" r:id="rId27"/>
    <p:sldId id="447" r:id="rId28"/>
    <p:sldId id="446" r:id="rId29"/>
    <p:sldId id="445" r:id="rId30"/>
    <p:sldId id="444" r:id="rId31"/>
    <p:sldId id="443" r:id="rId32"/>
    <p:sldId id="45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C8359-CF17-4B0D-842B-4B8E07737A0F}" v="11" dt="2022-09-30T23:27:39.128"/>
    <p1510:client id="{5A6FCDCF-637F-AC8E-849C-7ECE031C1867}" v="27" dt="2021-10-17T19:26:49.811"/>
    <p1510:client id="{AEE10BBB-81CC-47E5-914F-723E291A9FF1}" v="5" dt="2022-09-30T17:16:29.086"/>
    <p1510:client id="{C503D8AA-3830-A4C8-1660-3DBF2818F34B}" v="224" dt="2021-10-15T03:43:18.841"/>
    <p1510:client id="{C8DAAD25-5D13-4E0F-A6FB-437C545A03D2}" v="38" dt="2022-09-30T15:15:44.146"/>
    <p1510:client id="{D9F05125-0A06-4703-96A3-443C6803E443}" v="7" dt="2022-09-30T15:16:03.853"/>
    <p1510:client id="{E15778BD-703D-4002-81A5-57422B8949F8}" v="4" dt="2022-09-30T15:14:46.751"/>
    <p1510:client id="{E2F2A0BB-F081-4258-B0DC-EA4033E87D7F}" v="90" dt="2022-10-01T02:18:23.587"/>
    <p1510:client id="{F768A18E-D033-ECB5-ED18-7364646A446B}" v="10" dt="2021-10-15T14:22:32.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Ruobing" userId="S::rhan38@gatech.edu::858265e6-a634-4d42-937c-9657ee47814c" providerId="AD" clId="Web-{AEE10BBB-81CC-47E5-914F-723E291A9FF1}"/>
    <pc:docChg chg="modSld">
      <pc:chgData name="Han, Ruobing" userId="S::rhan38@gatech.edu::858265e6-a634-4d42-937c-9657ee47814c" providerId="AD" clId="Web-{AEE10BBB-81CC-47E5-914F-723E291A9FF1}" dt="2022-09-30T17:16:28.758" v="5" actId="20577"/>
      <pc:docMkLst>
        <pc:docMk/>
      </pc:docMkLst>
      <pc:sldChg chg="modSp">
        <pc:chgData name="Han, Ruobing" userId="S::rhan38@gatech.edu::858265e6-a634-4d42-937c-9657ee47814c" providerId="AD" clId="Web-{AEE10BBB-81CC-47E5-914F-723E291A9FF1}" dt="2022-09-30T17:16:28.758" v="5" actId="20577"/>
        <pc:sldMkLst>
          <pc:docMk/>
          <pc:sldMk cId="3248427500" sldId="443"/>
        </pc:sldMkLst>
        <pc:spChg chg="mod">
          <ac:chgData name="Han, Ruobing" userId="S::rhan38@gatech.edu::858265e6-a634-4d42-937c-9657ee47814c" providerId="AD" clId="Web-{AEE10BBB-81CC-47E5-914F-723E291A9FF1}" dt="2022-09-30T17:16:28.758" v="5" actId="20577"/>
          <ac:spMkLst>
            <pc:docMk/>
            <pc:sldMk cId="3248427500" sldId="443"/>
            <ac:spMk id="5" creationId="{55852668-D96E-4449-835C-785688CB6B3D}"/>
          </ac:spMkLst>
        </pc:spChg>
      </pc:sldChg>
    </pc:docChg>
  </pc:docChgLst>
  <pc:docChgLst>
    <pc:chgData name="Tine, Blaise" userId="S::btine3@gatech.edu::ce82f114-02aa-4e1a-86a5-a6da24db4cbd" providerId="AD" clId="Web-{E2F2A0BB-F081-4258-B0DC-EA4033E87D7F}"/>
    <pc:docChg chg="modSld">
      <pc:chgData name="Tine, Blaise" userId="S::btine3@gatech.edu::ce82f114-02aa-4e1a-86a5-a6da24db4cbd" providerId="AD" clId="Web-{E2F2A0BB-F081-4258-B0DC-EA4033E87D7F}" dt="2022-10-01T02:18:23.587" v="88" actId="20577"/>
      <pc:docMkLst>
        <pc:docMk/>
      </pc:docMkLst>
      <pc:sldChg chg="modSp delAnim">
        <pc:chgData name="Tine, Blaise" userId="S::btine3@gatech.edu::ce82f114-02aa-4e1a-86a5-a6da24db4cbd" providerId="AD" clId="Web-{E2F2A0BB-F081-4258-B0DC-EA4033E87D7F}" dt="2022-10-01T02:18:23.587" v="88" actId="20577"/>
        <pc:sldMkLst>
          <pc:docMk/>
          <pc:sldMk cId="4157842753" sldId="418"/>
        </pc:sldMkLst>
        <pc:spChg chg="mod">
          <ac:chgData name="Tine, Blaise" userId="S::btine3@gatech.edu::ce82f114-02aa-4e1a-86a5-a6da24db4cbd" providerId="AD" clId="Web-{E2F2A0BB-F081-4258-B0DC-EA4033E87D7F}" dt="2022-10-01T02:18:23.587" v="88" actId="20577"/>
          <ac:spMkLst>
            <pc:docMk/>
            <pc:sldMk cId="4157842753" sldId="418"/>
            <ac:spMk id="9" creationId="{276091D9-9CD3-45FA-A6DD-023BA3CACE2E}"/>
          </ac:spMkLst>
        </pc:spChg>
      </pc:sldChg>
    </pc:docChg>
  </pc:docChgLst>
  <pc:docChgLst>
    <pc:chgData name="Han, Ruobing" userId="S::rhan38@gatech.edu::858265e6-a634-4d42-937c-9657ee47814c" providerId="AD" clId="Web-{D9F05125-0A06-4703-96A3-443C6803E443}"/>
    <pc:docChg chg="modSld">
      <pc:chgData name="Han, Ruobing" userId="S::rhan38@gatech.edu::858265e6-a634-4d42-937c-9657ee47814c" providerId="AD" clId="Web-{D9F05125-0A06-4703-96A3-443C6803E443}" dt="2022-09-30T15:16:03.744" v="5" actId="14100"/>
      <pc:docMkLst>
        <pc:docMk/>
      </pc:docMkLst>
      <pc:sldChg chg="modSp">
        <pc:chgData name="Han, Ruobing" userId="S::rhan38@gatech.edu::858265e6-a634-4d42-937c-9657ee47814c" providerId="AD" clId="Web-{D9F05125-0A06-4703-96A3-443C6803E443}" dt="2022-09-30T15:16:03.744" v="5" actId="14100"/>
        <pc:sldMkLst>
          <pc:docMk/>
          <pc:sldMk cId="1932692719" sldId="262"/>
        </pc:sldMkLst>
        <pc:spChg chg="mod">
          <ac:chgData name="Han, Ruobing" userId="S::rhan38@gatech.edu::858265e6-a634-4d42-937c-9657ee47814c" providerId="AD" clId="Web-{D9F05125-0A06-4703-96A3-443C6803E443}" dt="2022-09-30T15:16:03.744" v="5" actId="14100"/>
          <ac:spMkLst>
            <pc:docMk/>
            <pc:sldMk cId="1932692719" sldId="262"/>
            <ac:spMk id="3" creationId="{00000000-0000-0000-0000-000000000000}"/>
          </ac:spMkLst>
        </pc:spChg>
      </pc:sldChg>
    </pc:docChg>
  </pc:docChgLst>
  <pc:docChgLst>
    <pc:chgData name="Kim, Hyesoon" userId="S::hkim358@gatech.edu::0d5c111a-f023-452e-87f1-b54e58794be3" providerId="AD" clId="Web-{C8DAAD25-5D13-4E0F-A6FB-437C545A03D2}"/>
    <pc:docChg chg="addSld delSld modSld">
      <pc:chgData name="Kim, Hyesoon" userId="S::hkim358@gatech.edu::0d5c111a-f023-452e-87f1-b54e58794be3" providerId="AD" clId="Web-{C8DAAD25-5D13-4E0F-A6FB-437C545A03D2}" dt="2022-09-30T15:15:44.146" v="37"/>
      <pc:docMkLst>
        <pc:docMk/>
      </pc:docMkLst>
      <pc:sldChg chg="modSp">
        <pc:chgData name="Kim, Hyesoon" userId="S::hkim358@gatech.edu::0d5c111a-f023-452e-87f1-b54e58794be3" providerId="AD" clId="Web-{C8DAAD25-5D13-4E0F-A6FB-437C545A03D2}" dt="2022-09-30T15:15:30.927" v="36" actId="20577"/>
        <pc:sldMkLst>
          <pc:docMk/>
          <pc:sldMk cId="1932692719" sldId="262"/>
        </pc:sldMkLst>
        <pc:spChg chg="mod">
          <ac:chgData name="Kim, Hyesoon" userId="S::hkim358@gatech.edu::0d5c111a-f023-452e-87f1-b54e58794be3" providerId="AD" clId="Web-{C8DAAD25-5D13-4E0F-A6FB-437C545A03D2}" dt="2022-09-30T15:15:30.927" v="36" actId="20577"/>
          <ac:spMkLst>
            <pc:docMk/>
            <pc:sldMk cId="1932692719" sldId="262"/>
            <ac:spMk id="3" creationId="{00000000-0000-0000-0000-000000000000}"/>
          </ac:spMkLst>
        </pc:spChg>
      </pc:sldChg>
      <pc:sldChg chg="del">
        <pc:chgData name="Kim, Hyesoon" userId="S::hkim358@gatech.edu::0d5c111a-f023-452e-87f1-b54e58794be3" providerId="AD" clId="Web-{C8DAAD25-5D13-4E0F-A6FB-437C545A03D2}" dt="2022-09-30T15:14:08.269" v="11"/>
        <pc:sldMkLst>
          <pc:docMk/>
          <pc:sldMk cId="3063274277" sldId="441"/>
        </pc:sldMkLst>
      </pc:sldChg>
      <pc:sldChg chg="new del">
        <pc:chgData name="Kim, Hyesoon" userId="S::hkim358@gatech.edu::0d5c111a-f023-452e-87f1-b54e58794be3" providerId="AD" clId="Web-{C8DAAD25-5D13-4E0F-A6FB-437C545A03D2}" dt="2022-09-30T15:15:44.146" v="37"/>
        <pc:sldMkLst>
          <pc:docMk/>
          <pc:sldMk cId="3323486733" sldId="442"/>
        </pc:sldMkLst>
      </pc:sldChg>
      <pc:sldChg chg="add">
        <pc:chgData name="Kim, Hyesoon" userId="S::hkim358@gatech.edu::0d5c111a-f023-452e-87f1-b54e58794be3" providerId="AD" clId="Web-{C8DAAD25-5D13-4E0F-A6FB-437C545A03D2}" dt="2022-09-30T15:13:58.784" v="1"/>
        <pc:sldMkLst>
          <pc:docMk/>
          <pc:sldMk cId="3248427500" sldId="443"/>
        </pc:sldMkLst>
      </pc:sldChg>
      <pc:sldChg chg="add">
        <pc:chgData name="Kim, Hyesoon" userId="S::hkim358@gatech.edu::0d5c111a-f023-452e-87f1-b54e58794be3" providerId="AD" clId="Web-{C8DAAD25-5D13-4E0F-A6FB-437C545A03D2}" dt="2022-09-30T15:13:58.925" v="2"/>
        <pc:sldMkLst>
          <pc:docMk/>
          <pc:sldMk cId="1182250175" sldId="444"/>
        </pc:sldMkLst>
      </pc:sldChg>
      <pc:sldChg chg="add">
        <pc:chgData name="Kim, Hyesoon" userId="S::hkim358@gatech.edu::0d5c111a-f023-452e-87f1-b54e58794be3" providerId="AD" clId="Web-{C8DAAD25-5D13-4E0F-A6FB-437C545A03D2}" dt="2022-09-30T15:13:59.050" v="3"/>
        <pc:sldMkLst>
          <pc:docMk/>
          <pc:sldMk cId="2698403081" sldId="445"/>
        </pc:sldMkLst>
      </pc:sldChg>
      <pc:sldChg chg="add">
        <pc:chgData name="Kim, Hyesoon" userId="S::hkim358@gatech.edu::0d5c111a-f023-452e-87f1-b54e58794be3" providerId="AD" clId="Web-{C8DAAD25-5D13-4E0F-A6FB-437C545A03D2}" dt="2022-09-30T15:13:59.175" v="4"/>
        <pc:sldMkLst>
          <pc:docMk/>
          <pc:sldMk cId="983346214" sldId="446"/>
        </pc:sldMkLst>
      </pc:sldChg>
      <pc:sldChg chg="add">
        <pc:chgData name="Kim, Hyesoon" userId="S::hkim358@gatech.edu::0d5c111a-f023-452e-87f1-b54e58794be3" providerId="AD" clId="Web-{C8DAAD25-5D13-4E0F-A6FB-437C545A03D2}" dt="2022-09-30T15:13:59.347" v="5"/>
        <pc:sldMkLst>
          <pc:docMk/>
          <pc:sldMk cId="859483486" sldId="447"/>
        </pc:sldMkLst>
      </pc:sldChg>
      <pc:sldChg chg="add">
        <pc:chgData name="Kim, Hyesoon" userId="S::hkim358@gatech.edu::0d5c111a-f023-452e-87f1-b54e58794be3" providerId="AD" clId="Web-{C8DAAD25-5D13-4E0F-A6FB-437C545A03D2}" dt="2022-09-30T15:13:59.472" v="6"/>
        <pc:sldMkLst>
          <pc:docMk/>
          <pc:sldMk cId="3708940287" sldId="448"/>
        </pc:sldMkLst>
      </pc:sldChg>
      <pc:sldChg chg="add">
        <pc:chgData name="Kim, Hyesoon" userId="S::hkim358@gatech.edu::0d5c111a-f023-452e-87f1-b54e58794be3" providerId="AD" clId="Web-{C8DAAD25-5D13-4E0F-A6FB-437C545A03D2}" dt="2022-09-30T15:13:59.660" v="7"/>
        <pc:sldMkLst>
          <pc:docMk/>
          <pc:sldMk cId="1468686692" sldId="449"/>
        </pc:sldMkLst>
      </pc:sldChg>
      <pc:sldChg chg="add">
        <pc:chgData name="Kim, Hyesoon" userId="S::hkim358@gatech.edu::0d5c111a-f023-452e-87f1-b54e58794be3" providerId="AD" clId="Web-{C8DAAD25-5D13-4E0F-A6FB-437C545A03D2}" dt="2022-09-30T15:13:59.723" v="8"/>
        <pc:sldMkLst>
          <pc:docMk/>
          <pc:sldMk cId="3182217727" sldId="450"/>
        </pc:sldMkLst>
      </pc:sldChg>
      <pc:sldChg chg="add">
        <pc:chgData name="Kim, Hyesoon" userId="S::hkim358@gatech.edu::0d5c111a-f023-452e-87f1-b54e58794be3" providerId="AD" clId="Web-{C8DAAD25-5D13-4E0F-A6FB-437C545A03D2}" dt="2022-09-30T15:13:59.878" v="9"/>
        <pc:sldMkLst>
          <pc:docMk/>
          <pc:sldMk cId="1492141903" sldId="451"/>
        </pc:sldMkLst>
      </pc:sldChg>
      <pc:sldChg chg="add">
        <pc:chgData name="Kim, Hyesoon" userId="S::hkim358@gatech.edu::0d5c111a-f023-452e-87f1-b54e58794be3" providerId="AD" clId="Web-{C8DAAD25-5D13-4E0F-A6FB-437C545A03D2}" dt="2022-09-30T15:14:00.019" v="10"/>
        <pc:sldMkLst>
          <pc:docMk/>
          <pc:sldMk cId="609446" sldId="452"/>
        </pc:sldMkLst>
      </pc:sldChg>
      <pc:sldChg chg="add">
        <pc:chgData name="Kim, Hyesoon" userId="S::hkim358@gatech.edu::0d5c111a-f023-452e-87f1-b54e58794be3" providerId="AD" clId="Web-{C8DAAD25-5D13-4E0F-A6FB-437C545A03D2}" dt="2022-09-30T15:14:12.285" v="12"/>
        <pc:sldMkLst>
          <pc:docMk/>
          <pc:sldMk cId="1741389525" sldId="453"/>
        </pc:sldMkLst>
      </pc:sldChg>
      <pc:sldChg chg="modSp new mod chgLayout">
        <pc:chgData name="Kim, Hyesoon" userId="S::hkim358@gatech.edu::0d5c111a-f023-452e-87f1-b54e58794be3" providerId="AD" clId="Web-{C8DAAD25-5D13-4E0F-A6FB-437C545A03D2}" dt="2022-09-30T15:15:25.411" v="24" actId="20577"/>
        <pc:sldMkLst>
          <pc:docMk/>
          <pc:sldMk cId="1581001703" sldId="454"/>
        </pc:sldMkLst>
        <pc:spChg chg="mod ord">
          <ac:chgData name="Kim, Hyesoon" userId="S::hkim358@gatech.edu::0d5c111a-f023-452e-87f1-b54e58794be3" providerId="AD" clId="Web-{C8DAAD25-5D13-4E0F-A6FB-437C545A03D2}" dt="2022-09-30T15:15:12.724" v="20" actId="20577"/>
          <ac:spMkLst>
            <pc:docMk/>
            <pc:sldMk cId="1581001703" sldId="454"/>
            <ac:spMk id="2" creationId="{DC48AC78-6BE1-65B0-C6BF-A96A45B2BD89}"/>
          </ac:spMkLst>
        </pc:spChg>
        <pc:spChg chg="mod ord">
          <ac:chgData name="Kim, Hyesoon" userId="S::hkim358@gatech.edu::0d5c111a-f023-452e-87f1-b54e58794be3" providerId="AD" clId="Web-{C8DAAD25-5D13-4E0F-A6FB-437C545A03D2}" dt="2022-09-30T15:15:05.895" v="14"/>
          <ac:spMkLst>
            <pc:docMk/>
            <pc:sldMk cId="1581001703" sldId="454"/>
            <ac:spMk id="3" creationId="{E608ECD3-72A7-9AD8-5DDC-44BA3CACC24C}"/>
          </ac:spMkLst>
        </pc:spChg>
        <pc:spChg chg="mod ord">
          <ac:chgData name="Kim, Hyesoon" userId="S::hkim358@gatech.edu::0d5c111a-f023-452e-87f1-b54e58794be3" providerId="AD" clId="Web-{C8DAAD25-5D13-4E0F-A6FB-437C545A03D2}" dt="2022-09-30T15:15:05.895" v="14"/>
          <ac:spMkLst>
            <pc:docMk/>
            <pc:sldMk cId="1581001703" sldId="454"/>
            <ac:spMk id="4" creationId="{DB63F0C1-05A7-CA81-783D-68DDB2C4AC57}"/>
          </ac:spMkLst>
        </pc:spChg>
        <pc:spChg chg="mod ord">
          <ac:chgData name="Kim, Hyesoon" userId="S::hkim358@gatech.edu::0d5c111a-f023-452e-87f1-b54e58794be3" providerId="AD" clId="Web-{C8DAAD25-5D13-4E0F-A6FB-437C545A03D2}" dt="2022-09-30T15:15:25.411" v="24" actId="20577"/>
          <ac:spMkLst>
            <pc:docMk/>
            <pc:sldMk cId="1581001703" sldId="454"/>
            <ac:spMk id="5" creationId="{8761EF79-CC80-86D5-FD0D-944AB155D3CF}"/>
          </ac:spMkLst>
        </pc:spChg>
      </pc:sldChg>
    </pc:docChg>
  </pc:docChgLst>
  <pc:docChgLst>
    <pc:chgData name="Han, Ruobing" userId="S::rhan38@gatech.edu::858265e6-a634-4d42-937c-9657ee47814c" providerId="AD" clId="Web-{E15778BD-703D-4002-81A5-57422B8949F8}"/>
    <pc:docChg chg="modSld">
      <pc:chgData name="Han, Ruobing" userId="S::rhan38@gatech.edu::858265e6-a634-4d42-937c-9657ee47814c" providerId="AD" clId="Web-{E15778BD-703D-4002-81A5-57422B8949F8}" dt="2022-09-30T15:14:45.376" v="2" actId="20577"/>
      <pc:docMkLst>
        <pc:docMk/>
      </pc:docMkLst>
      <pc:sldChg chg="modSp">
        <pc:chgData name="Han, Ruobing" userId="S::rhan38@gatech.edu::858265e6-a634-4d42-937c-9657ee47814c" providerId="AD" clId="Web-{E15778BD-703D-4002-81A5-57422B8949F8}" dt="2022-09-30T15:14:45.376" v="2" actId="20577"/>
        <pc:sldMkLst>
          <pc:docMk/>
          <pc:sldMk cId="1932692719" sldId="262"/>
        </pc:sldMkLst>
        <pc:spChg chg="mod">
          <ac:chgData name="Han, Ruobing" userId="S::rhan38@gatech.edu::858265e6-a634-4d42-937c-9657ee47814c" providerId="AD" clId="Web-{E15778BD-703D-4002-81A5-57422B8949F8}" dt="2022-09-30T15:14:45.376" v="2" actId="20577"/>
          <ac:spMkLst>
            <pc:docMk/>
            <pc:sldMk cId="1932692719" sldId="262"/>
            <ac:spMk id="3" creationId="{00000000-0000-0000-0000-000000000000}"/>
          </ac:spMkLst>
        </pc:spChg>
      </pc:sldChg>
    </pc:docChg>
  </pc:docChgLst>
  <pc:docChgLst>
    <pc:chgData name="Han, Ruobing" userId="S::rhan38@gatech.edu::858265e6-a634-4d42-937c-9657ee47814c" providerId="AD" clId="Web-{33AC8359-CF17-4B0D-842B-4B8E07737A0F}"/>
    <pc:docChg chg="modSld">
      <pc:chgData name="Han, Ruobing" userId="S::rhan38@gatech.edu::858265e6-a634-4d42-937c-9657ee47814c" providerId="AD" clId="Web-{33AC8359-CF17-4B0D-842B-4B8E07737A0F}" dt="2022-09-30T23:27:39.128" v="10" actId="1076"/>
      <pc:docMkLst>
        <pc:docMk/>
      </pc:docMkLst>
      <pc:sldChg chg="modSp">
        <pc:chgData name="Han, Ruobing" userId="S::rhan38@gatech.edu::858265e6-a634-4d42-937c-9657ee47814c" providerId="AD" clId="Web-{33AC8359-CF17-4B0D-842B-4B8E07737A0F}" dt="2022-09-30T23:18:18.441" v="6" actId="20577"/>
        <pc:sldMkLst>
          <pc:docMk/>
          <pc:sldMk cId="1932692719" sldId="262"/>
        </pc:sldMkLst>
        <pc:spChg chg="mod">
          <ac:chgData name="Han, Ruobing" userId="S::rhan38@gatech.edu::858265e6-a634-4d42-937c-9657ee47814c" providerId="AD" clId="Web-{33AC8359-CF17-4B0D-842B-4B8E07737A0F}" dt="2022-09-30T23:18:18.441" v="6" actId="20577"/>
          <ac:spMkLst>
            <pc:docMk/>
            <pc:sldMk cId="1932692719" sldId="262"/>
            <ac:spMk id="3" creationId="{00000000-0000-0000-0000-000000000000}"/>
          </ac:spMkLst>
        </pc:spChg>
      </pc:sldChg>
      <pc:sldChg chg="modSp">
        <pc:chgData name="Han, Ruobing" userId="S::rhan38@gatech.edu::858265e6-a634-4d42-937c-9657ee47814c" providerId="AD" clId="Web-{33AC8359-CF17-4B0D-842B-4B8E07737A0F}" dt="2022-09-30T23:27:39.128" v="10" actId="1076"/>
        <pc:sldMkLst>
          <pc:docMk/>
          <pc:sldMk cId="983346214" sldId="446"/>
        </pc:sldMkLst>
        <pc:picChg chg="mod">
          <ac:chgData name="Han, Ruobing" userId="S::rhan38@gatech.edu::858265e6-a634-4d42-937c-9657ee47814c" providerId="AD" clId="Web-{33AC8359-CF17-4B0D-842B-4B8E07737A0F}" dt="2022-09-30T23:27:39.128" v="10" actId="1076"/>
          <ac:picMkLst>
            <pc:docMk/>
            <pc:sldMk cId="983346214" sldId="446"/>
            <ac:picMk id="6" creationId="{A28D6D17-9B99-4A22-9ECC-388A19FFD9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everyone, I am Ruobing. It’s my pleasure to have this chance to share some Vortex knowledge with all of you. In this slide, I will introduce the Vortex softweare stack, for how we interactive with Vortex hardward and how our software programs be compiled and executed on Vortex.</a:t>
            </a:r>
            <a:endParaRPr lang="en-US"/>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third step, we compile the edited host programs, and link it with Vortex Driver, which is used for host programs to communicate with Vortex devices. As the compiled host programs will be executed on host machine, we can compile it with normal compiler, like </a:t>
            </a:r>
            <a:r>
              <a:rPr lang="en-US" err="1">
                <a:cs typeface="Calibri"/>
              </a:rPr>
              <a:t>gcc</a:t>
            </a:r>
            <a:r>
              <a:rPr lang="en-US">
                <a:cs typeface="Calibri"/>
              </a:rPr>
              <a:t> and clang. We do not need to use POCL compiler</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273644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Finally, we just execute the compiled host programs. It will load the </a:t>
            </a:r>
            <a:r>
              <a:rPr lang="en-US" err="1">
                <a:cs typeface="Calibri"/>
              </a:rPr>
              <a:t>risc</a:t>
            </a:r>
            <a:r>
              <a:rPr lang="en-US">
                <a:cs typeface="Calibri"/>
              </a:rPr>
              <a:t>-v binary kernel and execute it on Vortex devices by communicating with Vortex driver.</a:t>
            </a:r>
          </a:p>
        </p:txBody>
      </p:sp>
      <p:sp>
        <p:nvSpPr>
          <p:cNvPr id="4" name="Slide Number Placeholder 3"/>
          <p:cNvSpPr>
            <a:spLocks noGrp="1"/>
          </p:cNvSpPr>
          <p:nvPr>
            <p:ph type="sldNum" sz="quarter" idx="5"/>
          </p:nvPr>
        </p:nvSpPr>
        <p:spPr/>
        <p:txBody>
          <a:bodyPr/>
          <a:lstStyle/>
          <a:p>
            <a:fld id="{DDB1B570-5433-DC48-8F65-1EA474482B8E}" type="slidenum">
              <a:rPr lang="en-US" smtClean="0"/>
              <a:t>11</a:t>
            </a:fld>
            <a:endParaRPr lang="en-US"/>
          </a:p>
        </p:txBody>
      </p:sp>
    </p:spTree>
    <p:extLst>
      <p:ext uri="{BB962C8B-B14F-4D97-AF65-F5344CB8AC3E}">
        <p14:creationId xmlns:p14="http://schemas.microsoft.com/office/powerpoint/2010/main" val="45483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Among all these Vortex software stack, one the most important parts is scheduler. How to map computation to hardware is critical for achieving high performance. In opencl, work-item distributed among workgroups. As for Vortex, instead of workgroup, we use wavefront to schedule.</a:t>
            </a:r>
            <a:r>
              <a:rPr lang="en-US"/>
              <a:t> A wavefront is a group of work items and work items within one wavefront are executed in parallel and in lock steps. In Vortex, we use wavefront as the unit for scheduling. NVIDIA GPU has a same concept named warp. In NVIDIA GPU, GPUs have the same size of warp, 32 threads within a warp. However, in Vortex, wrap size is configurable. Although this feature make Vortex more flexiable, we have to put more effort for the shcedule algorithms. Although for most high-level users, they can directly execute Vortex without worry about scheduling. If you have interest in changing Vortex's software stack to achieve high performance, these concepts are critical for you.</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12</a:t>
            </a:fld>
            <a:endParaRPr lang="en-US"/>
          </a:p>
        </p:txBody>
      </p:sp>
    </p:spTree>
    <p:extLst>
      <p:ext uri="{BB962C8B-B14F-4D97-AF65-F5344CB8AC3E}">
        <p14:creationId xmlns:p14="http://schemas.microsoft.com/office/powerpoint/2010/main" val="400912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48723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194516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31072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874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CUDA, not like OpenCL, which is supported by POCL naturally, we can not directly following the same route to execute it. POCL supports two format of input kernel, OpenCL format and SPIR-V format. </a:t>
            </a:r>
          </a:p>
        </p:txBody>
      </p:sp>
      <p:sp>
        <p:nvSpPr>
          <p:cNvPr id="4" name="Slide Number Placeholder 3"/>
          <p:cNvSpPr>
            <a:spLocks noGrp="1"/>
          </p:cNvSpPr>
          <p:nvPr>
            <p:ph type="sldNum" sz="quarter" idx="5"/>
          </p:nvPr>
        </p:nvSpPr>
        <p:spPr/>
        <p:txBody>
          <a:bodyPr/>
          <a:lstStyle/>
          <a:p>
            <a:fld id="{DDB1B570-5433-DC48-8F65-1EA474482B8E}" type="slidenum">
              <a:rPr lang="en-US" smtClean="0"/>
              <a:t>18</a:t>
            </a:fld>
            <a:endParaRPr lang="en-US"/>
          </a:p>
        </p:txBody>
      </p:sp>
    </p:spTree>
    <p:extLst>
      <p:ext uri="{BB962C8B-B14F-4D97-AF65-F5344CB8AC3E}">
        <p14:creationId xmlns:p14="http://schemas.microsoft.com/office/powerpoint/2010/main" val="3116771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to support CUDA on Vortex, we have to implement an extra step. We built a translator to translate CUDA into SPIR-V. Thus, after getting the SPIR-V, we can input it into POCL and following the same step as OpenCL. </a:t>
            </a:r>
          </a:p>
        </p:txBody>
      </p:sp>
      <p:sp>
        <p:nvSpPr>
          <p:cNvPr id="4" name="Slide Number Placeholder 3"/>
          <p:cNvSpPr>
            <a:spLocks noGrp="1"/>
          </p:cNvSpPr>
          <p:nvPr>
            <p:ph type="sldNum" sz="quarter" idx="5"/>
          </p:nvPr>
        </p:nvSpPr>
        <p:spPr/>
        <p:txBody>
          <a:bodyPr/>
          <a:lstStyle/>
          <a:p>
            <a:fld id="{DDB1B570-5433-DC48-8F65-1EA474482B8E}" type="slidenum">
              <a:rPr lang="en-US" smtClean="0"/>
              <a:t>19</a:t>
            </a:fld>
            <a:endParaRPr lang="en-US"/>
          </a:p>
        </p:txBody>
      </p:sp>
    </p:spTree>
    <p:extLst>
      <p:ext uri="{BB962C8B-B14F-4D97-AF65-F5344CB8AC3E}">
        <p14:creationId xmlns:p14="http://schemas.microsoft.com/office/powerpoint/2010/main" val="36702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like OpenCL which is proposed for targeting multi-backend devices, CUDA can only be executed by NVIDIA GPU. However, we are not the first project tries to execute CUDA on other devices. There is a previous project aims to </a:t>
            </a:r>
            <a:r>
              <a:rPr lang="en-US" err="1"/>
              <a:t>excute</a:t>
            </a:r>
            <a:r>
              <a:rPr lang="en-US"/>
              <a:t> CUDA on AMD GPUs, and it called HIPIFY. Thanks to the </a:t>
            </a:r>
            <a:r>
              <a:rPr lang="en-US" err="1"/>
              <a:t>similiarilty</a:t>
            </a:r>
            <a:r>
              <a:rPr lang="en-US"/>
              <a:t> between CUDA and HIP, the front end language for AMD devices, HIPIFY can use Regular expression to convert CUDA </a:t>
            </a:r>
            <a:r>
              <a:rPr lang="en-US" err="1"/>
              <a:t>sourcce</a:t>
            </a:r>
            <a:r>
              <a:rPr lang="en-US"/>
              <a:t> code to HIP source code. However, as HIP can not be execute on </a:t>
            </a:r>
            <a:r>
              <a:rPr lang="en-US" err="1"/>
              <a:t>risc</a:t>
            </a:r>
            <a:r>
              <a:rPr lang="en-US"/>
              <a:t>-v devices, and other front end language which supports </a:t>
            </a:r>
            <a:r>
              <a:rPr lang="en-US" err="1"/>
              <a:t>risc</a:t>
            </a:r>
            <a:r>
              <a:rPr lang="en-US"/>
              <a:t>-v does not have high </a:t>
            </a:r>
            <a:r>
              <a:rPr lang="en-US" err="1"/>
              <a:t>similiarity</a:t>
            </a:r>
            <a:r>
              <a:rPr lang="en-US"/>
              <a:t> with CUDA, we can not follow this route to solve our challenges.</a:t>
            </a:r>
            <a:endParaRPr lang="en-US">
              <a:cs typeface="Calibri"/>
            </a:endParaRPr>
          </a:p>
          <a:p>
            <a:r>
              <a:rPr lang="en-US"/>
              <a:t>For another project SYCL, it provides a high level language, which can generate programs be executed  on several back-end devices, including </a:t>
            </a:r>
            <a:r>
              <a:rPr lang="en-US" err="1"/>
              <a:t>risc</a:t>
            </a:r>
            <a:r>
              <a:rPr lang="en-US"/>
              <a:t>-v. But it can not directly use existing </a:t>
            </a:r>
            <a:r>
              <a:rPr lang="en-US" err="1"/>
              <a:t>cuda</a:t>
            </a:r>
            <a:r>
              <a:rPr lang="en-US"/>
              <a:t> code. Instead, it requires users to re-implement </a:t>
            </a:r>
            <a:r>
              <a:rPr lang="en-US" err="1"/>
              <a:t>cuda</a:t>
            </a:r>
            <a:r>
              <a:rPr lang="en-US"/>
              <a:t> programs by </a:t>
            </a:r>
            <a:r>
              <a:rPr lang="en-US" err="1"/>
              <a:t>apis</a:t>
            </a:r>
            <a:r>
              <a:rPr lang="en-US"/>
              <a:t> provided by SYCL. In summary, although there are several code migration project, none of them can be used to support </a:t>
            </a:r>
            <a:r>
              <a:rPr lang="en-US" err="1"/>
              <a:t>risc</a:t>
            </a:r>
            <a:r>
              <a:rPr lang="en-US"/>
              <a:t>-v backend. So for the best of our knowledge, our project is the only one that supports CUDA on RISC-V backend</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20</a:t>
            </a:fld>
            <a:endParaRPr lang="en-US"/>
          </a:p>
        </p:txBody>
      </p:sp>
    </p:spTree>
    <p:extLst>
      <p:ext uri="{BB962C8B-B14F-4D97-AF65-F5344CB8AC3E}">
        <p14:creationId xmlns:p14="http://schemas.microsoft.com/office/powerpoint/2010/main" val="83245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agenda of my introduction. I only put some basic introduction in this slide. For more detail information, I put them together with the intrudction of executing CUDA/OpenCL on Vortex in the next part.</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665466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project I want to introduce is SPIR, it is </a:t>
            </a:r>
            <a:r>
              <a:rPr lang="en-US" err="1"/>
              <a:t>critial</a:t>
            </a:r>
            <a:r>
              <a:rPr lang="en-US"/>
              <a:t> for the </a:t>
            </a:r>
            <a:r>
              <a:rPr lang="en-US" err="1"/>
              <a:t>scaleable</a:t>
            </a:r>
            <a:r>
              <a:rPr lang="en-US"/>
              <a:t> of our framework. SPIR is an IR special for high </a:t>
            </a:r>
            <a:r>
              <a:rPr lang="en-US" err="1"/>
              <a:t>performace</a:t>
            </a:r>
            <a:r>
              <a:rPr lang="en-US"/>
              <a:t> computing and parallel computing, can be regarded as an isolation between frontend language and backend devices. With SPIR, we can compile a source code for different backend devices. In other word, thanks for the </a:t>
            </a:r>
            <a:r>
              <a:rPr lang="en-US" err="1"/>
              <a:t>scalbility</a:t>
            </a:r>
            <a:r>
              <a:rPr lang="en-US"/>
              <a:t> of SPIR, our framework can not only execute CUDA on Vortex devices, but also open to execute on other devices. And we can support other frontend languages as well.</a:t>
            </a:r>
          </a:p>
        </p:txBody>
      </p:sp>
      <p:sp>
        <p:nvSpPr>
          <p:cNvPr id="4" name="Slide Number Placeholder 3"/>
          <p:cNvSpPr>
            <a:spLocks noGrp="1"/>
          </p:cNvSpPr>
          <p:nvPr>
            <p:ph type="sldNum" sz="quarter" idx="5"/>
          </p:nvPr>
        </p:nvSpPr>
        <p:spPr/>
        <p:txBody>
          <a:bodyPr/>
          <a:lstStyle/>
          <a:p>
            <a:fld id="{DDB1B570-5433-DC48-8F65-1EA474482B8E}" type="slidenum">
              <a:rPr lang="en-US" smtClean="0"/>
              <a:t>21</a:t>
            </a:fld>
            <a:endParaRPr lang="en-US"/>
          </a:p>
        </p:txBody>
      </p:sp>
    </p:spTree>
    <p:extLst>
      <p:ext uri="{BB962C8B-B14F-4D97-AF65-F5344CB8AC3E}">
        <p14:creationId xmlns:p14="http://schemas.microsoft.com/office/powerpoint/2010/main" val="327814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have a look of the NVPYX-SPIRV translator. It consists of two step: our translator accepts CUDA source codes as inputs, then, in the first step, we use clang to compile CUDA source code into NVVM IR. NVVM IR is an intermediate representation proposed by NVIDIA, and it can be regarded as a subset of LLVM IR.</a:t>
            </a:r>
          </a:p>
        </p:txBody>
      </p:sp>
      <p:sp>
        <p:nvSpPr>
          <p:cNvPr id="4" name="Slide Number Placeholder 3"/>
          <p:cNvSpPr>
            <a:spLocks noGrp="1"/>
          </p:cNvSpPr>
          <p:nvPr>
            <p:ph type="sldNum" sz="quarter" idx="5"/>
          </p:nvPr>
        </p:nvSpPr>
        <p:spPr/>
        <p:txBody>
          <a:bodyPr/>
          <a:lstStyle/>
          <a:p>
            <a:fld id="{DDB1B570-5433-DC48-8F65-1EA474482B8E}" type="slidenum">
              <a:rPr lang="en-US" smtClean="0"/>
              <a:t>22</a:t>
            </a:fld>
            <a:endParaRPr lang="en-US"/>
          </a:p>
        </p:txBody>
      </p:sp>
    </p:spTree>
    <p:extLst>
      <p:ext uri="{BB962C8B-B14F-4D97-AF65-F5344CB8AC3E}">
        <p14:creationId xmlns:p14="http://schemas.microsoft.com/office/powerpoint/2010/main" val="2843526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that, in the second step, we need to translate a NVVM IR into SPIR-V IR. Each NVVM IR and SPIR-V IR are consists of three parts: device independent instructions, such as load, store, jump and some </a:t>
            </a:r>
            <a:r>
              <a:rPr lang="en-US" err="1"/>
              <a:t>basical</a:t>
            </a:r>
            <a:r>
              <a:rPr lang="en-US"/>
              <a:t> operations. Device specific built-in function, for example, NVVM and SPIR-V has different function to get the thread index and block index. As for the third part, metadata, which is used for code generation. The metadata is different between different backend devices. Thus, for these three parts, we have to handle each part separately.</a:t>
            </a:r>
          </a:p>
        </p:txBody>
      </p:sp>
      <p:sp>
        <p:nvSpPr>
          <p:cNvPr id="4" name="Slide Number Placeholder 3"/>
          <p:cNvSpPr>
            <a:spLocks noGrp="1"/>
          </p:cNvSpPr>
          <p:nvPr>
            <p:ph type="sldNum" sz="quarter" idx="5"/>
          </p:nvPr>
        </p:nvSpPr>
        <p:spPr/>
        <p:txBody>
          <a:bodyPr/>
          <a:lstStyle/>
          <a:p>
            <a:fld id="{DDB1B570-5433-DC48-8F65-1EA474482B8E}" type="slidenum">
              <a:rPr lang="en-US" smtClean="0"/>
              <a:t>23</a:t>
            </a:fld>
            <a:endParaRPr lang="en-US"/>
          </a:p>
        </p:txBody>
      </p:sp>
    </p:spTree>
    <p:extLst>
      <p:ext uri="{BB962C8B-B14F-4D97-AF65-F5344CB8AC3E}">
        <p14:creationId xmlns:p14="http://schemas.microsoft.com/office/powerpoint/2010/main" val="2431227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device </a:t>
            </a:r>
            <a:r>
              <a:rPr lang="en-US" err="1"/>
              <a:t>indeppendent</a:t>
            </a:r>
            <a:r>
              <a:rPr lang="en-US"/>
              <a:t> instructions, the instructions in NVVM is exactly the same in OpenCL. Thus, we can utilize the </a:t>
            </a:r>
            <a:r>
              <a:rPr lang="en-US" err="1"/>
              <a:t>OpenCL_SPIR</a:t>
            </a:r>
            <a:r>
              <a:rPr lang="en-US"/>
              <a:t>-V translator, a third-party library for translating between OpenCL and SPIR-V. However, we can not directly use it on NVVM special built-in functions. As these functions are </a:t>
            </a:r>
            <a:r>
              <a:rPr lang="en-US" err="1"/>
              <a:t>speciaicly</a:t>
            </a:r>
            <a:r>
              <a:rPr lang="en-US"/>
              <a:t> for CUDA, OpenCL does not have these features. So, our major contributions are supporting these CUDA features to be translated to SPIR-V. As for the metadata, as it's also hardware dependent, we have to also implement the translation by ourself, instead of relying on any existing third-party library.</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24</a:t>
            </a:fld>
            <a:endParaRPr lang="en-US"/>
          </a:p>
        </p:txBody>
      </p:sp>
    </p:spTree>
    <p:extLst>
      <p:ext uri="{BB962C8B-B14F-4D97-AF65-F5344CB8AC3E}">
        <p14:creationId xmlns:p14="http://schemas.microsoft.com/office/powerpoint/2010/main" val="1710086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verify the </a:t>
            </a:r>
            <a:r>
              <a:rPr lang="en"/>
              <a:t>Availability of our translator, we try to execute CUDA examples in </a:t>
            </a:r>
            <a:r>
              <a:rPr lang="en" err="1"/>
              <a:t>Rodinia</a:t>
            </a:r>
            <a:r>
              <a:rPr lang="en"/>
              <a:t> benchmark on Vortex, and get the following results. Our pipeline can support most of examples. For the remaining unsupported examples,  Vortex can support them as soon as we add some </a:t>
            </a:r>
            <a:r>
              <a:rPr lang="en" err="1"/>
              <a:t>mathmatical</a:t>
            </a:r>
            <a:r>
              <a:rPr lang="en"/>
              <a:t> built-in function and texture memory features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25</a:t>
            </a:fld>
            <a:endParaRPr lang="en-US"/>
          </a:p>
        </p:txBody>
      </p:sp>
    </p:spTree>
    <p:extLst>
      <p:ext uri="{BB962C8B-B14F-4D97-AF65-F5344CB8AC3E}">
        <p14:creationId xmlns:p14="http://schemas.microsoft.com/office/powerpoint/2010/main" val="3258096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also summary the CUDA features supported by Vortex currently. Now, Vortex can support memory hierarchy, synchronization and several mathematics operations. In the future, we will upgrade both NVPYX-SPIRV translator and Vortex so that we can high a higher coverage for CUDA programs.</a:t>
            </a:r>
          </a:p>
        </p:txBody>
      </p:sp>
      <p:sp>
        <p:nvSpPr>
          <p:cNvPr id="4" name="Slide Number Placeholder 3"/>
          <p:cNvSpPr>
            <a:spLocks noGrp="1"/>
          </p:cNvSpPr>
          <p:nvPr>
            <p:ph type="sldNum" sz="quarter" idx="5"/>
          </p:nvPr>
        </p:nvSpPr>
        <p:spPr/>
        <p:txBody>
          <a:bodyPr/>
          <a:lstStyle/>
          <a:p>
            <a:fld id="{DDB1B570-5433-DC48-8F65-1EA474482B8E}" type="slidenum">
              <a:rPr lang="en-US" smtClean="0"/>
              <a:t>26</a:t>
            </a:fld>
            <a:endParaRPr lang="en-US"/>
          </a:p>
        </p:txBody>
      </p:sp>
    </p:spTree>
    <p:extLst>
      <p:ext uri="{BB962C8B-B14F-4D97-AF65-F5344CB8AC3E}">
        <p14:creationId xmlns:p14="http://schemas.microsoft.com/office/powerpoint/2010/main" val="3020155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Last but not least, all our corresponding repo are open-sourced. If you interested in any part of them, you can directly access the source code on </a:t>
            </a:r>
            <a:r>
              <a:rPr lang="en-US" err="1">
                <a:cs typeface="Calibri"/>
              </a:rPr>
              <a:t>github</a:t>
            </a:r>
            <a:r>
              <a:rPr lang="en-US">
                <a:cs typeface="Calibri"/>
              </a:rPr>
              <a:t>.  If you have any questions, please feel free to contact me. </a:t>
            </a:r>
            <a:r>
              <a:rPr lang="en-US"/>
              <a:t>Thanks for your listening.</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27</a:t>
            </a:fld>
            <a:endParaRPr lang="en-US"/>
          </a:p>
        </p:txBody>
      </p:sp>
    </p:spTree>
    <p:extLst>
      <p:ext uri="{BB962C8B-B14F-4D97-AF65-F5344CB8AC3E}">
        <p14:creationId xmlns:p14="http://schemas.microsoft.com/office/powerpoint/2010/main" val="295045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Thus, to support Vortex as a new backend to POCL, we need to care about the following parts: for compilation, we need to modify the POCL Compiler and provide a Vortex Runtime library. For the Vortex programs, they have different interface as other devices, thus, we have to modify the original pocl compiler to generate the programs have the interface that Vortex need. Besides, Vortex has some specific built-in functions, we have to implement these functions in Vortex Runtime library, and this library will link with the kernel at compilation time. For execution, we need to provide a Vortex Driver for POCL runtime. To integrate a new device into POCL, we have to implement some basic operations, like memory copy, memory allocation and kernel launch and put all these functions into Vortex Driver. POCL framework will use the Vortex Driver to control and communicate with Vortex.</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00931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Vortex software, we high depends on another project, POCL. POCL is an implementation of OpenCL. In other word, it can support executing OpenCL programs on different hardware devices. It consits of two parts: compilation and runtime. For compilation, it based on LLVM. It implements a series of LLVM translation to optimize the input OpenCL programs. It supports several backend devices, including NVIDIA GPU, x86 CPU and even customized accelerator. Besides, it accepts not only OpenCL programs, but also SPIR-V IR as input. To execute an opencl programs on a backend device. First, POCL compiles the program, and link it with hardward dependent runtime library and also Pocl's optimized hardware independent library. Then, the POCL runtime will use the devices drivers to control the devices. It will allocate and manage the memory on devices side, also send and launch the kernel to the devices and fetch the result data from devices side to host side.</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314663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Thus, to support Vortex as a new backend to POCL, we need to care about the following parts: for compilation, we need to modify the POCL Compiler and provide a Vortex Runtime library. For the Vortex programs, they have different interface as other devices, thus, we have to modify the original pocl compiler to generate the programs have the interface that Vortex need. Besides, Vortex has some specific built-in functions, we have to implement these functions in Vortex Runtime library, and this library will link with the kernel at compilation time. For execution, we need to provide a Vortex Driver for POCL runtime. To integrate a new device into POCL, we have to implement some basic operations, like memory copy, memory allocation and kernel launch and put all these functions into Vortex Driver. POCL framework will use the Vortex Driver to control and communicate with Vortex.</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8430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summary, the whole Vortex software stack is the library needed to integrate Vortex into POCL, the Vortex Runtime and Vortex Driver. Not let's go through the process of how to execute a program on Vortex. First, we compile the program with POCL Compiler. Insides the POCL compiler, Vortex runtime library will be linked with compiled kernel. Before generate the binary, as Vortex kernel has different interface, we use device kernel translation to translate the pocl generated programs. After got the generated programs, POCL runtime uses Vortex Driver to offload this kernel to Vortex and launch it.</a:t>
            </a:r>
            <a:endParaRPr lang="en-US"/>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101224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steps to execute OpenCL. Now let's have a look for each step. Assuming our input is a </a:t>
            </a:r>
            <a:r>
              <a:rPr lang="en-US" err="1">
                <a:cs typeface="Calibri"/>
              </a:rPr>
              <a:t>opencl</a:t>
            </a:r>
            <a:r>
              <a:rPr lang="en-US">
                <a:cs typeface="Calibri"/>
              </a:rPr>
              <a:t> program, which consists of two parts: the host part and kernel parts</a:t>
            </a:r>
          </a:p>
        </p:txBody>
      </p:sp>
      <p:sp>
        <p:nvSpPr>
          <p:cNvPr id="4" name="Slide Number Placeholder 3"/>
          <p:cNvSpPr>
            <a:spLocks noGrp="1"/>
          </p:cNvSpPr>
          <p:nvPr>
            <p:ph type="sldNum" sz="quarter" idx="5"/>
          </p:nvPr>
        </p:nvSpPr>
        <p:spPr/>
        <p:txBody>
          <a:bodyPr/>
          <a:lstStyle/>
          <a:p>
            <a:fld id="{DDB1B570-5433-DC48-8F65-1EA474482B8E}" type="slidenum">
              <a:rPr lang="en-US" smtClean="0"/>
              <a:t>7</a:t>
            </a:fld>
            <a:endParaRPr lang="en-US"/>
          </a:p>
        </p:txBody>
      </p:sp>
    </p:spTree>
    <p:extLst>
      <p:ext uri="{BB962C8B-B14F-4D97-AF65-F5344CB8AC3E}">
        <p14:creationId xmlns:p14="http://schemas.microsoft.com/office/powerpoint/2010/main" val="3480741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this first step, we have to compile the kernel part into </a:t>
            </a:r>
            <a:r>
              <a:rPr lang="en-US" err="1">
                <a:cs typeface="Calibri"/>
              </a:rPr>
              <a:t>risc</a:t>
            </a:r>
            <a:r>
              <a:rPr lang="en-US">
                <a:cs typeface="Calibri"/>
              </a:rPr>
              <a:t>-v binary. We will use </a:t>
            </a:r>
            <a:r>
              <a:rPr lang="en-US" err="1">
                <a:cs typeface="Calibri"/>
              </a:rPr>
              <a:t>modied</a:t>
            </a:r>
            <a:r>
              <a:rPr lang="en-US">
                <a:cs typeface="Calibri"/>
              </a:rPr>
              <a:t> POCL compiler in this step. As the original POCL doesn't support </a:t>
            </a:r>
            <a:r>
              <a:rPr lang="en-US" err="1">
                <a:cs typeface="Calibri"/>
              </a:rPr>
              <a:t>risc</a:t>
            </a:r>
            <a:r>
              <a:rPr lang="en-US">
                <a:cs typeface="Calibri"/>
              </a:rPr>
              <a:t>-v architecture. Also, after generated the POCL compiled programs, we have to further translate it with our device kernel translation, as so functions needed by Vortex, like </a:t>
            </a:r>
            <a:r>
              <a:rPr lang="en-US" err="1">
                <a:cs typeface="Calibri"/>
              </a:rPr>
              <a:t>initilization</a:t>
            </a:r>
            <a:r>
              <a:rPr lang="en-US">
                <a:cs typeface="Calibri"/>
              </a:rPr>
              <a:t> and scheduling, are not generated by POCL</a:t>
            </a:r>
          </a:p>
        </p:txBody>
      </p:sp>
      <p:sp>
        <p:nvSpPr>
          <p:cNvPr id="4" name="Slide Number Placeholder 3"/>
          <p:cNvSpPr>
            <a:spLocks noGrp="1"/>
          </p:cNvSpPr>
          <p:nvPr>
            <p:ph type="sldNum" sz="quarter" idx="5"/>
          </p:nvPr>
        </p:nvSpPr>
        <p:spPr/>
        <p:txBody>
          <a:bodyPr/>
          <a:lstStyle/>
          <a:p>
            <a:fld id="{DDB1B570-5433-DC48-8F65-1EA474482B8E}" type="slidenum">
              <a:rPr lang="en-US" smtClean="0"/>
              <a:t>8</a:t>
            </a:fld>
            <a:endParaRPr lang="en-US"/>
          </a:p>
        </p:txBody>
      </p:sp>
    </p:spTree>
    <p:extLst>
      <p:ext uri="{BB962C8B-B14F-4D97-AF65-F5344CB8AC3E}">
        <p14:creationId xmlns:p14="http://schemas.microsoft.com/office/powerpoint/2010/main" val="181773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we generated the binary kernel, now, for our host program, instead of loading the kernel as a text file, now it need to directly load the binary kernel. Thus, we have to manually modify the host programs. It is not a heavy workload, as we only need to modify the kernel loading code. As for the rest parts, like set kernel arguments and create command queue, we can </a:t>
            </a:r>
            <a:r>
              <a:rPr lang="en-US" err="1">
                <a:cs typeface="Calibri"/>
              </a:rPr>
              <a:t>diretcly</a:t>
            </a:r>
            <a:r>
              <a:rPr lang="en-US">
                <a:cs typeface="Calibri"/>
              </a:rPr>
              <a:t> reuse the original host codes.</a:t>
            </a:r>
          </a:p>
          <a:p>
            <a:r>
              <a:rPr lang="en-US">
                <a:cs typeface="Calibri"/>
              </a:rPr>
              <a:t>Besides, currently, we are also working on automatically generate the host programs on CUDA route so that we can avoid any manually edition in the whole process.</a:t>
            </a:r>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1462704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922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vortexgpgpu/poc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github.com/vortexgpgpu/llvm" TargetMode="External"/><Relationship Id="rId4" Type="http://schemas.openxmlformats.org/officeDocument/2006/relationships/hyperlink" Target="https://github.com/vortexgpgpu/NVPTX-SPIRV-Translat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openasip.org/"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513" y="1865868"/>
            <a:ext cx="9979447" cy="1857993"/>
          </a:xfrm>
          <a:solidFill>
            <a:srgbClr val="FFFFFF"/>
          </a:solidFill>
        </p:spPr>
        <p:txBody>
          <a:bodyPr vert="horz" lIns="91440" tIns="45720" rIns="91440" bIns="45720" anchor="t" anchorCtr="0">
            <a:normAutofit fontScale="90000"/>
          </a:bodyPr>
          <a:lstStyle/>
          <a:p>
            <a:br>
              <a:rPr lang="en-US">
                <a:latin typeface="Tahoma"/>
                <a:ea typeface="Tahoma"/>
                <a:cs typeface="Tahoma"/>
              </a:rPr>
            </a:br>
            <a:r>
              <a:rPr lang="en-US" sz="5300">
                <a:latin typeface="Tahoma"/>
                <a:ea typeface="Tahoma"/>
                <a:cs typeface="Tahoma"/>
              </a:rPr>
              <a:t>Vortex OpenCL Software stack</a:t>
            </a:r>
            <a:endParaRPr lang="en-US" sz="5300">
              <a:ln w="9000" cmpd="sng">
                <a:solidFill>
                  <a:prstClr val="black"/>
                </a:solidFill>
                <a:prstDash val="solid"/>
              </a:ln>
            </a:endParaRPr>
          </a:p>
        </p:txBody>
      </p:sp>
      <p:sp>
        <p:nvSpPr>
          <p:cNvPr id="3" name="Subtitle 2"/>
          <p:cNvSpPr>
            <a:spLocks noGrp="1"/>
          </p:cNvSpPr>
          <p:nvPr>
            <p:ph type="subTitle" idx="1"/>
          </p:nvPr>
        </p:nvSpPr>
        <p:spPr>
          <a:xfrm>
            <a:off x="6096000" y="4413942"/>
            <a:ext cx="4005601" cy="914400"/>
          </a:xfrm>
        </p:spPr>
        <p:txBody>
          <a:bodyPr vert="horz" lIns="91440" tIns="45720" rIns="91440" bIns="45720" anchor="t">
            <a:normAutofit/>
          </a:bodyPr>
          <a:lstStyle/>
          <a:p>
            <a:r>
              <a:rPr lang="en-US" sz="2400" dirty="0">
                <a:latin typeface="Tahoma"/>
                <a:ea typeface="Tahoma"/>
                <a:cs typeface="Tahoma"/>
              </a:rPr>
              <a:t>Blaise Tine</a:t>
            </a:r>
          </a:p>
        </p:txBody>
      </p:sp>
    </p:spTree>
    <p:extLst>
      <p:ext uri="{BB962C8B-B14F-4D97-AF65-F5344CB8AC3E}">
        <p14:creationId xmlns:p14="http://schemas.microsoft.com/office/powerpoint/2010/main" val="19326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p>
          <a:p>
            <a:r>
              <a:rPr lang="en-US" sz="1600">
                <a:ea typeface="+mn-lt"/>
                <a:cs typeface="+mn-lt"/>
              </a:rPr>
              <a:t>Step3: Compile edited OpenCL host </a:t>
            </a:r>
            <a:r>
              <a:rPr lang="en-US" sz="1600">
                <a:ea typeface="Tahoma"/>
                <a:cs typeface="Tahoma"/>
              </a:rPr>
              <a:t>(by </a:t>
            </a:r>
            <a:r>
              <a:rPr lang="en-US" sz="1600" err="1">
                <a:ea typeface="Tahoma"/>
                <a:cs typeface="Tahoma"/>
              </a:rPr>
              <a:t>gcc</a:t>
            </a:r>
            <a:r>
              <a:rPr lang="en-US" sz="1600">
                <a:ea typeface="Tahoma"/>
                <a:cs typeface="Tahoma"/>
              </a:rPr>
              <a:t>/clang), and link with</a:t>
            </a:r>
            <a:r>
              <a:rPr lang="en-US" sz="1600">
                <a:ea typeface="+mn-lt"/>
                <a:cs typeface="+mn-lt"/>
              </a:rPr>
              <a:t> Vortex Driver. </a:t>
            </a:r>
            <a:endParaRPr lang="en-US"/>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flipH="1">
            <a:off x="10152992" y="2203230"/>
            <a:ext cx="5256" cy="4939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11F261-A137-4C0E-8F7E-9C3C81EF810A}"/>
              </a:ext>
            </a:extLst>
          </p:cNvPr>
          <p:cNvSpPr txBox="1"/>
          <p:nvPr/>
        </p:nvSpPr>
        <p:spPr>
          <a:xfrm>
            <a:off x="441434" y="4934607"/>
            <a:ext cx="11210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links Vortex Driver with compiled host programs, so they can communicate with Vortex devices (e.g. memory copy, kernel launch)</a:t>
            </a:r>
            <a:endParaRPr lang="en-US">
              <a:ea typeface="맑은 고딕"/>
              <a:cs typeface="+mn-lt"/>
            </a:endParaRPr>
          </a:p>
        </p:txBody>
      </p:sp>
    </p:spTree>
    <p:extLst>
      <p:ext uri="{BB962C8B-B14F-4D97-AF65-F5344CB8AC3E}">
        <p14:creationId xmlns:p14="http://schemas.microsoft.com/office/powerpoint/2010/main" val="265429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11</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p>
          <a:p>
            <a:r>
              <a:rPr lang="en-US" sz="1600">
                <a:solidFill>
                  <a:schemeClr val="tx2">
                    <a:lumMod val="20000"/>
                    <a:lumOff val="80000"/>
                  </a:schemeClr>
                </a:solidFill>
                <a:cs typeface="Tahoma"/>
              </a:rPr>
              <a:t>Step3: Compile edited OpenCL host (by </a:t>
            </a:r>
            <a:r>
              <a:rPr lang="en-US" sz="1600" err="1">
                <a:solidFill>
                  <a:schemeClr val="tx2">
                    <a:lumMod val="20000"/>
                    <a:lumOff val="80000"/>
                  </a:schemeClr>
                </a:solidFill>
                <a:cs typeface="Tahoma"/>
              </a:rPr>
              <a:t>gcc</a:t>
            </a:r>
            <a:r>
              <a:rPr lang="en-US" sz="1600">
                <a:solidFill>
                  <a:schemeClr val="tx2">
                    <a:lumMod val="20000"/>
                    <a:lumOff val="80000"/>
                  </a:schemeClr>
                </a:solidFill>
                <a:cs typeface="Tahoma"/>
              </a:rPr>
              <a:t>/clang), and link with Vortex Driver. </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a:off x="11228989" y="3838902"/>
            <a:ext cx="14451" cy="349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2A16503-92B1-4B9B-B9A4-8BC97F2B7972}"/>
              </a:ext>
            </a:extLst>
          </p:cNvPr>
          <p:cNvCxnSpPr>
            <a:cxnSpLocks/>
          </p:cNvCxnSpPr>
          <p:nvPr/>
        </p:nvCxnSpPr>
        <p:spPr>
          <a:xfrm flipH="1">
            <a:off x="8228285" y="3339660"/>
            <a:ext cx="550479" cy="1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45586E-5740-4FAD-A627-399C6C4F8265}"/>
              </a:ext>
            </a:extLst>
          </p:cNvPr>
          <p:cNvSpPr txBox="1"/>
          <p:nvPr/>
        </p:nvSpPr>
        <p:spPr>
          <a:xfrm>
            <a:off x="441434" y="4934607"/>
            <a:ext cx="11210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POCL runtime uses Vortex Driver, linked in Step3, to communicate with Vortex devices.</a:t>
            </a:r>
            <a:endParaRPr lang="en-US">
              <a:ea typeface="맑은 고딕"/>
              <a:cs typeface="+mn-lt"/>
            </a:endParaRPr>
          </a:p>
        </p:txBody>
      </p:sp>
    </p:spTree>
    <p:extLst>
      <p:ext uri="{BB962C8B-B14F-4D97-AF65-F5344CB8AC3E}">
        <p14:creationId xmlns:p14="http://schemas.microsoft.com/office/powerpoint/2010/main" val="329351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t>Mapping OpenCL Kernel to Vortex H/W</a:t>
            </a: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12</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417689" y="1552222"/>
            <a:ext cx="6972300" cy="4525434"/>
          </a:xfrm>
          <a:prstGeom prst="rect">
            <a:avLst/>
          </a:prstGeom>
        </p:spPr>
        <p:txBody>
          <a:bodyPr vert="horz" lIns="91440" tIns="45720" rIns="91440" bIns="45720"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OpenCL Work-items</a:t>
            </a:r>
          </a:p>
          <a:p>
            <a:pPr lvl="1">
              <a:buFont typeface="Wingdings" panose="05000000000000000000" pitchFamily="2" charset="2"/>
              <a:buChar char="Ø"/>
            </a:pPr>
            <a:r>
              <a:rPr lang="en-US"/>
              <a:t>Global size (X, Y)</a:t>
            </a:r>
          </a:p>
          <a:p>
            <a:pPr lvl="1">
              <a:buFont typeface="Wingdings" panose="05000000000000000000" pitchFamily="2" charset="2"/>
              <a:buChar char="Ø"/>
            </a:pPr>
            <a:r>
              <a:rPr lang="en-US"/>
              <a:t>Local size (x, y)</a:t>
            </a:r>
          </a:p>
          <a:p>
            <a:pPr>
              <a:buFont typeface="Wingdings" panose="05000000000000000000" pitchFamily="2" charset="2"/>
              <a:buChar char="Ø"/>
            </a:pPr>
            <a:r>
              <a:rPr lang="en-US"/>
              <a:t>Vortex Work-items</a:t>
            </a:r>
          </a:p>
          <a:p>
            <a:pPr lvl="1">
              <a:buFont typeface="Wingdings" panose="05000000000000000000" pitchFamily="2" charset="2"/>
              <a:buChar char="Ø"/>
            </a:pPr>
            <a:r>
              <a:rPr lang="en-US">
                <a:latin typeface="Tahoma"/>
                <a:ea typeface="Tahoma"/>
                <a:cs typeface="Tahoma"/>
              </a:rPr>
              <a:t>Wavefronts </a:t>
            </a:r>
            <a:endParaRPr lang="en-US"/>
          </a:p>
          <a:p>
            <a:pPr lvl="1">
              <a:buFont typeface="Wingdings" panose="05000000000000000000" pitchFamily="2" charset="2"/>
              <a:buChar char="Ø"/>
            </a:pPr>
            <a:r>
              <a:rPr lang="en-US"/>
              <a:t>Threads</a:t>
            </a:r>
          </a:p>
          <a:p>
            <a:pPr>
              <a:buFont typeface="Wingdings" panose="05000000000000000000" pitchFamily="2" charset="2"/>
              <a:buChar char="Ø"/>
            </a:pPr>
            <a:r>
              <a:rPr lang="en-US"/>
              <a:t>Distribution</a:t>
            </a:r>
          </a:p>
          <a:p>
            <a:pPr lvl="1">
              <a:buFont typeface="Wingdings" panose="05000000000000000000" pitchFamily="2" charset="2"/>
              <a:buChar char="Ø"/>
            </a:pPr>
            <a:r>
              <a:rPr lang="en-US"/>
              <a:t>POCL workgroup function</a:t>
            </a:r>
          </a:p>
          <a:p>
            <a:pPr lvl="2">
              <a:buFont typeface="Wingdings" panose="05000000000000000000" pitchFamily="2" charset="2"/>
              <a:buChar char="Ø"/>
            </a:pPr>
            <a:r>
              <a:rPr lang="en-US"/>
              <a:t>Executes all work-items in a workgroup</a:t>
            </a:r>
          </a:p>
          <a:p>
            <a:pPr lvl="1">
              <a:buFont typeface="Wingdings" panose="05000000000000000000" pitchFamily="2" charset="2"/>
              <a:buChar char="Ø"/>
            </a:pPr>
            <a:r>
              <a:rPr lang="en-US"/>
              <a:t>Distribute workgroup among all threads</a:t>
            </a:r>
          </a:p>
          <a:p>
            <a:pPr lvl="2">
              <a:buFont typeface="Wingdings" panose="05000000000000000000" pitchFamily="2" charset="2"/>
              <a:buChar char="Ø"/>
            </a:pPr>
            <a:r>
              <a:rPr lang="en-US">
                <a:latin typeface="Tahoma"/>
                <a:ea typeface="Tahoma"/>
                <a:cs typeface="Tahoma"/>
              </a:rPr>
              <a:t>All threads : wavefronts * threads</a:t>
            </a:r>
          </a:p>
          <a:p>
            <a:pPr lvl="1">
              <a:buFont typeface="Wingdings" panose="05000000000000000000" pitchFamily="2" charset="2"/>
              <a:buChar char="Ø"/>
            </a:pPr>
            <a:endParaRPr lang="en-US">
              <a:solidFill>
                <a:srgbClr val="232F4E"/>
              </a:solidFill>
            </a:endParaRPr>
          </a:p>
          <a:p>
            <a:pPr lvl="1">
              <a:buFont typeface="Wingdings" panose="05000000000000000000" pitchFamily="2" charset="2"/>
              <a:buChar char="Ø"/>
            </a:pPr>
            <a:endParaRPr lang="en-US"/>
          </a:p>
        </p:txBody>
      </p:sp>
      <p:pic>
        <p:nvPicPr>
          <p:cNvPr id="6" name="Picture 5" descr="A screenshot of a cell phone&#10;&#10;Description automatically generated">
            <a:extLst>
              <a:ext uri="{FF2B5EF4-FFF2-40B4-BE49-F238E27FC236}">
                <a16:creationId xmlns:a16="http://schemas.microsoft.com/office/drawing/2014/main" id="{DCC0DC80-A6CF-4F8C-9CB0-63B111BCDBB7}"/>
              </a:ext>
            </a:extLst>
          </p:cNvPr>
          <p:cNvPicPr>
            <a:picLocks noChangeAspect="1"/>
          </p:cNvPicPr>
          <p:nvPr/>
        </p:nvPicPr>
        <p:blipFill>
          <a:blip r:embed="rId3"/>
          <a:stretch>
            <a:fillRect/>
          </a:stretch>
        </p:blipFill>
        <p:spPr>
          <a:xfrm>
            <a:off x="3975027" y="1198013"/>
            <a:ext cx="3937146" cy="2613805"/>
          </a:xfrm>
          <a:prstGeom prst="rect">
            <a:avLst/>
          </a:prstGeom>
        </p:spPr>
      </p:pic>
      <p:sp>
        <p:nvSpPr>
          <p:cNvPr id="7" name="Rectangle 6">
            <a:extLst>
              <a:ext uri="{FF2B5EF4-FFF2-40B4-BE49-F238E27FC236}">
                <a16:creationId xmlns:a16="http://schemas.microsoft.com/office/drawing/2014/main" id="{B03CCEDE-4D71-4206-B2EF-797FA7C1FF2E}"/>
              </a:ext>
            </a:extLst>
          </p:cNvPr>
          <p:cNvSpPr/>
          <p:nvPr/>
        </p:nvSpPr>
        <p:spPr>
          <a:xfrm>
            <a:off x="8956646" y="3115807"/>
            <a:ext cx="2720828"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(all threads) {</a:t>
            </a:r>
          </a:p>
          <a:p>
            <a:pPr algn="ctr"/>
            <a:endParaRPr lang="en-US"/>
          </a:p>
          <a:p>
            <a:pPr algn="ctr"/>
            <a:endParaRPr lang="en-US"/>
          </a:p>
          <a:p>
            <a:pPr algn="ctr"/>
            <a:r>
              <a:rPr lang="en-US"/>
              <a:t>}</a:t>
            </a:r>
          </a:p>
        </p:txBody>
      </p:sp>
      <p:sp>
        <p:nvSpPr>
          <p:cNvPr id="8" name="Rectangle 7">
            <a:extLst>
              <a:ext uri="{FF2B5EF4-FFF2-40B4-BE49-F238E27FC236}">
                <a16:creationId xmlns:a16="http://schemas.microsoft.com/office/drawing/2014/main" id="{F6648DA5-A8F0-43CD-846B-353935ADD731}"/>
              </a:ext>
            </a:extLst>
          </p:cNvPr>
          <p:cNvSpPr/>
          <p:nvPr/>
        </p:nvSpPr>
        <p:spPr>
          <a:xfrm>
            <a:off x="9420749" y="3614952"/>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nvGrpSpPr>
          <p:cNvPr id="19" name="Group 18">
            <a:extLst>
              <a:ext uri="{FF2B5EF4-FFF2-40B4-BE49-F238E27FC236}">
                <a16:creationId xmlns:a16="http://schemas.microsoft.com/office/drawing/2014/main" id="{E26C7588-384E-4903-94E8-B635224494B5}"/>
              </a:ext>
            </a:extLst>
          </p:cNvPr>
          <p:cNvGrpSpPr/>
          <p:nvPr/>
        </p:nvGrpSpPr>
        <p:grpSpPr>
          <a:xfrm>
            <a:off x="8956646" y="4791510"/>
            <a:ext cx="2720829" cy="1426129"/>
            <a:chOff x="8956646" y="3221371"/>
            <a:chExt cx="2625754" cy="1426129"/>
          </a:xfrm>
        </p:grpSpPr>
        <p:sp>
          <p:nvSpPr>
            <p:cNvPr id="20" name="Rectangle 19">
              <a:extLst>
                <a:ext uri="{FF2B5EF4-FFF2-40B4-BE49-F238E27FC236}">
                  <a16:creationId xmlns:a16="http://schemas.microsoft.com/office/drawing/2014/main" id="{51508515-2A81-40EB-A068-7656CB62A0B2}"/>
                </a:ext>
              </a:extLst>
            </p:cNvPr>
            <p:cNvSpPr/>
            <p:nvPr/>
          </p:nvSpPr>
          <p:spPr>
            <a:xfrm>
              <a:off x="8956646" y="3221371"/>
              <a:ext cx="2625754"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(remaining threads) {</a:t>
              </a:r>
            </a:p>
            <a:p>
              <a:pPr algn="ctr"/>
              <a:endParaRPr lang="en-US"/>
            </a:p>
            <a:p>
              <a:pPr algn="ctr"/>
              <a:endParaRPr lang="en-US"/>
            </a:p>
            <a:p>
              <a:pPr algn="ctr"/>
              <a:r>
                <a:rPr lang="en-US"/>
                <a:t>}</a:t>
              </a:r>
            </a:p>
          </p:txBody>
        </p:sp>
        <p:sp>
          <p:nvSpPr>
            <p:cNvPr id="21" name="Rectangle 20">
              <a:extLst>
                <a:ext uri="{FF2B5EF4-FFF2-40B4-BE49-F238E27FC236}">
                  <a16:creationId xmlns:a16="http://schemas.microsoft.com/office/drawing/2014/main" id="{A06A6B05-75E0-4494-9D50-15B835FA3E84}"/>
                </a:ext>
              </a:extLst>
            </p:cNvPr>
            <p:cNvSpPr/>
            <p:nvPr/>
          </p:nvSpPr>
          <p:spPr>
            <a:xfrm>
              <a:off x="9420749" y="3720516"/>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sp>
        <p:nvSpPr>
          <p:cNvPr id="12" name="Left Brace 11">
            <a:extLst>
              <a:ext uri="{FF2B5EF4-FFF2-40B4-BE49-F238E27FC236}">
                <a16:creationId xmlns:a16="http://schemas.microsoft.com/office/drawing/2014/main" id="{4CF37865-A88B-4C95-8789-A530E347EF88}"/>
              </a:ext>
            </a:extLst>
          </p:cNvPr>
          <p:cNvSpPr/>
          <p:nvPr/>
        </p:nvSpPr>
        <p:spPr>
          <a:xfrm>
            <a:off x="8408470" y="3115807"/>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A7F68A2B-F574-4AC7-9D23-00AF43A1440D}"/>
              </a:ext>
            </a:extLst>
          </p:cNvPr>
          <p:cNvSpPr/>
          <p:nvPr/>
        </p:nvSpPr>
        <p:spPr>
          <a:xfrm>
            <a:off x="8408470" y="4791509"/>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135B4C5-BFCF-4977-841A-3F362CCD3C8F}"/>
              </a:ext>
            </a:extLst>
          </p:cNvPr>
          <p:cNvSpPr txBox="1"/>
          <p:nvPr/>
        </p:nvSpPr>
        <p:spPr>
          <a:xfrm>
            <a:off x="6644535" y="3616663"/>
            <a:ext cx="1926213" cy="369332"/>
          </a:xfrm>
          <a:prstGeom prst="rect">
            <a:avLst/>
          </a:prstGeom>
          <a:noFill/>
        </p:spPr>
        <p:txBody>
          <a:bodyPr wrap="square" lIns="91440" tIns="45720" rIns="91440" bIns="45720" rtlCol="0" anchor="t">
            <a:spAutoFit/>
          </a:bodyPr>
          <a:lstStyle/>
          <a:p>
            <a:r>
              <a:rPr lang="en-US"/>
              <a:t>Wavefront 0~N</a:t>
            </a:r>
          </a:p>
        </p:txBody>
      </p:sp>
      <p:sp>
        <p:nvSpPr>
          <p:cNvPr id="25" name="TextBox 24">
            <a:extLst>
              <a:ext uri="{FF2B5EF4-FFF2-40B4-BE49-F238E27FC236}">
                <a16:creationId xmlns:a16="http://schemas.microsoft.com/office/drawing/2014/main" id="{F7F5F794-2D6F-4931-BFB3-13487F727087}"/>
              </a:ext>
            </a:extLst>
          </p:cNvPr>
          <p:cNvSpPr txBox="1"/>
          <p:nvPr/>
        </p:nvSpPr>
        <p:spPr>
          <a:xfrm>
            <a:off x="6646735" y="5290655"/>
            <a:ext cx="1778047" cy="369332"/>
          </a:xfrm>
          <a:prstGeom prst="rect">
            <a:avLst/>
          </a:prstGeom>
          <a:noFill/>
        </p:spPr>
        <p:txBody>
          <a:bodyPr wrap="square" lIns="91440" tIns="45720" rIns="91440" bIns="45720" rtlCol="0" anchor="t">
            <a:spAutoFit/>
          </a:bodyPr>
          <a:lstStyle/>
          <a:p>
            <a:r>
              <a:rPr lang="en-US"/>
              <a:t>Wavefront (0)</a:t>
            </a:r>
          </a:p>
        </p:txBody>
      </p:sp>
      <p:cxnSp>
        <p:nvCxnSpPr>
          <p:cNvPr id="27" name="Straight Connector 26">
            <a:extLst>
              <a:ext uri="{FF2B5EF4-FFF2-40B4-BE49-F238E27FC236}">
                <a16:creationId xmlns:a16="http://schemas.microsoft.com/office/drawing/2014/main" id="{DD16C493-0633-425D-9CEA-631783A527B2}"/>
              </a:ext>
            </a:extLst>
          </p:cNvPr>
          <p:cNvCxnSpPr/>
          <p:nvPr/>
        </p:nvCxnSpPr>
        <p:spPr>
          <a:xfrm>
            <a:off x="8833547" y="4667771"/>
            <a:ext cx="2729123"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244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49416"/>
            <a:ext cx="11277600" cy="838200"/>
          </a:xfrm>
          <a:prstGeom prst="rect">
            <a:avLst/>
          </a:prstGeom>
          <a:noFill/>
          <a:ln>
            <a:noFill/>
          </a:ln>
        </p:spPr>
        <p:txBody>
          <a:bodyPr spcFirstLastPara="1" wrap="square" lIns="91425" tIns="45700" rIns="91425" bIns="45700" anchor="b" anchorCtr="0">
            <a:normAutofit/>
          </a:bodyPr>
          <a:lstStyle/>
          <a:p>
            <a:pPr eaLnBrk="0" fontAlgn="base" hangingPunct="0"/>
            <a:r>
              <a:rPr lang="en-US"/>
              <a:t>Mapping OpenCL Kernel to Vortex H/W (2)</a:t>
            </a: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13</a:t>
            </a:fld>
            <a:endParaRPr>
              <a:solidFill>
                <a:srgbClr val="000000"/>
              </a:solidFill>
            </a:endParaRPr>
          </a:p>
        </p:txBody>
      </p:sp>
      <p:sp>
        <p:nvSpPr>
          <p:cNvPr id="12" name="Footer Placeholder 2">
            <a:extLst>
              <a:ext uri="{FF2B5EF4-FFF2-40B4-BE49-F238E27FC236}">
                <a16:creationId xmlns:a16="http://schemas.microsoft.com/office/drawing/2014/main" id="{A44E350C-5B9A-534D-9B9A-910D1CF3E2DA}"/>
              </a:ext>
            </a:extLst>
          </p:cNvPr>
          <p:cNvSpPr>
            <a:spLocks noGrp="1"/>
          </p:cNvSpPr>
          <p:nvPr/>
        </p:nvSpPr>
        <p:spPr>
          <a:xfrm>
            <a:off x="209725" y="6479984"/>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3" name="Content Placeholder 4">
            <a:extLst>
              <a:ext uri="{FF2B5EF4-FFF2-40B4-BE49-F238E27FC236}">
                <a16:creationId xmlns:a16="http://schemas.microsoft.com/office/drawing/2014/main" id="{2428D9C3-E8A1-4156-82CC-0BE384AB3D70}"/>
              </a:ext>
            </a:extLst>
          </p:cNvPr>
          <p:cNvSpPr txBox="1">
            <a:spLocks/>
          </p:cNvSpPr>
          <p:nvPr/>
        </p:nvSpPr>
        <p:spPr>
          <a:xfrm>
            <a:off x="322614" y="1452836"/>
            <a:ext cx="6972300" cy="4525434"/>
          </a:xfrm>
          <a:prstGeom prst="rect">
            <a:avLst/>
          </a:prstGeom>
        </p:spPr>
        <p:txBody>
          <a:bodyPr vert="horz"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en-US"/>
              <a:t>Example: SGEMM</a:t>
            </a:r>
          </a:p>
          <a:p>
            <a:pPr lvl="1">
              <a:buFont typeface="Wingdings" panose="05000000000000000000" pitchFamily="2" charset="2"/>
              <a:buChar char="Ø"/>
            </a:pPr>
            <a:r>
              <a:rPr lang="en-US" err="1"/>
              <a:t>row_Id</a:t>
            </a:r>
            <a:r>
              <a:rPr lang="en-US"/>
              <a:t>: </a:t>
            </a:r>
            <a:r>
              <a:rPr lang="en-US" err="1"/>
              <a:t>get_global_id</a:t>
            </a:r>
            <a:r>
              <a:rPr lang="en-US"/>
              <a:t>(0)</a:t>
            </a:r>
          </a:p>
          <a:p>
            <a:pPr lvl="1">
              <a:buFont typeface="Wingdings" panose="05000000000000000000" pitchFamily="2" charset="2"/>
              <a:buChar char="Ø"/>
            </a:pPr>
            <a:r>
              <a:rPr lang="en-US" err="1"/>
              <a:t>col_Id</a:t>
            </a:r>
            <a:r>
              <a:rPr lang="en-US"/>
              <a:t>: </a:t>
            </a:r>
            <a:r>
              <a:rPr lang="en-US" err="1"/>
              <a:t>get_global_id</a:t>
            </a:r>
            <a:r>
              <a:rPr lang="en-US"/>
              <a:t>(1)</a:t>
            </a:r>
          </a:p>
          <a:p>
            <a:pPr lvl="1">
              <a:buFont typeface="Wingdings" panose="05000000000000000000" pitchFamily="2" charset="2"/>
              <a:buChar char="Ø"/>
            </a:pPr>
            <a:r>
              <a:rPr lang="en-US"/>
              <a:t>A: source buffer A</a:t>
            </a:r>
          </a:p>
          <a:p>
            <a:pPr lvl="1">
              <a:buFont typeface="Wingdings" panose="05000000000000000000" pitchFamily="2" charset="2"/>
              <a:buChar char="Ø"/>
            </a:pPr>
            <a:r>
              <a:rPr lang="en-US"/>
              <a:t>B: source buffer B</a:t>
            </a:r>
          </a:p>
          <a:p>
            <a:pPr lvl="1">
              <a:buFont typeface="Wingdings" panose="05000000000000000000" pitchFamily="2" charset="2"/>
              <a:buChar char="Ø"/>
            </a:pPr>
            <a:r>
              <a:rPr lang="en-US"/>
              <a:t>C: destination buffer C</a:t>
            </a:r>
          </a:p>
        </p:txBody>
      </p:sp>
      <p:pic>
        <p:nvPicPr>
          <p:cNvPr id="3" name="Picture 2" descr="Text&#10;&#10;Description automatically generated">
            <a:extLst>
              <a:ext uri="{FF2B5EF4-FFF2-40B4-BE49-F238E27FC236}">
                <a16:creationId xmlns:a16="http://schemas.microsoft.com/office/drawing/2014/main" id="{59D6F5FA-8D4A-4CEB-B803-B399DD3EDE8A}"/>
              </a:ext>
            </a:extLst>
          </p:cNvPr>
          <p:cNvPicPr>
            <a:picLocks noChangeAspect="1"/>
          </p:cNvPicPr>
          <p:nvPr/>
        </p:nvPicPr>
        <p:blipFill>
          <a:blip r:embed="rId3"/>
          <a:stretch>
            <a:fillRect/>
          </a:stretch>
        </p:blipFill>
        <p:spPr>
          <a:xfrm>
            <a:off x="5044306" y="1724862"/>
            <a:ext cx="4163006" cy="3248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196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49416"/>
            <a:ext cx="11277600" cy="838200"/>
          </a:xfrm>
          <a:prstGeom prst="rect">
            <a:avLst/>
          </a:prstGeom>
          <a:noFill/>
          <a:ln>
            <a:noFill/>
          </a:ln>
        </p:spPr>
        <p:txBody>
          <a:bodyPr spcFirstLastPara="1" wrap="square" lIns="91425" tIns="45700" rIns="91425" bIns="45700" anchor="b" anchorCtr="0">
            <a:normAutofit/>
          </a:bodyPr>
          <a:lstStyle/>
          <a:p>
            <a:pPr eaLnBrk="0" fontAlgn="base" hangingPunct="0"/>
            <a:r>
              <a:rPr lang="en-US"/>
              <a:t>Mapping OpenCL Kernel to Vortex H/W (3)</a:t>
            </a: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14</a:t>
            </a:fld>
            <a:endParaRPr>
              <a:solidFill>
                <a:srgbClr val="000000"/>
              </a:solidFill>
            </a:endParaRPr>
          </a:p>
        </p:txBody>
      </p:sp>
      <p:sp>
        <p:nvSpPr>
          <p:cNvPr id="12" name="Footer Placeholder 2">
            <a:extLst>
              <a:ext uri="{FF2B5EF4-FFF2-40B4-BE49-F238E27FC236}">
                <a16:creationId xmlns:a16="http://schemas.microsoft.com/office/drawing/2014/main" id="{A44E350C-5B9A-534D-9B9A-910D1CF3E2DA}"/>
              </a:ext>
            </a:extLst>
          </p:cNvPr>
          <p:cNvSpPr>
            <a:spLocks noGrp="1"/>
          </p:cNvSpPr>
          <p:nvPr/>
        </p:nvSpPr>
        <p:spPr>
          <a:xfrm>
            <a:off x="209725" y="6479984"/>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3" name="Content Placeholder 4">
            <a:extLst>
              <a:ext uri="{FF2B5EF4-FFF2-40B4-BE49-F238E27FC236}">
                <a16:creationId xmlns:a16="http://schemas.microsoft.com/office/drawing/2014/main" id="{2428D9C3-E8A1-4156-82CC-0BE384AB3D70}"/>
              </a:ext>
            </a:extLst>
          </p:cNvPr>
          <p:cNvSpPr txBox="1">
            <a:spLocks/>
          </p:cNvSpPr>
          <p:nvPr/>
        </p:nvSpPr>
        <p:spPr>
          <a:xfrm>
            <a:off x="304800" y="1166283"/>
            <a:ext cx="6972300" cy="4525434"/>
          </a:xfrm>
          <a:prstGeom prst="rect">
            <a:avLst/>
          </a:prstGeom>
        </p:spPr>
        <p:txBody>
          <a:bodyPr vert="horz"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en-US"/>
              <a:t>Vortex processing elements</a:t>
            </a:r>
          </a:p>
          <a:p>
            <a:pPr lvl="1">
              <a:buFont typeface="Wingdings" panose="05000000000000000000" pitchFamily="2" charset="2"/>
              <a:buChar char="Ø"/>
            </a:pPr>
            <a:r>
              <a:rPr lang="en-US"/>
              <a:t>Wavefronts</a:t>
            </a:r>
          </a:p>
          <a:p>
            <a:pPr lvl="2">
              <a:buFont typeface="Wingdings" panose="05000000000000000000" pitchFamily="2" charset="2"/>
              <a:buChar char="Ø"/>
            </a:pPr>
            <a:r>
              <a:rPr lang="en-US"/>
              <a:t>Threads</a:t>
            </a:r>
          </a:p>
          <a:p>
            <a:pPr>
              <a:buFont typeface="Wingdings" panose="05000000000000000000" pitchFamily="2" charset="2"/>
              <a:buChar char="Ø"/>
            </a:pPr>
            <a:r>
              <a:rPr lang="en-US"/>
              <a:t>Workgroups Scheduling</a:t>
            </a:r>
          </a:p>
          <a:p>
            <a:pPr lvl="1">
              <a:buFont typeface="Wingdings" panose="05000000000000000000" pitchFamily="2" charset="2"/>
              <a:buChar char="Ø"/>
            </a:pPr>
            <a:r>
              <a:rPr lang="en-US"/>
              <a:t> </a:t>
            </a:r>
            <a:r>
              <a:rPr lang="en-US" err="1"/>
              <a:t>vx_spawn_kernel</a:t>
            </a:r>
            <a:r>
              <a:rPr lang="en-US"/>
              <a:t>(</a:t>
            </a:r>
            <a:r>
              <a:rPr lang="en-US" err="1">
                <a:solidFill>
                  <a:srgbClr val="FF0000"/>
                </a:solidFill>
              </a:rPr>
              <a:t>kernel_wrapper</a:t>
            </a:r>
            <a:r>
              <a:rPr lang="en-US"/>
              <a:t>)</a:t>
            </a:r>
          </a:p>
          <a:p>
            <a:pPr lvl="1">
              <a:buFont typeface="Wingdings" panose="05000000000000000000" pitchFamily="2" charset="2"/>
              <a:buChar char="Ø"/>
            </a:pPr>
            <a:r>
              <a:rPr lang="en-US"/>
              <a:t> distribution: </a:t>
            </a:r>
            <a:r>
              <a:rPr lang="en-US" err="1"/>
              <a:t>work_groups</a:t>
            </a:r>
            <a:r>
              <a:rPr lang="en-US"/>
              <a:t> =&gt; threads</a:t>
            </a:r>
          </a:p>
          <a:p>
            <a:pPr lvl="1">
              <a:buFont typeface="Wingdings" panose="05000000000000000000" pitchFamily="2" charset="2"/>
              <a:buChar char="Ø"/>
            </a:pPr>
            <a:r>
              <a:rPr lang="en-US"/>
              <a:t> priority: Maximize wavefront occupancy</a:t>
            </a:r>
          </a:p>
          <a:p>
            <a:pPr lvl="1">
              <a:buFont typeface="Wingdings" panose="05000000000000000000" pitchFamily="2" charset="2"/>
              <a:buChar char="Ø"/>
            </a:pPr>
            <a:r>
              <a:rPr lang="en-US"/>
              <a:t> generate global ids: {X, Y, Z} </a:t>
            </a:r>
          </a:p>
          <a:p>
            <a:pPr>
              <a:buFont typeface="Wingdings" panose="05000000000000000000" pitchFamily="2" charset="2"/>
              <a:buChar char="Ø"/>
            </a:pPr>
            <a:r>
              <a:rPr lang="en-US"/>
              <a:t>Work-items scheduling</a:t>
            </a:r>
          </a:p>
          <a:p>
            <a:pPr lvl="1">
              <a:buFont typeface="Wingdings" panose="05000000000000000000" pitchFamily="2" charset="2"/>
              <a:buChar char="Ø"/>
            </a:pPr>
            <a:r>
              <a:rPr lang="en-US"/>
              <a:t> inline loop iterations</a:t>
            </a:r>
          </a:p>
          <a:p>
            <a:pPr>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6" name="Picture 5" descr="Text&#10;&#10;Description automatically generated">
            <a:extLst>
              <a:ext uri="{FF2B5EF4-FFF2-40B4-BE49-F238E27FC236}">
                <a16:creationId xmlns:a16="http://schemas.microsoft.com/office/drawing/2014/main" id="{9245DF2F-A4C1-4DDD-AD45-2A5AEEE9AC44}"/>
              </a:ext>
            </a:extLst>
          </p:cNvPr>
          <p:cNvPicPr>
            <a:picLocks noChangeAspect="1"/>
          </p:cNvPicPr>
          <p:nvPr/>
        </p:nvPicPr>
        <p:blipFill>
          <a:blip r:embed="rId3"/>
          <a:stretch>
            <a:fillRect/>
          </a:stretch>
        </p:blipFill>
        <p:spPr>
          <a:xfrm>
            <a:off x="7838553" y="1378051"/>
            <a:ext cx="3743847" cy="309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363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Compiler Support</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176000" y="6579370"/>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4917047" cy="5293312"/>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a:t>LLVM Compiler Extension</a:t>
            </a:r>
          </a:p>
          <a:p>
            <a:pPr lvl="1">
              <a:buFont typeface="Wingdings" panose="05000000000000000000" pitchFamily="2" charset="2"/>
              <a:buChar char="Ø"/>
            </a:pPr>
            <a:r>
              <a:rPr lang="en-US"/>
              <a:t>New RISCV target feature</a:t>
            </a:r>
          </a:p>
          <a:p>
            <a:pPr lvl="2">
              <a:buFont typeface="Wingdings" panose="05000000000000000000" pitchFamily="2" charset="2"/>
              <a:buChar char="Ø"/>
            </a:pPr>
            <a:r>
              <a:rPr lang="en-US"/>
              <a:t>+vortex</a:t>
            </a:r>
          </a:p>
          <a:p>
            <a:pPr lvl="1">
              <a:buFont typeface="Wingdings" panose="05000000000000000000" pitchFamily="2" charset="2"/>
              <a:buChar char="Ø"/>
            </a:pPr>
            <a:r>
              <a:rPr lang="en-US"/>
              <a:t>Toolchain integration</a:t>
            </a:r>
          </a:p>
          <a:p>
            <a:pPr lvl="2">
              <a:buFont typeface="Wingdings" panose="05000000000000000000" pitchFamily="2" charset="2"/>
              <a:buChar char="Ø"/>
            </a:pPr>
            <a:r>
              <a:rPr lang="en-US"/>
              <a:t>GCC toolchain</a:t>
            </a:r>
          </a:p>
          <a:p>
            <a:pPr lvl="2">
              <a:buFont typeface="Wingdings" panose="05000000000000000000" pitchFamily="2" charset="2"/>
              <a:buChar char="Ø"/>
            </a:pPr>
            <a:r>
              <a:rPr lang="en-US"/>
              <a:t>Kernel runtime</a:t>
            </a:r>
          </a:p>
          <a:p>
            <a:pPr lvl="1">
              <a:buFont typeface="Wingdings" panose="05000000000000000000" pitchFamily="2" charset="2"/>
              <a:buChar char="Ø"/>
            </a:pPr>
            <a:r>
              <a:rPr lang="en-US"/>
              <a:t>Assembler/Disassembler</a:t>
            </a:r>
          </a:p>
          <a:p>
            <a:pPr lvl="2">
              <a:buFont typeface="Wingdings" panose="05000000000000000000" pitchFamily="2" charset="2"/>
              <a:buChar char="Ø"/>
            </a:pPr>
            <a:r>
              <a:rPr lang="en-US" sz="2000"/>
              <a:t>GPGPU ISA Extension</a:t>
            </a:r>
          </a:p>
          <a:p>
            <a:pPr lvl="3">
              <a:buFont typeface="Wingdings" panose="05000000000000000000" pitchFamily="2" charset="2"/>
              <a:buChar char="Ø"/>
            </a:pPr>
            <a:r>
              <a:rPr lang="en-US" sz="1800" err="1"/>
              <a:t>Wspawn</a:t>
            </a:r>
            <a:r>
              <a:rPr lang="en-US" sz="1800"/>
              <a:t>, </a:t>
            </a:r>
            <a:r>
              <a:rPr lang="en-US" sz="1800" err="1"/>
              <a:t>tmc</a:t>
            </a:r>
            <a:r>
              <a:rPr lang="en-US" sz="1800"/>
              <a:t>, </a:t>
            </a:r>
            <a:r>
              <a:rPr lang="en-US" sz="1800" err="1"/>
              <a:t>split,join</a:t>
            </a:r>
            <a:r>
              <a:rPr lang="en-US" sz="1800"/>
              <a:t>, bar, </a:t>
            </a:r>
            <a:r>
              <a:rPr lang="en-US" sz="1800" err="1"/>
              <a:t>tex</a:t>
            </a:r>
            <a:endParaRPr lang="en-US" sz="1800"/>
          </a:p>
          <a:p>
            <a:pPr lvl="1">
              <a:buFont typeface="Wingdings" panose="05000000000000000000" pitchFamily="2" charset="2"/>
              <a:buChar char="Ø"/>
            </a:pPr>
            <a:r>
              <a:rPr lang="en-US" sz="2200"/>
              <a:t>Split/Join auto-insertion</a:t>
            </a:r>
            <a:endParaRPr sz="2200"/>
          </a:p>
        </p:txBody>
      </p:sp>
      <p:pic>
        <p:nvPicPr>
          <p:cNvPr id="3" name="Picture 2" descr="A screenshot of a computer&#10;&#10;Description automatically generated with medium confidence">
            <a:extLst>
              <a:ext uri="{FF2B5EF4-FFF2-40B4-BE49-F238E27FC236}">
                <a16:creationId xmlns:a16="http://schemas.microsoft.com/office/drawing/2014/main" id="{807355D4-6FFA-CC0F-0510-24AC30F09467}"/>
              </a:ext>
            </a:extLst>
          </p:cNvPr>
          <p:cNvPicPr>
            <a:picLocks noChangeAspect="1"/>
          </p:cNvPicPr>
          <p:nvPr/>
        </p:nvPicPr>
        <p:blipFill>
          <a:blip r:embed="rId3"/>
          <a:stretch>
            <a:fillRect/>
          </a:stretch>
        </p:blipFill>
        <p:spPr>
          <a:xfrm>
            <a:off x="5774049" y="2186690"/>
            <a:ext cx="5401951" cy="2484619"/>
          </a:xfrm>
          <a:prstGeom prst="rect">
            <a:avLst/>
          </a:prstGeom>
          <a:ln>
            <a:noFill/>
          </a:ln>
          <a:effectLst>
            <a:outerShdw blurRad="292100" dist="139700" dir="2700000" algn="tl" rotWithShape="0">
              <a:srgbClr val="333333">
                <a:alpha val="65000"/>
              </a:srgbClr>
            </a:outerShdw>
          </a:effectLst>
        </p:spPr>
      </p:pic>
      <p:sp>
        <p:nvSpPr>
          <p:cNvPr id="5" name="Arrow: Right 4">
            <a:extLst>
              <a:ext uri="{FF2B5EF4-FFF2-40B4-BE49-F238E27FC236}">
                <a16:creationId xmlns:a16="http://schemas.microsoft.com/office/drawing/2014/main" id="{40AE88E1-4F5B-9B98-D3B0-3B581D44838D}"/>
              </a:ext>
            </a:extLst>
          </p:cNvPr>
          <p:cNvSpPr/>
          <p:nvPr/>
        </p:nvSpPr>
        <p:spPr>
          <a:xfrm rot="10800000">
            <a:off x="11289792" y="2825509"/>
            <a:ext cx="585216" cy="313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95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Compiler Support (2)</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176000" y="6579370"/>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6228014" cy="5293312"/>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dirty="0">
                <a:latin typeface="Tahoma"/>
                <a:ea typeface="Tahoma"/>
                <a:cs typeface="Tahoma"/>
              </a:rPr>
              <a:t>Split/Join Auto-insertion</a:t>
            </a:r>
          </a:p>
          <a:p>
            <a:pPr lvl="1">
              <a:buFont typeface="Wingdings" panose="05000000000000000000" pitchFamily="2" charset="2"/>
              <a:buChar char="Ø"/>
            </a:pPr>
            <a:r>
              <a:rPr lang="en-US" dirty="0">
                <a:latin typeface="Tahoma"/>
                <a:ea typeface="Tahoma"/>
                <a:cs typeface="Tahoma"/>
              </a:rPr>
              <a:t>Identify Divergent Branches</a:t>
            </a:r>
          </a:p>
          <a:p>
            <a:pPr lvl="2">
              <a:buFont typeface="Wingdings" panose="05000000000000000000" pitchFamily="2" charset="2"/>
              <a:buChar char="Ø"/>
            </a:pPr>
            <a:r>
              <a:rPr lang="en-US" dirty="0">
                <a:latin typeface="Tahoma"/>
                <a:ea typeface="Tahoma"/>
                <a:cs typeface="Tahoma"/>
              </a:rPr>
              <a:t>Divergent conditional variable</a:t>
            </a:r>
          </a:p>
          <a:p>
            <a:pPr lvl="1">
              <a:buFont typeface="Wingdings" panose="05000000000000000000" pitchFamily="2" charset="2"/>
              <a:buChar char="Ø"/>
            </a:pPr>
            <a:r>
              <a:rPr lang="en-US" dirty="0">
                <a:latin typeface="Tahoma"/>
                <a:ea typeface="Tahoma"/>
                <a:cs typeface="Tahoma"/>
              </a:rPr>
              <a:t>Divergence Analysis</a:t>
            </a:r>
          </a:p>
          <a:p>
            <a:pPr lvl="2">
              <a:buFont typeface="Wingdings" panose="05000000000000000000" pitchFamily="2" charset="2"/>
              <a:buChar char="Ø"/>
            </a:pPr>
            <a:r>
              <a:rPr lang="en-US" dirty="0">
                <a:latin typeface="Tahoma"/>
                <a:ea typeface="Tahoma"/>
                <a:cs typeface="Tahoma"/>
              </a:rPr>
              <a:t>An optimization pass </a:t>
            </a:r>
            <a:endParaRPr lang="en-US" dirty="0"/>
          </a:p>
          <a:p>
            <a:pPr lvl="2">
              <a:buFont typeface="Wingdings" panose="05000000000000000000" pitchFamily="2" charset="2"/>
              <a:buChar char="Ø"/>
            </a:pPr>
            <a:r>
              <a:rPr lang="en-US" dirty="0">
                <a:latin typeface="Tahoma"/>
                <a:ea typeface="Tahoma"/>
                <a:cs typeface="Tahoma"/>
              </a:rPr>
              <a:t>A node is marked as divergent</a:t>
            </a:r>
          </a:p>
          <a:p>
            <a:pPr lvl="3">
              <a:buFont typeface="Wingdings" panose="05000000000000000000" pitchFamily="2" charset="2"/>
              <a:buChar char="Ø"/>
            </a:pPr>
            <a:r>
              <a:rPr lang="en-US" dirty="0">
                <a:latin typeface="Tahoma"/>
                <a:ea typeface="Tahoma"/>
                <a:cs typeface="Tahoma"/>
              </a:rPr>
              <a:t>If any operand is divergent</a:t>
            </a:r>
          </a:p>
          <a:p>
            <a:pPr lvl="2">
              <a:buFont typeface="Wingdings" panose="05000000000000000000" pitchFamily="2" charset="2"/>
              <a:buChar char="Ø"/>
            </a:pPr>
            <a:r>
              <a:rPr lang="en-US" dirty="0">
                <a:latin typeface="Tahoma"/>
                <a:ea typeface="Tahoma"/>
                <a:cs typeface="Tahoma"/>
              </a:rPr>
              <a:t>Track divergence across instruction</a:t>
            </a:r>
          </a:p>
          <a:p>
            <a:pPr lvl="2">
              <a:buFont typeface="Wingdings" panose="05000000000000000000" pitchFamily="2" charset="2"/>
              <a:buChar char="Ø"/>
            </a:pPr>
            <a:r>
              <a:rPr lang="en-US" dirty="0">
                <a:latin typeface="Tahoma"/>
                <a:ea typeface="Tahoma"/>
                <a:cs typeface="Tahoma"/>
              </a:rPr>
              <a:t>Function scope</a:t>
            </a:r>
          </a:p>
          <a:p>
            <a:pPr lvl="1">
              <a:buFont typeface="Wingdings" panose="05000000000000000000" pitchFamily="2" charset="2"/>
              <a:buChar char="Ø"/>
            </a:pPr>
            <a:r>
              <a:rPr lang="en-US" dirty="0">
                <a:latin typeface="Tahoma"/>
                <a:ea typeface="Tahoma"/>
                <a:cs typeface="Tahoma"/>
              </a:rPr>
              <a:t>Code Annotation</a:t>
            </a:r>
          </a:p>
          <a:p>
            <a:pPr lvl="2">
              <a:buFont typeface="Wingdings" panose="05000000000000000000" pitchFamily="2" charset="2"/>
              <a:buChar char="Ø"/>
            </a:pPr>
            <a:r>
              <a:rPr lang="en-US" dirty="0">
                <a:latin typeface="Tahoma"/>
                <a:ea typeface="Tahoma"/>
                <a:cs typeface="Tahoma"/>
              </a:rPr>
              <a:t>Insert split and join instructions</a:t>
            </a:r>
          </a:p>
          <a:p>
            <a:pPr lvl="2">
              <a:buClr>
                <a:srgbClr val="BCBCBC"/>
              </a:buClr>
              <a:buFont typeface="Wingdings" panose="05000000000000000000" pitchFamily="2" charset="2"/>
              <a:buChar char="Ø"/>
            </a:pPr>
            <a:r>
              <a:rPr lang="en-US" dirty="0">
                <a:latin typeface="Tahoma"/>
                <a:ea typeface="Tahoma"/>
                <a:cs typeface="Tahoma"/>
              </a:rPr>
              <a:t>Handling loops is more complex</a:t>
            </a:r>
            <a:endParaRPr lang="en-US" dirty="0"/>
          </a:p>
          <a:p>
            <a:pPr lvl="3">
              <a:buFont typeface="Wingdings" panose="05000000000000000000" pitchFamily="2" charset="2"/>
              <a:buChar char="Ø"/>
            </a:pPr>
            <a:r>
              <a:rPr lang="en-US" dirty="0">
                <a:latin typeface="Tahoma"/>
                <a:ea typeface="Tahoma"/>
                <a:cs typeface="Tahoma"/>
              </a:rPr>
              <a:t>Use </a:t>
            </a:r>
            <a:r>
              <a:rPr lang="en-US" b="1" dirty="0" err="1">
                <a:latin typeface="Tahoma"/>
                <a:ea typeface="Tahoma"/>
                <a:cs typeface="Tahoma"/>
              </a:rPr>
              <a:t>vx_pred</a:t>
            </a:r>
            <a:r>
              <a:rPr lang="en-US" dirty="0">
                <a:latin typeface="Tahoma"/>
                <a:ea typeface="Tahoma"/>
                <a:cs typeface="Tahoma"/>
              </a:rPr>
              <a:t> to disable threads on conditional</a:t>
            </a:r>
          </a:p>
        </p:txBody>
      </p:sp>
      <p:pic>
        <p:nvPicPr>
          <p:cNvPr id="4" name="Picture 3" descr="Shape, arrow&#10;&#10;Description automatically generated">
            <a:extLst>
              <a:ext uri="{FF2B5EF4-FFF2-40B4-BE49-F238E27FC236}">
                <a16:creationId xmlns:a16="http://schemas.microsoft.com/office/drawing/2014/main" id="{6FAE6CE0-1B8F-4D40-B6A8-4F29382C1BF8}"/>
              </a:ext>
            </a:extLst>
          </p:cNvPr>
          <p:cNvPicPr>
            <a:picLocks noChangeAspect="1"/>
          </p:cNvPicPr>
          <p:nvPr/>
        </p:nvPicPr>
        <p:blipFill>
          <a:blip r:embed="rId3"/>
          <a:stretch>
            <a:fillRect/>
          </a:stretch>
        </p:blipFill>
        <p:spPr>
          <a:xfrm>
            <a:off x="6131171" y="1333651"/>
            <a:ext cx="5044829" cy="1525218"/>
          </a:xfrm>
          <a:prstGeom prst="rect">
            <a:avLst/>
          </a:prstGeom>
        </p:spPr>
      </p:pic>
      <p:pic>
        <p:nvPicPr>
          <p:cNvPr id="6" name="Picture 5" descr="Arrow&#10;&#10;Description automatically generated with medium confidence">
            <a:extLst>
              <a:ext uri="{FF2B5EF4-FFF2-40B4-BE49-F238E27FC236}">
                <a16:creationId xmlns:a16="http://schemas.microsoft.com/office/drawing/2014/main" id="{29D18910-D17A-3559-EEC4-639DE9838E23}"/>
              </a:ext>
            </a:extLst>
          </p:cNvPr>
          <p:cNvPicPr>
            <a:picLocks noChangeAspect="1"/>
          </p:cNvPicPr>
          <p:nvPr/>
        </p:nvPicPr>
        <p:blipFill>
          <a:blip r:embed="rId4"/>
          <a:stretch>
            <a:fillRect/>
          </a:stretch>
        </p:blipFill>
        <p:spPr>
          <a:xfrm>
            <a:off x="5974952" y="3133725"/>
            <a:ext cx="5201048" cy="2059807"/>
          </a:xfrm>
          <a:prstGeom prst="rect">
            <a:avLst/>
          </a:prstGeom>
        </p:spPr>
      </p:pic>
    </p:spTree>
    <p:extLst>
      <p:ext uri="{BB962C8B-B14F-4D97-AF65-F5344CB8AC3E}">
        <p14:creationId xmlns:p14="http://schemas.microsoft.com/office/powerpoint/2010/main" val="415784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AC78-6BE1-65B0-C6BF-A96A45B2BD89}"/>
              </a:ext>
            </a:extLst>
          </p:cNvPr>
          <p:cNvSpPr>
            <a:spLocks noGrp="1"/>
          </p:cNvSpPr>
          <p:nvPr>
            <p:ph type="title"/>
          </p:nvPr>
        </p:nvSpPr>
        <p:spPr/>
        <p:txBody>
          <a:bodyPr vert="horz" lIns="91440" tIns="45720" rIns="91440" bIns="45720" anchor="ctr" anchorCtr="0">
            <a:normAutofit/>
          </a:bodyPr>
          <a:lstStyle/>
          <a:p>
            <a:r>
              <a:rPr lang="en-US">
                <a:ln w="9000" cmpd="sng">
                  <a:solidFill>
                    <a:srgbClr val="465E9C">
                      <a:lumMod val="25000"/>
                    </a:srgbClr>
                  </a:solidFill>
                  <a:prstDash val="solid"/>
                </a:ln>
                <a:latin typeface="Tahoma"/>
                <a:ea typeface="Tahoma"/>
                <a:cs typeface="Tahoma"/>
              </a:rPr>
              <a:t>CUDA on Vortex</a:t>
            </a:r>
            <a:endParaRPr lang="en-US"/>
          </a:p>
        </p:txBody>
      </p:sp>
      <p:sp>
        <p:nvSpPr>
          <p:cNvPr id="5" name="Content Placeholder 4">
            <a:extLst>
              <a:ext uri="{FF2B5EF4-FFF2-40B4-BE49-F238E27FC236}">
                <a16:creationId xmlns:a16="http://schemas.microsoft.com/office/drawing/2014/main" id="{8761EF79-CC80-86D5-FD0D-944AB155D3CF}"/>
              </a:ext>
            </a:extLst>
          </p:cNvPr>
          <p:cNvSpPr>
            <a:spLocks noGrp="1"/>
          </p:cNvSpPr>
          <p:nvPr>
            <p:ph type="body" idx="1"/>
          </p:nvPr>
        </p:nvSpPr>
        <p:spPr/>
        <p:txBody>
          <a:bodyPr vert="horz" lIns="91440" tIns="45720" rIns="91440" bIns="45720" anchor="t" anchorCtr="0">
            <a:normAutofit/>
          </a:bodyPr>
          <a:lstStyle/>
          <a:p>
            <a:r>
              <a:rPr lang="en-US" err="1">
                <a:latin typeface="Tahoma"/>
                <a:ea typeface="Tahoma"/>
                <a:cs typeface="Tahoma"/>
              </a:rPr>
              <a:t>Roubing</a:t>
            </a:r>
            <a:r>
              <a:rPr lang="en-US">
                <a:latin typeface="Tahoma"/>
                <a:ea typeface="Tahoma"/>
                <a:cs typeface="Tahoma"/>
              </a:rPr>
              <a:t> Han</a:t>
            </a:r>
            <a:endParaRPr lang="en-US"/>
          </a:p>
        </p:txBody>
      </p:sp>
      <p:sp>
        <p:nvSpPr>
          <p:cNvPr id="3" name="Footer Placeholder 2">
            <a:extLst>
              <a:ext uri="{FF2B5EF4-FFF2-40B4-BE49-F238E27FC236}">
                <a16:creationId xmlns:a16="http://schemas.microsoft.com/office/drawing/2014/main" id="{E608ECD3-72A7-9AD8-5DDC-44BA3CACC24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B63F0C1-05A7-CA81-783D-68DDB2C4AC57}"/>
              </a:ext>
            </a:extLst>
          </p:cNvPr>
          <p:cNvSpPr>
            <a:spLocks noGrp="1"/>
          </p:cNvSpPr>
          <p:nvPr>
            <p:ph type="sldNum" sz="quarter" idx="12"/>
          </p:nvPr>
        </p:nvSpPr>
        <p:spPr/>
        <p:txBody>
          <a:bodyPr/>
          <a:lstStyle/>
          <a:p>
            <a:fld id="{36F63085-4905-477F-9B03-95852450F90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58100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CUDA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18</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Tahoma"/>
              </a:rPr>
              <a:t>SPIR-V Application</a:t>
            </a:r>
          </a:p>
        </p:txBody>
      </p: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POCL runtime support both OpenCL and SPIR-V inputs</a:t>
            </a:r>
          </a:p>
        </p:txBody>
      </p:sp>
    </p:spTree>
    <p:extLst>
      <p:ext uri="{BB962C8B-B14F-4D97-AF65-F5344CB8AC3E}">
        <p14:creationId xmlns:p14="http://schemas.microsoft.com/office/powerpoint/2010/main" val="60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CUDA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19</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Tahoma"/>
              </a:rPr>
              <a:t>SPIR-V Application</a:t>
            </a:r>
          </a:p>
        </p:txBody>
      </p:sp>
      <p:cxnSp>
        <p:nvCxnSpPr>
          <p:cNvPr id="6" name="Straight Arrow Connector 5">
            <a:extLst>
              <a:ext uri="{FF2B5EF4-FFF2-40B4-BE49-F238E27FC236}">
                <a16:creationId xmlns:a16="http://schemas.microsoft.com/office/drawing/2014/main" id="{573F1393-57D3-4F02-B683-5FF3892B9416}"/>
              </a:ext>
            </a:extLst>
          </p:cNvPr>
          <p:cNvCxnSpPr/>
          <p:nvPr/>
        </p:nvCxnSpPr>
        <p:spPr>
          <a:xfrm>
            <a:off x="9739841" y="2754841"/>
            <a:ext cx="11288" cy="462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POCL runtime support both OpenCL and SPIR-V inputs</a:t>
            </a:r>
          </a:p>
        </p:txBody>
      </p:sp>
      <p:sp>
        <p:nvSpPr>
          <p:cNvPr id="9" name="TextBox 8">
            <a:extLst>
              <a:ext uri="{FF2B5EF4-FFF2-40B4-BE49-F238E27FC236}">
                <a16:creationId xmlns:a16="http://schemas.microsoft.com/office/drawing/2014/main" id="{81C259B6-648E-433F-8328-43D8F64B2B94}"/>
              </a:ext>
            </a:extLst>
          </p:cNvPr>
          <p:cNvSpPr txBox="1"/>
          <p:nvPr/>
        </p:nvSpPr>
        <p:spPr>
          <a:xfrm>
            <a:off x="9658384" y="2805916"/>
            <a:ext cx="26287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NVPTX-SPIRV translator</a:t>
            </a:r>
          </a:p>
        </p:txBody>
      </p:sp>
    </p:spTree>
    <p:extLst>
      <p:ext uri="{BB962C8B-B14F-4D97-AF65-F5344CB8AC3E}">
        <p14:creationId xmlns:p14="http://schemas.microsoft.com/office/powerpoint/2010/main" val="14921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721B-D805-4CE3-B025-2B2A1440F31C}"/>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Agenda</a:t>
            </a:r>
            <a:endParaRPr lang="en-US"/>
          </a:p>
        </p:txBody>
      </p:sp>
      <p:sp>
        <p:nvSpPr>
          <p:cNvPr id="3" name="Footer Placeholder 2">
            <a:extLst>
              <a:ext uri="{FF2B5EF4-FFF2-40B4-BE49-F238E27FC236}">
                <a16:creationId xmlns:a16="http://schemas.microsoft.com/office/drawing/2014/main" id="{18E9665E-372C-4BEA-9CE9-8D57B5BDB505}"/>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0D8F7D2F-AC96-406F-A9DD-C5A339C144CD}"/>
              </a:ext>
            </a:extLst>
          </p:cNvPr>
          <p:cNvSpPr>
            <a:spLocks noGrp="1"/>
          </p:cNvSpPr>
          <p:nvPr>
            <p:ph type="sldNum" sz="quarter" idx="12"/>
          </p:nvPr>
        </p:nvSpPr>
        <p:spPr/>
        <p:txBody>
          <a:bodyPr/>
          <a:lstStyle/>
          <a:p>
            <a:fld id="{36F63085-4905-477F-9B03-95852450F900}" type="slidenum">
              <a:rPr lang="en-US" smtClean="0">
                <a:solidFill>
                  <a:prstClr val="black"/>
                </a:solidFill>
              </a:rPr>
              <a:pPr/>
              <a:t>2</a:t>
            </a:fld>
            <a:endParaRPr lang="en-US">
              <a:solidFill>
                <a:prstClr val="black"/>
              </a:solidFill>
            </a:endParaRPr>
          </a:p>
        </p:txBody>
      </p:sp>
      <p:sp>
        <p:nvSpPr>
          <p:cNvPr id="5" name="Content Placeholder 4">
            <a:extLst>
              <a:ext uri="{FF2B5EF4-FFF2-40B4-BE49-F238E27FC236}">
                <a16:creationId xmlns:a16="http://schemas.microsoft.com/office/drawing/2014/main" id="{EAEE545C-A7B8-41BB-8CE9-FD9EA4EEC50D}"/>
              </a:ext>
            </a:extLst>
          </p:cNvPr>
          <p:cNvSpPr>
            <a:spLocks noGrp="1"/>
          </p:cNvSpPr>
          <p:nvPr>
            <p:ph sz="quarter" idx="1"/>
          </p:nvPr>
        </p:nvSpPr>
        <p:spPr/>
        <p:txBody>
          <a:bodyPr vert="horz" lIns="91440" tIns="45720" rIns="91440" bIns="45720" anchor="t">
            <a:normAutofit/>
          </a:bodyPr>
          <a:lstStyle/>
          <a:p>
            <a:r>
              <a:rPr lang="en-US">
                <a:latin typeface="Tahoma"/>
                <a:ea typeface="Tahoma"/>
                <a:cs typeface="Tahoma"/>
              </a:rPr>
              <a:t>Kernel Runtime Library</a:t>
            </a:r>
          </a:p>
          <a:p>
            <a:r>
              <a:rPr lang="en-US">
                <a:latin typeface="Tahoma"/>
                <a:ea typeface="Tahoma"/>
                <a:cs typeface="Tahoma"/>
              </a:rPr>
              <a:t>OpenCL Infrastructure</a:t>
            </a:r>
          </a:p>
          <a:p>
            <a:r>
              <a:rPr lang="en-US">
                <a:latin typeface="Tahoma"/>
                <a:ea typeface="Tahoma"/>
                <a:cs typeface="Tahoma"/>
              </a:rPr>
              <a:t>Mapping POCL Kernel to Vortex H/W</a:t>
            </a:r>
          </a:p>
          <a:p>
            <a:r>
              <a:rPr lang="en-US">
                <a:latin typeface="Tahoma"/>
                <a:ea typeface="Tahoma"/>
                <a:cs typeface="Tahoma"/>
              </a:rPr>
              <a:t>Compiler Support</a:t>
            </a:r>
            <a:endParaRPr lang="en-US"/>
          </a:p>
        </p:txBody>
      </p:sp>
    </p:spTree>
    <p:extLst>
      <p:ext uri="{BB962C8B-B14F-4D97-AF65-F5344CB8AC3E}">
        <p14:creationId xmlns:p14="http://schemas.microsoft.com/office/powerpoint/2010/main" val="4485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Background</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dirty="0" smtClean="0">
                <a:solidFill>
                  <a:prstClr val="black"/>
                </a:solidFill>
              </a:rPr>
              <a:pPr/>
              <a:t>20</a:t>
            </a:fld>
            <a:endParaRPr lang="en-US">
              <a:solidFill>
                <a:prstClr val="black"/>
              </a:solidFill>
            </a:endParaRP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t>HIPIFY: Only for CUDA-&gt;HIP</a:t>
            </a:r>
            <a:endParaRPr lang="en-US">
              <a:cs typeface="Arial"/>
            </a:endParaRPr>
          </a:p>
          <a:p>
            <a:pPr marL="285750" indent="-285750">
              <a:buFont typeface="Arial"/>
              <a:buChar char="•"/>
            </a:pPr>
            <a:r>
              <a:rPr lang="en-US">
                <a:ea typeface="+mn-lt"/>
                <a:cs typeface="+mn-lt"/>
              </a:rPr>
              <a:t>SYCL: Re-implement CUDA programs by SYCL libraries </a:t>
            </a:r>
            <a:endParaRPr lang="en-US">
              <a:cs typeface="Arial"/>
            </a:endParaRPr>
          </a:p>
        </p:txBody>
      </p:sp>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migration:</a:t>
            </a:r>
          </a:p>
        </p:txBody>
      </p:sp>
    </p:spTree>
    <p:extLst>
      <p:ext uri="{BB962C8B-B14F-4D97-AF65-F5344CB8AC3E}">
        <p14:creationId xmlns:p14="http://schemas.microsoft.com/office/powerpoint/2010/main" val="31822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Background</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21</a:t>
            </a:fld>
            <a:endParaRPr lang="en-US">
              <a:solidFill>
                <a:prstClr val="black"/>
              </a:solidFill>
            </a:endParaRPr>
          </a:p>
        </p:txBody>
      </p:sp>
      <p:sp>
        <p:nvSpPr>
          <p:cNvPr id="12" name="TextBox 2">
            <a:extLst>
              <a:ext uri="{FF2B5EF4-FFF2-40B4-BE49-F238E27FC236}">
                <a16:creationId xmlns:a16="http://schemas.microsoft.com/office/drawing/2014/main" id="{1AE2888B-9B99-406C-B4C5-3F3A762923B3}"/>
              </a:ext>
            </a:extLst>
          </p:cNvPr>
          <p:cNvSpPr txBox="1"/>
          <p:nvPr/>
        </p:nvSpPr>
        <p:spPr>
          <a:xfrm>
            <a:off x="3824515" y="6306458"/>
            <a:ext cx="713377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source: https://www.khronos.org/spir/</a:t>
            </a: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t>HIPIFY: Only for CUDA-&gt;HIP</a:t>
            </a:r>
            <a:endParaRPr lang="en-US">
              <a:cs typeface="Arial"/>
            </a:endParaRPr>
          </a:p>
          <a:p>
            <a:pPr marL="285750" indent="-285750">
              <a:buFont typeface="Arial"/>
              <a:buChar char="•"/>
            </a:pPr>
            <a:r>
              <a:rPr lang="en-US">
                <a:ea typeface="+mn-lt"/>
                <a:cs typeface="+mn-lt"/>
              </a:rPr>
              <a:t>SYCL: Re-implement CUDA programs by SYCL libraries </a:t>
            </a:r>
            <a:endParaRPr lang="en-US">
              <a:cs typeface="Arial"/>
            </a:endParaRPr>
          </a:p>
        </p:txBody>
      </p:sp>
      <p:pic>
        <p:nvPicPr>
          <p:cNvPr id="15" name="Picture 14" descr="Diagram&#10;&#10;Description automatically generated">
            <a:extLst>
              <a:ext uri="{FF2B5EF4-FFF2-40B4-BE49-F238E27FC236}">
                <a16:creationId xmlns:a16="http://schemas.microsoft.com/office/drawing/2014/main" id="{BF5CEBA3-FAFC-4EBD-A3B7-B7DA9B57E9F0}"/>
              </a:ext>
            </a:extLst>
          </p:cNvPr>
          <p:cNvPicPr>
            <a:picLocks noChangeAspect="1"/>
          </p:cNvPicPr>
          <p:nvPr/>
        </p:nvPicPr>
        <p:blipFill>
          <a:blip r:embed="rId3"/>
          <a:stretch>
            <a:fillRect/>
          </a:stretch>
        </p:blipFill>
        <p:spPr>
          <a:xfrm>
            <a:off x="1676400" y="2443558"/>
            <a:ext cx="8454571" cy="3777912"/>
          </a:xfrm>
          <a:prstGeom prst="rect">
            <a:avLst/>
          </a:prstGeom>
        </p:spPr>
      </p:pic>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migration:</a:t>
            </a:r>
          </a:p>
        </p:txBody>
      </p:sp>
      <p:sp>
        <p:nvSpPr>
          <p:cNvPr id="10" name="TextBox 9">
            <a:extLst>
              <a:ext uri="{FF2B5EF4-FFF2-40B4-BE49-F238E27FC236}">
                <a16:creationId xmlns:a16="http://schemas.microsoft.com/office/drawing/2014/main" id="{4FBC625A-6D35-4DCB-96CF-88B8DFA91FD4}"/>
              </a:ext>
            </a:extLst>
          </p:cNvPr>
          <p:cNvSpPr txBox="1"/>
          <p:nvPr/>
        </p:nvSpPr>
        <p:spPr>
          <a:xfrm>
            <a:off x="358774" y="28432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SPIR/SPIR-V:</a:t>
            </a:r>
          </a:p>
        </p:txBody>
      </p:sp>
    </p:spTree>
    <p:extLst>
      <p:ext uri="{BB962C8B-B14F-4D97-AF65-F5344CB8AC3E}">
        <p14:creationId xmlns:p14="http://schemas.microsoft.com/office/powerpoint/2010/main" val="146868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Overview of the NVPTX-SPIRV translator</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22</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784433" y="1293396"/>
            <a:ext cx="4312318" cy="4672263"/>
          </a:xfrm>
          <a:prstGeom prst="rect">
            <a:avLst/>
          </a:prstGeom>
        </p:spPr>
      </p:pic>
      <p:sp>
        <p:nvSpPr>
          <p:cNvPr id="20" name="TextBox 19">
            <a:extLst>
              <a:ext uri="{FF2B5EF4-FFF2-40B4-BE49-F238E27FC236}">
                <a16:creationId xmlns:a16="http://schemas.microsoft.com/office/drawing/2014/main" id="{FC4733F7-CCB9-44BB-B176-05F7408042A2}"/>
              </a:ext>
            </a:extLst>
          </p:cNvPr>
          <p:cNvSpPr txBox="1"/>
          <p:nvPr/>
        </p:nvSpPr>
        <p:spPr>
          <a:xfrm>
            <a:off x="6268452" y="2458453"/>
            <a:ext cx="10788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cs typeface="Tahoma"/>
              </a:rPr>
              <a:t>clang</a:t>
            </a:r>
          </a:p>
        </p:txBody>
      </p:sp>
    </p:spTree>
    <p:extLst>
      <p:ext uri="{BB962C8B-B14F-4D97-AF65-F5344CB8AC3E}">
        <p14:creationId xmlns:p14="http://schemas.microsoft.com/office/powerpoint/2010/main" val="370894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NVVM IR-SPIRV</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23</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05302" y="1393658"/>
            <a:ext cx="4312318" cy="4672263"/>
          </a:xfrm>
          <a:prstGeom prst="rect">
            <a:avLst/>
          </a:prstGeom>
        </p:spPr>
      </p:pic>
      <p:pic>
        <p:nvPicPr>
          <p:cNvPr id="5" name="Picture 5" descr="Diagram&#10;&#10;Description automatically generated">
            <a:extLst>
              <a:ext uri="{FF2B5EF4-FFF2-40B4-BE49-F238E27FC236}">
                <a16:creationId xmlns:a16="http://schemas.microsoft.com/office/drawing/2014/main" id="{4F0AED7A-0A35-4C95-9984-440600AC1029}"/>
              </a:ext>
            </a:extLst>
          </p:cNvPr>
          <p:cNvPicPr>
            <a:picLocks noChangeAspect="1"/>
          </p:cNvPicPr>
          <p:nvPr/>
        </p:nvPicPr>
        <p:blipFill>
          <a:blip r:embed="rId4"/>
          <a:stretch>
            <a:fillRect/>
          </a:stretch>
        </p:blipFill>
        <p:spPr>
          <a:xfrm>
            <a:off x="4744453" y="1715788"/>
            <a:ext cx="7034462" cy="3777346"/>
          </a:xfrm>
          <a:prstGeom prst="rect">
            <a:avLst/>
          </a:prstGeom>
        </p:spPr>
      </p:pic>
    </p:spTree>
    <p:extLst>
      <p:ext uri="{BB962C8B-B14F-4D97-AF65-F5344CB8AC3E}">
        <p14:creationId xmlns:p14="http://schemas.microsoft.com/office/powerpoint/2010/main" val="8594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NVVM IR-SPIRV</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24</a:t>
            </a:fld>
            <a:endParaRPr lang="en-US">
              <a:solidFill>
                <a:prstClr val="black"/>
              </a:solidFill>
            </a:endParaRPr>
          </a:p>
        </p:txBody>
      </p:sp>
      <p:pic>
        <p:nvPicPr>
          <p:cNvPr id="6" name="Picture 7" descr="Text&#10;&#10;Description automatically generated">
            <a:extLst>
              <a:ext uri="{FF2B5EF4-FFF2-40B4-BE49-F238E27FC236}">
                <a16:creationId xmlns:a16="http://schemas.microsoft.com/office/drawing/2014/main" id="{A28D6D17-9B99-4A22-9ECC-388A19FFD907}"/>
              </a:ext>
            </a:extLst>
          </p:cNvPr>
          <p:cNvPicPr>
            <a:picLocks noChangeAspect="1"/>
          </p:cNvPicPr>
          <p:nvPr/>
        </p:nvPicPr>
        <p:blipFill>
          <a:blip r:embed="rId3"/>
          <a:stretch>
            <a:fillRect/>
          </a:stretch>
        </p:blipFill>
        <p:spPr>
          <a:xfrm>
            <a:off x="379322" y="1968886"/>
            <a:ext cx="11336772" cy="1792253"/>
          </a:xfrm>
          <a:prstGeom prst="rect">
            <a:avLst/>
          </a:prstGeom>
        </p:spPr>
      </p:pic>
      <p:sp>
        <p:nvSpPr>
          <p:cNvPr id="8" name="TextBox 1">
            <a:extLst>
              <a:ext uri="{FF2B5EF4-FFF2-40B4-BE49-F238E27FC236}">
                <a16:creationId xmlns:a16="http://schemas.microsoft.com/office/drawing/2014/main" id="{BE9F717B-9EC8-4753-B8BA-6FDE84E464DF}"/>
              </a:ext>
            </a:extLst>
          </p:cNvPr>
          <p:cNvSpPr txBox="1"/>
          <p:nvPr/>
        </p:nvSpPr>
        <p:spPr>
          <a:xfrm>
            <a:off x="454511" y="4389695"/>
            <a:ext cx="1162594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For </a:t>
            </a:r>
            <a:r>
              <a:rPr lang="en-US" sz="2000">
                <a:solidFill>
                  <a:schemeClr val="accent6">
                    <a:lumMod val="75000"/>
                  </a:schemeClr>
                </a:solidFill>
              </a:rPr>
              <a:t>device independent instructions</a:t>
            </a:r>
            <a:r>
              <a:rPr lang="en-US" sz="2000"/>
              <a:t> (load, store, </a:t>
            </a:r>
            <a:r>
              <a:rPr lang="en-US" sz="2000" err="1"/>
              <a:t>binaryOp</a:t>
            </a:r>
            <a:r>
              <a:rPr lang="en-US" sz="2000"/>
              <a:t>...):  use OpenCL-SPIR-V translator</a:t>
            </a:r>
            <a:endParaRPr lang="en-US" sz="2000">
              <a:cs typeface="Arial"/>
            </a:endParaRPr>
          </a:p>
          <a:p>
            <a:r>
              <a:rPr lang="en-US" sz="2000">
                <a:cs typeface="Arial"/>
              </a:rPr>
              <a:t>For </a:t>
            </a:r>
            <a:r>
              <a:rPr lang="en-US" sz="2000">
                <a:solidFill>
                  <a:srgbClr val="FF0000"/>
                </a:solidFill>
                <a:cs typeface="Arial"/>
              </a:rPr>
              <a:t>NVVM special built-in function</a:t>
            </a:r>
            <a:r>
              <a:rPr lang="en-US" sz="2000">
                <a:cs typeface="Arial"/>
              </a:rPr>
              <a:t> (</a:t>
            </a:r>
            <a:r>
              <a:rPr lang="en-US" sz="2000" err="1">
                <a:cs typeface="Arial"/>
              </a:rPr>
              <a:t>llvm.nvvm.read.ptx.sreg.tid.x</a:t>
            </a:r>
            <a:r>
              <a:rPr lang="en-US" sz="2000">
                <a:cs typeface="Arial"/>
              </a:rPr>
              <a:t>()...): use NVVM-SPIR-V translator</a:t>
            </a:r>
          </a:p>
        </p:txBody>
      </p:sp>
    </p:spTree>
    <p:extLst>
      <p:ext uri="{BB962C8B-B14F-4D97-AF65-F5344CB8AC3E}">
        <p14:creationId xmlns:p14="http://schemas.microsoft.com/office/powerpoint/2010/main" val="9833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Evaluation</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25</a:t>
            </a:fld>
            <a:endParaRPr lang="en-US">
              <a:solidFill>
                <a:prstClr val="black"/>
              </a:solidFill>
            </a:endParaRPr>
          </a:p>
        </p:txBody>
      </p:sp>
      <p:pic>
        <p:nvPicPr>
          <p:cNvPr id="6" name="Picture 7" descr="Table&#10;&#10;Description automatically generated">
            <a:extLst>
              <a:ext uri="{FF2B5EF4-FFF2-40B4-BE49-F238E27FC236}">
                <a16:creationId xmlns:a16="http://schemas.microsoft.com/office/drawing/2014/main" id="{05557022-CDEB-4537-9987-D8011B7777CA}"/>
              </a:ext>
            </a:extLst>
          </p:cNvPr>
          <p:cNvPicPr>
            <a:picLocks noChangeAspect="1"/>
          </p:cNvPicPr>
          <p:nvPr/>
        </p:nvPicPr>
        <p:blipFill>
          <a:blip r:embed="rId3"/>
          <a:stretch>
            <a:fillRect/>
          </a:stretch>
        </p:blipFill>
        <p:spPr>
          <a:xfrm>
            <a:off x="3120190" y="1225740"/>
            <a:ext cx="5510463" cy="5108359"/>
          </a:xfrm>
          <a:prstGeom prst="rect">
            <a:avLst/>
          </a:prstGeom>
        </p:spPr>
      </p:pic>
    </p:spTree>
    <p:extLst>
      <p:ext uri="{BB962C8B-B14F-4D97-AF65-F5344CB8AC3E}">
        <p14:creationId xmlns:p14="http://schemas.microsoft.com/office/powerpoint/2010/main" val="26984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sz="2000">
                <a:ln w="9000" cmpd="sng">
                  <a:solidFill>
                    <a:srgbClr val="CCDDEA">
                      <a:lumMod val="25000"/>
                    </a:srgbClr>
                  </a:solidFill>
                  <a:prstDash val="solid"/>
                </a:ln>
                <a:latin typeface="Tahoma"/>
                <a:ea typeface="Tahoma"/>
                <a:cs typeface="Tahoma"/>
              </a:rPr>
              <a:t>Features (NVPTX-SPIR-V translator: version v0.1.0, Vortex: version v0.2.0) </a:t>
            </a: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26</a:t>
            </a:fld>
            <a:endParaRPr lang="en-US">
              <a:solidFill>
                <a:prstClr val="black"/>
              </a:solidFill>
            </a:endParaRPr>
          </a:p>
        </p:txBody>
      </p:sp>
      <p:sp>
        <p:nvSpPr>
          <p:cNvPr id="7" name="TextBox 1">
            <a:extLst>
              <a:ext uri="{FF2B5EF4-FFF2-40B4-BE49-F238E27FC236}">
                <a16:creationId xmlns:a16="http://schemas.microsoft.com/office/drawing/2014/main" id="{802B86CB-BB5A-44DC-9788-D6409F1CFB63}"/>
              </a:ext>
            </a:extLst>
          </p:cNvPr>
          <p:cNvSpPr txBox="1"/>
          <p:nvPr/>
        </p:nvSpPr>
        <p:spPr>
          <a:xfrm>
            <a:off x="718673" y="1327397"/>
            <a:ext cx="11215327"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a:t>Memory </a:t>
            </a:r>
            <a:r>
              <a:rPr lang="en-US" sz="2000">
                <a:ea typeface="+mn-lt"/>
                <a:cs typeface="+mn-lt"/>
              </a:rPr>
              <a:t>hierarchy</a:t>
            </a:r>
            <a:endParaRPr lang="en-US" sz="2000">
              <a:cs typeface="Arial"/>
            </a:endParaRPr>
          </a:p>
          <a:p>
            <a:pPr marL="285750" indent="-285750">
              <a:buFont typeface="Arial"/>
              <a:buChar char="•"/>
            </a:pPr>
            <a:r>
              <a:rPr lang="en-US" sz="2000">
                <a:cs typeface="Arial"/>
              </a:rPr>
              <a:t>Synchronization</a:t>
            </a:r>
          </a:p>
          <a:p>
            <a:pPr marL="285750" indent="-285750">
              <a:buFont typeface="Arial"/>
              <a:buChar char="•"/>
            </a:pPr>
            <a:r>
              <a:rPr lang="en-US" sz="2000">
                <a:cs typeface="Arial"/>
              </a:rPr>
              <a:t>Some </a:t>
            </a:r>
            <a:r>
              <a:rPr lang="en-US" sz="2000">
                <a:ea typeface="+mn-lt"/>
                <a:cs typeface="+mn-lt"/>
              </a:rPr>
              <a:t>mathematics operations (square root, log, absolute value)</a:t>
            </a:r>
            <a:endParaRPr lang="en-US" sz="2000">
              <a:cs typeface="Arial"/>
            </a:endParaRPr>
          </a:p>
        </p:txBody>
      </p:sp>
      <p:pic>
        <p:nvPicPr>
          <p:cNvPr id="5" name="Picture 7" descr="Table&#10;&#10;Description automatically generated">
            <a:extLst>
              <a:ext uri="{FF2B5EF4-FFF2-40B4-BE49-F238E27FC236}">
                <a16:creationId xmlns:a16="http://schemas.microsoft.com/office/drawing/2014/main" id="{C23D0254-9E03-4AC6-BD47-106863E71441}"/>
              </a:ext>
            </a:extLst>
          </p:cNvPr>
          <p:cNvPicPr>
            <a:picLocks noChangeAspect="1"/>
          </p:cNvPicPr>
          <p:nvPr/>
        </p:nvPicPr>
        <p:blipFill>
          <a:blip r:embed="rId3"/>
          <a:stretch>
            <a:fillRect/>
          </a:stretch>
        </p:blipFill>
        <p:spPr>
          <a:xfrm>
            <a:off x="2536934" y="2676641"/>
            <a:ext cx="6960475" cy="2831648"/>
          </a:xfrm>
          <a:prstGeom prst="rect">
            <a:avLst/>
          </a:prstGeom>
        </p:spPr>
      </p:pic>
    </p:spTree>
    <p:extLst>
      <p:ext uri="{BB962C8B-B14F-4D97-AF65-F5344CB8AC3E}">
        <p14:creationId xmlns:p14="http://schemas.microsoft.com/office/powerpoint/2010/main" val="118225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D41E-4052-47C9-9428-32E110B72B8E}"/>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Thanks for listening</a:t>
            </a:r>
            <a:endParaRPr lang="en-US"/>
          </a:p>
        </p:txBody>
      </p:sp>
      <p:sp>
        <p:nvSpPr>
          <p:cNvPr id="3" name="Footer Placeholder 2">
            <a:extLst>
              <a:ext uri="{FF2B5EF4-FFF2-40B4-BE49-F238E27FC236}">
                <a16:creationId xmlns:a16="http://schemas.microsoft.com/office/drawing/2014/main" id="{671A599D-311F-4388-B0EB-9F3FC9C6F9B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13ABDC8-C00A-4316-87AB-0A4D5D5961D5}"/>
              </a:ext>
            </a:extLst>
          </p:cNvPr>
          <p:cNvSpPr>
            <a:spLocks noGrp="1"/>
          </p:cNvSpPr>
          <p:nvPr>
            <p:ph type="sldNum" sz="quarter" idx="12"/>
          </p:nvPr>
        </p:nvSpPr>
        <p:spPr/>
        <p:txBody>
          <a:bodyPr/>
          <a:lstStyle/>
          <a:p>
            <a:fld id="{36F63085-4905-477F-9B03-95852450F900}" type="slidenum">
              <a:rPr lang="en-US" smtClean="0">
                <a:solidFill>
                  <a:prstClr val="black"/>
                </a:solidFill>
              </a:rPr>
              <a:pPr/>
              <a:t>27</a:t>
            </a:fld>
            <a:endParaRPr lang="en-US">
              <a:solidFill>
                <a:prstClr val="black"/>
              </a:solidFill>
            </a:endParaRPr>
          </a:p>
        </p:txBody>
      </p:sp>
      <p:sp>
        <p:nvSpPr>
          <p:cNvPr id="5" name="Content Placeholder 4">
            <a:extLst>
              <a:ext uri="{FF2B5EF4-FFF2-40B4-BE49-F238E27FC236}">
                <a16:creationId xmlns:a16="http://schemas.microsoft.com/office/drawing/2014/main" id="{55852668-D96E-4449-835C-785688CB6B3D}"/>
              </a:ext>
            </a:extLst>
          </p:cNvPr>
          <p:cNvSpPr>
            <a:spLocks noGrp="1"/>
          </p:cNvSpPr>
          <p:nvPr>
            <p:ph sz="quarter" idx="1"/>
          </p:nvPr>
        </p:nvSpPr>
        <p:spPr>
          <a:xfrm>
            <a:off x="390197" y="2115207"/>
            <a:ext cx="11582400" cy="2540876"/>
          </a:xfrm>
        </p:spPr>
        <p:txBody>
          <a:bodyPr vert="horz" lIns="91440" tIns="45720" rIns="91440" bIns="45720" anchor="t">
            <a:normAutofit/>
          </a:bodyPr>
          <a:lstStyle/>
          <a:p>
            <a:pPr marL="0" indent="0">
              <a:buNone/>
            </a:pPr>
            <a:r>
              <a:rPr lang="en-US" err="1">
                <a:latin typeface="Tahoma"/>
                <a:ea typeface="Tahoma"/>
                <a:cs typeface="Tahoma"/>
              </a:rPr>
              <a:t>Github</a:t>
            </a:r>
            <a:r>
              <a:rPr lang="en-US">
                <a:latin typeface="Tahoma"/>
                <a:ea typeface="Tahoma"/>
                <a:cs typeface="Tahoma"/>
              </a:rPr>
              <a:t> link:</a:t>
            </a:r>
            <a:endParaRPr lang="en-US"/>
          </a:p>
          <a:p>
            <a:pPr marL="0" indent="0">
              <a:buNone/>
            </a:pPr>
            <a:r>
              <a:rPr lang="en-US">
                <a:latin typeface="Tahoma"/>
                <a:ea typeface="Tahoma"/>
                <a:cs typeface="Tahoma"/>
              </a:rPr>
              <a:t>1) POCL (Vortex version): </a:t>
            </a:r>
            <a:r>
              <a:rPr lang="en-US">
                <a:latin typeface="Tahoma"/>
                <a:ea typeface="Tahoma"/>
                <a:cs typeface="Tahoma"/>
                <a:hlinkClick r:id="rId3"/>
              </a:rPr>
              <a:t>https://github.com/vortexgpgpu/pocl</a:t>
            </a:r>
            <a:endParaRPr lang="en-US">
              <a:latin typeface="Tahoma"/>
              <a:ea typeface="Tahoma"/>
              <a:cs typeface="Tahoma"/>
            </a:endParaRPr>
          </a:p>
          <a:p>
            <a:pPr marL="0" indent="0">
              <a:buNone/>
            </a:pPr>
            <a:r>
              <a:rPr lang="en-US">
                <a:latin typeface="Tahoma"/>
                <a:ea typeface="Tahoma"/>
                <a:cs typeface="Tahoma"/>
              </a:rPr>
              <a:t>2) NVPTX-SPIRV translator: </a:t>
            </a:r>
            <a:r>
              <a:rPr lang="en-US">
                <a:latin typeface="Tahoma"/>
                <a:ea typeface="Tahoma"/>
                <a:cs typeface="Tahoma"/>
                <a:hlinkClick r:id="rId4"/>
              </a:rPr>
              <a:t>https://github.com/vortexgpgpu/NVPTX-SPIRV-Translator</a:t>
            </a:r>
          </a:p>
          <a:p>
            <a:pPr marL="0" indent="0">
              <a:buNone/>
            </a:pPr>
            <a:r>
              <a:rPr lang="en-US">
                <a:latin typeface="Tahoma"/>
                <a:ea typeface="Tahoma"/>
                <a:cs typeface="Tahoma"/>
              </a:rPr>
              <a:t>3) LLVM (Vortex version): </a:t>
            </a:r>
            <a:r>
              <a:rPr lang="en-US">
                <a:latin typeface="Tahoma"/>
                <a:ea typeface="Tahoma"/>
                <a:cs typeface="Tahoma"/>
                <a:hlinkClick r:id="rId5"/>
              </a:rPr>
              <a:t>https://github.com/vortexgpgpu/llvm</a:t>
            </a:r>
            <a:endParaRPr lang="en-US">
              <a:latin typeface="Tahoma"/>
              <a:ea typeface="Tahoma"/>
              <a:cs typeface="Tahoma"/>
            </a:endParaRPr>
          </a:p>
          <a:p>
            <a:pPr marL="0" indent="0">
              <a:buNone/>
            </a:pPr>
            <a:endParaRPr lang="en-US"/>
          </a:p>
        </p:txBody>
      </p:sp>
    </p:spTree>
    <p:extLst>
      <p:ext uri="{BB962C8B-B14F-4D97-AF65-F5344CB8AC3E}">
        <p14:creationId xmlns:p14="http://schemas.microsoft.com/office/powerpoint/2010/main" val="324842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96E7C5-C5E4-4442-B8E9-CE706E0AF2F5}"/>
              </a:ext>
            </a:extLst>
          </p:cNvPr>
          <p:cNvSpPr>
            <a:spLocks noGrp="1"/>
          </p:cNvSpPr>
          <p:nvPr>
            <p:ph type="ftr" sz="quarter" idx="10"/>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400" kern="1200" smtClean="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AUdimat"/>
              </a:rPr>
              <a:t> </a:t>
            </a:r>
          </a:p>
        </p:txBody>
      </p:sp>
      <p:sp>
        <p:nvSpPr>
          <p:cNvPr id="6" name="TextBox 5">
            <a:extLst>
              <a:ext uri="{FF2B5EF4-FFF2-40B4-BE49-F238E27FC236}">
                <a16:creationId xmlns:a16="http://schemas.microsoft.com/office/drawing/2014/main" id="{A3A1DCA5-73D7-4601-A623-D375317F5222}"/>
              </a:ext>
            </a:extLst>
          </p:cNvPr>
          <p:cNvSpPr txBox="1"/>
          <p:nvPr/>
        </p:nvSpPr>
        <p:spPr>
          <a:xfrm>
            <a:off x="4262004" y="3050435"/>
            <a:ext cx="3667992" cy="757130"/>
          </a:xfrm>
          <a:prstGeom prst="rect">
            <a:avLst/>
          </a:prstGeom>
          <a:noFill/>
        </p:spPr>
        <p:txBody>
          <a:bodyPr wrap="none" rtlCol="0">
            <a:spAutoFit/>
          </a:bodyPr>
          <a:lstStyle/>
          <a:p>
            <a:pPr algn="ctr">
              <a:lnSpc>
                <a:spcPct val="90000"/>
              </a:lnSpc>
              <a:buSzPts val="2800"/>
            </a:pPr>
            <a:r>
              <a:rPr lang="en-US" sz="4800" b="1"/>
              <a:t>Thank You!</a:t>
            </a:r>
            <a:endParaRPr lang="en-US"/>
          </a:p>
        </p:txBody>
      </p:sp>
    </p:spTree>
    <p:extLst>
      <p:ext uri="{BB962C8B-B14F-4D97-AF65-F5344CB8AC3E}">
        <p14:creationId xmlns:p14="http://schemas.microsoft.com/office/powerpoint/2010/main" val="174138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770-5B18-4BE4-9DDD-3D1EA317F1FF}"/>
              </a:ext>
            </a:extLst>
          </p:cNvPr>
          <p:cNvSpPr>
            <a:spLocks noGrp="1"/>
          </p:cNvSpPr>
          <p:nvPr>
            <p:ph type="title"/>
          </p:nvPr>
        </p:nvSpPr>
        <p:spPr/>
        <p:txBody>
          <a:bodyPr/>
          <a:lstStyle/>
          <a:p>
            <a:r>
              <a:rPr lang="en-US"/>
              <a:t>Vortex Kernel Runtime Library</a:t>
            </a:r>
          </a:p>
        </p:txBody>
      </p:sp>
      <p:sp>
        <p:nvSpPr>
          <p:cNvPr id="3" name="Footer Placeholder 2">
            <a:extLst>
              <a:ext uri="{FF2B5EF4-FFF2-40B4-BE49-F238E27FC236}">
                <a16:creationId xmlns:a16="http://schemas.microsoft.com/office/drawing/2014/main" id="{0E66626A-91A7-47B7-B152-A6A117D4040B}"/>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E5DDFF70-21BC-407C-9D02-21AB7249BBD8}"/>
              </a:ext>
            </a:extLst>
          </p:cNvPr>
          <p:cNvSpPr>
            <a:spLocks noGrp="1"/>
          </p:cNvSpPr>
          <p:nvPr>
            <p:ph type="sldNum" sz="quarter" idx="12"/>
          </p:nvPr>
        </p:nvSpPr>
        <p:spPr/>
        <p:txBody>
          <a:bodyPr/>
          <a:lstStyle/>
          <a:p>
            <a:fld id="{36F63085-4905-477F-9B03-95852450F900}" type="slidenum">
              <a:rPr lang="en-US" smtClean="0">
                <a:solidFill>
                  <a:prstClr val="black"/>
                </a:solidFill>
              </a:rPr>
              <a:pPr/>
              <a:t>3</a:t>
            </a:fld>
            <a:endParaRPr lang="en-US">
              <a:solidFill>
                <a:prstClr val="black"/>
              </a:solidFill>
            </a:endParaRPr>
          </a:p>
        </p:txBody>
      </p:sp>
      <p:sp>
        <p:nvSpPr>
          <p:cNvPr id="10" name="Footer Placeholder 2">
            <a:extLst>
              <a:ext uri="{FF2B5EF4-FFF2-40B4-BE49-F238E27FC236}">
                <a16:creationId xmlns:a16="http://schemas.microsoft.com/office/drawing/2014/main" id="{C56B1052-6399-45AF-B657-A04C2CFD5A4D}"/>
              </a:ext>
            </a:extLst>
          </p:cNvPr>
          <p:cNvSpPr txBox="1">
            <a:spLocks/>
          </p:cNvSpPr>
          <p:nvPr/>
        </p:nvSpPr>
        <p:spPr>
          <a:xfrm>
            <a:off x="304800" y="6579370"/>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1" name="Slide Number Placeholder 3">
            <a:extLst>
              <a:ext uri="{FF2B5EF4-FFF2-40B4-BE49-F238E27FC236}">
                <a16:creationId xmlns:a16="http://schemas.microsoft.com/office/drawing/2014/main" id="{E3FEC913-466D-4771-A330-7E2BE63C6785}"/>
              </a:ext>
            </a:extLst>
          </p:cNvPr>
          <p:cNvSpPr txBox="1">
            <a:spLocks/>
          </p:cNvSpPr>
          <p:nvPr/>
        </p:nvSpPr>
        <p:spPr>
          <a:xfrm>
            <a:off x="11277600" y="6604233"/>
            <a:ext cx="1016000" cy="228600"/>
          </a:xfrm>
          <a:prstGeom prst="rect">
            <a:avLst/>
          </a:prstGeom>
        </p:spPr>
        <p:txBody>
          <a:bodyPr vert="horz"/>
          <a:lstStyle>
            <a:defPPr>
              <a:defRPr lang="en-US"/>
            </a:defPPr>
            <a:lvl1pPr marL="0" algn="ctr" defTabSz="914400" rtl="0" eaLnBrk="1" latinLnBrk="0" hangingPunct="1">
              <a:defRPr kumimoji="0" sz="1050" b="1" kern="1200" cap="none" spc="0">
                <a:ln>
                  <a:noFill/>
                </a:ln>
                <a:solidFill>
                  <a:schemeClr val="tx1"/>
                </a:solidFill>
                <a:effectLst/>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63085-4905-477F-9B03-95852450F900}" type="slidenum">
              <a:rPr lang="en-US" smtClean="0">
                <a:solidFill>
                  <a:prstClr val="black"/>
                </a:solidFill>
              </a:rPr>
              <a:pPr/>
              <a:t>3</a:t>
            </a:fld>
            <a:endParaRPr lang="en-US">
              <a:solidFill>
                <a:prstClr val="black"/>
              </a:solidFill>
            </a:endParaRPr>
          </a:p>
        </p:txBody>
      </p:sp>
      <p:sp>
        <p:nvSpPr>
          <p:cNvPr id="7" name="Content Placeholder 6">
            <a:extLst>
              <a:ext uri="{FF2B5EF4-FFF2-40B4-BE49-F238E27FC236}">
                <a16:creationId xmlns:a16="http://schemas.microsoft.com/office/drawing/2014/main" id="{37B5A22C-7657-D1B3-1154-CBB60A1E534D}"/>
              </a:ext>
            </a:extLst>
          </p:cNvPr>
          <p:cNvSpPr txBox="1">
            <a:spLocks noGrp="1"/>
          </p:cNvSpPr>
          <p:nvPr>
            <p:ph sz="quarter" idx="1"/>
          </p:nvPr>
        </p:nvSpPr>
        <p:spPr>
          <a:xfrm>
            <a:off x="304800" y="1143000"/>
            <a:ext cx="11582400" cy="4539704"/>
          </a:xfrm>
          <a:prstGeom prst="rect">
            <a:avLst/>
          </a:prstGeom>
          <a:noFill/>
        </p:spPr>
        <p:txBody>
          <a:bodyPr wrap="square" lIns="91440" tIns="45720" rIns="91440" bIns="45720" rtlCol="0" anchor="t">
            <a:spAutoFit/>
          </a:bodyPr>
          <a:lstStyle/>
          <a:p>
            <a:pPr marL="285750" indent="-285750">
              <a:spcBef>
                <a:spcPts val="600"/>
              </a:spcBef>
              <a:buClr>
                <a:schemeClr val="accent2"/>
              </a:buClr>
              <a:buSzPct val="100000"/>
              <a:buFont typeface="Wingdings" panose="05000000000000000000" pitchFamily="2" charset="2"/>
              <a:buChar char="Ø"/>
            </a:pPr>
            <a:r>
              <a:rPr lang="en-US">
                <a:latin typeface="+mj-lt"/>
                <a:ea typeface="Tahoma"/>
                <a:cs typeface="Tahoma"/>
              </a:rPr>
              <a:t>Running Native applications on Vortex</a:t>
            </a:r>
          </a:p>
          <a:p>
            <a:pPr marL="560070" lvl="1" indent="-285750">
              <a:spcBef>
                <a:spcPts val="600"/>
              </a:spcBef>
              <a:buClr>
                <a:schemeClr val="accent2"/>
              </a:buClr>
              <a:buSzPct val="100000"/>
              <a:buFont typeface="Wingdings" panose="05000000000000000000" pitchFamily="2" charset="2"/>
              <a:buChar char="Ø"/>
            </a:pPr>
            <a:r>
              <a:rPr lang="en-US">
                <a:solidFill>
                  <a:schemeClr val="tx2">
                    <a:lumMod val="50000"/>
                  </a:schemeClr>
                </a:solidFill>
                <a:latin typeface="+mj-lt"/>
                <a:ea typeface="Tahoma"/>
                <a:cs typeface="Tahoma"/>
              </a:rPr>
              <a:t>Schedule a task on the parallel H/W?</a:t>
            </a:r>
          </a:p>
          <a:p>
            <a:pPr marL="834390" lvl="2" indent="-285750">
              <a:spcBef>
                <a:spcPts val="600"/>
              </a:spcBef>
              <a:buClr>
                <a:schemeClr val="accent2"/>
              </a:buClr>
              <a:buSzPct val="100000"/>
              <a:buFont typeface="Wingdings" panose="05000000000000000000" pitchFamily="2" charset="2"/>
              <a:buChar char="Ø"/>
            </a:pPr>
            <a:r>
              <a:rPr lang="en-US" b="0" i="0">
                <a:effectLst/>
                <a:latin typeface="+mj-lt"/>
              </a:rPr>
              <a:t>void</a:t>
            </a:r>
            <a:r>
              <a:rPr lang="en-US" b="0" i="0">
                <a:solidFill>
                  <a:srgbClr val="24292F"/>
                </a:solidFill>
                <a:effectLst/>
                <a:latin typeface="+mj-lt"/>
              </a:rPr>
              <a:t> </a:t>
            </a:r>
            <a:r>
              <a:rPr lang="en-US" b="1" i="0" err="1">
                <a:solidFill>
                  <a:srgbClr val="24292F"/>
                </a:solidFill>
                <a:effectLst/>
                <a:latin typeface="+mj-lt"/>
              </a:rPr>
              <a:t>vx_spawn_tasks</a:t>
            </a:r>
            <a:r>
              <a:rPr lang="en-US" b="0" i="0">
                <a:solidFill>
                  <a:srgbClr val="24292F"/>
                </a:solidFill>
                <a:effectLst/>
                <a:latin typeface="+mj-lt"/>
              </a:rPr>
              <a:t>(</a:t>
            </a:r>
            <a:r>
              <a:rPr lang="en-US" b="0" i="0">
                <a:effectLst/>
                <a:latin typeface="+mj-lt"/>
              </a:rPr>
              <a:t>int</a:t>
            </a:r>
            <a:r>
              <a:rPr lang="en-US" b="0" i="0">
                <a:solidFill>
                  <a:srgbClr val="24292F"/>
                </a:solidFill>
                <a:effectLst/>
                <a:latin typeface="+mj-lt"/>
              </a:rPr>
              <a:t> </a:t>
            </a:r>
            <a:r>
              <a:rPr lang="en-US" b="0" i="0" err="1">
                <a:solidFill>
                  <a:srgbClr val="24292F"/>
                </a:solidFill>
                <a:effectLst/>
                <a:latin typeface="+mj-lt"/>
              </a:rPr>
              <a:t>num_tasks</a:t>
            </a:r>
            <a:r>
              <a:rPr lang="en-US" b="0" i="0">
                <a:solidFill>
                  <a:srgbClr val="24292F"/>
                </a:solidFill>
                <a:effectLst/>
                <a:latin typeface="+mj-lt"/>
              </a:rPr>
              <a:t>, </a:t>
            </a:r>
            <a:r>
              <a:rPr lang="en-US" b="0" i="0" err="1">
                <a:solidFill>
                  <a:srgbClr val="24292F"/>
                </a:solidFill>
                <a:effectLst/>
                <a:latin typeface="+mj-lt"/>
              </a:rPr>
              <a:t>vx_spawn_tasks_cb</a:t>
            </a:r>
            <a:r>
              <a:rPr lang="en-US" b="0" i="0">
                <a:solidFill>
                  <a:srgbClr val="24292F"/>
                </a:solidFill>
                <a:effectLst/>
                <a:latin typeface="+mj-lt"/>
              </a:rPr>
              <a:t> callback, </a:t>
            </a:r>
            <a:r>
              <a:rPr lang="en-US" b="0" i="0">
                <a:effectLst/>
                <a:latin typeface="+mj-lt"/>
              </a:rPr>
              <a:t>void</a:t>
            </a:r>
            <a:r>
              <a:rPr lang="en-US" b="0" i="0">
                <a:solidFill>
                  <a:srgbClr val="24292F"/>
                </a:solidFill>
                <a:effectLst/>
                <a:latin typeface="+mj-lt"/>
              </a:rPr>
              <a:t> * </a:t>
            </a:r>
            <a:r>
              <a:rPr lang="en-US" b="0" i="0" err="1">
                <a:solidFill>
                  <a:srgbClr val="24292F"/>
                </a:solidFill>
                <a:effectLst/>
                <a:latin typeface="+mj-lt"/>
              </a:rPr>
              <a:t>arg</a:t>
            </a:r>
            <a:r>
              <a:rPr lang="en-US" b="0" i="0">
                <a:solidFill>
                  <a:srgbClr val="24292F"/>
                </a:solidFill>
                <a:effectLst/>
                <a:latin typeface="+mj-lt"/>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Query hardware specifications</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vx_num_cores</a:t>
            </a:r>
            <a:r>
              <a:rPr lang="en-US">
                <a:latin typeface="+mj-lt"/>
                <a:ea typeface="Tahoma"/>
                <a:cs typeface="Tahoma"/>
              </a:rPr>
              <a:t>(), </a:t>
            </a:r>
            <a:r>
              <a:rPr lang="en-US" b="1" err="1">
                <a:latin typeface="+mj-lt"/>
                <a:ea typeface="Tahoma"/>
                <a:cs typeface="Tahoma"/>
              </a:rPr>
              <a:t>vx_num_warps</a:t>
            </a:r>
            <a:r>
              <a:rPr lang="en-US">
                <a:latin typeface="+mj-lt"/>
                <a:ea typeface="Tahoma"/>
                <a:cs typeface="Tahoma"/>
              </a:rPr>
              <a:t>(), </a:t>
            </a:r>
            <a:r>
              <a:rPr lang="en-US" b="1" err="1">
                <a:latin typeface="+mj-lt"/>
                <a:ea typeface="Tahoma"/>
                <a:cs typeface="Tahoma"/>
              </a:rPr>
              <a:t>vx_num_threads</a:t>
            </a:r>
            <a:r>
              <a:rPr lang="en-US">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vx_thread_tid</a:t>
            </a:r>
            <a:r>
              <a:rPr lang="en-US">
                <a:latin typeface="+mj-lt"/>
                <a:ea typeface="Tahoma"/>
                <a:cs typeface="Tahoma"/>
              </a:rPr>
              <a:t>(), </a:t>
            </a:r>
            <a:r>
              <a:rPr lang="en-US" b="1" err="1">
                <a:latin typeface="+mj-lt"/>
                <a:ea typeface="Tahoma"/>
                <a:cs typeface="Tahoma"/>
              </a:rPr>
              <a:t>vx_warp_id</a:t>
            </a:r>
            <a:r>
              <a:rPr lang="en-US">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vx_tmc</a:t>
            </a:r>
            <a:r>
              <a:rPr lang="en-US">
                <a:latin typeface="+mj-lt"/>
                <a:ea typeface="Tahoma"/>
                <a:cs typeface="Tahoma"/>
              </a:rPr>
              <a:t>(0);</a:t>
            </a:r>
          </a:p>
          <a:p>
            <a:pPr marL="560070" lvl="1" indent="-285750">
              <a:spcBef>
                <a:spcPts val="600"/>
              </a:spcBef>
              <a:buClr>
                <a:schemeClr val="accent2"/>
              </a:buClr>
              <a:buSzPct val="100000"/>
              <a:buFont typeface="Wingdings" panose="05000000000000000000" pitchFamily="2" charset="2"/>
              <a:buChar char="Ø"/>
            </a:pPr>
            <a:r>
              <a:rPr lang="en-US">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Ø"/>
            </a:pPr>
            <a:r>
              <a:rPr lang="en-US" b="1" err="1">
                <a:solidFill>
                  <a:schemeClr val="tx2">
                    <a:lumMod val="50000"/>
                  </a:schemeClr>
                </a:solidFill>
                <a:latin typeface="+mj-lt"/>
                <a:ea typeface="Tahoma"/>
                <a:cs typeface="Tahoma"/>
              </a:rPr>
              <a:t>vx_printf</a:t>
            </a:r>
            <a:r>
              <a:rPr lang="en-US">
                <a:solidFill>
                  <a:schemeClr val="tx2">
                    <a:lumMod val="50000"/>
                  </a:schemeClr>
                </a:solidFill>
                <a:latin typeface="+mj-lt"/>
                <a:ea typeface="Tahoma"/>
                <a:cs typeface="Tahoma"/>
              </a:rPr>
              <a:t>(format, …);</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Other utility APIs</a:t>
            </a:r>
            <a:endParaRPr lang="en-US" sz="2600">
              <a:latin typeface="+mj-lt"/>
              <a:ea typeface="Tahoma" pitchFamily="34" charset="0"/>
              <a:cs typeface="Tahoma" pitchFamily="34" charset="0"/>
            </a:endParaRPr>
          </a:p>
        </p:txBody>
      </p:sp>
    </p:spTree>
    <p:extLst>
      <p:ext uri="{BB962C8B-B14F-4D97-AF65-F5344CB8AC3E}">
        <p14:creationId xmlns:p14="http://schemas.microsoft.com/office/powerpoint/2010/main" val="31159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fontScale="90000"/>
          </a:bodyPr>
          <a:lstStyle/>
          <a:p>
            <a:r>
              <a:rPr lang="en-US">
                <a:latin typeface="Tahoma"/>
                <a:ea typeface="Tahoma"/>
                <a:cs typeface="Tahoma"/>
              </a:rPr>
              <a:t>POCL: A Performance Portable OpenCL Implementation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8" name="TextBox 7">
            <a:extLst>
              <a:ext uri="{FF2B5EF4-FFF2-40B4-BE49-F238E27FC236}">
                <a16:creationId xmlns:a16="http://schemas.microsoft.com/office/drawing/2014/main" id="{3595AE71-A87F-4B40-A840-99ADB1E978E4}"/>
              </a:ext>
            </a:extLst>
          </p:cNvPr>
          <p:cNvSpPr txBox="1"/>
          <p:nvPr/>
        </p:nvSpPr>
        <p:spPr>
          <a:xfrm>
            <a:off x="297744" y="1201006"/>
            <a:ext cx="11573522" cy="6078587"/>
          </a:xfrm>
          <a:prstGeom prst="rect">
            <a:avLst/>
          </a:prstGeom>
          <a:noFill/>
        </p:spPr>
        <p:txBody>
          <a:bodyPr wrap="square" lIns="91440" tIns="45720" rIns="91440" bIns="45720" rtlCol="0" anchor="t">
            <a:spAutoFit/>
          </a:bodyPr>
          <a:lstStyle/>
          <a:p>
            <a:pPr marL="285750" indent="-285750">
              <a:spcBef>
                <a:spcPts val="600"/>
              </a:spcBef>
              <a:buClr>
                <a:schemeClr val="accent2"/>
              </a:buClr>
              <a:buSzPct val="100000"/>
              <a:buFont typeface="Wingdings" panose="05000000000000000000" pitchFamily="2" charset="2"/>
              <a:buChar char="Ø"/>
            </a:pPr>
            <a:r>
              <a:rPr lang="en-US" sz="2400">
                <a:latin typeface="Tahoma"/>
                <a:ea typeface="Tahoma"/>
                <a:cs typeface="Tahoma"/>
              </a:rPr>
              <a:t>Key Insights: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Using LLVM</a:t>
            </a:r>
          </a:p>
          <a:p>
            <a:pPr marL="342900" indent="-342900">
              <a:spcBef>
                <a:spcPts val="600"/>
              </a:spcBef>
              <a:buClr>
                <a:schemeClr val="accent2"/>
              </a:buClr>
              <a:buSzPct val="100000"/>
              <a:buFont typeface="Wingdings" panose="05000000000000000000" pitchFamily="2" charset="2"/>
              <a:buChar char="Ø"/>
            </a:pPr>
            <a:r>
              <a:rPr lang="en-US" sz="2400">
                <a:latin typeface="Tahoma"/>
                <a:ea typeface="Tahoma"/>
                <a:cs typeface="Tahoma"/>
              </a:rPr>
              <a:t>Key Features: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HSAIL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PTX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x86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Custom accelerator support via TCE*</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SPIR-V import</a:t>
            </a:r>
          </a:p>
          <a:p>
            <a:pPr marL="548640" lvl="1" indent="-274320">
              <a:spcBef>
                <a:spcPts val="500"/>
              </a:spcBef>
              <a:buClr>
                <a:srgbClr val="64A73B"/>
              </a:buClr>
              <a:buSzPct val="76000"/>
              <a:buFont typeface="Wingdings" panose="05000000000000000000" pitchFamily="2" charset="2"/>
              <a:buChar char="Ø"/>
            </a:pPr>
            <a:endParaRPr lang="en-US" sz="2000">
              <a:solidFill>
                <a:schemeClr val="tx2">
                  <a:lumMod val="50000"/>
                </a:schemeClr>
              </a:solidFill>
              <a:latin typeface="Tahoma" pitchFamily="34" charset="0"/>
              <a:ea typeface="Tahoma" pitchFamily="34" charset="0"/>
              <a:cs typeface="Tahoma" pitchFamily="34" charset="0"/>
            </a:endParaRPr>
          </a:p>
          <a:p>
            <a:pPr marL="731520" lvl="1"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a:p>
            <a:pPr marL="274320"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p:txBody>
      </p:sp>
      <p:sp>
        <p:nvSpPr>
          <p:cNvPr id="9" name="TextBox 8">
            <a:extLst>
              <a:ext uri="{FF2B5EF4-FFF2-40B4-BE49-F238E27FC236}">
                <a16:creationId xmlns:a16="http://schemas.microsoft.com/office/drawing/2014/main" id="{D2DFE14C-7C30-4330-A747-5F5F872ABD54}"/>
              </a:ext>
            </a:extLst>
          </p:cNvPr>
          <p:cNvSpPr txBox="1"/>
          <p:nvPr/>
        </p:nvSpPr>
        <p:spPr>
          <a:xfrm>
            <a:off x="7943069" y="5899521"/>
            <a:ext cx="2629246" cy="369332"/>
          </a:xfrm>
          <a:prstGeom prst="rect">
            <a:avLst/>
          </a:prstGeom>
          <a:noFill/>
        </p:spPr>
        <p:txBody>
          <a:bodyPr wrap="none" rtlCol="0">
            <a:spAutoFit/>
          </a:bodyPr>
          <a:lstStyle/>
          <a:p>
            <a:r>
              <a:rPr lang="en-US" b="1"/>
              <a:t>POCL Software Stack</a:t>
            </a:r>
          </a:p>
        </p:txBody>
      </p:sp>
      <p:sp>
        <p:nvSpPr>
          <p:cNvPr id="10" name="TextBox 9">
            <a:extLst>
              <a:ext uri="{FF2B5EF4-FFF2-40B4-BE49-F238E27FC236}">
                <a16:creationId xmlns:a16="http://schemas.microsoft.com/office/drawing/2014/main" id="{1698A7DC-47FC-49F9-B27A-917B68938790}"/>
              </a:ext>
            </a:extLst>
          </p:cNvPr>
          <p:cNvSpPr txBox="1"/>
          <p:nvPr/>
        </p:nvSpPr>
        <p:spPr>
          <a:xfrm flipH="1">
            <a:off x="125184" y="6210038"/>
            <a:ext cx="6658137" cy="369332"/>
          </a:xfrm>
          <a:prstGeom prst="rect">
            <a:avLst/>
          </a:prstGeom>
          <a:noFill/>
        </p:spPr>
        <p:txBody>
          <a:bodyPr wrap="square" rtlCol="0">
            <a:spAutoFit/>
          </a:bodyPr>
          <a:lstStyle/>
          <a:p>
            <a:r>
              <a:rPr lang="en-US" b="1"/>
              <a:t>* TTA-based Co-design Environment - </a:t>
            </a:r>
            <a:r>
              <a:rPr lang="en-US">
                <a:hlinkClick r:id="rId3"/>
              </a:rPr>
              <a:t>http://openasip.org/</a:t>
            </a:r>
            <a:endParaRPr lang="en-US"/>
          </a:p>
        </p:txBody>
      </p:sp>
      <p:pic>
        <p:nvPicPr>
          <p:cNvPr id="12" name="Picture 11" descr="A screenshot of a cell phone&#10;&#10;Description automatically generated">
            <a:extLst>
              <a:ext uri="{FF2B5EF4-FFF2-40B4-BE49-F238E27FC236}">
                <a16:creationId xmlns:a16="http://schemas.microsoft.com/office/drawing/2014/main" id="{62CD598B-E251-4138-AF8F-270A0F4371A3}"/>
              </a:ext>
            </a:extLst>
          </p:cNvPr>
          <p:cNvPicPr>
            <a:picLocks noChangeAspect="1"/>
          </p:cNvPicPr>
          <p:nvPr/>
        </p:nvPicPr>
        <p:blipFill>
          <a:blip r:embed="rId4"/>
          <a:stretch>
            <a:fillRect/>
          </a:stretch>
        </p:blipFill>
        <p:spPr>
          <a:xfrm>
            <a:off x="6637062" y="1111760"/>
            <a:ext cx="5241260" cy="4787761"/>
          </a:xfrm>
          <a:prstGeom prst="rect">
            <a:avLst/>
          </a:prstGeom>
        </p:spPr>
      </p:pic>
    </p:spTree>
    <p:extLst>
      <p:ext uri="{BB962C8B-B14F-4D97-AF65-F5344CB8AC3E}">
        <p14:creationId xmlns:p14="http://schemas.microsoft.com/office/powerpoint/2010/main" val="166754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770-5B18-4BE4-9DDD-3D1EA317F1FF}"/>
              </a:ext>
            </a:extLst>
          </p:cNvPr>
          <p:cNvSpPr>
            <a:spLocks noGrp="1"/>
          </p:cNvSpPr>
          <p:nvPr>
            <p:ph type="title"/>
          </p:nvPr>
        </p:nvSpPr>
        <p:spPr/>
        <p:txBody>
          <a:bodyPr/>
          <a:lstStyle/>
          <a:p>
            <a:r>
              <a:rPr lang="en-US"/>
              <a:t>Vortex OpenCL System Architecture</a:t>
            </a:r>
          </a:p>
        </p:txBody>
      </p:sp>
      <p:sp>
        <p:nvSpPr>
          <p:cNvPr id="3" name="Footer Placeholder 2">
            <a:extLst>
              <a:ext uri="{FF2B5EF4-FFF2-40B4-BE49-F238E27FC236}">
                <a16:creationId xmlns:a16="http://schemas.microsoft.com/office/drawing/2014/main" id="{0E66626A-91A7-47B7-B152-A6A117D4040B}"/>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E5DDFF70-21BC-407C-9D02-21AB7249BBD8}"/>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0" name="Footer Placeholder 2">
            <a:extLst>
              <a:ext uri="{FF2B5EF4-FFF2-40B4-BE49-F238E27FC236}">
                <a16:creationId xmlns:a16="http://schemas.microsoft.com/office/drawing/2014/main" id="{C56B1052-6399-45AF-B657-A04C2CFD5A4D}"/>
              </a:ext>
            </a:extLst>
          </p:cNvPr>
          <p:cNvSpPr txBox="1">
            <a:spLocks/>
          </p:cNvSpPr>
          <p:nvPr/>
        </p:nvSpPr>
        <p:spPr>
          <a:xfrm>
            <a:off x="304800" y="6579370"/>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1" name="Slide Number Placeholder 3">
            <a:extLst>
              <a:ext uri="{FF2B5EF4-FFF2-40B4-BE49-F238E27FC236}">
                <a16:creationId xmlns:a16="http://schemas.microsoft.com/office/drawing/2014/main" id="{E3FEC913-466D-4771-A330-7E2BE63C6785}"/>
              </a:ext>
            </a:extLst>
          </p:cNvPr>
          <p:cNvSpPr txBox="1">
            <a:spLocks/>
          </p:cNvSpPr>
          <p:nvPr/>
        </p:nvSpPr>
        <p:spPr>
          <a:xfrm>
            <a:off x="11277600" y="6604233"/>
            <a:ext cx="1016000" cy="228600"/>
          </a:xfrm>
          <a:prstGeom prst="rect">
            <a:avLst/>
          </a:prstGeom>
        </p:spPr>
        <p:txBody>
          <a:bodyPr vert="horz"/>
          <a:lstStyle>
            <a:defPPr>
              <a:defRPr lang="en-US"/>
            </a:defPPr>
            <a:lvl1pPr marL="0" algn="ctr" defTabSz="914400" rtl="0" eaLnBrk="1" latinLnBrk="0" hangingPunct="1">
              <a:defRPr kumimoji="0" sz="1050" b="1" kern="1200" cap="none" spc="0">
                <a:ln>
                  <a:noFill/>
                </a:ln>
                <a:solidFill>
                  <a:schemeClr val="tx1"/>
                </a:solidFill>
                <a:effectLst/>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63085-4905-477F-9B03-95852450F900}" type="slidenum">
              <a:rPr lang="en-US" smtClean="0">
                <a:solidFill>
                  <a:prstClr val="black"/>
                </a:solidFill>
              </a:rPr>
              <a:pPr/>
              <a:t>5</a:t>
            </a:fld>
            <a:endParaRPr lang="en-US">
              <a:solidFill>
                <a:prstClr val="black"/>
              </a:solidFill>
            </a:endParaRPr>
          </a:p>
        </p:txBody>
      </p:sp>
      <p:sp>
        <p:nvSpPr>
          <p:cNvPr id="12" name="Content Placeholder 7">
            <a:extLst>
              <a:ext uri="{FF2B5EF4-FFF2-40B4-BE49-F238E27FC236}">
                <a16:creationId xmlns:a16="http://schemas.microsoft.com/office/drawing/2014/main" id="{032F05D6-A14D-438C-88B6-B92966D6F929}"/>
              </a:ext>
            </a:extLst>
          </p:cNvPr>
          <p:cNvSpPr>
            <a:spLocks noGrp="1"/>
          </p:cNvSpPr>
          <p:nvPr>
            <p:ph sz="quarter" idx="1"/>
          </p:nvPr>
        </p:nvSpPr>
        <p:spPr>
          <a:xfrm>
            <a:off x="982134" y="1820333"/>
            <a:ext cx="3181706" cy="3756379"/>
          </a:xfrm>
        </p:spPr>
        <p:txBody>
          <a:bodyPr vert="horz" lIns="91440" tIns="45720" rIns="91440" bIns="45720" anchor="t">
            <a:normAutofit/>
          </a:bodyPr>
          <a:lstStyle/>
          <a:p>
            <a:pPr marL="0" indent="0">
              <a:buNone/>
            </a:pPr>
            <a:r>
              <a:rPr lang="en-US" sz="2800">
                <a:latin typeface="Tahoma"/>
                <a:ea typeface="Tahoma"/>
                <a:cs typeface="Tahoma"/>
              </a:rPr>
              <a:t>Compilation:</a:t>
            </a:r>
            <a:endParaRPr lang="en-US" sz="2800"/>
          </a:p>
          <a:p>
            <a:r>
              <a:rPr lang="en-US" sz="2800">
                <a:latin typeface="Tahoma"/>
                <a:ea typeface="Tahoma"/>
                <a:cs typeface="Tahoma"/>
              </a:rPr>
              <a:t>Vortex Runtime</a:t>
            </a:r>
          </a:p>
          <a:p>
            <a:r>
              <a:rPr lang="en-US" sz="2800">
                <a:latin typeface="Tahoma"/>
                <a:ea typeface="Tahoma"/>
                <a:cs typeface="Tahoma"/>
              </a:rPr>
              <a:t>POCL Compiler</a:t>
            </a:r>
          </a:p>
          <a:p>
            <a:pPr marL="0" indent="0">
              <a:buNone/>
            </a:pPr>
            <a:endParaRPr lang="en-US" sz="2800">
              <a:latin typeface="Tahoma"/>
              <a:ea typeface="Tahoma"/>
              <a:cs typeface="Tahoma"/>
            </a:endParaRPr>
          </a:p>
          <a:p>
            <a:pPr marL="0" indent="0">
              <a:buNone/>
            </a:pPr>
            <a:r>
              <a:rPr lang="en-US" sz="2800">
                <a:latin typeface="Tahoma"/>
                <a:ea typeface="Tahoma"/>
                <a:cs typeface="Tahoma"/>
              </a:rPr>
              <a:t>Execution:</a:t>
            </a:r>
          </a:p>
          <a:p>
            <a:r>
              <a:rPr lang="en-US" sz="2800">
                <a:latin typeface="Tahoma"/>
                <a:ea typeface="Tahoma"/>
                <a:cs typeface="Tahoma"/>
              </a:rPr>
              <a:t>Vortex Driver</a:t>
            </a:r>
          </a:p>
          <a:p>
            <a:r>
              <a:rPr lang="en-US" sz="2800">
                <a:latin typeface="Tahoma"/>
                <a:ea typeface="Tahoma"/>
                <a:cs typeface="Tahoma"/>
              </a:rPr>
              <a:t>POCL Runtime</a:t>
            </a:r>
            <a:endParaRPr lang="en-US" sz="2800"/>
          </a:p>
        </p:txBody>
      </p:sp>
      <p:pic>
        <p:nvPicPr>
          <p:cNvPr id="13" name="Picture 12" descr="A screenshot of a cell phone&#10;&#10;Description automatically generated">
            <a:extLst>
              <a:ext uri="{FF2B5EF4-FFF2-40B4-BE49-F238E27FC236}">
                <a16:creationId xmlns:a16="http://schemas.microsoft.com/office/drawing/2014/main" id="{11BAD1C5-30E1-4A75-BBBF-16DF74777CFD}"/>
              </a:ext>
            </a:extLst>
          </p:cNvPr>
          <p:cNvPicPr>
            <a:picLocks noChangeAspect="1"/>
          </p:cNvPicPr>
          <p:nvPr/>
        </p:nvPicPr>
        <p:blipFill>
          <a:blip r:embed="rId3"/>
          <a:stretch>
            <a:fillRect/>
          </a:stretch>
        </p:blipFill>
        <p:spPr>
          <a:xfrm>
            <a:off x="4678420" y="2131891"/>
            <a:ext cx="6707569" cy="2851882"/>
          </a:xfrm>
          <a:prstGeom prst="rect">
            <a:avLst/>
          </a:prstGeom>
        </p:spPr>
      </p:pic>
    </p:spTree>
    <p:extLst>
      <p:ext uri="{BB962C8B-B14F-4D97-AF65-F5344CB8AC3E}">
        <p14:creationId xmlns:p14="http://schemas.microsoft.com/office/powerpoint/2010/main" val="109708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latin typeface="Tahoma"/>
                <a:ea typeface="Tahoma"/>
                <a:cs typeface="Tahoma"/>
              </a:rPr>
              <a:t>POCL Vortex Extension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304800" y="1143000"/>
            <a:ext cx="6972300" cy="5181600"/>
          </a:xfrm>
          <a:prstGeom prst="rect">
            <a:avLst/>
          </a:prstGeom>
        </p:spPr>
        <p:txBody>
          <a:bodyPr vert="horz">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Device kernel Translation</a:t>
            </a:r>
          </a:p>
          <a:p>
            <a:pPr lvl="1">
              <a:buFont typeface="Wingdings" panose="05000000000000000000" pitchFamily="2" charset="2"/>
              <a:buChar char="Ø"/>
            </a:pPr>
            <a:r>
              <a:rPr lang="en-US"/>
              <a:t>Kernel Invocation</a:t>
            </a:r>
          </a:p>
          <a:p>
            <a:pPr lvl="2">
              <a:buFont typeface="Wingdings" panose="05000000000000000000" pitchFamily="2" charset="2"/>
              <a:buChar char="Ø"/>
            </a:pPr>
            <a:r>
              <a:rPr lang="en-US"/>
              <a:t>Warp/thread scheduling</a:t>
            </a:r>
          </a:p>
          <a:p>
            <a:pPr lvl="1">
              <a:buFont typeface="Wingdings" panose="05000000000000000000" pitchFamily="2" charset="2"/>
              <a:buChar char="Ø"/>
            </a:pPr>
            <a:r>
              <a:rPr lang="en-US"/>
              <a:t>Device runtime library</a:t>
            </a:r>
          </a:p>
          <a:p>
            <a:pPr>
              <a:buFont typeface="Wingdings" panose="05000000000000000000" pitchFamily="2" charset="2"/>
              <a:buChar char="Ø"/>
            </a:pPr>
            <a:r>
              <a:rPr lang="en-US" err="1"/>
              <a:t>Codegen</a:t>
            </a:r>
            <a:endParaRPr lang="en-US"/>
          </a:p>
          <a:p>
            <a:pPr lvl="1">
              <a:buFont typeface="Wingdings" panose="05000000000000000000" pitchFamily="2" charset="2"/>
              <a:buChar char="Ø"/>
            </a:pPr>
            <a:r>
              <a:rPr lang="en-US"/>
              <a:t>Target CPU, features, ABI</a:t>
            </a:r>
          </a:p>
          <a:p>
            <a:pPr lvl="1">
              <a:buFont typeface="Wingdings" panose="05000000000000000000" pitchFamily="2" charset="2"/>
              <a:buChar char="Ø"/>
            </a:pPr>
            <a:r>
              <a:rPr lang="en-US"/>
              <a:t>Linked libraries</a:t>
            </a:r>
          </a:p>
          <a:p>
            <a:pPr lvl="2">
              <a:buFont typeface="Wingdings" panose="05000000000000000000" pitchFamily="2" charset="2"/>
              <a:buChar char="Ø"/>
            </a:pPr>
            <a:r>
              <a:rPr lang="en-US"/>
              <a:t>Vortex runtime and other deps.</a:t>
            </a:r>
          </a:p>
          <a:p>
            <a:pPr>
              <a:buFont typeface="Wingdings" panose="05000000000000000000" pitchFamily="2" charset="2"/>
              <a:buChar char="Ø"/>
            </a:pPr>
            <a:r>
              <a:rPr lang="en-US"/>
              <a:t>Vortex runtime</a:t>
            </a:r>
          </a:p>
          <a:p>
            <a:pPr lvl="1">
              <a:buFont typeface="Wingdings" panose="05000000000000000000" pitchFamily="2" charset="2"/>
              <a:buChar char="Ø"/>
            </a:pPr>
            <a:r>
              <a:rPr lang="en-US"/>
              <a:t>Kernel compilation</a:t>
            </a:r>
          </a:p>
          <a:p>
            <a:pPr lvl="1">
              <a:buFont typeface="Wingdings" panose="05000000000000000000" pitchFamily="2" charset="2"/>
              <a:buChar char="Ø"/>
            </a:pPr>
            <a:r>
              <a:rPr lang="en-US"/>
              <a:t>Vortex driver communication</a:t>
            </a:r>
          </a:p>
          <a:p>
            <a:pPr lvl="2">
              <a:buFont typeface="Wingdings" panose="05000000000000000000" pitchFamily="2" charset="2"/>
              <a:buChar char="Ø"/>
            </a:pPr>
            <a:r>
              <a:rPr lang="en-US"/>
              <a:t>GPU resource allocation and loading</a:t>
            </a:r>
          </a:p>
          <a:p>
            <a:pPr lvl="2">
              <a:buFont typeface="Wingdings" panose="05000000000000000000" pitchFamily="2" charset="2"/>
              <a:buChar char="Ø"/>
            </a:pPr>
            <a:r>
              <a:rPr lang="en-US"/>
              <a:t>Kernel offloading and execution</a:t>
            </a:r>
          </a:p>
          <a:p>
            <a:pPr lvl="1">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5644141" y="1583095"/>
            <a:ext cx="6243059" cy="3691809"/>
          </a:xfrm>
          <a:prstGeom prst="rect">
            <a:avLst/>
          </a:prstGeom>
        </p:spPr>
      </p:pic>
    </p:spTree>
    <p:extLst>
      <p:ext uri="{BB962C8B-B14F-4D97-AF65-F5344CB8AC3E}">
        <p14:creationId xmlns:p14="http://schemas.microsoft.com/office/powerpoint/2010/main" val="38929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7</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336333" y="2136228"/>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Input: OpenCL programs (host&amp;&amp;kernel)</a:t>
            </a:r>
            <a:endParaRPr lang="en-US" sz="1600">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a:cs typeface="Tahoma"/>
            </a:endParaRPr>
          </a:p>
          <a:p>
            <a:r>
              <a:rPr lang="en-US" sz="1600">
                <a:cs typeface="Tahoma"/>
              </a:rPr>
              <a:t>Step3: Compile edited OpenCL host </a:t>
            </a:r>
            <a:r>
              <a:rPr lang="en-US" sz="1600">
                <a:ea typeface="+mn-lt"/>
                <a:cs typeface="+mn-lt"/>
              </a:rPr>
              <a:t>(by </a:t>
            </a:r>
            <a:r>
              <a:rPr lang="en-US" sz="1600" err="1">
                <a:ea typeface="+mn-lt"/>
                <a:cs typeface="+mn-lt"/>
              </a:rPr>
              <a:t>gcc</a:t>
            </a:r>
            <a:r>
              <a:rPr lang="en-US" sz="1600">
                <a:ea typeface="+mn-lt"/>
                <a:cs typeface="+mn-lt"/>
              </a:rPr>
              <a:t>/clang), and</a:t>
            </a:r>
            <a:r>
              <a:rPr lang="en-US" sz="1600">
                <a:ea typeface="Tahoma"/>
                <a:cs typeface="Tahoma"/>
              </a:rPr>
              <a:t> link with</a:t>
            </a:r>
            <a:r>
              <a:rPr lang="en-US" sz="1600">
                <a:cs typeface="Tahoma"/>
              </a:rPr>
              <a:t> Vortex Driver.</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spTree>
    <p:extLst>
      <p:ext uri="{BB962C8B-B14F-4D97-AF65-F5344CB8AC3E}">
        <p14:creationId xmlns:p14="http://schemas.microsoft.com/office/powerpoint/2010/main" val="32600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8</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endParaRPr lang="en-US">
              <a:solidFill>
                <a:schemeClr val="tx2">
                  <a:lumMod val="20000"/>
                  <a:lumOff val="80000"/>
                </a:schemeClr>
              </a:solidFill>
              <a:cs typeface="Tahoma"/>
            </a:endParaRPr>
          </a:p>
          <a:p>
            <a:r>
              <a:rPr lang="en-US" sz="1600">
                <a:solidFill>
                  <a:schemeClr val="tx2">
                    <a:lumMod val="20000"/>
                    <a:lumOff val="80000"/>
                  </a:schemeClr>
                </a:solidFill>
                <a:cs typeface="Tahoma"/>
              </a:rPr>
              <a:t>Step3: Compile edited OpenCL host (by </a:t>
            </a:r>
            <a:r>
              <a:rPr lang="en-US" sz="1600" err="1">
                <a:solidFill>
                  <a:schemeClr val="tx2">
                    <a:lumMod val="20000"/>
                    <a:lumOff val="80000"/>
                  </a:schemeClr>
                </a:solidFill>
                <a:cs typeface="Tahoma"/>
              </a:rPr>
              <a:t>gcc</a:t>
            </a:r>
            <a:r>
              <a:rPr lang="en-US" sz="1600">
                <a:solidFill>
                  <a:schemeClr val="tx2">
                    <a:lumMod val="20000"/>
                    <a:lumOff val="80000"/>
                  </a:schemeClr>
                </a:solidFill>
                <a:cs typeface="Tahoma"/>
              </a:rPr>
              <a:t>/clang), and link with Vortex Driver.</a:t>
            </a:r>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6740744" y="2365812"/>
            <a:ext cx="1543705" cy="23976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0F00DD-72B2-4273-8BC5-D5F7517549B0}"/>
              </a:ext>
            </a:extLst>
          </p:cNvPr>
          <p:cNvSpPr txBox="1"/>
          <p:nvPr/>
        </p:nvSpPr>
        <p:spPr>
          <a:xfrm>
            <a:off x="342900" y="4941176"/>
            <a:ext cx="116375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integrate the Vortex Runtime library into the original POCL Compiler.</a:t>
            </a:r>
          </a:p>
          <a:p>
            <a:r>
              <a:rPr lang="en-US">
                <a:cs typeface="Tahoma"/>
              </a:rPr>
              <a:t>2) translate the generated kernel with Device kernel translation, as Vortex requires different kernel interface.</a:t>
            </a:r>
          </a:p>
        </p:txBody>
      </p:sp>
    </p:spTree>
    <p:extLst>
      <p:ext uri="{BB962C8B-B14F-4D97-AF65-F5344CB8AC3E}">
        <p14:creationId xmlns:p14="http://schemas.microsoft.com/office/powerpoint/2010/main" val="26343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a:cs typeface="Tahoma"/>
            </a:endParaRPr>
          </a:p>
          <a:p>
            <a:r>
              <a:rPr lang="en-US" sz="1600">
                <a:solidFill>
                  <a:schemeClr val="tx2">
                    <a:lumMod val="20000"/>
                    <a:lumOff val="80000"/>
                  </a:schemeClr>
                </a:solidFill>
              </a:rPr>
              <a:t>Step3: Compile edited OpenCL host (by </a:t>
            </a:r>
            <a:r>
              <a:rPr lang="en-US" sz="1600" err="1">
                <a:solidFill>
                  <a:schemeClr val="tx2">
                    <a:lumMod val="20000"/>
                    <a:lumOff val="80000"/>
                  </a:schemeClr>
                </a:solidFill>
              </a:rPr>
              <a:t>gcc</a:t>
            </a:r>
            <a:r>
              <a:rPr lang="en-US" sz="1600">
                <a:solidFill>
                  <a:schemeClr val="tx2">
                    <a:lumMod val="20000"/>
                    <a:lumOff val="80000"/>
                  </a:schemeClr>
                </a:solidFill>
              </a:rPr>
              <a:t>/clang), and link with Vortex Driver</a:t>
            </a:r>
            <a:r>
              <a:rPr lang="en-US" sz="1600">
                <a:solidFill>
                  <a:schemeClr val="tx2">
                    <a:lumMod val="20000"/>
                    <a:lumOff val="80000"/>
                  </a:schemeClr>
                </a:solidFill>
                <a:ea typeface="맑은 고딕"/>
                <a:cs typeface="+mn-lt"/>
              </a:rPr>
              <a:t>.</a:t>
            </a:r>
            <a:r>
              <a:rPr lang="en-US" sz="1600">
                <a:ea typeface="+mn-lt"/>
                <a:cs typeface="+mn-lt"/>
              </a:rPr>
              <a:t> </a:t>
            </a:r>
            <a:endParaRPr lang="en-US"/>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8704865" y="1905984"/>
            <a:ext cx="2910049" cy="440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0AA8A3-9323-4544-A8B3-A6B4DB8ACC71}"/>
              </a:ext>
            </a:extLst>
          </p:cNvPr>
          <p:cNvSpPr txBox="1"/>
          <p:nvPr/>
        </p:nvSpPr>
        <p:spPr>
          <a:xfrm>
            <a:off x="441434" y="4934607"/>
            <a:ext cx="112105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we only need to edit the kernel loading code (</a:t>
            </a:r>
            <a:r>
              <a:rPr lang="en-US">
                <a:ea typeface="맑은 고딕"/>
                <a:cs typeface="+mn-lt"/>
              </a:rPr>
              <a:t>e.g. </a:t>
            </a:r>
            <a:r>
              <a:rPr lang="en-US" err="1">
                <a:ea typeface="+mn-lt"/>
                <a:cs typeface="+mn-lt"/>
              </a:rPr>
              <a:t>clCreateProgramWithBinary</a:t>
            </a:r>
            <a:r>
              <a:rPr lang="en-US">
                <a:cs typeface="Tahoma"/>
              </a:rPr>
              <a:t>). We can reuse the other codes (e.g. set kernel arguments, create command queue).</a:t>
            </a:r>
          </a:p>
          <a:p>
            <a:r>
              <a:rPr lang="en-US">
                <a:cs typeface="Tahoma"/>
              </a:rPr>
              <a:t>2) we are working on totally reusing the host programs on CUDA-Vortex </a:t>
            </a:r>
            <a:r>
              <a:rPr lang="en-US">
                <a:ea typeface="+mn-lt"/>
                <a:cs typeface="+mn-lt"/>
              </a:rPr>
              <a:t>route.</a:t>
            </a:r>
          </a:p>
        </p:txBody>
      </p:sp>
    </p:spTree>
    <p:extLst>
      <p:ext uri="{BB962C8B-B14F-4D97-AF65-F5344CB8AC3E}">
        <p14:creationId xmlns:p14="http://schemas.microsoft.com/office/powerpoint/2010/main" val="1838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6" ma:contentTypeDescription="Create a new document." ma:contentTypeScope="" ma:versionID="6b8a0fa360fb8d3f571bc110c37013b7">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5b022065d69465c928b5cf201fd4a313"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5CF3D-D642-4458-BCEA-22AB721DC82B}">
  <ds:schemaRefs>
    <ds:schemaRef ds:uri="703aaed8-5f35-4ebd-8684-7d64e521d80b"/>
    <ds:schemaRef ds:uri="f01fee57-14a4-4fb3-a7a7-17af854556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A2920C-9354-4A5A-A608-33052DA58C8F}">
  <ds:schemaRefs>
    <ds:schemaRef ds:uri="703aaed8-5f35-4ebd-8684-7d64e521d80b"/>
    <ds:schemaRef ds:uri="f01fee57-14a4-4fb3-a7a7-17af854556b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97B68AE-62AC-4C9A-92B2-7C84703E29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26</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1_Origin</vt:lpstr>
      <vt:lpstr>Origin</vt:lpstr>
      <vt:lpstr> Vortex OpenCL Software stack</vt:lpstr>
      <vt:lpstr>Agenda</vt:lpstr>
      <vt:lpstr>Vortex Kernel Runtime Library</vt:lpstr>
      <vt:lpstr>POCL: A Performance Portable OpenCL Implementation</vt:lpstr>
      <vt:lpstr>Vortex OpenCL System Architecture</vt:lpstr>
      <vt:lpstr>POCL Vortex Extension</vt:lpstr>
      <vt:lpstr>OpenCL on Vortex</vt:lpstr>
      <vt:lpstr>OpenCL on Vortex</vt:lpstr>
      <vt:lpstr>OpenCL on Vortex</vt:lpstr>
      <vt:lpstr>OpenCL on Vortex</vt:lpstr>
      <vt:lpstr>OpenCL on Vortex</vt:lpstr>
      <vt:lpstr>Mapping OpenCL Kernel to Vortex H/W</vt:lpstr>
      <vt:lpstr>Mapping OpenCL Kernel to Vortex H/W (2)</vt:lpstr>
      <vt:lpstr>Mapping OpenCL Kernel to Vortex H/W (3)</vt:lpstr>
      <vt:lpstr>Compiler Support</vt:lpstr>
      <vt:lpstr>Compiler Support (2)</vt:lpstr>
      <vt:lpstr>CUDA on Vortex</vt:lpstr>
      <vt:lpstr>CUDA on Vortex</vt:lpstr>
      <vt:lpstr>CUDA on Vortex</vt:lpstr>
      <vt:lpstr>Background</vt:lpstr>
      <vt:lpstr>Background</vt:lpstr>
      <vt:lpstr>Overview of the NVPTX-SPIRV translator</vt:lpstr>
      <vt:lpstr>NVVM IR-SPIRV</vt:lpstr>
      <vt:lpstr>NVVM IR-SPIRV</vt:lpstr>
      <vt:lpstr>Evaluation</vt:lpstr>
      <vt:lpstr>Features (NVPTX-SPIR-V translator: version v0.1.0, Vortex: version v0.2.0) </vt:lpstr>
      <vt:lpstr>Thanks for listening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revision>29</cp:revision>
  <cp:lastPrinted>2017-09-22T13:21:54Z</cp:lastPrinted>
  <dcterms:created xsi:type="dcterms:W3CDTF">2017-09-19T22:16:54Z</dcterms:created>
  <dcterms:modified xsi:type="dcterms:W3CDTF">2022-10-01T02:18:24Z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