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ink/ink6.xml" ContentType="application/inkml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ink/ink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7" r:id="rId3"/>
    <p:sldId id="258" r:id="rId4"/>
    <p:sldId id="259" r:id="rId5"/>
    <p:sldId id="278" r:id="rId6"/>
    <p:sldId id="279" r:id="rId7"/>
    <p:sldId id="280" r:id="rId8"/>
    <p:sldId id="264" r:id="rId9"/>
    <p:sldId id="265" r:id="rId10"/>
    <p:sldId id="290" r:id="rId11"/>
    <p:sldId id="291" r:id="rId12"/>
    <p:sldId id="269" r:id="rId13"/>
    <p:sldId id="286" r:id="rId14"/>
    <p:sldId id="270" r:id="rId15"/>
    <p:sldId id="292" r:id="rId16"/>
    <p:sldId id="272" r:id="rId17"/>
    <p:sldId id="284" r:id="rId18"/>
    <p:sldId id="275" r:id="rId19"/>
    <p:sldId id="282" r:id="rId20"/>
    <p:sldId id="285" r:id="rId21"/>
    <p:sldId id="293" r:id="rId22"/>
    <p:sldId id="300" r:id="rId23"/>
    <p:sldId id="302" r:id="rId24"/>
    <p:sldId id="297" r:id="rId25"/>
    <p:sldId id="298" r:id="rId26"/>
    <p:sldId id="299" r:id="rId27"/>
    <p:sldId id="295" r:id="rId28"/>
    <p:sldId id="289" r:id="rId29"/>
    <p:sldId id="277" r:id="rId30"/>
    <p:sldId id="257" r:id="rId31"/>
    <p:sldId id="260" r:id="rId32"/>
    <p:sldId id="281" r:id="rId33"/>
    <p:sldId id="267" r:id="rId34"/>
    <p:sldId id="268" r:id="rId35"/>
    <p:sldId id="271" r:id="rId36"/>
    <p:sldId id="294" r:id="rId37"/>
    <p:sldId id="296" r:id="rId38"/>
    <p:sldId id="301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9AA0A6"/>
          </p15:clr>
        </p15:guide>
        <p15:guide id="2" pos="2967">
          <p15:clr>
            <a:srgbClr val="9AA0A6"/>
          </p15:clr>
        </p15:guide>
        <p15:guide id="3" orient="horz" pos="57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w5+zh+foeJIQdeDSy30mZg3h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C1A225E-F4F1-4AEB-B03D-41A66EE892DA}">
  <a:tblStyle styleId="{7C1A225E-F4F1-4AEB-B03D-41A66EE892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66" y="-235"/>
      </p:cViewPr>
      <p:guideLst>
        <p:guide orient="horz" pos="2160"/>
        <p:guide orient="horz" pos="57"/>
        <p:guide pos="2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5:0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5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5:10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45:1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37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5:50:4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65308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5372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5ea4cf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55ea4cfc4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155ea4cfc4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66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5c815f1b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55c815f1b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155c815f1b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aeb1467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5aaeb1467f_4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5aaeb1467f_4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51f5509c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1551f5509c5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1551f5509c5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37791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51f5509c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1551f5509c5_0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g1551f5509c5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63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1f550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551f5509c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1551f5509c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76893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4085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0558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8296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94667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15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75013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49722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7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55e70d0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7" name="Google Shape;467;g155e70d0ad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4652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55e70d0ad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155e70d0ad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ee01f161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fee01f161d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fee01f161d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1f550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551f5509c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1551f5509c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e3f640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55e3f6406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55e3f6406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551f5509c5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551f5509c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5ea4cf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55ea4cfc4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155ea4cfc4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aeb1467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5aaeb1467f_4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5aaeb1467f_4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53617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64067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3445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fee01f1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fee01f16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5539d20c0f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15539d20c0f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ee01f161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fee01f161d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fee01f161d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539d20c0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5539d20c0f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15539d20c0f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ee01f161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fee01f161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fee01f161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5539d20c0f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5539d20c0f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5.xml"/><Relationship Id="rId18" Type="http://schemas.openxmlformats.org/officeDocument/2006/relationships/customXml" Target="../ink/ink10.xml"/><Relationship Id="rId3" Type="http://schemas.openxmlformats.org/officeDocument/2006/relationships/image" Target="../media/image27.png"/><Relationship Id="rId21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customXml" Target="../ink/ink4.xml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8.xml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customXml" Target="../ink/ink3.xml"/><Relationship Id="rId5" Type="http://schemas.openxmlformats.org/officeDocument/2006/relationships/image" Target="../media/image3.jpeg"/><Relationship Id="rId15" Type="http://schemas.openxmlformats.org/officeDocument/2006/relationships/customXml" Target="../ink/ink7.xml"/><Relationship Id="rId10" Type="http://schemas.openxmlformats.org/officeDocument/2006/relationships/customXml" Target="../ink/ink2.xml"/><Relationship Id="rId19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30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.jpeg"/><Relationship Id="rId9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8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jpeg"/><Relationship Id="rId3" Type="http://schemas.openxmlformats.org/officeDocument/2006/relationships/image" Target="../media/image1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3.jpeg"/><Relationship Id="rId9" Type="http://schemas.openxmlformats.org/officeDocument/2006/relationships/image" Target="../media/image53.png"/><Relationship Id="rId1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.jpeg"/><Relationship Id="rId9" Type="http://schemas.openxmlformats.org/officeDocument/2006/relationships/image" Target="../media/image6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jpeg"/><Relationship Id="rId5" Type="http://schemas.openxmlformats.org/officeDocument/2006/relationships/image" Target="../media/image68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jpeg"/><Relationship Id="rId5" Type="http://schemas.openxmlformats.org/officeDocument/2006/relationships/image" Target="../media/image70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1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3.jpe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3.jpeg"/><Relationship Id="rId9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04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6.pn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5D3D98-27F4-9F62-9BC2-CFC829ADA81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02085" y="449651"/>
            <a:ext cx="7392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CL-699 Mid-Semester Presentation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23811" y="2735493"/>
            <a:ext cx="490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Subhi Gupta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44162" y="5037114"/>
            <a:ext cx="60842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Discipline of Chemical Engineering,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 Gandhinagar,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Palaj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Gujarat – 382055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58" y="6292931"/>
            <a:ext cx="2136652" cy="4876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 b="1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7117" y="3334730"/>
            <a:ext cx="1609765" cy="158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84843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602085" y="1441112"/>
            <a:ext cx="8070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Programming And </a:t>
            </a:r>
            <a:r>
              <a:rPr lang="en-IN" sz="2800" b="1" dirty="0">
                <a:solidFill>
                  <a:srgbClr val="CC0000"/>
                </a:solidFill>
              </a:rPr>
              <a:t>I</a:t>
            </a:r>
            <a:r>
              <a:rPr lang="en-IN" sz="28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t’s Application to</a:t>
            </a:r>
            <a:endParaRPr sz="2800" b="1" i="0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 Predictive Control</a:t>
            </a:r>
            <a:endParaRPr sz="2800" b="1" i="0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AAC17F5-CF65-A151-4B8D-97D1EB4DACC9}"/>
              </a:ext>
            </a:extLst>
          </p:cNvPr>
          <p:cNvSpPr txBox="1"/>
          <p:nvPr/>
        </p:nvSpPr>
        <p:spPr>
          <a:xfrm>
            <a:off x="414778" y="1202054"/>
            <a:ext cx="5015428" cy="2416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6" name="Google Shape;316;g1551f5509c5_0_167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10</a:t>
            </a:fld>
            <a:endParaRPr b="1"/>
          </a:p>
        </p:txBody>
      </p:sp>
      <p:sp>
        <p:nvSpPr>
          <p:cNvPr id="317" name="Google Shape;317;g1551f5509c5_0_167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318" name="Google Shape;318;g1551f5509c5_0_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551f5509c5_0_16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551f5509c5_0_167"/>
          <p:cNvSpPr txBox="1"/>
          <p:nvPr/>
        </p:nvSpPr>
        <p:spPr>
          <a:xfrm>
            <a:off x="2055579" y="70797"/>
            <a:ext cx="501545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Model Predictive Control</a:t>
            </a:r>
            <a:endParaRPr sz="2800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9079E0-AA9C-D03F-1B11-23EA8CF44675}"/>
              </a:ext>
            </a:extLst>
          </p:cNvPr>
          <p:cNvSpPr txBox="1"/>
          <p:nvPr/>
        </p:nvSpPr>
        <p:spPr>
          <a:xfrm>
            <a:off x="3856297" y="645990"/>
            <a:ext cx="130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5DDFD3-25C2-EB2B-6A94-07BBE50BFF49}"/>
              </a:ext>
            </a:extLst>
          </p:cNvPr>
          <p:cNvSpPr txBox="1"/>
          <p:nvPr/>
        </p:nvSpPr>
        <p:spPr>
          <a:xfrm>
            <a:off x="1369121" y="1427158"/>
            <a:ext cx="1798285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MPC Controller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(Objective Function + Model + Constraints)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EC8AD3-0D19-A97D-9B36-33B2E2B458D8}"/>
              </a:ext>
            </a:extLst>
          </p:cNvPr>
          <p:cNvSpPr txBox="1"/>
          <p:nvPr/>
        </p:nvSpPr>
        <p:spPr>
          <a:xfrm>
            <a:off x="3761661" y="1537435"/>
            <a:ext cx="999241" cy="6155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76CD10-064B-143C-0DDE-14CA6F3F61C8}"/>
              </a:ext>
            </a:extLst>
          </p:cNvPr>
          <p:cNvSpPr txBox="1"/>
          <p:nvPr/>
        </p:nvSpPr>
        <p:spPr>
          <a:xfrm>
            <a:off x="3922101" y="1679431"/>
            <a:ext cx="75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4D22291-8487-5C2F-CAF8-A15514E04F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7406" y="1842657"/>
            <a:ext cx="594255" cy="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3FC570F-8677-C340-FF52-084C438619A6}"/>
              </a:ext>
            </a:extLst>
          </p:cNvPr>
          <p:cNvCxnSpPr>
            <a:stCxn id="6" idx="3"/>
          </p:cNvCxnSpPr>
          <p:nvPr/>
        </p:nvCxnSpPr>
        <p:spPr>
          <a:xfrm flipV="1">
            <a:off x="4760902" y="1845196"/>
            <a:ext cx="6410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C5977CB-CCB9-B9A9-C5C4-D4F3301B31E2}"/>
              </a:ext>
            </a:extLst>
          </p:cNvPr>
          <p:cNvSpPr txBox="1"/>
          <p:nvPr/>
        </p:nvSpPr>
        <p:spPr>
          <a:xfrm>
            <a:off x="2913500" y="2837466"/>
            <a:ext cx="1046494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Estimator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BC229D54-862D-5B44-9C20-7D06B4CBE0C9}"/>
              </a:ext>
            </a:extLst>
          </p:cNvPr>
          <p:cNvCxnSpPr>
            <a:cxnSpLocks/>
            <a:stCxn id="6" idx="3"/>
            <a:endCxn id="12" idx="3"/>
          </p:cNvCxnSpPr>
          <p:nvPr/>
        </p:nvCxnSpPr>
        <p:spPr>
          <a:xfrm flipH="1">
            <a:off x="3959994" y="1845197"/>
            <a:ext cx="800908" cy="1253879"/>
          </a:xfrm>
          <a:prstGeom prst="bentConnector3">
            <a:avLst>
              <a:gd name="adj1" fmla="val -285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6200684-E1D5-1C41-3FD6-741DC3B0739A}"/>
              </a:ext>
            </a:extLst>
          </p:cNvPr>
          <p:cNvCxnSpPr>
            <a:cxnSpLocks/>
          </p:cNvCxnSpPr>
          <p:nvPr/>
        </p:nvCxnSpPr>
        <p:spPr>
          <a:xfrm rot="10800000">
            <a:off x="2268264" y="2258155"/>
            <a:ext cx="645236" cy="8409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CC66F77-7B13-3C75-D545-4BFD0E486C88}"/>
              </a:ext>
            </a:extLst>
          </p:cNvPr>
          <p:cNvCxnSpPr>
            <a:cxnSpLocks/>
          </p:cNvCxnSpPr>
          <p:nvPr/>
        </p:nvCxnSpPr>
        <p:spPr>
          <a:xfrm flipV="1">
            <a:off x="519166" y="1884319"/>
            <a:ext cx="868192" cy="9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FC1BEB-3DAF-E687-B663-452A3C770771}"/>
              </a:ext>
            </a:extLst>
          </p:cNvPr>
          <p:cNvSpPr txBox="1"/>
          <p:nvPr/>
        </p:nvSpPr>
        <p:spPr>
          <a:xfrm>
            <a:off x="482075" y="1579260"/>
            <a:ext cx="905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2FB9415C-D430-9FD8-3C0A-CFDE469E8850}"/>
              </a:ext>
            </a:extLst>
          </p:cNvPr>
          <p:cNvCxnSpPr>
            <a:cxnSpLocks/>
          </p:cNvCxnSpPr>
          <p:nvPr/>
        </p:nvCxnSpPr>
        <p:spPr>
          <a:xfrm>
            <a:off x="1871975" y="2472136"/>
            <a:ext cx="0" cy="1524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B553A0C-57FA-C7F0-E406-072B6587DAD0}"/>
              </a:ext>
            </a:extLst>
          </p:cNvPr>
          <p:cNvSpPr txBox="1"/>
          <p:nvPr/>
        </p:nvSpPr>
        <p:spPr>
          <a:xfrm>
            <a:off x="3695308" y="3783583"/>
            <a:ext cx="5109326" cy="24622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     MPC solves an optimization problem at each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</a:t>
            </a:r>
            <a:r>
              <a:rPr kumimoji="0" lang="en-US" b="0" i="1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</a:t>
            </a:r>
            <a:r>
              <a:rPr lang="en-US" i="1" dirty="0"/>
              <a:t> time step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264" name="Picture 263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F752B7E3-7235-23CC-D625-7C031599C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791" y="4153155"/>
            <a:ext cx="3677319" cy="18737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8" name="Google Shape;147;gfee01f161d_0_0">
            <a:extLst>
              <a:ext uri="{FF2B5EF4-FFF2-40B4-BE49-F238E27FC236}">
                <a16:creationId xmlns:a16="http://schemas.microsoft.com/office/drawing/2014/main" xmlns="" id="{1CC60387-6DA4-2261-D16E-58E62DB9B421}"/>
              </a:ext>
            </a:extLst>
          </p:cNvPr>
          <p:cNvSpPr txBox="1"/>
          <p:nvPr/>
        </p:nvSpPr>
        <p:spPr>
          <a:xfrm>
            <a:off x="5156462" y="6264267"/>
            <a:ext cx="2819130" cy="33852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Image Source link: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Wikipedia</a:t>
            </a:r>
            <a:endParaRPr lang="en-IN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737797D1-567D-201C-449D-7C6848F66BCC}"/>
              </a:ext>
            </a:extLst>
          </p:cNvPr>
          <p:cNvSpPr txBox="1"/>
          <p:nvPr/>
        </p:nvSpPr>
        <p:spPr>
          <a:xfrm>
            <a:off x="660632" y="4140517"/>
            <a:ext cx="221529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Formulation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Quadratic Programming (QP) Problem</a:t>
            </a:r>
          </a:p>
        </p:txBody>
      </p:sp>
    </p:spTree>
    <p:extLst>
      <p:ext uri="{BB962C8B-B14F-4D97-AF65-F5344CB8AC3E}">
        <p14:creationId xmlns:p14="http://schemas.microsoft.com/office/powerpoint/2010/main" xmlns="" val="301253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12809B-52BC-71DB-2FC8-8FA882B5C057}"/>
                  </a:ext>
                </a:extLst>
              </p:cNvPr>
              <p:cNvSpPr txBox="1"/>
              <p:nvPr/>
            </p:nvSpPr>
            <p:spPr>
              <a:xfrm>
                <a:off x="1999319" y="2764529"/>
                <a:ext cx="5234858" cy="193899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/>
              </a:p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𝐷𝑒𝑓𝑖𝑛𝑖𝑡𝑖𝑜𝑛𝑠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𝑡𝑟𝑎𝑐𝑘𝑒𝑑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𝑚𝑎𝑛𝑖𝑝𝑢𝑙𝑎𝑡𝑒𝑑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𝑣𝑎𝑟𝑖𝑎𝑏𝑙𝑒𝑠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𝑚𝑜𝑣𝑒𝑠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712809B-52BC-71DB-2FC8-8FA882B5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19" y="2764529"/>
                <a:ext cx="5234858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316;g1551f5509c5_0_167">
            <a:extLst>
              <a:ext uri="{FF2B5EF4-FFF2-40B4-BE49-F238E27FC236}">
                <a16:creationId xmlns:a16="http://schemas.microsoft.com/office/drawing/2014/main" xmlns="" id="{3686C1A3-6140-BC04-BC43-AD3F077DD9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11</a:t>
            </a:fld>
            <a:endParaRPr b="1"/>
          </a:p>
        </p:txBody>
      </p:sp>
      <p:sp>
        <p:nvSpPr>
          <p:cNvPr id="7" name="Google Shape;317;g1551f5509c5_0_167">
            <a:extLst>
              <a:ext uri="{FF2B5EF4-FFF2-40B4-BE49-F238E27FC236}">
                <a16:creationId xmlns:a16="http://schemas.microsoft.com/office/drawing/2014/main" xmlns="" id="{2CB97FE6-4544-6913-CF17-F247139F925F}"/>
              </a:ext>
            </a:extLst>
          </p:cNvPr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8" name="Google Shape;318;g1551f5509c5_0_167">
            <a:extLst>
              <a:ext uri="{FF2B5EF4-FFF2-40B4-BE49-F238E27FC236}">
                <a16:creationId xmlns:a16="http://schemas.microsoft.com/office/drawing/2014/main" xmlns="" id="{F73D488E-2C16-5348-F61E-63D7AD25D1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19;g1551f5509c5_0_167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50B89D4C-77B2-69B3-E5EC-2FCC256F11F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20;g1551f5509c5_0_167">
            <a:extLst>
              <a:ext uri="{FF2B5EF4-FFF2-40B4-BE49-F238E27FC236}">
                <a16:creationId xmlns:a16="http://schemas.microsoft.com/office/drawing/2014/main" xmlns="" id="{961DEACF-0DCD-8B29-F31E-F9B961B95993}"/>
              </a:ext>
            </a:extLst>
          </p:cNvPr>
          <p:cNvSpPr txBox="1"/>
          <p:nvPr/>
        </p:nvSpPr>
        <p:spPr>
          <a:xfrm>
            <a:off x="518076" y="56275"/>
            <a:ext cx="764628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Linear Model Predictive Control on TCLab</a:t>
            </a:r>
            <a:endParaRPr sz="2800" b="1" dirty="0">
              <a:solidFill>
                <a:srgbClr val="00B0F0"/>
              </a:solidFill>
            </a:endParaRPr>
          </a:p>
        </p:txBody>
      </p:sp>
      <p:sp>
        <p:nvSpPr>
          <p:cNvPr id="11" name="Google Shape;323;g1551f5509c5_0_167">
            <a:extLst>
              <a:ext uri="{FF2B5EF4-FFF2-40B4-BE49-F238E27FC236}">
                <a16:creationId xmlns:a16="http://schemas.microsoft.com/office/drawing/2014/main" xmlns="" id="{7E480F4E-BFB1-49D1-0ED1-4A83661267D0}"/>
              </a:ext>
            </a:extLst>
          </p:cNvPr>
          <p:cNvSpPr txBox="1"/>
          <p:nvPr/>
        </p:nvSpPr>
        <p:spPr>
          <a:xfrm>
            <a:off x="1038912" y="4887453"/>
            <a:ext cx="7140000" cy="830966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>
              <a:buSzPts val="1400"/>
            </a:pPr>
            <a:endParaRPr b="1" i="1" dirty="0"/>
          </a:p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At each sampling instant the quadratic problem was solved using </a:t>
            </a:r>
            <a:r>
              <a:rPr lang="en-IN" b="1" i="1" dirty="0" err="1"/>
              <a:t>cplexqp</a:t>
            </a:r>
            <a:r>
              <a:rPr lang="en-IN" b="1" i="1" dirty="0"/>
              <a:t> solver</a:t>
            </a:r>
            <a:r>
              <a:rPr lang="en-IN" dirty="0"/>
              <a:t>.</a:t>
            </a:r>
          </a:p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2" name="Google Shape;324;g1551f5509c5_0_167">
            <a:extLst>
              <a:ext uri="{FF2B5EF4-FFF2-40B4-BE49-F238E27FC236}">
                <a16:creationId xmlns:a16="http://schemas.microsoft.com/office/drawing/2014/main" xmlns="" id="{77C882B7-9EA8-01A1-F1A5-31C9D7A57026}"/>
              </a:ext>
            </a:extLst>
          </p:cNvPr>
          <p:cNvSpPr/>
          <p:nvPr/>
        </p:nvSpPr>
        <p:spPr>
          <a:xfrm>
            <a:off x="3186260" y="1660619"/>
            <a:ext cx="197963" cy="370246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325;g1551f5509c5_0_167">
            <a:extLst>
              <a:ext uri="{FF2B5EF4-FFF2-40B4-BE49-F238E27FC236}">
                <a16:creationId xmlns:a16="http://schemas.microsoft.com/office/drawing/2014/main" xmlns="" id="{CB7E618A-5430-6A97-5E30-BFEAA664F605}"/>
              </a:ext>
            </a:extLst>
          </p:cNvPr>
          <p:cNvSpPr txBox="1"/>
          <p:nvPr/>
        </p:nvSpPr>
        <p:spPr>
          <a:xfrm>
            <a:off x="3422029" y="1624029"/>
            <a:ext cx="1158602" cy="35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IN" sz="1100" b="1" i="1" dirty="0">
                <a:solidFill>
                  <a:srgbClr val="0000FF"/>
                </a:solidFill>
                <a:latin typeface="+mn-lt"/>
                <a:cs typeface="Calibri"/>
                <a:sym typeface="Calibri"/>
              </a:rPr>
              <a:t>System Model</a:t>
            </a:r>
            <a:endParaRPr lang="en-IN" sz="1100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Google Shape;327;g1551f5509c5_0_167">
            <a:extLst>
              <a:ext uri="{FF2B5EF4-FFF2-40B4-BE49-F238E27FC236}">
                <a16:creationId xmlns:a16="http://schemas.microsoft.com/office/drawing/2014/main" xmlns="" id="{477044A0-4F55-FAFB-C869-B47FAE8892A1}"/>
              </a:ext>
            </a:extLst>
          </p:cNvPr>
          <p:cNvSpPr txBox="1"/>
          <p:nvPr/>
        </p:nvSpPr>
        <p:spPr>
          <a:xfrm>
            <a:off x="1538377" y="1155963"/>
            <a:ext cx="483081" cy="2014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125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/>
              <a:t> </a:t>
            </a:r>
            <a:endParaRPr/>
          </a:p>
        </p:txBody>
      </p:sp>
      <p:sp>
        <p:nvSpPr>
          <p:cNvPr id="15" name="Google Shape;322;g1551f5509c5_0_167">
            <a:extLst>
              <a:ext uri="{FF2B5EF4-FFF2-40B4-BE49-F238E27FC236}">
                <a16:creationId xmlns:a16="http://schemas.microsoft.com/office/drawing/2014/main" xmlns="" id="{D9EAD0C6-67A7-8E5F-AAE1-2D9979CA73A6}"/>
              </a:ext>
            </a:extLst>
          </p:cNvPr>
          <p:cNvSpPr txBox="1"/>
          <p:nvPr/>
        </p:nvSpPr>
        <p:spPr>
          <a:xfrm>
            <a:off x="1457060" y="1339948"/>
            <a:ext cx="2766000" cy="1169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654" t="-10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5D0442-9C12-EBAB-4EA6-FE32E4AB0768}"/>
              </a:ext>
            </a:extLst>
          </p:cNvPr>
          <p:cNvSpPr txBox="1"/>
          <p:nvPr/>
        </p:nvSpPr>
        <p:spPr>
          <a:xfrm>
            <a:off x="3690769" y="589553"/>
            <a:ext cx="130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Formulation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xmlns="" id="{6E1243CB-834A-A1AF-5D5F-1CEED564CA1B}"/>
              </a:ext>
            </a:extLst>
          </p:cNvPr>
          <p:cNvSpPr/>
          <p:nvPr/>
        </p:nvSpPr>
        <p:spPr>
          <a:xfrm>
            <a:off x="3195687" y="2138992"/>
            <a:ext cx="197963" cy="35391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Google Shape;325;g1551f5509c5_0_167">
            <a:extLst>
              <a:ext uri="{FF2B5EF4-FFF2-40B4-BE49-F238E27FC236}">
                <a16:creationId xmlns:a16="http://schemas.microsoft.com/office/drawing/2014/main" xmlns="" id="{46AC0061-70B4-A53A-0449-4EFB0ADC38FB}"/>
              </a:ext>
            </a:extLst>
          </p:cNvPr>
          <p:cNvSpPr txBox="1"/>
          <p:nvPr/>
        </p:nvSpPr>
        <p:spPr>
          <a:xfrm>
            <a:off x="3431456" y="2122167"/>
            <a:ext cx="1158602" cy="35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IN" sz="1100" b="1" i="1" dirty="0">
                <a:solidFill>
                  <a:srgbClr val="0000FF"/>
                </a:solidFill>
                <a:latin typeface="+mn-lt"/>
                <a:cs typeface="Calibri"/>
                <a:sym typeface="Calibri"/>
              </a:rPr>
              <a:t> Constraints</a:t>
            </a:r>
            <a:endParaRPr lang="en-IN" sz="1100" b="1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9" name="Google Shape;325;g1551f5509c5_0_167">
            <a:extLst>
              <a:ext uri="{FF2B5EF4-FFF2-40B4-BE49-F238E27FC236}">
                <a16:creationId xmlns:a16="http://schemas.microsoft.com/office/drawing/2014/main" xmlns="" id="{E52C061B-12BC-6618-9B45-5C5849FC18E4}"/>
              </a:ext>
            </a:extLst>
          </p:cNvPr>
          <p:cNvSpPr txBox="1"/>
          <p:nvPr/>
        </p:nvSpPr>
        <p:spPr>
          <a:xfrm>
            <a:off x="595561" y="964239"/>
            <a:ext cx="827886" cy="523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IN" sz="1100" b="1" i="1" dirty="0">
                <a:solidFill>
                  <a:srgbClr val="0000FF"/>
                </a:solidFill>
                <a:latin typeface="+mn-lt"/>
                <a:cs typeface="Calibri"/>
                <a:sym typeface="Calibri"/>
              </a:rPr>
              <a:t>Objective function</a:t>
            </a:r>
            <a:endParaRPr lang="en-IN" sz="1100" b="1" i="1" dirty="0">
              <a:solidFill>
                <a:srgbClr val="0000FF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47982F-3487-73E9-560C-9DAFC2FD6551}"/>
                  </a:ext>
                </a:extLst>
              </p:cNvPr>
              <p:cNvSpPr txBox="1"/>
              <p:nvPr/>
            </p:nvSpPr>
            <p:spPr>
              <a:xfrm>
                <a:off x="993308" y="982520"/>
                <a:ext cx="7140000" cy="285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947982F-3487-73E9-560C-9DAFC2FD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08" y="982520"/>
                <a:ext cx="7140000" cy="285784"/>
              </a:xfrm>
              <a:prstGeom prst="rect">
                <a:avLst/>
              </a:prstGeom>
              <a:blipFill>
                <a:blip r:embed="rId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6189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"/>
          <p:cNvSpPr txBox="1"/>
          <p:nvPr/>
        </p:nvSpPr>
        <p:spPr>
          <a:xfrm>
            <a:off x="5361921" y="3379365"/>
            <a:ext cx="4393023" cy="19722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endParaRPr dirty="0"/>
          </a:p>
        </p:txBody>
      </p:sp>
      <p:sp>
        <p:nvSpPr>
          <p:cNvPr id="349" name="Google Shape;349;p2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12</a:t>
            </a:fld>
            <a:endParaRPr b="1"/>
          </a:p>
        </p:txBody>
      </p:sp>
      <p:sp>
        <p:nvSpPr>
          <p:cNvPr id="350" name="Google Shape;350;p2"/>
          <p:cNvSpPr txBox="1"/>
          <p:nvPr/>
        </p:nvSpPr>
        <p:spPr>
          <a:xfrm>
            <a:off x="169685" y="111400"/>
            <a:ext cx="73740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          System </a:t>
            </a:r>
            <a:r>
              <a:rPr lang="en-IN" sz="2800" b="1" dirty="0" err="1">
                <a:solidFill>
                  <a:srgbClr val="00B0F0"/>
                </a:solidFill>
              </a:rPr>
              <a:t>Modeling</a:t>
            </a:r>
            <a:r>
              <a:rPr lang="en-IN" sz="2800" b="1" dirty="0">
                <a:solidFill>
                  <a:srgbClr val="00B0F0"/>
                </a:solidFill>
              </a:rPr>
              <a:t> and Identification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51" name="Google Shape;35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"/>
          <p:cNvSpPr txBox="1"/>
          <p:nvPr/>
        </p:nvSpPr>
        <p:spPr>
          <a:xfrm>
            <a:off x="2168167" y="634602"/>
            <a:ext cx="43345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b="1" i="1" dirty="0">
                <a:solidFill>
                  <a:srgbClr val="CC0000"/>
                </a:solidFill>
              </a:rPr>
              <a:t>Dual Heater </a:t>
            </a:r>
            <a:r>
              <a:rPr lang="en-IN" b="1" i="1" dirty="0" err="1">
                <a:solidFill>
                  <a:srgbClr val="CC0000"/>
                </a:solidFill>
              </a:rPr>
              <a:t>Modeling</a:t>
            </a:r>
            <a:r>
              <a:rPr lang="en-IN" b="1" i="1" dirty="0">
                <a:solidFill>
                  <a:srgbClr val="CC0000"/>
                </a:solidFill>
              </a:rPr>
              <a:t> of TCLab (MIMO System)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342901" y="1175652"/>
            <a:ext cx="8339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800"/>
            </a:pPr>
            <a:r>
              <a:rPr lang="en-IN" sz="1800" b="1" i="1">
                <a:latin typeface="Calibri"/>
                <a:ea typeface="Calibri"/>
                <a:cs typeface="Calibri"/>
                <a:sym typeface="Calibri"/>
              </a:rPr>
              <a:t>          Two energy balance equations that describe the dynamic temperature response</a:t>
            </a:r>
            <a:endParaRPr sz="18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"/>
          <p:cNvSpPr txBox="1"/>
          <p:nvPr/>
        </p:nvSpPr>
        <p:spPr>
          <a:xfrm>
            <a:off x="1377051" y="2307778"/>
            <a:ext cx="6913800" cy="34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buSzPts val="1400"/>
            </a:pPr>
            <a:endParaRPr baseline="-25000">
              <a:solidFill>
                <a:schemeClr val="dk1"/>
              </a:solidFill>
            </a:endParaRPr>
          </a:p>
        </p:txBody>
      </p:sp>
      <p:grpSp>
        <p:nvGrpSpPr>
          <p:cNvPr id="357" name="Google Shape;357;p2"/>
          <p:cNvGrpSpPr/>
          <p:nvPr/>
        </p:nvGrpSpPr>
        <p:grpSpPr>
          <a:xfrm>
            <a:off x="281942" y="1839830"/>
            <a:ext cx="7634359" cy="1287780"/>
            <a:chOff x="132592" y="1897380"/>
            <a:chExt cx="7634358" cy="1287780"/>
          </a:xfrm>
        </p:grpSpPr>
        <p:sp>
          <p:nvSpPr>
            <p:cNvPr id="358" name="Google Shape;358;p2"/>
            <p:cNvSpPr txBox="1"/>
            <p:nvPr/>
          </p:nvSpPr>
          <p:spPr>
            <a:xfrm>
              <a:off x="1377050" y="2098852"/>
              <a:ext cx="5171287" cy="4090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t="-1485" b="-1342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  <p:grpSp>
          <p:nvGrpSpPr>
            <p:cNvPr id="359" name="Google Shape;359;p2"/>
            <p:cNvGrpSpPr/>
            <p:nvPr/>
          </p:nvGrpSpPr>
          <p:grpSpPr>
            <a:xfrm>
              <a:off x="132592" y="1897380"/>
              <a:ext cx="7634358" cy="1287780"/>
              <a:chOff x="132592" y="1897380"/>
              <a:chExt cx="7634358" cy="1287780"/>
            </a:xfrm>
          </p:grpSpPr>
          <p:sp>
            <p:nvSpPr>
              <p:cNvPr id="360" name="Google Shape;360;p2"/>
              <p:cNvSpPr txBox="1"/>
              <p:nvPr/>
            </p:nvSpPr>
            <p:spPr>
              <a:xfrm>
                <a:off x="132592" y="2574651"/>
                <a:ext cx="7634358" cy="501356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-242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SzPts val="1400"/>
                </a:pPr>
                <a:r>
                  <a:rPr lang="en-IN"/>
                  <a:t> </a:t>
                </a: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975360" y="1897380"/>
                <a:ext cx="6568399" cy="1287780"/>
              </a:xfrm>
              <a:prstGeom prst="rect">
                <a:avLst/>
              </a:prstGeom>
              <a:noFill/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1400"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" name="Google Shape;147;gfee01f161d_0_0">
            <a:extLst>
              <a:ext uri="{FF2B5EF4-FFF2-40B4-BE49-F238E27FC236}">
                <a16:creationId xmlns:a16="http://schemas.microsoft.com/office/drawing/2014/main" xmlns="" id="{57AFC0D4-7CEB-45C7-8E78-D4D3CBBB2D5C}"/>
              </a:ext>
            </a:extLst>
          </p:cNvPr>
          <p:cNvSpPr txBox="1"/>
          <p:nvPr/>
        </p:nvSpPr>
        <p:spPr>
          <a:xfrm>
            <a:off x="6545949" y="6264227"/>
            <a:ext cx="2136653" cy="492412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Reference link: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apmonitor.com/do (John D.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Hedengren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BB06AF-2EF7-B3D8-8199-3594EE33E68F}"/>
                  </a:ext>
                </a:extLst>
              </p14:cNvPr>
              <p14:cNvContentPartPr/>
              <p14:nvPr/>
            </p14:nvContentPartPr>
            <p14:xfrm>
              <a:off x="8926597" y="289353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A4BB06AF-2EF7-B3D8-8199-3594EE33E6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17957" y="28845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378A0B-D071-6AE5-1F49-2A52604AD390}"/>
                  </a:ext>
                </a:extLst>
              </p14:cNvPr>
              <p14:cNvContentPartPr/>
              <p14:nvPr/>
            </p14:nvContentPartPr>
            <p14:xfrm>
              <a:off x="9313237" y="430761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378A0B-D071-6AE5-1F49-2A52604AD3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4597" y="42986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D0E04A-1D02-7617-5DA4-A6C989D5F542}"/>
                  </a:ext>
                </a:extLst>
              </p14:cNvPr>
              <p14:cNvContentPartPr/>
              <p14:nvPr/>
            </p14:nvContentPartPr>
            <p14:xfrm>
              <a:off x="9426277" y="299721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0D0E04A-1D02-7617-5DA4-A6C989D5F5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17637" y="29885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082FB1-F05D-EFCD-0A82-6206B19BE78F}"/>
                  </a:ext>
                </a:extLst>
              </p14:cNvPr>
              <p14:cNvContentPartPr/>
              <p14:nvPr/>
            </p14:nvContentPartPr>
            <p14:xfrm>
              <a:off x="8550037" y="393069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85082FB1-F05D-EFCD-0A82-6206B19BE7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1037" y="39220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EAAB32-A947-23A2-EC09-0B0F74ED5AC4}"/>
                  </a:ext>
                </a:extLst>
              </p14:cNvPr>
              <p14:cNvContentPartPr/>
              <p14:nvPr/>
            </p14:nvContentPartPr>
            <p14:xfrm>
              <a:off x="11085517" y="31480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FEAAB32-A947-23A2-EC09-0B0F74ED5A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76517" y="31394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2AC0512-C000-8B80-1A46-C500598CB7CD}"/>
              </a:ext>
            </a:extLst>
          </p:cNvPr>
          <p:cNvGrpSpPr/>
          <p:nvPr/>
        </p:nvGrpSpPr>
        <p:grpSpPr>
          <a:xfrm>
            <a:off x="9492157" y="3440372"/>
            <a:ext cx="360" cy="360"/>
            <a:chOff x="9492157" y="3440372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="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21DA25-CB87-9B03-B96D-3F9BAF4444F9}"/>
                    </a:ext>
                  </a:extLst>
                </p14:cNvPr>
                <p14:cNvContentPartPr/>
                <p14:nvPr/>
              </p14:nvContentPartPr>
              <p14:xfrm>
                <a:off x="9492157" y="3440372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2221DA25-CB87-9B03-B96D-3F9BAF4444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3517" y="3431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90F2D7-836A-DCB1-D7ED-B73443E029C6}"/>
                    </a:ext>
                  </a:extLst>
                </p14:cNvPr>
                <p14:cNvContentPartPr/>
                <p14:nvPr/>
              </p14:nvContentPartPr>
              <p14:xfrm>
                <a:off x="9492157" y="3440372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0190F2D7-836A-DCB1-D7ED-B73443E029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3517" y="3431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="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99D426-E291-3801-0BD6-85E469765BB3}"/>
                    </a:ext>
                  </a:extLst>
                </p14:cNvPr>
                <p14:cNvContentPartPr/>
                <p14:nvPr/>
              </p14:nvContentPartPr>
              <p14:xfrm>
                <a:off x="9492157" y="3440372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p14="http://schemas.microsoft.com/office/powerpoint/2010/main" xmlns="" xmlns:a16="http://schemas.microsoft.com/office/drawing/2014/main" id="{F299D426-E291-3801-0BD6-85E469765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3517" y="34317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E54A2E-9252-0731-D8B0-C6FEFBC20709}"/>
                  </a:ext>
                </a:extLst>
              </p14:cNvPr>
              <p14:cNvContentPartPr/>
              <p14:nvPr/>
            </p14:nvContentPartPr>
            <p14:xfrm>
              <a:off x="10397197" y="5316332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62E54A2E-9252-0731-D8B0-C6FEFBC207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88557" y="53073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935415-0051-3547-3677-D391EB582AD0}"/>
                  </a:ext>
                </a:extLst>
              </p14:cNvPr>
              <p14:cNvContentPartPr/>
              <p14:nvPr/>
            </p14:nvContentPartPr>
            <p14:xfrm>
              <a:off x="10246717" y="2874812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9935415-0051-3547-3677-D391EB582A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8077" y="286581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8CD1D6F-84C3-375F-886B-10C0431779BE}"/>
              </a:ext>
            </a:extLst>
          </p:cNvPr>
          <p:cNvSpPr/>
          <p:nvPr/>
        </p:nvSpPr>
        <p:spPr>
          <a:xfrm>
            <a:off x="502168" y="3578827"/>
            <a:ext cx="1564849" cy="141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C149FDF-7394-C214-2BD0-FEF6FC170EAE}"/>
              </a:ext>
            </a:extLst>
          </p:cNvPr>
          <p:cNvSpPr/>
          <p:nvPr/>
        </p:nvSpPr>
        <p:spPr>
          <a:xfrm>
            <a:off x="3707434" y="3579137"/>
            <a:ext cx="1654487" cy="1416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696B512-AC2F-64EE-75C5-9B7F88B62EFA}"/>
              </a:ext>
            </a:extLst>
          </p:cNvPr>
          <p:cNvCxnSpPr/>
          <p:nvPr/>
        </p:nvCxnSpPr>
        <p:spPr>
          <a:xfrm flipH="1">
            <a:off x="2168167" y="3930692"/>
            <a:ext cx="14095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2F88B51-4A1A-6AA4-BE38-421AE6192A3E}"/>
              </a:ext>
            </a:extLst>
          </p:cNvPr>
          <p:cNvCxnSpPr/>
          <p:nvPr/>
        </p:nvCxnSpPr>
        <p:spPr>
          <a:xfrm flipH="1">
            <a:off x="2155244" y="4619134"/>
            <a:ext cx="14224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9EEC9E4-A302-3EA0-FA19-758F3674580E}"/>
              </a:ext>
            </a:extLst>
          </p:cNvPr>
          <p:cNvSpPr txBox="1"/>
          <p:nvPr/>
        </p:nvSpPr>
        <p:spPr>
          <a:xfrm>
            <a:off x="2295960" y="3412091"/>
            <a:ext cx="11825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Convective Heat Transfer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A620FB0-0CD9-EE88-7108-96B864E046E9}"/>
              </a:ext>
            </a:extLst>
          </p:cNvPr>
          <p:cNvSpPr txBox="1"/>
          <p:nvPr/>
        </p:nvSpPr>
        <p:spPr>
          <a:xfrm>
            <a:off x="2316384" y="4742842"/>
            <a:ext cx="11825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Radiative Heat Transfer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3D63A7-0386-39F0-253F-DAA8938004D7}"/>
                  </a:ext>
                </a:extLst>
              </p:cNvPr>
              <p:cNvSpPr txBox="1"/>
              <p:nvPr/>
            </p:nvSpPr>
            <p:spPr>
              <a:xfrm>
                <a:off x="895546" y="4100659"/>
                <a:ext cx="942681" cy="54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Heater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53D63A7-0386-39F0-253F-DAA89380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6" y="4100659"/>
                <a:ext cx="942681" cy="543931"/>
              </a:xfrm>
              <a:prstGeom prst="rect">
                <a:avLst/>
              </a:prstGeom>
              <a:blipFill>
                <a:blip r:embed="rId19"/>
                <a:stretch>
                  <a:fillRect l="-1935" t="-2247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E6EC89-518F-C268-2312-8F5CF6C9C5BB}"/>
                  </a:ext>
                </a:extLst>
              </p:cNvPr>
              <p:cNvSpPr txBox="1"/>
              <p:nvPr/>
            </p:nvSpPr>
            <p:spPr>
              <a:xfrm>
                <a:off x="4099121" y="4091232"/>
                <a:ext cx="9640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Heater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7E6EC89-518F-C268-2312-8F5CF6C9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21" y="4091232"/>
                <a:ext cx="964054" cy="523220"/>
              </a:xfrm>
              <a:prstGeom prst="rect">
                <a:avLst/>
              </a:prstGeom>
              <a:blipFill>
                <a:blip r:embed="rId20"/>
                <a:stretch>
                  <a:fillRect l="-1887" t="-2326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6E007A-18B3-DFA9-FBD8-87BA91F279AB}"/>
                  </a:ext>
                </a:extLst>
              </p:cNvPr>
              <p:cNvSpPr txBox="1"/>
              <p:nvPr/>
            </p:nvSpPr>
            <p:spPr>
              <a:xfrm>
                <a:off x="2278675" y="5562894"/>
                <a:ext cx="1182531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06E007A-18B3-DFA9-FBD8-87BA91F27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75" y="5562894"/>
                <a:ext cx="118253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DDDFD1-718E-1D5C-D600-C6D28EE76750}"/>
              </a:ext>
            </a:extLst>
          </p:cNvPr>
          <p:cNvSpPr txBox="1"/>
          <p:nvPr/>
        </p:nvSpPr>
        <p:spPr>
          <a:xfrm>
            <a:off x="507610" y="1323656"/>
            <a:ext cx="7695646" cy="28179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3" name="Google Shape;333;g155ea4cfc4c_0_5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defRPr/>
            </a:pPr>
            <a:fld id="{00000000-1234-1234-1234-123412341234}" type="slidenum">
              <a:rPr lang="en-IN" b="1"/>
              <a:pPr algn="ctr">
                <a:defRPr/>
              </a:pPr>
              <a:t>13</a:t>
            </a:fld>
            <a:endParaRPr b="1"/>
          </a:p>
        </p:txBody>
      </p:sp>
      <p:sp>
        <p:nvSpPr>
          <p:cNvPr id="334" name="Google Shape;334;g155ea4cfc4c_0_5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  <a:defRPr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335" name="Google Shape;335;g155ea4cfc4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55ea4cfc4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5ea4cfc4c_0_5"/>
          <p:cNvSpPr txBox="1"/>
          <p:nvPr/>
        </p:nvSpPr>
        <p:spPr>
          <a:xfrm>
            <a:off x="272523" y="203989"/>
            <a:ext cx="8252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  <a:defRPr/>
            </a:pPr>
            <a:r>
              <a:rPr lang="en-IN" sz="2800" b="1" dirty="0">
                <a:solidFill>
                  <a:srgbClr val="00B0F0"/>
                </a:solidFill>
              </a:rPr>
              <a:t>           Data-Driven State Space Equations</a:t>
            </a:r>
            <a:endParaRPr sz="2800" b="1" dirty="0">
              <a:solidFill>
                <a:srgbClr val="00B0F0"/>
              </a:solidFill>
            </a:endParaRPr>
          </a:p>
        </p:txBody>
      </p:sp>
      <p:sp>
        <p:nvSpPr>
          <p:cNvPr id="338" name="Google Shape;338;g155ea4cfc4c_0_5"/>
          <p:cNvSpPr txBox="1"/>
          <p:nvPr/>
        </p:nvSpPr>
        <p:spPr>
          <a:xfrm>
            <a:off x="934246" y="1615433"/>
            <a:ext cx="3421187" cy="104641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  <a:defRPr/>
            </a:pPr>
            <a:r>
              <a:rPr lang="en-US" dirty="0"/>
              <a:t>The differential equations representing the physical system were first linearized around the steady-state point.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9" name="Google Shape;339;g155ea4cfc4c_0_5"/>
          <p:cNvSpPr txBox="1"/>
          <p:nvPr/>
        </p:nvSpPr>
        <p:spPr>
          <a:xfrm>
            <a:off x="6092962" y="5318944"/>
            <a:ext cx="18102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  <a:defRPr/>
            </a:pPr>
            <a:r>
              <a:rPr lang="en-IN"/>
              <a:t> </a:t>
            </a:r>
            <a:endParaRPr/>
          </a:p>
        </p:txBody>
      </p:sp>
      <p:sp>
        <p:nvSpPr>
          <p:cNvPr id="340" name="Google Shape;340;g155ea4cfc4c_0_5"/>
          <p:cNvSpPr txBox="1"/>
          <p:nvPr/>
        </p:nvSpPr>
        <p:spPr>
          <a:xfrm>
            <a:off x="6282005" y="5640190"/>
            <a:ext cx="14556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  <a:defRPr/>
            </a:pPr>
            <a:r>
              <a:rPr lang="en-IN"/>
              <a:t> </a:t>
            </a:r>
            <a:endParaRPr/>
          </a:p>
        </p:txBody>
      </p:sp>
      <p:sp>
        <p:nvSpPr>
          <p:cNvPr id="341" name="Google Shape;341;g155ea4cfc4c_0_5"/>
          <p:cNvSpPr/>
          <p:nvPr/>
        </p:nvSpPr>
        <p:spPr>
          <a:xfrm>
            <a:off x="5010254" y="4912507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  <a:defRPr/>
            </a:pPr>
            <a:endParaRPr/>
          </a:p>
        </p:txBody>
      </p:sp>
      <p:sp>
        <p:nvSpPr>
          <p:cNvPr id="343" name="Google Shape;343;g155ea4cfc4c_0_5"/>
          <p:cNvSpPr/>
          <p:nvPr/>
        </p:nvSpPr>
        <p:spPr>
          <a:xfrm>
            <a:off x="5375042" y="4501466"/>
            <a:ext cx="3150181" cy="1634956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  <a:defRPr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FF33C8-A705-0152-FE00-B24E126971D3}"/>
              </a:ext>
            </a:extLst>
          </p:cNvPr>
          <p:cNvSpPr txBox="1"/>
          <p:nvPr/>
        </p:nvSpPr>
        <p:spPr>
          <a:xfrm>
            <a:off x="3629321" y="850188"/>
            <a:ext cx="20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System Identification</a:t>
            </a:r>
          </a:p>
        </p:txBody>
      </p:sp>
      <p:sp>
        <p:nvSpPr>
          <p:cNvPr id="3" name="Google Shape;341;g155ea4cfc4c_0_5">
            <a:extLst>
              <a:ext uri="{FF2B5EF4-FFF2-40B4-BE49-F238E27FC236}">
                <a16:creationId xmlns:a16="http://schemas.microsoft.com/office/drawing/2014/main" xmlns="" id="{7B94FAD1-4B62-0D4F-67E7-9D4213AEA66D}"/>
              </a:ext>
            </a:extLst>
          </p:cNvPr>
          <p:cNvSpPr/>
          <p:nvPr/>
        </p:nvSpPr>
        <p:spPr>
          <a:xfrm>
            <a:off x="4679138" y="1787154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  <a:defRPr/>
            </a:pPr>
            <a:endParaRPr/>
          </a:p>
        </p:txBody>
      </p:sp>
      <p:sp>
        <p:nvSpPr>
          <p:cNvPr id="4" name="Google Shape;342;g155ea4cfc4c_0_5">
            <a:extLst>
              <a:ext uri="{FF2B5EF4-FFF2-40B4-BE49-F238E27FC236}">
                <a16:creationId xmlns:a16="http://schemas.microsoft.com/office/drawing/2014/main" xmlns="" id="{AD736DB4-DCB5-8E69-5363-C34F668D959B}"/>
              </a:ext>
            </a:extLst>
          </p:cNvPr>
          <p:cNvSpPr txBox="1"/>
          <p:nvPr/>
        </p:nvSpPr>
        <p:spPr>
          <a:xfrm>
            <a:off x="5132801" y="1823492"/>
            <a:ext cx="2838158" cy="52319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200"/>
              <a:defRPr/>
            </a:pPr>
            <a:r>
              <a:rPr lang="en-IN" sz="1100" b="1" i="1" dirty="0">
                <a:solidFill>
                  <a:schemeClr val="tx1"/>
                </a:solidFill>
              </a:rPr>
              <a:t>MATLAB System Identification Toolbox</a:t>
            </a:r>
          </a:p>
          <a:p>
            <a:pPr algn="ctr">
              <a:buSzPts val="1200"/>
              <a:defRPr/>
            </a:pPr>
            <a:r>
              <a:rPr lang="en-IN" sz="1100" b="1" i="1" dirty="0">
                <a:solidFill>
                  <a:schemeClr val="tx1"/>
                </a:solidFill>
              </a:rPr>
              <a:t>(Data-Driven Toolbox)</a:t>
            </a:r>
            <a:endParaRPr sz="1100" b="1" i="1" dirty="0">
              <a:solidFill>
                <a:schemeClr val="tx1"/>
              </a:solidFill>
            </a:endParaRPr>
          </a:p>
        </p:txBody>
      </p:sp>
      <p:sp>
        <p:nvSpPr>
          <p:cNvPr id="5" name="Google Shape;338;g155ea4cfc4c_0_5">
            <a:extLst>
              <a:ext uri="{FF2B5EF4-FFF2-40B4-BE49-F238E27FC236}">
                <a16:creationId xmlns:a16="http://schemas.microsoft.com/office/drawing/2014/main" xmlns="" id="{DB8D8D24-4856-A4FE-6101-92AE7D91B5FC}"/>
              </a:ext>
            </a:extLst>
          </p:cNvPr>
          <p:cNvSpPr txBox="1"/>
          <p:nvPr/>
        </p:nvSpPr>
        <p:spPr>
          <a:xfrm>
            <a:off x="1093510" y="4836024"/>
            <a:ext cx="3847628" cy="830966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</a:pPr>
            <a:r>
              <a:rPr lang="en-US" dirty="0"/>
              <a:t>The resulting pseudo states equations obtained in matrix form were used as</a:t>
            </a:r>
            <a:r>
              <a:rPr lang="en-US" dirty="0">
                <a:solidFill>
                  <a:srgbClr val="0000FF"/>
                </a:solidFill>
              </a:rPr>
              <a:t> linear constraints </a:t>
            </a:r>
            <a:r>
              <a:rPr lang="en-US" dirty="0"/>
              <a:t>in MPC formulation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" name="Google Shape;338;g155ea4cfc4c_0_5">
            <a:extLst>
              <a:ext uri="{FF2B5EF4-FFF2-40B4-BE49-F238E27FC236}">
                <a16:creationId xmlns:a16="http://schemas.microsoft.com/office/drawing/2014/main" xmlns="" id="{523B005D-9D12-EB1B-400E-E8F08B82A9D4}"/>
              </a:ext>
            </a:extLst>
          </p:cNvPr>
          <p:cNvSpPr txBox="1"/>
          <p:nvPr/>
        </p:nvSpPr>
        <p:spPr>
          <a:xfrm>
            <a:off x="2470809" y="3072071"/>
            <a:ext cx="3421187" cy="615523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Step Response Analysis </a:t>
            </a:r>
            <a:r>
              <a:rPr lang="en-US" dirty="0"/>
              <a:t>method was employed to obtain the data.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E7372317-7795-6480-D7F6-49D5946AF0F8}"/>
              </a:ext>
            </a:extLst>
          </p:cNvPr>
          <p:cNvCxnSpPr>
            <a:cxnSpLocks/>
          </p:cNvCxnSpPr>
          <p:nvPr/>
        </p:nvCxnSpPr>
        <p:spPr>
          <a:xfrm flipV="1">
            <a:off x="5901423" y="2346682"/>
            <a:ext cx="659884" cy="103315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E8608C-B65E-5968-4E3F-3090F8902631}"/>
              </a:ext>
            </a:extLst>
          </p:cNvPr>
          <p:cNvSpPr txBox="1"/>
          <p:nvPr/>
        </p:nvSpPr>
        <p:spPr>
          <a:xfrm>
            <a:off x="5772577" y="4626533"/>
            <a:ext cx="245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TCLab System captured using linear dynamics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ACC4917-EFEE-D133-589C-97619371C505}"/>
              </a:ext>
            </a:extLst>
          </p:cNvPr>
          <p:cNvSpPr/>
          <p:nvPr/>
        </p:nvSpPr>
        <p:spPr>
          <a:xfrm>
            <a:off x="4213784" y="3978111"/>
            <a:ext cx="546755" cy="615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453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5c815f1b8_0_3"/>
          <p:cNvSpPr txBox="1">
            <a:spLocks noGrp="1"/>
          </p:cNvSpPr>
          <p:nvPr>
            <p:ph type="sldNum" idx="12"/>
          </p:nvPr>
        </p:nvSpPr>
        <p:spPr>
          <a:xfrm>
            <a:off x="4205729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14</a:t>
            </a:fld>
            <a:endParaRPr b="1"/>
          </a:p>
        </p:txBody>
      </p:sp>
      <p:sp>
        <p:nvSpPr>
          <p:cNvPr id="368" name="Google Shape;368;g155c815f1b8_0_3"/>
          <p:cNvSpPr txBox="1"/>
          <p:nvPr/>
        </p:nvSpPr>
        <p:spPr>
          <a:xfrm>
            <a:off x="281959" y="111403"/>
            <a:ext cx="7261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         Data Driven State Space Equations</a:t>
            </a:r>
            <a:endParaRPr sz="2800" b="1" dirty="0">
              <a:solidFill>
                <a:srgbClr val="00B0F0"/>
              </a:solidFill>
            </a:endParaRPr>
          </a:p>
          <a:p>
            <a:pPr algn="ctr">
              <a:buSzPts val="2800"/>
            </a:pP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69" name="Google Shape;369;g155c815f1b8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55c815f1b8_0_3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55c815f1b8_0_3"/>
          <p:cNvSpPr txBox="1"/>
          <p:nvPr/>
        </p:nvSpPr>
        <p:spPr>
          <a:xfrm>
            <a:off x="1224101" y="606321"/>
            <a:ext cx="5377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N" b="1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-IN" b="1" i="1" dirty="0">
                <a:solidFill>
                  <a:srgbClr val="C00000"/>
                </a:solidFill>
                <a:ea typeface="Calibri"/>
              </a:rPr>
              <a:t>Steady State Response</a:t>
            </a:r>
            <a:endParaRPr b="1" i="1" dirty="0">
              <a:solidFill>
                <a:srgbClr val="C00000"/>
              </a:solidFill>
            </a:endParaRPr>
          </a:p>
          <a:p>
            <a:pPr algn="ctr">
              <a:buSzPts val="1400"/>
            </a:pPr>
            <a:endParaRPr b="1" i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55c815f1b8_0_3"/>
          <p:cNvSpPr txBox="1"/>
          <p:nvPr/>
        </p:nvSpPr>
        <p:spPr>
          <a:xfrm>
            <a:off x="784657" y="4662291"/>
            <a:ext cx="2228017" cy="615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/>
              <a:t>Steady-state achieved for </a:t>
            </a:r>
            <a:r>
              <a:rPr lang="en-IN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Q1=30 and Q2=30</a:t>
            </a:r>
            <a:endParaRPr b="1" i="1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xmlns="" id="{3F03CFA9-5758-449E-4EC0-5C6DA084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36" y="1045039"/>
            <a:ext cx="5192395" cy="25312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xmlns="" id="{DE68237E-9F6A-05A1-35D8-55A6AEA35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322" y="3732705"/>
            <a:ext cx="5453675" cy="26586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Google Shape;372;g155c815f1b8_0_3">
            <a:extLst>
              <a:ext uri="{FF2B5EF4-FFF2-40B4-BE49-F238E27FC236}">
                <a16:creationId xmlns:a16="http://schemas.microsoft.com/office/drawing/2014/main" xmlns="" id="{C9AD85AC-7D9B-AB1B-E805-CBE7AB19311E}"/>
              </a:ext>
            </a:extLst>
          </p:cNvPr>
          <p:cNvSpPr txBox="1"/>
          <p:nvPr/>
        </p:nvSpPr>
        <p:spPr>
          <a:xfrm>
            <a:off x="6076546" y="1723048"/>
            <a:ext cx="1918137" cy="615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Steady-state achieved for Q1=30 and Q2=30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6DAE6A-00E3-D3EA-EC8C-F3B48AE64B75}"/>
              </a:ext>
            </a:extLst>
          </p:cNvPr>
          <p:cNvSpPr txBox="1"/>
          <p:nvPr/>
        </p:nvSpPr>
        <p:spPr>
          <a:xfrm>
            <a:off x="457875" y="952108"/>
            <a:ext cx="8117341" cy="30481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1" name="Google Shape;381;g15aaeb1467f_4_17"/>
          <p:cNvSpPr txBox="1">
            <a:spLocks noGrp="1"/>
          </p:cNvSpPr>
          <p:nvPr>
            <p:ph type="sldNum" idx="12"/>
          </p:nvPr>
        </p:nvSpPr>
        <p:spPr>
          <a:xfrm>
            <a:off x="4254704" y="6542202"/>
            <a:ext cx="633000" cy="3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15</a:t>
            </a:fld>
            <a:endParaRPr b="1" dirty="0"/>
          </a:p>
        </p:txBody>
      </p:sp>
      <p:sp>
        <p:nvSpPr>
          <p:cNvPr id="382" name="Google Shape;382;g15aaeb1467f_4_17"/>
          <p:cNvSpPr txBox="1"/>
          <p:nvPr/>
        </p:nvSpPr>
        <p:spPr>
          <a:xfrm>
            <a:off x="376227" y="129074"/>
            <a:ext cx="7261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IN" sz="2800" b="1" dirty="0">
                <a:solidFill>
                  <a:srgbClr val="00B0F0"/>
                </a:solidFill>
              </a:rPr>
              <a:t>           Data Driven State Space Equations</a:t>
            </a:r>
            <a:endParaRPr sz="2800" b="1" dirty="0">
              <a:solidFill>
                <a:srgbClr val="00B0F0"/>
              </a:solidFill>
            </a:endParaRPr>
          </a:p>
          <a:p>
            <a:pPr algn="ctr">
              <a:buSzPts val="2800"/>
            </a:pP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83" name="Google Shape;383;g15aaeb1467f_4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aaeb1467f_4_1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8454" y="-28278"/>
            <a:ext cx="932436" cy="84841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5aaeb1467f_4_17"/>
          <p:cNvSpPr txBox="1"/>
          <p:nvPr/>
        </p:nvSpPr>
        <p:spPr>
          <a:xfrm>
            <a:off x="1900236" y="606107"/>
            <a:ext cx="421378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IN" b="1" i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IN" b="1" i="1" dirty="0">
                <a:solidFill>
                  <a:srgbClr val="CC0000"/>
                </a:solidFill>
                <a:ea typeface="Calibri"/>
              </a:rPr>
              <a:t>Step Response Analysis</a:t>
            </a:r>
            <a:endParaRPr lang="en-IN" b="1" i="1" dirty="0">
              <a:solidFill>
                <a:srgbClr val="CC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76F124-E51A-4886-383D-13FE05BB7F73}"/>
              </a:ext>
            </a:extLst>
          </p:cNvPr>
          <p:cNvSpPr txBox="1"/>
          <p:nvPr/>
        </p:nvSpPr>
        <p:spPr>
          <a:xfrm>
            <a:off x="852954" y="4746704"/>
            <a:ext cx="15885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Number of states identified=4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DAB1F1-B149-A2D4-86D7-B7A4E2B89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757" y="4149163"/>
            <a:ext cx="2803641" cy="21027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9CD50F-E2E7-2125-1CF7-5A697DDB1853}"/>
              </a:ext>
            </a:extLst>
          </p:cNvPr>
          <p:cNvSpPr txBox="1"/>
          <p:nvPr/>
        </p:nvSpPr>
        <p:spPr>
          <a:xfrm>
            <a:off x="6372520" y="6371757"/>
            <a:ext cx="18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60A3BB-5A05-30DA-8DAE-41184620B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797" y="4149162"/>
            <a:ext cx="2803641" cy="21027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Google Shape;386;g15aaeb1467f_4_17">
            <a:extLst>
              <a:ext uri="{FF2B5EF4-FFF2-40B4-BE49-F238E27FC236}">
                <a16:creationId xmlns:a16="http://schemas.microsoft.com/office/drawing/2014/main" xmlns="" id="{DAE70FD2-D787-5177-588C-84F07E912D47}"/>
              </a:ext>
            </a:extLst>
          </p:cNvPr>
          <p:cNvSpPr txBox="1"/>
          <p:nvPr/>
        </p:nvSpPr>
        <p:spPr>
          <a:xfrm>
            <a:off x="6372520" y="1863206"/>
            <a:ext cx="1994639" cy="830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IN" b="1" i="1" dirty="0">
                <a:latin typeface="Calibri"/>
                <a:ea typeface="Calibri"/>
                <a:cs typeface="Calibri"/>
                <a:sym typeface="Calibri"/>
              </a:rPr>
              <a:t>    Temperature simulation for step changes in Q1 and Q2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65647E-BE01-8797-2B5F-0694F36C150E}"/>
                  </a:ext>
                </a:extLst>
              </p:cNvPr>
              <p:cNvSpPr txBox="1"/>
              <p:nvPr/>
            </p:nvSpPr>
            <p:spPr>
              <a:xfrm>
                <a:off x="6650609" y="6282963"/>
                <a:ext cx="159017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665647E-BE01-8797-2B5F-0694F36C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09" y="6282963"/>
                <a:ext cx="1590179" cy="215444"/>
              </a:xfrm>
              <a:prstGeom prst="rect">
                <a:avLst/>
              </a:prstGeom>
              <a:blipFill>
                <a:blip r:embed="rId7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B1A240-81F0-ECA2-C331-997CF4838340}"/>
                  </a:ext>
                </a:extLst>
              </p:cNvPr>
              <p:cNvSpPr txBox="1"/>
              <p:nvPr/>
            </p:nvSpPr>
            <p:spPr>
              <a:xfrm>
                <a:off x="2275778" y="6194202"/>
                <a:ext cx="45908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FB1A240-81F0-ECA2-C331-997CF483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78" y="6194202"/>
                <a:ext cx="4590852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xmlns="" id="{4399171E-4809-FF42-88E4-82CF7DFB1D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179" y="1113741"/>
            <a:ext cx="5575614" cy="27181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51f5509c5_0_81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16</a:t>
            </a:fld>
            <a:endParaRPr b="1"/>
          </a:p>
        </p:txBody>
      </p:sp>
      <p:sp>
        <p:nvSpPr>
          <p:cNvPr id="395" name="Google Shape;395;g1551f5509c5_0_81"/>
          <p:cNvSpPr txBox="1"/>
          <p:nvPr/>
        </p:nvSpPr>
        <p:spPr>
          <a:xfrm>
            <a:off x="677885" y="1114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Closed-loop Simulation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396" name="Google Shape;396;g1551f5509c5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551f5509c5_0_8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551f5509c5_0_81"/>
          <p:cNvSpPr txBox="1"/>
          <p:nvPr/>
        </p:nvSpPr>
        <p:spPr>
          <a:xfrm>
            <a:off x="2823112" y="614758"/>
            <a:ext cx="320522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</a:rPr>
              <a:t>Online MPC Control Calculations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400" name="Google Shape;400;g1551f5509c5_0_81"/>
          <p:cNvSpPr txBox="1"/>
          <p:nvPr/>
        </p:nvSpPr>
        <p:spPr>
          <a:xfrm>
            <a:off x="3818480" y="3974024"/>
            <a:ext cx="1244564" cy="36930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200"/>
            </a:pPr>
            <a:r>
              <a:rPr lang="en-IN" sz="1200" b="1" i="1" dirty="0">
                <a:solidFill>
                  <a:srgbClr val="0000FF"/>
                </a:solidFill>
              </a:rPr>
              <a:t>Online MPC</a:t>
            </a:r>
            <a:endParaRPr sz="1200" b="1" i="1" dirty="0">
              <a:solidFill>
                <a:srgbClr val="0000FF"/>
              </a:solidFill>
            </a:endParaRPr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xmlns="" id="{4CD1007B-E6E1-42ED-77CE-C960F130B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763" y="1135074"/>
            <a:ext cx="5988775" cy="27417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Google Shape;388;g15aaeb1467f_4_17">
            <a:extLst>
              <a:ext uri="{FF2B5EF4-FFF2-40B4-BE49-F238E27FC236}">
                <a16:creationId xmlns:a16="http://schemas.microsoft.com/office/drawing/2014/main" xmlns="" id="{BF12A375-738B-D718-F1AF-658BDEFADA94}"/>
              </a:ext>
            </a:extLst>
          </p:cNvPr>
          <p:cNvSpPr txBox="1"/>
          <p:nvPr/>
        </p:nvSpPr>
        <p:spPr>
          <a:xfrm>
            <a:off x="1578496" y="4711870"/>
            <a:ext cx="5985416" cy="1154132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47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Solving Online MPC is computationally complex. </a:t>
            </a:r>
          </a:p>
          <a:p>
            <a:pPr marL="425447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IN" b="1" i="1" dirty="0"/>
              <a:t>Explicit MPC </a:t>
            </a:r>
            <a:r>
              <a:rPr lang="en-IN" dirty="0"/>
              <a:t>can greatly simplify runtime operation. </a:t>
            </a:r>
          </a:p>
          <a:p>
            <a:pPr marL="425447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MPC formulation was solved </a:t>
            </a:r>
            <a:r>
              <a:rPr lang="en-US" b="1" i="1" dirty="0"/>
              <a:t>multi-parametrically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mp</a:t>
            </a:r>
            <a:r>
              <a:rPr lang="en-US" b="1" dirty="0">
                <a:solidFill>
                  <a:srgbClr val="0000FF"/>
                </a:solidFill>
              </a:rPr>
              <a:t>-MPC).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47346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17</a:t>
            </a:fld>
            <a:endParaRPr b="1" dirty="0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1195632" y="144592"/>
            <a:ext cx="60347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Explicit MPC</a:t>
            </a:r>
          </a:p>
        </p:txBody>
      </p:sp>
      <p:pic>
        <p:nvPicPr>
          <p:cNvPr id="188" name="Google Shape;188;g15539d20c0f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4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744159" y="1011093"/>
            <a:ext cx="7250527" cy="4493508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Solves the optimization problem offline for all the states within a range.</a:t>
            </a:r>
          </a:p>
          <a:p>
            <a:pPr algn="just">
              <a:buSzPts val="1400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Optimal solution is precomputed for each state within a range offline.</a:t>
            </a:r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algn="just">
              <a:buSzPts val="1400"/>
            </a:pPr>
            <a:endParaRPr lang="en-US" dirty="0"/>
          </a:p>
          <a:p>
            <a:pPr marL="285744" indent="-285744" algn="just">
              <a:buSzPts val="1400"/>
              <a:buFont typeface="Wingdings" panose="05000000000000000000" pitchFamily="2" charset="2"/>
              <a:buChar char="q"/>
            </a:pPr>
            <a:r>
              <a:rPr lang="en-US" dirty="0"/>
              <a:t>At each time step the region in which the current state lies is searched and then the linear function is evaluated to get the current control action. </a:t>
            </a:r>
          </a:p>
          <a:p>
            <a:pPr algn="just">
              <a:buSzPts val="1400"/>
            </a:pPr>
            <a:endParaRPr lang="en-US" dirty="0"/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3091993" y="601018"/>
            <a:ext cx="207389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</a:rPr>
              <a:t>          Advantages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1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E4413A60-8E5E-4815-BF7F-AEDDD5493804}"/>
              </a:ext>
            </a:extLst>
          </p:cNvPr>
          <p:cNvCxnSpPr>
            <a:cxnSpLocks/>
          </p:cNvCxnSpPr>
          <p:nvPr/>
        </p:nvCxnSpPr>
        <p:spPr>
          <a:xfrm flipV="1">
            <a:off x="1583704" y="2078131"/>
            <a:ext cx="0" cy="16209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8AE5501-5349-93F0-1195-12B654697446}"/>
              </a:ext>
            </a:extLst>
          </p:cNvPr>
          <p:cNvCxnSpPr>
            <a:cxnSpLocks/>
          </p:cNvCxnSpPr>
          <p:nvPr/>
        </p:nvCxnSpPr>
        <p:spPr>
          <a:xfrm flipV="1">
            <a:off x="1593125" y="3699044"/>
            <a:ext cx="2820597" cy="2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57C108-9194-7D0B-3021-0F95239CAC28}"/>
              </a:ext>
            </a:extLst>
          </p:cNvPr>
          <p:cNvCxnSpPr>
            <a:cxnSpLocks/>
          </p:cNvCxnSpPr>
          <p:nvPr/>
        </p:nvCxnSpPr>
        <p:spPr>
          <a:xfrm flipV="1">
            <a:off x="1583707" y="2304204"/>
            <a:ext cx="707449" cy="65926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60091E8-DA10-80CC-71D1-A2D83A77521B}"/>
              </a:ext>
            </a:extLst>
          </p:cNvPr>
          <p:cNvCxnSpPr>
            <a:cxnSpLocks/>
          </p:cNvCxnSpPr>
          <p:nvPr/>
        </p:nvCxnSpPr>
        <p:spPr>
          <a:xfrm>
            <a:off x="2272301" y="2298739"/>
            <a:ext cx="1037501" cy="99505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511F168-CDEA-13AE-93BC-4F03FE6BEA8C}"/>
              </a:ext>
            </a:extLst>
          </p:cNvPr>
          <p:cNvCxnSpPr>
            <a:cxnSpLocks/>
          </p:cNvCxnSpPr>
          <p:nvPr/>
        </p:nvCxnSpPr>
        <p:spPr>
          <a:xfrm flipV="1">
            <a:off x="3309803" y="2078128"/>
            <a:ext cx="638801" cy="123112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81F14668-C133-0150-0F89-C962EF46161C}"/>
              </a:ext>
            </a:extLst>
          </p:cNvPr>
          <p:cNvCxnSpPr>
            <a:cxnSpLocks/>
          </p:cNvCxnSpPr>
          <p:nvPr/>
        </p:nvCxnSpPr>
        <p:spPr>
          <a:xfrm>
            <a:off x="2285770" y="1941276"/>
            <a:ext cx="3591" cy="17577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54C3C8D-1104-1A37-C4DB-8D54075820F2}"/>
              </a:ext>
            </a:extLst>
          </p:cNvPr>
          <p:cNvCxnSpPr>
            <a:cxnSpLocks/>
          </p:cNvCxnSpPr>
          <p:nvPr/>
        </p:nvCxnSpPr>
        <p:spPr>
          <a:xfrm>
            <a:off x="3309802" y="1941276"/>
            <a:ext cx="18855" cy="17577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094D41D-2416-A28A-D53C-860BBD21FDE4}"/>
              </a:ext>
            </a:extLst>
          </p:cNvPr>
          <p:cNvSpPr txBox="1"/>
          <p:nvPr/>
        </p:nvSpPr>
        <p:spPr>
          <a:xfrm>
            <a:off x="1018101" y="2078130"/>
            <a:ext cx="546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u(x)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9F2F812-9801-E8AD-505F-94E03C769D16}"/>
              </a:ext>
            </a:extLst>
          </p:cNvPr>
          <p:cNvSpPr txBox="1"/>
          <p:nvPr/>
        </p:nvSpPr>
        <p:spPr>
          <a:xfrm>
            <a:off x="4112844" y="3678753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E224812-1D96-9F06-7600-FB6C1670A0FE}"/>
              </a:ext>
            </a:extLst>
          </p:cNvPr>
          <p:cNvSpPr txBox="1"/>
          <p:nvPr/>
        </p:nvSpPr>
        <p:spPr>
          <a:xfrm>
            <a:off x="2150851" y="3677454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F27F65B-2FFC-A77C-8423-BC84D2010DB7}"/>
              </a:ext>
            </a:extLst>
          </p:cNvPr>
          <p:cNvSpPr txBox="1"/>
          <p:nvPr/>
        </p:nvSpPr>
        <p:spPr>
          <a:xfrm>
            <a:off x="3167407" y="368649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5CF72C-D4DD-C0CB-D5DE-59A02A794867}"/>
                  </a:ext>
                </a:extLst>
              </p:cNvPr>
              <p:cNvSpPr txBox="1"/>
              <p:nvPr/>
            </p:nvSpPr>
            <p:spPr>
              <a:xfrm>
                <a:off x="5666305" y="2247816"/>
                <a:ext cx="18751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B5CF72C-D4DD-C0CB-D5DE-59A02A79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05" y="2247816"/>
                <a:ext cx="1875136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2D7D0D4-AD41-E843-D691-775D3EC1C65A}"/>
              </a:ext>
            </a:extLst>
          </p:cNvPr>
          <p:cNvCxnSpPr>
            <a:cxnSpLocks/>
          </p:cNvCxnSpPr>
          <p:nvPr/>
        </p:nvCxnSpPr>
        <p:spPr>
          <a:xfrm>
            <a:off x="3967456" y="1941276"/>
            <a:ext cx="18855" cy="175777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D227007-BE23-68C0-30E4-BB1E74765671}"/>
              </a:ext>
            </a:extLst>
          </p:cNvPr>
          <p:cNvSpPr txBox="1"/>
          <p:nvPr/>
        </p:nvSpPr>
        <p:spPr>
          <a:xfrm>
            <a:off x="3807961" y="3680778"/>
            <a:ext cx="2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xmlns="" id="{2F872CF2-6735-A93E-DB6E-21A3B670FF01}"/>
              </a:ext>
            </a:extLst>
          </p:cNvPr>
          <p:cNvSpPr/>
          <p:nvPr/>
        </p:nvSpPr>
        <p:spPr>
          <a:xfrm>
            <a:off x="5476978" y="2121033"/>
            <a:ext cx="151623" cy="1528819"/>
          </a:xfrm>
          <a:prstGeom prst="lef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BFBA65E-35D7-F579-3E05-A277B3157BA2}"/>
              </a:ext>
            </a:extLst>
          </p:cNvPr>
          <p:cNvSpPr txBox="1"/>
          <p:nvPr/>
        </p:nvSpPr>
        <p:spPr>
          <a:xfrm>
            <a:off x="4954162" y="2719920"/>
            <a:ext cx="513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u(x)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4BD1C-CD2B-9F43-DC76-64DE2A3CD581}"/>
                  </a:ext>
                </a:extLst>
              </p:cNvPr>
              <p:cNvSpPr txBox="1"/>
              <p:nvPr/>
            </p:nvSpPr>
            <p:spPr>
              <a:xfrm rot="18960000">
                <a:off x="1459004" y="2246345"/>
                <a:ext cx="887946" cy="2861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DB4BD1C-CD2B-9F43-DC76-64DE2A3C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000">
                <a:off x="1459004" y="2246345"/>
                <a:ext cx="887946" cy="286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B08CC3-8330-2503-2B24-DA3C87CEB040}"/>
                  </a:ext>
                </a:extLst>
              </p:cNvPr>
              <p:cNvSpPr txBox="1"/>
              <p:nvPr/>
            </p:nvSpPr>
            <p:spPr>
              <a:xfrm rot="24240000">
                <a:off x="2336729" y="2457950"/>
                <a:ext cx="9892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9B08CC3-8330-2503-2B24-DA3C87CE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240000">
                <a:off x="2336729" y="2457950"/>
                <a:ext cx="9892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83B374-2AED-F1CA-2839-C10961FE9C45}"/>
                  </a:ext>
                </a:extLst>
              </p:cNvPr>
              <p:cNvSpPr txBox="1"/>
              <p:nvPr/>
            </p:nvSpPr>
            <p:spPr>
              <a:xfrm rot="-3720000">
                <a:off x="3148788" y="2274792"/>
                <a:ext cx="891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F83B374-2AED-F1CA-2839-C10961FE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720000">
                <a:off x="3148788" y="2274792"/>
                <a:ext cx="89106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457F2B0-4F40-CA27-B533-5A9EB5582F99}"/>
              </a:ext>
            </a:extLst>
          </p:cNvPr>
          <p:cNvSpPr txBox="1"/>
          <p:nvPr/>
        </p:nvSpPr>
        <p:spPr>
          <a:xfrm>
            <a:off x="4114800" y="297415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F3C6570-985D-D2DB-FEB2-8835275C37B6}"/>
              </a:ext>
            </a:extLst>
          </p:cNvPr>
          <p:cNvSpPr txBox="1"/>
          <p:nvPr/>
        </p:nvSpPr>
        <p:spPr>
          <a:xfrm>
            <a:off x="1513005" y="4001680"/>
            <a:ext cx="252356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Solution space is divided into several regions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xmlns="" id="{A318C30E-1627-5141-FAB8-612281A9D63D}"/>
              </a:ext>
            </a:extLst>
          </p:cNvPr>
          <p:cNvSpPr/>
          <p:nvPr/>
        </p:nvSpPr>
        <p:spPr>
          <a:xfrm rot="16200000">
            <a:off x="4536526" y="3919218"/>
            <a:ext cx="145463" cy="599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47A88D9-0F3A-1F5E-8949-77069646C72D}"/>
              </a:ext>
            </a:extLst>
          </p:cNvPr>
          <p:cNvSpPr txBox="1"/>
          <p:nvPr/>
        </p:nvSpPr>
        <p:spPr>
          <a:xfrm>
            <a:off x="5123405" y="3983950"/>
            <a:ext cx="2523563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Each region is mapped into unique optimal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791924-2EC7-0C00-BC95-0D8DD490E0C8}"/>
              </a:ext>
            </a:extLst>
          </p:cNvPr>
          <p:cNvSpPr txBox="1"/>
          <p:nvPr/>
        </p:nvSpPr>
        <p:spPr>
          <a:xfrm>
            <a:off x="7230359" y="6525852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Automatica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39.3 (2003): 489-497.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xmlns="" val="30434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6E3218-ADD5-32B8-C70E-3331B98D6BBF}"/>
              </a:ext>
            </a:extLst>
          </p:cNvPr>
          <p:cNvSpPr txBox="1"/>
          <p:nvPr/>
        </p:nvSpPr>
        <p:spPr>
          <a:xfrm>
            <a:off x="138403" y="1142477"/>
            <a:ext cx="8779354" cy="3231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9" name="Google Shape;439;g1551f5509c5_0_275"/>
          <p:cNvSpPr txBox="1">
            <a:spLocks noGrp="1"/>
          </p:cNvSpPr>
          <p:nvPr>
            <p:ph type="sldNum" idx="12"/>
          </p:nvPr>
        </p:nvSpPr>
        <p:spPr>
          <a:xfrm>
            <a:off x="4255504" y="6480605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18</a:t>
            </a:fld>
            <a:endParaRPr b="1"/>
          </a:p>
        </p:txBody>
      </p:sp>
      <p:sp>
        <p:nvSpPr>
          <p:cNvPr id="440" name="Google Shape;440;g1551f5509c5_0_275"/>
          <p:cNvSpPr txBox="1"/>
          <p:nvPr/>
        </p:nvSpPr>
        <p:spPr>
          <a:xfrm>
            <a:off x="659035" y="1114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Closed Loop Simulation Results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441" name="Google Shape;441;g1551f5509c5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1551f5509c5_0_27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551f5509c5_0_275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551f5509c5_0_275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551f5509c5_0_275"/>
          <p:cNvSpPr txBox="1"/>
          <p:nvPr/>
        </p:nvSpPr>
        <p:spPr>
          <a:xfrm>
            <a:off x="1537199" y="3325759"/>
            <a:ext cx="176278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</a:t>
            </a:r>
            <a:r>
              <a:rPr lang="en-IN" b="1" i="1" dirty="0">
                <a:solidFill>
                  <a:srgbClr val="CC0000"/>
                </a:solidFill>
              </a:rPr>
              <a:t>Online MPC 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448" name="Google Shape;448;g1551f5509c5_0_275"/>
          <p:cNvSpPr txBox="1"/>
          <p:nvPr/>
        </p:nvSpPr>
        <p:spPr>
          <a:xfrm>
            <a:off x="5849346" y="3297173"/>
            <a:ext cx="2086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    </a:t>
            </a:r>
            <a:r>
              <a:rPr lang="en-IN" b="1" i="1" dirty="0" err="1">
                <a:solidFill>
                  <a:srgbClr val="CC0000"/>
                </a:solidFill>
              </a:rPr>
              <a:t>mp</a:t>
            </a:r>
            <a:r>
              <a:rPr lang="en-IN" b="1" i="1" dirty="0">
                <a:solidFill>
                  <a:srgbClr val="CC0000"/>
                </a:solidFill>
              </a:rPr>
              <a:t>-MPC 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449" name="Google Shape;449;g1551f5509c5_0_275"/>
          <p:cNvSpPr txBox="1"/>
          <p:nvPr/>
        </p:nvSpPr>
        <p:spPr>
          <a:xfrm>
            <a:off x="3234752" y="3615436"/>
            <a:ext cx="2412600" cy="61552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IN" b="1" i="1"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xmlns="" id="{5CB6F182-7ED8-75A6-B759-C0E65107A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655" y="1459463"/>
            <a:ext cx="4060419" cy="18589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xmlns="" id="{946B5664-E764-CE96-5968-B956BC5DF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07" y="1462693"/>
            <a:ext cx="4069494" cy="18630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FF8229-121F-6CBC-C78D-CA6B0A9A69FE}"/>
              </a:ext>
            </a:extLst>
          </p:cNvPr>
          <p:cNvSpPr txBox="1"/>
          <p:nvPr/>
        </p:nvSpPr>
        <p:spPr>
          <a:xfrm>
            <a:off x="2616543" y="636577"/>
            <a:ext cx="364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      Verification and Comparison</a:t>
            </a:r>
            <a:endParaRPr lang="en-US" b="1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xmlns="" id="{6E8D7C46-56E0-572D-062A-3356BDABAD71}"/>
              </a:ext>
            </a:extLst>
          </p:cNvPr>
          <p:cNvGraphicFramePr>
            <a:graphicFrameLocks noGrp="1"/>
          </p:cNvGraphicFramePr>
          <p:nvPr/>
        </p:nvGraphicFramePr>
        <p:xfrm>
          <a:off x="4351074" y="4611997"/>
          <a:ext cx="3672116" cy="12293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{7C1A225E-F4F1-4AEB-B03D-41A66EE892DA}</a:tableStyleId>
              </a:tblPr>
              <a:tblGrid>
                <a:gridCol w="412521">
                  <a:extLst>
                    <a:ext uri="{9D8B030D-6E8A-4147-A177-3AD203B41FA5}">
                      <a16:colId xmlns:a16="http://schemas.microsoft.com/office/drawing/2014/main" xmlns="" val="3930522600"/>
                    </a:ext>
                  </a:extLst>
                </a:gridCol>
                <a:gridCol w="1392107">
                  <a:extLst>
                    <a:ext uri="{9D8B030D-6E8A-4147-A177-3AD203B41FA5}">
                      <a16:colId xmlns:a16="http://schemas.microsoft.com/office/drawing/2014/main" xmlns="" val="1068781986"/>
                    </a:ext>
                  </a:extLst>
                </a:gridCol>
                <a:gridCol w="1867488">
                  <a:extLst>
                    <a:ext uri="{9D8B030D-6E8A-4147-A177-3AD203B41FA5}">
                      <a16:colId xmlns:a16="http://schemas.microsoft.com/office/drawing/2014/main" xmlns="" val="4129506556"/>
                    </a:ext>
                  </a:extLst>
                </a:gridCol>
              </a:tblGrid>
              <a:tr h="397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1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1" dirty="0"/>
                        <a:t>Type of 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1" dirty="0"/>
                        <a:t>Total runtime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431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Online 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5.351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5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err="1"/>
                        <a:t>mp</a:t>
                      </a:r>
                      <a:r>
                        <a:rPr lang="en-US" sz="1300" b="0" dirty="0"/>
                        <a:t>-MPC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0.912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5799605"/>
                  </a:ext>
                </a:extLst>
              </a:tr>
            </a:tbl>
          </a:graphicData>
        </a:graphic>
      </p:graphicFrame>
      <p:sp>
        <p:nvSpPr>
          <p:cNvPr id="7" name="Google Shape;449;g1551f5509c5_0_275">
            <a:extLst>
              <a:ext uri="{FF2B5EF4-FFF2-40B4-BE49-F238E27FC236}">
                <a16:creationId xmlns:a16="http://schemas.microsoft.com/office/drawing/2014/main" xmlns="" id="{DDD2E217-D36E-3993-1A8F-C66451C426AA}"/>
              </a:ext>
            </a:extLst>
          </p:cNvPr>
          <p:cNvSpPr txBox="1"/>
          <p:nvPr/>
        </p:nvSpPr>
        <p:spPr>
          <a:xfrm>
            <a:off x="892704" y="4882854"/>
            <a:ext cx="2412600" cy="61552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Comparison based on runtime operation.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A035E111-D059-D7F8-09FC-AB7C82AC3E2C}"/>
              </a:ext>
            </a:extLst>
          </p:cNvPr>
          <p:cNvSpPr/>
          <p:nvPr/>
        </p:nvSpPr>
        <p:spPr>
          <a:xfrm>
            <a:off x="3601041" y="5043339"/>
            <a:ext cx="451174" cy="226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449;g1551f5509c5_0_275">
            <a:extLst>
              <a:ext uri="{FF2B5EF4-FFF2-40B4-BE49-F238E27FC236}">
                <a16:creationId xmlns:a16="http://schemas.microsoft.com/office/drawing/2014/main" xmlns="" id="{23CC0781-9134-3445-5503-5CFCE27450C2}"/>
              </a:ext>
            </a:extLst>
          </p:cNvPr>
          <p:cNvSpPr txBox="1"/>
          <p:nvPr/>
        </p:nvSpPr>
        <p:spPr>
          <a:xfrm>
            <a:off x="4693272" y="5949654"/>
            <a:ext cx="3112121" cy="400079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US" b="1" i="1" dirty="0">
                <a:latin typeface="Calibri"/>
                <a:ea typeface="Calibri"/>
                <a:cs typeface="Calibri"/>
                <a:sym typeface="Calibri"/>
              </a:rPr>
              <a:t>Runtime operation reduced by 83.52%.</a:t>
            </a:r>
            <a:endParaRPr b="1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603794F-4A5E-5144-0A69-E5E60BA3F120}"/>
              </a:ext>
            </a:extLst>
          </p:cNvPr>
          <p:cNvSpPr txBox="1"/>
          <p:nvPr/>
        </p:nvSpPr>
        <p:spPr>
          <a:xfrm>
            <a:off x="411646" y="4117611"/>
            <a:ext cx="3151686" cy="14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9EEF31A-B8BA-8D7B-9A9C-54DD54C0ECA9}"/>
              </a:ext>
            </a:extLst>
          </p:cNvPr>
          <p:cNvSpPr txBox="1"/>
          <p:nvPr/>
        </p:nvSpPr>
        <p:spPr>
          <a:xfrm>
            <a:off x="465061" y="1461798"/>
            <a:ext cx="2859455" cy="14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19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Bilevel Model predictive control (BMPC)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F6CCB8-D393-161D-894C-CE8986E58CA3}"/>
              </a:ext>
            </a:extLst>
          </p:cNvPr>
          <p:cNvSpPr txBox="1"/>
          <p:nvPr/>
        </p:nvSpPr>
        <p:spPr>
          <a:xfrm>
            <a:off x="2564095" y="775364"/>
            <a:ext cx="3837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CC0000"/>
                </a:solidFill>
              </a:rPr>
              <a:t>Explicit  Hierarchical Controller on TCLab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C87AD-3E2C-06A8-5EE5-6AC1A58FB6D1}"/>
                  </a:ext>
                </a:extLst>
              </p:cNvPr>
              <p:cNvSpPr txBox="1"/>
              <p:nvPr/>
            </p:nvSpPr>
            <p:spPr>
              <a:xfrm>
                <a:off x="-52697" y="1471225"/>
                <a:ext cx="2422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BAC87AD-3E2C-06A8-5EE5-6AC1A58FB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97" y="1471225"/>
                <a:ext cx="242268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75F32A-36EF-516F-7AA3-4E37BE8053BD}"/>
                  </a:ext>
                </a:extLst>
              </p:cNvPr>
              <p:cNvSpPr txBox="1"/>
              <p:nvPr/>
            </p:nvSpPr>
            <p:spPr>
              <a:xfrm>
                <a:off x="650451" y="1621408"/>
                <a:ext cx="273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675F32A-36EF-516F-7AA3-4E37BE805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1" y="1621408"/>
                <a:ext cx="27337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E2B7D2-03CD-6F68-7ECF-039367D58544}"/>
                  </a:ext>
                </a:extLst>
              </p:cNvPr>
              <p:cNvSpPr txBox="1"/>
              <p:nvPr/>
            </p:nvSpPr>
            <p:spPr>
              <a:xfrm>
                <a:off x="547480" y="1895244"/>
                <a:ext cx="4520579" cy="746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0E2B7D2-03CD-6F68-7ECF-039367D58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0" y="1895244"/>
                <a:ext cx="4520579" cy="746358"/>
              </a:xfrm>
              <a:prstGeom prst="rect">
                <a:avLst/>
              </a:prstGeom>
              <a:blipFill>
                <a:blip r:embed="rId7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1BFBF2-F0BE-3E18-807C-DB7F251CC18E}"/>
                  </a:ext>
                </a:extLst>
              </p:cNvPr>
              <p:cNvSpPr txBox="1"/>
              <p:nvPr/>
            </p:nvSpPr>
            <p:spPr>
              <a:xfrm>
                <a:off x="631595" y="2052386"/>
                <a:ext cx="2073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71BFBF2-F0BE-3E18-807C-DB7F251CC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5" y="2052386"/>
                <a:ext cx="207388" cy="261610"/>
              </a:xfrm>
              <a:prstGeom prst="rect">
                <a:avLst/>
              </a:prstGeom>
              <a:blipFill>
                <a:blip r:embed="rId8"/>
                <a:stretch>
                  <a:fillRect r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393693-3973-70B8-101D-78F849795D60}"/>
                  </a:ext>
                </a:extLst>
              </p:cNvPr>
              <p:cNvSpPr txBox="1"/>
              <p:nvPr/>
            </p:nvSpPr>
            <p:spPr>
              <a:xfrm>
                <a:off x="-1202767" y="4161705"/>
                <a:ext cx="46002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5393693-3973-70B8-101D-78F84979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2767" y="4161705"/>
                <a:ext cx="460028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B37852-268B-C3E4-91CB-33B30801E77F}"/>
                  </a:ext>
                </a:extLst>
              </p:cNvPr>
              <p:cNvSpPr txBox="1"/>
              <p:nvPr/>
            </p:nvSpPr>
            <p:spPr>
              <a:xfrm>
                <a:off x="633167" y="4319046"/>
                <a:ext cx="2733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8B37852-268B-C3E4-91CB-33B30801E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7" y="4319046"/>
                <a:ext cx="273377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DE7CAC-C08A-1702-A537-834E9BECDE84}"/>
                  </a:ext>
                </a:extLst>
              </p:cNvPr>
              <p:cNvSpPr txBox="1"/>
              <p:nvPr/>
            </p:nvSpPr>
            <p:spPr>
              <a:xfrm>
                <a:off x="532866" y="4566767"/>
                <a:ext cx="5175315" cy="747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6DE7CAC-C08A-1702-A537-834E9BEC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6" y="4566767"/>
                <a:ext cx="5175315" cy="747512"/>
              </a:xfrm>
              <a:prstGeom prst="rect">
                <a:avLst/>
              </a:prstGeom>
              <a:blipFill>
                <a:blip r:embed="rId11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DA0A8D-1176-24E6-17FA-55B9B446ED1C}"/>
                  </a:ext>
                </a:extLst>
              </p:cNvPr>
              <p:cNvSpPr txBox="1"/>
              <p:nvPr/>
            </p:nvSpPr>
            <p:spPr>
              <a:xfrm>
                <a:off x="595461" y="4750019"/>
                <a:ext cx="2356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1DA0A8D-1176-24E6-17FA-55B9B446E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1" y="4750019"/>
                <a:ext cx="235667" cy="261610"/>
              </a:xfrm>
              <a:prstGeom prst="rect">
                <a:avLst/>
              </a:prstGeom>
              <a:blipFill>
                <a:blip r:embed="rId12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E6680A5-3D71-E77E-9D19-98B860902632}"/>
              </a:ext>
            </a:extLst>
          </p:cNvPr>
          <p:cNvSpPr txBox="1"/>
          <p:nvPr/>
        </p:nvSpPr>
        <p:spPr>
          <a:xfrm>
            <a:off x="1161066" y="3007152"/>
            <a:ext cx="1463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Case Study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6FBF9FB-740F-88AA-7E2B-428719BEAF54}"/>
              </a:ext>
            </a:extLst>
          </p:cNvPr>
          <p:cNvSpPr txBox="1"/>
          <p:nvPr/>
        </p:nvSpPr>
        <p:spPr>
          <a:xfrm>
            <a:off x="1069942" y="5728441"/>
            <a:ext cx="1324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Case Study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ED9638-A3DF-2270-BCF6-94C204B246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78658" y="3881814"/>
            <a:ext cx="5183395" cy="2526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5943E24-6AD0-8BB5-7672-01C31BCC20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78658" y="1171002"/>
            <a:ext cx="5183395" cy="2526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57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E5699D-C7E7-B7AD-0B57-6330E4C4699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102;g1551f5509c5_0_16">
            <a:extLst>
              <a:ext uri="{FF2B5EF4-FFF2-40B4-BE49-F238E27FC236}">
                <a16:creationId xmlns:a16="http://schemas.microsoft.com/office/drawing/2014/main" xmlns="" id="{EA7975A6-72DF-250C-6B53-0BD1D7AF55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2</a:t>
            </a:fld>
            <a:endParaRPr b="1"/>
          </a:p>
        </p:txBody>
      </p:sp>
      <p:sp>
        <p:nvSpPr>
          <p:cNvPr id="13" name="Google Shape;103;g1551f5509c5_0_16">
            <a:extLst>
              <a:ext uri="{FF2B5EF4-FFF2-40B4-BE49-F238E27FC236}">
                <a16:creationId xmlns:a16="http://schemas.microsoft.com/office/drawing/2014/main" xmlns="" id="{5F108EB5-0952-07B2-C858-DF5A174195C0}"/>
              </a:ext>
            </a:extLst>
          </p:cNvPr>
          <p:cNvSpPr txBox="1"/>
          <p:nvPr/>
        </p:nvSpPr>
        <p:spPr>
          <a:xfrm>
            <a:off x="728657" y="160383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 Content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14" name="Google Shape;104;g1551f5509c5_0_16">
            <a:extLst>
              <a:ext uri="{FF2B5EF4-FFF2-40B4-BE49-F238E27FC236}">
                <a16:creationId xmlns:a16="http://schemas.microsoft.com/office/drawing/2014/main" xmlns="" id="{139E54C5-679E-B310-C7E3-FA1AE8EF11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5;g1551f5509c5_0_16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D447624A-0C7C-9D26-55E4-515FB1C423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2455" y="110555"/>
            <a:ext cx="1029547" cy="938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29D18E-A830-DBA0-3F8F-06C931781294}"/>
              </a:ext>
            </a:extLst>
          </p:cNvPr>
          <p:cNvSpPr txBox="1"/>
          <p:nvPr/>
        </p:nvSpPr>
        <p:spPr>
          <a:xfrm>
            <a:off x="564549" y="603681"/>
            <a:ext cx="7099443" cy="552478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Bilevel Programming problems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(BLPP)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Parametric and Multiparametric programming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Bilevel Model Predictive Control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(BMPC) 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System Modeling and Identification</a:t>
            </a:r>
            <a:endParaRPr lang="en-US" sz="1600" b="1" dirty="0">
              <a:solidFill>
                <a:srgbClr val="0000FF"/>
              </a:solidFill>
              <a:latin typeface="Playfair Display" panose="00000500000000000000" pitchFamily="2" charset="0"/>
            </a:endParaRP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Model Predictive Control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(MPC) </a:t>
            </a: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on TCLab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Data Driven State Space Equations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Explicit MPC 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Playfair Display" panose="00000500000000000000" pitchFamily="2" charset="0"/>
              </a:rPr>
              <a:t>mp</a:t>
            </a:r>
            <a:r>
              <a:rPr lang="en-US" sz="1600" b="1" dirty="0">
                <a:solidFill>
                  <a:srgbClr val="0000FF"/>
                </a:solidFill>
                <a:latin typeface="Playfair Display" panose="00000500000000000000" pitchFamily="2" charset="0"/>
              </a:rPr>
              <a:t>-MPC) </a:t>
            </a: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on TCLab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BMPC on TCLab</a:t>
            </a:r>
          </a:p>
          <a:p>
            <a:pPr marL="285744" indent="-285744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Playfair Display" panose="00000500000000000000" pitchFamily="2" charset="0"/>
              </a:rPr>
              <a:t>Austenitization Furnace</a:t>
            </a:r>
          </a:p>
        </p:txBody>
      </p:sp>
    </p:spTree>
    <p:extLst>
      <p:ext uri="{BB962C8B-B14F-4D97-AF65-F5344CB8AC3E}">
        <p14:creationId xmlns:p14="http://schemas.microsoft.com/office/powerpoint/2010/main" xmlns="" val="187838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3ED6FAA-B284-D04D-CA2F-2A96C1DF999C}"/>
              </a:ext>
            </a:extLst>
          </p:cNvPr>
          <p:cNvSpPr txBox="1"/>
          <p:nvPr/>
        </p:nvSpPr>
        <p:spPr>
          <a:xfrm>
            <a:off x="199626" y="1668715"/>
            <a:ext cx="3029506" cy="17585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Google Shape;173;g155e3f6406c_0_5">
            <a:extLst>
              <a:ext uri="{FF2B5EF4-FFF2-40B4-BE49-F238E27FC236}">
                <a16:creationId xmlns:a16="http://schemas.microsoft.com/office/drawing/2014/main" xmlns="" id="{9CA38345-6752-CB1E-F79A-F64F32F46750}"/>
              </a:ext>
            </a:extLst>
          </p:cNvPr>
          <p:cNvSpPr txBox="1"/>
          <p:nvPr/>
        </p:nvSpPr>
        <p:spPr>
          <a:xfrm>
            <a:off x="1714379" y="4527849"/>
            <a:ext cx="5976300" cy="1261854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TCLab system is a simple MIMO device.</a:t>
            </a:r>
          </a:p>
          <a:p>
            <a:pPr algn="ctr"/>
            <a:endParaRPr lang="en-IN" dirty="0">
              <a:solidFill>
                <a:srgbClr val="0000FF"/>
              </a:solidFill>
            </a:endParaRPr>
          </a:p>
          <a:p>
            <a:pPr algn="ctr"/>
            <a:r>
              <a:rPr lang="en-IN" dirty="0">
                <a:solidFill>
                  <a:srgbClr val="0000FF"/>
                </a:solidFill>
              </a:rPr>
              <a:t> Explicit MPC and Hierarchical Controller algorithms were</a:t>
            </a:r>
          </a:p>
          <a:p>
            <a:pPr algn="ctr"/>
            <a:r>
              <a:rPr lang="en-IN" dirty="0">
                <a:solidFill>
                  <a:srgbClr val="0000FF"/>
                </a:solidFill>
              </a:rPr>
              <a:t> easy to understand.</a:t>
            </a:r>
          </a:p>
          <a:p>
            <a:pPr algn="ctr"/>
            <a:r>
              <a:rPr lang="en-IN" dirty="0">
                <a:solidFill>
                  <a:srgbClr val="0000FF"/>
                </a:solidFill>
              </a:rPr>
              <a:t> </a:t>
            </a:r>
            <a:endParaRPr lang="en-US" dirty="0"/>
          </a:p>
        </p:txBody>
      </p:sp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20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Bilevel Model predictive control (BMPC)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991926" y="3506184"/>
            <a:ext cx="144490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Case Study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F6CCB8-D393-161D-894C-CE8986E58CA3}"/>
              </a:ext>
            </a:extLst>
          </p:cNvPr>
          <p:cNvSpPr txBox="1"/>
          <p:nvPr/>
        </p:nvSpPr>
        <p:spPr>
          <a:xfrm>
            <a:off x="2582950" y="775364"/>
            <a:ext cx="391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CC0000"/>
                </a:solidFill>
              </a:rPr>
              <a:t>Explicit  Hierarchical Controller on TCLab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A1FCC9-46D4-D17B-1232-F45D717C9036}"/>
                  </a:ext>
                </a:extLst>
              </p:cNvPr>
              <p:cNvSpPr txBox="1"/>
              <p:nvPr/>
            </p:nvSpPr>
            <p:spPr>
              <a:xfrm>
                <a:off x="332638" y="1766973"/>
                <a:ext cx="2712223" cy="746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4A1FCC9-46D4-D17B-1232-F45D717C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8" y="1766973"/>
                <a:ext cx="2712223" cy="746358"/>
              </a:xfrm>
              <a:prstGeom prst="rect">
                <a:avLst/>
              </a:prstGeom>
              <a:blipFill>
                <a:blip r:embed="rId5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AE6903-9CC6-1ACC-A76A-0D5F878FB1B1}"/>
                  </a:ext>
                </a:extLst>
              </p:cNvPr>
              <p:cNvSpPr txBox="1"/>
              <p:nvPr/>
            </p:nvSpPr>
            <p:spPr>
              <a:xfrm>
                <a:off x="405350" y="1910986"/>
                <a:ext cx="2073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8AE6903-9CC6-1ACC-A76A-0D5F878F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0" y="1910986"/>
                <a:ext cx="207388" cy="261610"/>
              </a:xfrm>
              <a:prstGeom prst="rect">
                <a:avLst/>
              </a:prstGeom>
              <a:blipFill>
                <a:blip r:embed="rId6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2C2C26-0AE0-367C-0DA0-5582705A9CA9}"/>
                  </a:ext>
                </a:extLst>
              </p:cNvPr>
              <p:cNvSpPr txBox="1"/>
              <p:nvPr/>
            </p:nvSpPr>
            <p:spPr>
              <a:xfrm>
                <a:off x="281952" y="2557861"/>
                <a:ext cx="2803035" cy="747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 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) 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32C2C26-0AE0-367C-0DA0-5582705A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52" y="2557861"/>
                <a:ext cx="2803035" cy="747512"/>
              </a:xfrm>
              <a:prstGeom prst="rect">
                <a:avLst/>
              </a:prstGeom>
              <a:blipFill>
                <a:blip r:embed="rId7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82009F-E27C-B0A5-2359-3D3D4DD11385}"/>
                  </a:ext>
                </a:extLst>
              </p:cNvPr>
              <p:cNvSpPr txBox="1"/>
              <p:nvPr/>
            </p:nvSpPr>
            <p:spPr>
              <a:xfrm>
                <a:off x="359789" y="2713822"/>
                <a:ext cx="2356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A82009F-E27C-B0A5-2359-3D3D4DD1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9" y="2713822"/>
                <a:ext cx="235667" cy="261610"/>
              </a:xfrm>
              <a:prstGeom prst="rect">
                <a:avLst/>
              </a:prstGeom>
              <a:blipFill>
                <a:blip r:embed="rId8"/>
                <a:stretch>
                  <a:fillRect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9B93A2-1A31-A633-B211-9F09CE54F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3285" y="1399977"/>
            <a:ext cx="5351469" cy="2608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8475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ee01f161d_0_0"/>
          <p:cNvSpPr txBox="1"/>
          <p:nvPr/>
        </p:nvSpPr>
        <p:spPr>
          <a:xfrm>
            <a:off x="281940" y="820951"/>
            <a:ext cx="4042322" cy="5139838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Heng et al. (2017) addressed problems that can occur in a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heat-treating furnace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SzPts val="14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Ganesh et al. (2019)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addressed problems that can occur during the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austenitization process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SzPts val="1400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SzPts val="1400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aim to achieve two main objectives: </a:t>
            </a:r>
          </a:p>
          <a:p>
            <a:pPr>
              <a:buSzPts val="1400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ensure that the final product has the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desired quality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(target product toughness). </a:t>
            </a:r>
          </a:p>
          <a:p>
            <a:pPr>
              <a:buSzPts val="1400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 energy consumption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the austenitization process.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SzPts val="1400"/>
            </a:pPr>
            <a:r>
              <a:rPr lang="en-US" sz="1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Two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athematical models developed by them:</a:t>
            </a:r>
          </a:p>
          <a:p>
            <a:pPr>
              <a:buSzPts val="14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Furnace model </a:t>
            </a:r>
          </a:p>
          <a:p>
            <a:pPr>
              <a:buSzPts val="1400"/>
            </a:pPr>
            <a:endParaRPr lang="en-US" dirty="0"/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Empirical austenite grain growth prediction model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1400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21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23" y="6359136"/>
            <a:ext cx="2024254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700" y="-9427"/>
            <a:ext cx="914400" cy="7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347159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dirty="0">
                <a:solidFill>
                  <a:srgbClr val="CC0000"/>
                </a:solidFill>
              </a:rPr>
              <a:t>Introduction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7991137A-B392-462F-D881-98B44D9611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102177" y="4220863"/>
            <a:ext cx="2717563" cy="65007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B183C6-5FE2-41B9-A2EF-B2A8CDAC8B7C}"/>
              </a:ext>
            </a:extLst>
          </p:cNvPr>
          <p:cNvSpPr txBox="1"/>
          <p:nvPr/>
        </p:nvSpPr>
        <p:spPr>
          <a:xfrm>
            <a:off x="4819740" y="3959253"/>
            <a:ext cx="3925587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determine the temperature profile of the parts in the furnace over time and position.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74AFDAD-F448-A4A5-A481-FB79FD19A583}"/>
              </a:ext>
            </a:extLst>
          </p:cNvPr>
          <p:cNvSpPr txBox="1"/>
          <p:nvPr/>
        </p:nvSpPr>
        <p:spPr>
          <a:xfrm>
            <a:off x="4819740" y="4777237"/>
            <a:ext cx="3925587" cy="138499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the average size of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austenite grains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is influenced by the furnace's temperature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Crucial in determining the toughness of the quenched product.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D7281E0-2E42-D303-FED5-D830989C3B5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60652" y="5469735"/>
            <a:ext cx="959088" cy="25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3D33378-EB26-E22C-438A-6434E6100C75}"/>
              </a:ext>
            </a:extLst>
          </p:cNvPr>
          <p:cNvSpPr txBox="1"/>
          <p:nvPr/>
        </p:nvSpPr>
        <p:spPr>
          <a:xfrm>
            <a:off x="4838704" y="6511536"/>
            <a:ext cx="4227374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Dynamic Systems, Measurement, and Control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139.6 (2017): 061014.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A0A8DD3-CF56-A865-58CE-D8772791E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523" y="1122388"/>
            <a:ext cx="4292537" cy="2157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45E76B-B7D7-E8FE-B735-45BF871F4772}"/>
              </a:ext>
            </a:extLst>
          </p:cNvPr>
          <p:cNvSpPr txBox="1"/>
          <p:nvPr/>
        </p:nvSpPr>
        <p:spPr>
          <a:xfrm>
            <a:off x="4692447" y="3350499"/>
            <a:ext cx="416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Schematic of Heat Treating Furnace(Ganesh et al. (2019)) </a:t>
            </a:r>
          </a:p>
        </p:txBody>
      </p:sp>
    </p:spTree>
    <p:extLst>
      <p:ext uri="{BB962C8B-B14F-4D97-AF65-F5344CB8AC3E}">
        <p14:creationId xmlns:p14="http://schemas.microsoft.com/office/powerpoint/2010/main" xmlns="" val="117230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22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63093"/>
            <a:ext cx="1978356" cy="46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733224" y="-43538"/>
            <a:ext cx="487496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xmlns="" id="{338BB148-3CDC-0190-4C72-58BCAFCAD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7" y="2630261"/>
            <a:ext cx="4322796" cy="3242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CA4CAC-540A-AFC3-B497-6FF0700B607F}"/>
              </a:ext>
            </a:extLst>
          </p:cNvPr>
          <p:cNvSpPr txBox="1"/>
          <p:nvPr/>
        </p:nvSpPr>
        <p:spPr>
          <a:xfrm>
            <a:off x="0" y="5938345"/>
            <a:ext cx="4942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SzPts val="1000"/>
            </a:pPr>
            <a:r>
              <a:rPr lang="en-IN" sz="12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Image Source link: </a:t>
            </a:r>
            <a:r>
              <a:rPr lang="en-IN" sz="1200" i="1" dirty="0">
                <a:solidFill>
                  <a:srgbClr val="222222"/>
                </a:solidFill>
                <a:highlight>
                  <a:srgbClr val="FFFFFF"/>
                </a:highlight>
              </a:rPr>
              <a:t>Wikipedia</a:t>
            </a:r>
            <a:endParaRPr lang="en-IN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02398C77-4A03-1D46-D32B-7CAE04300B82}"/>
              </a:ext>
            </a:extLst>
          </p:cNvPr>
          <p:cNvSpPr/>
          <p:nvPr/>
        </p:nvSpPr>
        <p:spPr>
          <a:xfrm>
            <a:off x="1421487" y="3572330"/>
            <a:ext cx="690117" cy="4454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13E2B40-0DC6-6C3F-B836-A3ED434F6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878" y="2611406"/>
            <a:ext cx="3482110" cy="3242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3F06E4-99EA-1511-D5CA-9B90C9C1E4B4}"/>
              </a:ext>
            </a:extLst>
          </p:cNvPr>
          <p:cNvSpPr txBox="1"/>
          <p:nvPr/>
        </p:nvSpPr>
        <p:spPr>
          <a:xfrm>
            <a:off x="5147463" y="5825440"/>
            <a:ext cx="3780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Part temperature and grain size distribution diagram </a:t>
            </a:r>
          </a:p>
          <a:p>
            <a:pPr algn="ctr"/>
            <a:r>
              <a:rPr lang="en-US" sz="1200" i="1" dirty="0"/>
              <a:t>(</a:t>
            </a:r>
            <a:r>
              <a:rPr lang="en-US" sz="1200" i="1" dirty="0">
                <a:solidFill>
                  <a:schemeClr val="tx1"/>
                </a:solidFill>
              </a:rPr>
              <a:t>Ganesh et al. (2019)</a:t>
            </a:r>
            <a:r>
              <a:rPr lang="en-US" sz="1200" i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F02955-A1A7-6B65-7E4A-A5EC4E721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934" y="581416"/>
            <a:ext cx="6268825" cy="1522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356DAA-50E4-CA91-F996-60FF857715B6}"/>
              </a:ext>
            </a:extLst>
          </p:cNvPr>
          <p:cNvSpPr txBox="1"/>
          <p:nvPr/>
        </p:nvSpPr>
        <p:spPr>
          <a:xfrm>
            <a:off x="1642577" y="2104295"/>
            <a:ext cx="553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Schematic of the 2D Model of  Austenitization Furnace (Ganesh et al. (2019)) </a:t>
            </a:r>
          </a:p>
        </p:txBody>
      </p:sp>
    </p:spTree>
    <p:extLst>
      <p:ext uri="{BB962C8B-B14F-4D97-AF65-F5344CB8AC3E}">
        <p14:creationId xmlns:p14="http://schemas.microsoft.com/office/powerpoint/2010/main" xmlns="" val="397186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22FD8CA2-8818-713E-BF83-D2C35987B92F}"/>
              </a:ext>
            </a:extLst>
          </p:cNvPr>
          <p:cNvSpPr/>
          <p:nvPr/>
        </p:nvSpPr>
        <p:spPr>
          <a:xfrm>
            <a:off x="782032" y="2462660"/>
            <a:ext cx="7991128" cy="196946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670" y="6318374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-3048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893115" y="508196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 Predictive Control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5B7470D-0697-15B5-0C57-D952BE1F41C2}"/>
              </a:ext>
            </a:extLst>
          </p:cNvPr>
          <p:cNvSpPr txBox="1"/>
          <p:nvPr/>
        </p:nvSpPr>
        <p:spPr>
          <a:xfrm>
            <a:off x="5527040" y="3142450"/>
            <a:ext cx="1290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Furnace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52C11DB-F22C-E5D8-2F6B-7B673EE35FC5}"/>
              </a:ext>
            </a:extLst>
          </p:cNvPr>
          <p:cNvSpPr txBox="1"/>
          <p:nvPr/>
        </p:nvSpPr>
        <p:spPr>
          <a:xfrm>
            <a:off x="3576320" y="3068747"/>
            <a:ext cx="1564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Model Predictive </a:t>
            </a:r>
          </a:p>
          <a:p>
            <a:pPr algn="ctr"/>
            <a:r>
              <a:rPr lang="en-US"/>
              <a:t>Controller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481FD89-19E1-1132-B2F1-CA9828114013}"/>
              </a:ext>
            </a:extLst>
          </p:cNvPr>
          <p:cNvSpPr txBox="1"/>
          <p:nvPr/>
        </p:nvSpPr>
        <p:spPr>
          <a:xfrm>
            <a:off x="910556" y="3040306"/>
            <a:ext cx="12395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</a:t>
            </a:r>
          </a:p>
          <a:p>
            <a:pPr algn="ctr"/>
            <a:r>
              <a:rPr lang="en-US" dirty="0"/>
              <a:t>Set Points</a:t>
            </a:r>
          </a:p>
        </p:txBody>
      </p:sp>
      <p:sp>
        <p:nvSpPr>
          <p:cNvPr id="40" name="Flowchart: Summing Junction 39">
            <a:extLst>
              <a:ext uri="{FF2B5EF4-FFF2-40B4-BE49-F238E27FC236}">
                <a16:creationId xmlns:a16="http://schemas.microsoft.com/office/drawing/2014/main" xmlns="" id="{466E18CA-074D-1EDA-7953-F9FF9680C121}"/>
              </a:ext>
            </a:extLst>
          </p:cNvPr>
          <p:cNvSpPr/>
          <p:nvPr/>
        </p:nvSpPr>
        <p:spPr>
          <a:xfrm>
            <a:off x="2600960" y="3196788"/>
            <a:ext cx="203200" cy="197590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EE0E3603-2347-FA6D-B95F-5D6C32F883E4}"/>
              </a:ext>
            </a:extLst>
          </p:cNvPr>
          <p:cNvCxnSpPr>
            <a:stCxn id="39" idx="3"/>
            <a:endCxn id="40" idx="2"/>
          </p:cNvCxnSpPr>
          <p:nvPr/>
        </p:nvCxnSpPr>
        <p:spPr>
          <a:xfrm flipV="1">
            <a:off x="2150076" y="3295583"/>
            <a:ext cx="450884" cy="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24712F4D-D86E-9AAB-68F3-BE857B99C8B5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2804160" y="3295583"/>
            <a:ext cx="772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3085B8E5-7097-9AD4-160F-2808972EA59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158740" y="3296339"/>
            <a:ext cx="368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AD8201EA-E52F-13E2-96DF-80267B47D695}"/>
              </a:ext>
            </a:extLst>
          </p:cNvPr>
          <p:cNvCxnSpPr>
            <a:cxnSpLocks/>
          </p:cNvCxnSpPr>
          <p:nvPr/>
        </p:nvCxnSpPr>
        <p:spPr>
          <a:xfrm>
            <a:off x="6827520" y="3309911"/>
            <a:ext cx="129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xmlns="" id="{F5F08FDE-3884-D812-33F9-29FC9E046CDE}"/>
              </a:ext>
            </a:extLst>
          </p:cNvPr>
          <p:cNvCxnSpPr>
            <a:cxnSpLocks/>
            <a:endCxn id="40" idx="4"/>
          </p:cNvCxnSpPr>
          <p:nvPr/>
        </p:nvCxnSpPr>
        <p:spPr>
          <a:xfrm rot="10800000">
            <a:off x="2702560" y="3394379"/>
            <a:ext cx="4727228" cy="740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xmlns="" id="{481840F5-D636-85C2-DE46-166CBE015A6E}"/>
              </a:ext>
            </a:extLst>
          </p:cNvPr>
          <p:cNvCxnSpPr>
            <a:cxnSpLocks/>
          </p:cNvCxnSpPr>
          <p:nvPr/>
        </p:nvCxnSpPr>
        <p:spPr>
          <a:xfrm>
            <a:off x="7429788" y="3330357"/>
            <a:ext cx="0" cy="804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AED8EB38-2361-FABC-D73F-A59D850FB6B4}"/>
              </a:ext>
            </a:extLst>
          </p:cNvPr>
          <p:cNvSpPr txBox="1"/>
          <p:nvPr/>
        </p:nvSpPr>
        <p:spPr>
          <a:xfrm>
            <a:off x="6791960" y="2731788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Minimum Part Temperature</a:t>
            </a:r>
          </a:p>
          <a:p>
            <a:r>
              <a:rPr lang="en-US" sz="1100" i="1" dirty="0"/>
              <a:t>Maximum grain size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29CF20D3-2937-5EEC-D302-7F46C39FB5B7}"/>
              </a:ext>
            </a:extLst>
          </p:cNvPr>
          <p:cNvSpPr txBox="1"/>
          <p:nvPr/>
        </p:nvSpPr>
        <p:spPr>
          <a:xfrm>
            <a:off x="2446021" y="2683561"/>
            <a:ext cx="1488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Zone Temperatures</a:t>
            </a:r>
          </a:p>
          <a:p>
            <a:r>
              <a:rPr lang="en-US" sz="1100" i="1" dirty="0"/>
              <a:t>(Zone 3 and Zone 4)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5ECD2494-71D9-050A-23E3-931DF331539A}"/>
              </a:ext>
            </a:extLst>
          </p:cNvPr>
          <p:cNvSpPr txBox="1"/>
          <p:nvPr/>
        </p:nvSpPr>
        <p:spPr>
          <a:xfrm>
            <a:off x="1800226" y="4587635"/>
            <a:ext cx="609438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Controlled Inputs: Zone Temperature Set points</a:t>
            </a:r>
          </a:p>
          <a:p>
            <a:endParaRPr lang="en-US" i="1" dirty="0"/>
          </a:p>
          <a:p>
            <a:r>
              <a:rPr lang="en-US" i="1" dirty="0"/>
              <a:t>Controlled Outputs: </a:t>
            </a:r>
            <a:r>
              <a:rPr lang="en-US" sz="1400" i="1" dirty="0"/>
              <a:t>Minimum Part Temperature, Maximum grain size</a:t>
            </a:r>
          </a:p>
          <a:p>
            <a:endParaRPr lang="en-US" i="1" dirty="0"/>
          </a:p>
          <a:p>
            <a:pPr algn="ctr"/>
            <a:r>
              <a:rPr lang="en-US" b="1" i="1" dirty="0"/>
              <a:t>S</a:t>
            </a:r>
            <a:r>
              <a:rPr lang="en-US" sz="1400" b="1" i="1" dirty="0"/>
              <a:t>elected major two zone temperatures </a:t>
            </a:r>
            <a:r>
              <a:rPr lang="en-US" sz="1400" i="1" dirty="0"/>
              <a:t>which have </a:t>
            </a:r>
          </a:p>
          <a:p>
            <a:pPr algn="ctr"/>
            <a:r>
              <a:rPr lang="en-US" sz="1400" i="1" dirty="0"/>
              <a:t>prominent effect on the output.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10F420-147E-CC57-A1BF-EAC49294CB23}"/>
              </a:ext>
            </a:extLst>
          </p:cNvPr>
          <p:cNvSpPr txBox="1"/>
          <p:nvPr/>
        </p:nvSpPr>
        <p:spPr>
          <a:xfrm>
            <a:off x="2606276" y="1196939"/>
            <a:ext cx="4171595" cy="9541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produce a sound product, controlling both macroscopic factors (</a:t>
            </a:r>
            <a:r>
              <a:rPr lang="en-US" b="1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en-US" b="0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microscopic factors (</a:t>
            </a:r>
            <a:r>
              <a:rPr lang="en-US" b="1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austenite grain size</a:t>
            </a:r>
            <a:r>
              <a:rPr lang="en-US" b="0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is essential.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044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24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38750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06000" y="31569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AE92C-59A6-3081-0E9E-299B1BD57AB8}"/>
              </a:ext>
            </a:extLst>
          </p:cNvPr>
          <p:cNvSpPr txBox="1"/>
          <p:nvPr/>
        </p:nvSpPr>
        <p:spPr>
          <a:xfrm>
            <a:off x="1716656" y="656450"/>
            <a:ext cx="57106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1" dirty="0">
                <a:solidFill>
                  <a:srgbClr val="C00000"/>
                </a:solidFill>
              </a:rPr>
              <a:t>Simulation for Heuristic Zone Temperature Setpoints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6E334D-8DEE-98FE-9ACE-E6BB9B7FA467}"/>
              </a:ext>
            </a:extLst>
          </p:cNvPr>
          <p:cNvSpPr txBox="1"/>
          <p:nvPr/>
        </p:nvSpPr>
        <p:spPr>
          <a:xfrm>
            <a:off x="1893948" y="5247354"/>
            <a:ext cx="535609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Recorded Minimum Part temperature and </a:t>
            </a:r>
          </a:p>
          <a:p>
            <a:pPr algn="ctr"/>
            <a:r>
              <a:rPr lang="en-US" i="1" dirty="0"/>
              <a:t>Maximum grain growth at the exit.</a:t>
            </a:r>
          </a:p>
          <a:p>
            <a:pPr algn="ctr"/>
            <a:endParaRPr lang="en-US" i="1" dirty="0"/>
          </a:p>
          <a:p>
            <a:pPr algn="ctr"/>
            <a:r>
              <a:rPr lang="en-US" i="1" dirty="0"/>
              <a:t>13-28 parts have been considered at steady state condition.</a:t>
            </a:r>
          </a:p>
        </p:txBody>
      </p:sp>
      <p:pic>
        <p:nvPicPr>
          <p:cNvPr id="1026" name="Picture 2" descr="D:\MTECH_THESIS\Furnace\Codes_For_Normal_MPC\Results_and_codes_for_Mid_Semester_Presentation_Feb\Figures_for_mid_sem_presentation\Heuristic_20K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643" y="1107439"/>
            <a:ext cx="8240792" cy="3974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05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3490919" y="646133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25</a:t>
            </a:fld>
            <a:endParaRPr b="1" dirty="0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3032282" y="0"/>
            <a:ext cx="2786361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700" b="1" i="1" dirty="0">
                <a:solidFill>
                  <a:srgbClr val="C00000"/>
                </a:solidFill>
              </a:rPr>
              <a:t>Step response Analysis</a:t>
            </a: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38750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2971940" y="232876"/>
            <a:ext cx="7338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16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16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AF6FC8-89BF-3759-3FF8-AD2D76546871}"/>
              </a:ext>
            </a:extLst>
          </p:cNvPr>
          <p:cNvSpPr txBox="1"/>
          <p:nvPr/>
        </p:nvSpPr>
        <p:spPr>
          <a:xfrm>
            <a:off x="5205371" y="1458919"/>
            <a:ext cx="33559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Given a step change of 20K in Zone 1 and Zone 2 temperatures.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5660F2-CDBD-1374-4334-454B7BA0652A}"/>
              </a:ext>
            </a:extLst>
          </p:cNvPr>
          <p:cNvSpPr txBox="1"/>
          <p:nvPr/>
        </p:nvSpPr>
        <p:spPr>
          <a:xfrm>
            <a:off x="123612" y="3877586"/>
            <a:ext cx="348664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Zone 1 changes:</a:t>
            </a:r>
          </a:p>
          <a:p>
            <a:pPr lvl="1"/>
            <a:r>
              <a:rPr lang="en-US" i="1" dirty="0"/>
              <a:t>	Grain Size: </a:t>
            </a:r>
            <a:r>
              <a:rPr lang="en-US" i="1" dirty="0" smtClean="0"/>
              <a:t>8.67% 0.75%</a:t>
            </a:r>
            <a:endParaRPr lang="en-US" i="1" dirty="0"/>
          </a:p>
          <a:p>
            <a:pPr lvl="1"/>
            <a:r>
              <a:rPr lang="en-US" i="1" dirty="0"/>
              <a:t>	Min Part Temperature:0.24%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Zone 2 changes:</a:t>
            </a:r>
          </a:p>
          <a:p>
            <a:pPr lvl="1"/>
            <a:r>
              <a:rPr lang="en-US" i="1" dirty="0"/>
              <a:t>	Grain Size:10.61</a:t>
            </a:r>
            <a:r>
              <a:rPr lang="en-US" i="1" dirty="0" smtClean="0"/>
              <a:t>% 1.008%</a:t>
            </a:r>
            <a:endParaRPr lang="en-US" i="1" dirty="0"/>
          </a:p>
          <a:p>
            <a:pPr lvl="1"/>
            <a:r>
              <a:rPr lang="en-US" i="1" dirty="0"/>
              <a:t>	Min Part Temperature:0.38%</a:t>
            </a:r>
          </a:p>
        </p:txBody>
      </p:sp>
      <p:pic>
        <p:nvPicPr>
          <p:cNvPr id="2050" name="Picture 2" descr="D:\MTECH_THESIS\Furnace\Codes_For_Normal_MPC\Results_and_codes_for_Mid_Semester_Presentation_Feb\Figures_for_mid_sem_presentation\Zone_1_20K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955" y="629920"/>
            <a:ext cx="4445804" cy="2875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D:\MTECH_THESIS\Furnace\Codes_For_Normal_MPC\Results_and_codes_for_Mid_Semester_Presentation_Feb\Figures_for_mid_sem_presentation\Zone_2_20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8560" y="3572192"/>
            <a:ext cx="5232400" cy="3117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537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3600720" y="642357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26</a:t>
            </a:fld>
            <a:endParaRPr b="1" dirty="0"/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38750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FAE92C-59A6-3081-0E9E-299B1BD57AB8}"/>
              </a:ext>
            </a:extLst>
          </p:cNvPr>
          <p:cNvSpPr txBox="1"/>
          <p:nvPr/>
        </p:nvSpPr>
        <p:spPr>
          <a:xfrm>
            <a:off x="2853269" y="6531"/>
            <a:ext cx="28553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1" dirty="0">
                <a:solidFill>
                  <a:srgbClr val="C00000"/>
                </a:solidFill>
              </a:rPr>
              <a:t>Step response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DEE383-2BEA-4AF8-A08B-E211C6224D39}"/>
              </a:ext>
            </a:extLst>
          </p:cNvPr>
          <p:cNvSpPr txBox="1"/>
          <p:nvPr/>
        </p:nvSpPr>
        <p:spPr>
          <a:xfrm>
            <a:off x="5560100" y="1661088"/>
            <a:ext cx="33559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Given a step change of 20K in Zone 3 and Zone 4 temperatures.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C067EB-94E4-CCF6-DF4B-12AA2EA7D744}"/>
              </a:ext>
            </a:extLst>
          </p:cNvPr>
          <p:cNvSpPr txBox="1"/>
          <p:nvPr/>
        </p:nvSpPr>
        <p:spPr>
          <a:xfrm>
            <a:off x="395926" y="3971856"/>
            <a:ext cx="3388974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Zone 3 changes:</a:t>
            </a:r>
          </a:p>
          <a:p>
            <a:pPr lvl="1"/>
            <a:r>
              <a:rPr lang="en-US" i="1" dirty="0"/>
              <a:t>	Grain Size: 13.43</a:t>
            </a:r>
            <a:r>
              <a:rPr lang="en-US" i="1" dirty="0" smtClean="0"/>
              <a:t>% 3.585%</a:t>
            </a:r>
            <a:endParaRPr lang="en-US" i="1" dirty="0"/>
          </a:p>
          <a:p>
            <a:pPr lvl="1"/>
            <a:r>
              <a:rPr lang="en-US" i="1" dirty="0"/>
              <a:t>	Min Part Temperature:0.89%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Zone 4 changes:</a:t>
            </a:r>
          </a:p>
          <a:p>
            <a:pPr lvl="1"/>
            <a:r>
              <a:rPr lang="en-US" i="1" dirty="0"/>
              <a:t>	Grain </a:t>
            </a:r>
            <a:r>
              <a:rPr lang="en-US" i="1"/>
              <a:t>Size:38.98</a:t>
            </a:r>
            <a:r>
              <a:rPr lang="en-US" i="1" smtClean="0"/>
              <a:t>% 26.923%</a:t>
            </a:r>
            <a:endParaRPr lang="en-US" i="1" dirty="0"/>
          </a:p>
          <a:p>
            <a:pPr lvl="1"/>
            <a:r>
              <a:rPr lang="en-US" i="1" dirty="0"/>
              <a:t>	Min Part Temperature:0.47%</a:t>
            </a:r>
          </a:p>
        </p:txBody>
      </p:sp>
      <p:pic>
        <p:nvPicPr>
          <p:cNvPr id="3074" name="Picture 2" descr="D:\MTECH_THESIS\Furnace\Codes_For_Normal_MPC\Results_and_codes_for_Mid_Semester_Presentation_Feb\Figures_for_mid_sem_presentation\Zone_3_20K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2885" y="501482"/>
            <a:ext cx="4968875" cy="2903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 descr="D:\MTECH_THESIS\Furnace\Codes_For_Normal_MPC\Results_and_codes_for_Mid_Semester_Presentation_Feb\Figures_for_mid_sem_presentation\Zone_4_20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4161" y="3555854"/>
            <a:ext cx="4917440" cy="3173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019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FAF37FB-E167-1710-0FD3-918B4EB45ADE}"/>
              </a:ext>
            </a:extLst>
          </p:cNvPr>
          <p:cNvSpPr/>
          <p:nvPr/>
        </p:nvSpPr>
        <p:spPr>
          <a:xfrm>
            <a:off x="998427" y="4230487"/>
            <a:ext cx="6793013" cy="200183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A8D4ED0-B4D1-8C06-03D8-AA54385C2967}"/>
              </a:ext>
            </a:extLst>
          </p:cNvPr>
          <p:cNvSpPr/>
          <p:nvPr/>
        </p:nvSpPr>
        <p:spPr>
          <a:xfrm>
            <a:off x="1946633" y="3677154"/>
            <a:ext cx="1795813" cy="3632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5BF1E21F-A762-1205-F889-62A1ED55C8DF}"/>
              </a:ext>
            </a:extLst>
          </p:cNvPr>
          <p:cNvSpPr/>
          <p:nvPr/>
        </p:nvSpPr>
        <p:spPr>
          <a:xfrm>
            <a:off x="2100509" y="2709774"/>
            <a:ext cx="1980548" cy="36321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27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670" y="6318374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1278420" y="987518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422573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MPC</a:t>
            </a:r>
            <a:r>
              <a:rPr lang="en-IN" sz="1700" b="1" i="1" dirty="0">
                <a:solidFill>
                  <a:srgbClr val="CC0000"/>
                </a:solidFill>
              </a:rPr>
              <a:t>.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A602F2-BB1F-C0F3-8D8B-17EF70419CA7}"/>
                  </a:ext>
                </a:extLst>
              </p:cNvPr>
              <p:cNvSpPr txBox="1"/>
              <p:nvPr/>
            </p:nvSpPr>
            <p:spPr>
              <a:xfrm>
                <a:off x="1377588" y="1897006"/>
                <a:ext cx="8547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4A602F2-BB1F-C0F3-8D8B-17EF7041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88" y="1897006"/>
                <a:ext cx="854721" cy="215444"/>
              </a:xfrm>
              <a:prstGeom prst="rect">
                <a:avLst/>
              </a:prstGeom>
              <a:blipFill>
                <a:blip r:embed="rId5"/>
                <a:stretch>
                  <a:fillRect l="-6429" r="-2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751AA1-CA5F-5FFC-1141-498E340D8F49}"/>
                  </a:ext>
                </a:extLst>
              </p:cNvPr>
              <p:cNvSpPr txBox="1"/>
              <p:nvPr/>
            </p:nvSpPr>
            <p:spPr>
              <a:xfrm>
                <a:off x="2290696" y="1980370"/>
                <a:ext cx="2823850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[1,4]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751AA1-CA5F-5FFC-1141-498E340D8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696" y="1980370"/>
                <a:ext cx="2823850" cy="232051"/>
              </a:xfrm>
              <a:prstGeom prst="rect">
                <a:avLst/>
              </a:prstGeom>
              <a:blipFill>
                <a:blip r:embed="rId6"/>
                <a:stretch>
                  <a:fillRect l="-864" r="-172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484C82-122F-02E7-C657-5EBE659967B9}"/>
                  </a:ext>
                </a:extLst>
              </p:cNvPr>
              <p:cNvSpPr txBox="1"/>
              <p:nvPr/>
            </p:nvSpPr>
            <p:spPr>
              <a:xfrm>
                <a:off x="2078610" y="2326769"/>
                <a:ext cx="3248022" cy="325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[1,3]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2484C82-122F-02E7-C657-5EBE65996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10" y="2326769"/>
                <a:ext cx="3248022" cy="325025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9C9731-73F5-8D05-877A-46D7BD263576}"/>
                  </a:ext>
                </a:extLst>
              </p:cNvPr>
              <p:cNvSpPr txBox="1"/>
              <p:nvPr/>
            </p:nvSpPr>
            <p:spPr>
              <a:xfrm>
                <a:off x="2148105" y="2709774"/>
                <a:ext cx="2142803" cy="324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9C9731-73F5-8D05-877A-46D7BD263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05" y="2709774"/>
                <a:ext cx="2142803" cy="324384"/>
              </a:xfrm>
              <a:prstGeom prst="rect">
                <a:avLst/>
              </a:prstGeom>
              <a:blipFill>
                <a:blip r:embed="rId8"/>
                <a:stretch>
                  <a:fillRect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9FD32A-B6E8-C2AC-6B0E-C91D9AFBC287}"/>
                  </a:ext>
                </a:extLst>
              </p:cNvPr>
              <p:cNvSpPr txBox="1"/>
              <p:nvPr/>
            </p:nvSpPr>
            <p:spPr>
              <a:xfrm>
                <a:off x="2148105" y="3115356"/>
                <a:ext cx="791381" cy="432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9FD32A-B6E8-C2AC-6B0E-C91D9AFB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05" y="3115356"/>
                <a:ext cx="791381" cy="432939"/>
              </a:xfrm>
              <a:prstGeom prst="rect">
                <a:avLst/>
              </a:prstGeom>
              <a:blipFill>
                <a:blip r:embed="rId9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6A0A75-8126-748D-9BFA-BB2A4F9381A6}"/>
                  </a:ext>
                </a:extLst>
              </p:cNvPr>
              <p:cNvSpPr txBox="1"/>
              <p:nvPr/>
            </p:nvSpPr>
            <p:spPr>
              <a:xfrm>
                <a:off x="2993772" y="3205121"/>
                <a:ext cx="108728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6A0A75-8126-748D-9BFA-BB2A4F938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72" y="3205121"/>
                <a:ext cx="1087285" cy="232051"/>
              </a:xfrm>
              <a:prstGeom prst="rect">
                <a:avLst/>
              </a:prstGeom>
              <a:blipFill>
                <a:blip r:embed="rId10"/>
                <a:stretch>
                  <a:fillRect l="-2809" r="-1124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285726-C906-6726-DC7A-6A433CEF6770}"/>
                  </a:ext>
                </a:extLst>
              </p:cNvPr>
              <p:cNvSpPr txBox="1"/>
              <p:nvPr/>
            </p:nvSpPr>
            <p:spPr>
              <a:xfrm>
                <a:off x="2252770" y="3728536"/>
                <a:ext cx="1173911" cy="232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B285726-C906-6726-DC7A-6A433CEF6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70" y="3728536"/>
                <a:ext cx="1173911" cy="232628"/>
              </a:xfrm>
              <a:prstGeom prst="rect">
                <a:avLst/>
              </a:prstGeom>
              <a:blipFill>
                <a:blip r:embed="rId11"/>
                <a:stretch>
                  <a:fillRect l="-3125" r="-52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DED72D-2EE3-1756-CEDB-60177E9A7647}"/>
                  </a:ext>
                </a:extLst>
              </p:cNvPr>
              <p:cNvSpPr txBox="1"/>
              <p:nvPr/>
            </p:nvSpPr>
            <p:spPr>
              <a:xfrm>
                <a:off x="5938903" y="1964052"/>
                <a:ext cx="124944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DED72D-2EE3-1756-CEDB-60177E9A7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903" y="1964052"/>
                <a:ext cx="1249445" cy="232051"/>
              </a:xfrm>
              <a:prstGeom prst="rect">
                <a:avLst/>
              </a:prstGeom>
              <a:blipFill>
                <a:blip r:embed="rId12"/>
                <a:stretch>
                  <a:fillRect l="-2439" r="-146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24B841-EABE-BFA0-A6AE-4A9F4EEF7201}"/>
                  </a:ext>
                </a:extLst>
              </p:cNvPr>
              <p:cNvSpPr txBox="1"/>
              <p:nvPr/>
            </p:nvSpPr>
            <p:spPr>
              <a:xfrm>
                <a:off x="5920049" y="2303789"/>
                <a:ext cx="121097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124B841-EABE-BFA0-A6AE-4A9F4EEF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49" y="2303789"/>
                <a:ext cx="1210973" cy="232051"/>
              </a:xfrm>
              <a:prstGeom prst="rect">
                <a:avLst/>
              </a:prstGeom>
              <a:blipFill>
                <a:blip r:embed="rId13"/>
                <a:stretch>
                  <a:fillRect l="-2513" r="-150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95E77B-3800-E9F2-C841-03F6E8C10556}"/>
                  </a:ext>
                </a:extLst>
              </p:cNvPr>
              <p:cNvSpPr txBox="1"/>
              <p:nvPr/>
            </p:nvSpPr>
            <p:spPr>
              <a:xfrm>
                <a:off x="5907607" y="2608633"/>
                <a:ext cx="1243033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895E77B-3800-E9F2-C841-03F6E8C10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07" y="2608633"/>
                <a:ext cx="1243033" cy="232692"/>
              </a:xfrm>
              <a:prstGeom prst="rect">
                <a:avLst/>
              </a:prstGeom>
              <a:blipFill>
                <a:blip r:embed="rId14"/>
                <a:stretch>
                  <a:fillRect l="-980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801612-A368-A054-F80A-80B26DD314FF}"/>
                  </a:ext>
                </a:extLst>
              </p:cNvPr>
              <p:cNvSpPr txBox="1"/>
              <p:nvPr/>
            </p:nvSpPr>
            <p:spPr>
              <a:xfrm>
                <a:off x="5910622" y="2968944"/>
                <a:ext cx="1639936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F801612-A368-A054-F80A-80B26DD31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22" y="2968944"/>
                <a:ext cx="1639936" cy="232051"/>
              </a:xfrm>
              <a:prstGeom prst="rect">
                <a:avLst/>
              </a:prstGeom>
              <a:blipFill>
                <a:blip r:embed="rId15"/>
                <a:stretch>
                  <a:fillRect l="-1859" r="-111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2E3E79-4B03-28D6-181D-F1036F157064}"/>
                  </a:ext>
                </a:extLst>
              </p:cNvPr>
              <p:cNvSpPr txBox="1"/>
              <p:nvPr/>
            </p:nvSpPr>
            <p:spPr>
              <a:xfrm>
                <a:off x="5882643" y="3341693"/>
                <a:ext cx="143212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B2E3E79-4B03-28D6-181D-F1036F157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3" y="3341693"/>
                <a:ext cx="1432123" cy="232051"/>
              </a:xfrm>
              <a:prstGeom prst="rect">
                <a:avLst/>
              </a:prstGeom>
              <a:blipFill>
                <a:blip r:embed="rId16"/>
                <a:stretch>
                  <a:fillRect l="-2128" r="-1702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58B56E-C19D-B163-6276-D238405DA298}"/>
                  </a:ext>
                </a:extLst>
              </p:cNvPr>
              <p:cNvSpPr txBox="1"/>
              <p:nvPr/>
            </p:nvSpPr>
            <p:spPr>
              <a:xfrm>
                <a:off x="5920049" y="3658328"/>
                <a:ext cx="1160895" cy="232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758B56E-C19D-B163-6276-D238405DA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49" y="3658328"/>
                <a:ext cx="1160895" cy="232628"/>
              </a:xfrm>
              <a:prstGeom prst="rect">
                <a:avLst/>
              </a:prstGeom>
              <a:blipFill>
                <a:blip r:embed="rId17"/>
                <a:stretch>
                  <a:fillRect l="-2618" r="-2618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614269-0387-A06E-8B63-00B25A6DDB33}"/>
                  </a:ext>
                </a:extLst>
              </p:cNvPr>
              <p:cNvSpPr txBox="1"/>
              <p:nvPr/>
            </p:nvSpPr>
            <p:spPr>
              <a:xfrm>
                <a:off x="1105001" y="1155585"/>
                <a:ext cx="315411" cy="198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614269-0387-A06E-8B63-00B25A6D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01" y="1155585"/>
                <a:ext cx="315411" cy="198965"/>
              </a:xfrm>
              <a:prstGeom prst="rect">
                <a:avLst/>
              </a:prstGeom>
              <a:blipFill>
                <a:blip r:embed="rId18"/>
                <a:stretch>
                  <a:fillRect l="-13462" r="-384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4CA9F9-1366-EE94-9D2B-4509AED54125}"/>
              </a:ext>
            </a:extLst>
          </p:cNvPr>
          <p:cNvSpPr txBox="1"/>
          <p:nvPr/>
        </p:nvSpPr>
        <p:spPr>
          <a:xfrm>
            <a:off x="1163214" y="4239914"/>
            <a:ext cx="5350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Important Definitions:</a:t>
            </a:r>
          </a:p>
          <a:p>
            <a:endParaRPr lang="en-US" i="1" dirty="0"/>
          </a:p>
          <a:p>
            <a:r>
              <a:rPr lang="en-US" i="1" dirty="0"/>
              <a:t>Temperature set points of each individual zone</a:t>
            </a:r>
          </a:p>
          <a:p>
            <a:r>
              <a:rPr lang="en-US" i="1" dirty="0"/>
              <a:t>Lower and upper bounds of the zone temperature set points</a:t>
            </a:r>
          </a:p>
          <a:p>
            <a:r>
              <a:rPr lang="en-US" i="1" dirty="0"/>
              <a:t>The enforced temperature difference between consecutive zones</a:t>
            </a:r>
          </a:p>
          <a:p>
            <a:r>
              <a:rPr lang="en-US" i="1" dirty="0"/>
              <a:t>Standard deviation in temperature</a:t>
            </a:r>
          </a:p>
          <a:p>
            <a:r>
              <a:rPr lang="en-US" i="1" dirty="0"/>
              <a:t>Average temperature</a:t>
            </a:r>
          </a:p>
          <a:p>
            <a:r>
              <a:rPr lang="en-US" i="1" dirty="0"/>
              <a:t>Upper bound on the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070A86-5D13-9DEC-2568-E632BC064FDF}"/>
                  </a:ext>
                </a:extLst>
              </p:cNvPr>
              <p:cNvSpPr txBox="1"/>
              <p:nvPr/>
            </p:nvSpPr>
            <p:spPr>
              <a:xfrm>
                <a:off x="6560996" y="4850365"/>
                <a:ext cx="1156214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070A86-5D13-9DEC-2568-E632BC06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96" y="4850365"/>
                <a:ext cx="1156214" cy="232051"/>
              </a:xfrm>
              <a:prstGeom prst="rect">
                <a:avLst/>
              </a:prstGeom>
              <a:blipFill>
                <a:blip r:embed="rId19"/>
                <a:stretch>
                  <a:fillRect l="-4211" r="-4737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6F4DBA-92CE-00B5-AA8B-7C8555D1218F}"/>
                  </a:ext>
                </a:extLst>
              </p:cNvPr>
              <p:cNvSpPr txBox="1"/>
              <p:nvPr/>
            </p:nvSpPr>
            <p:spPr>
              <a:xfrm>
                <a:off x="6590922" y="4600688"/>
                <a:ext cx="370935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6F4DBA-92CE-00B5-AA8B-7C8555D12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22" y="4600688"/>
                <a:ext cx="370935" cy="232051"/>
              </a:xfrm>
              <a:prstGeom prst="rect">
                <a:avLst/>
              </a:prstGeom>
              <a:blipFill>
                <a:blip r:embed="rId20"/>
                <a:stretch>
                  <a:fillRect l="-9836" r="-163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383DEE-D261-D087-C4ED-F067FE3FFCD6}"/>
                  </a:ext>
                </a:extLst>
              </p:cNvPr>
              <p:cNvSpPr txBox="1"/>
              <p:nvPr/>
            </p:nvSpPr>
            <p:spPr>
              <a:xfrm>
                <a:off x="6569055" y="5090711"/>
                <a:ext cx="46455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0383DEE-D261-D087-C4ED-F067FE3F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055" y="5090711"/>
                <a:ext cx="464550" cy="232692"/>
              </a:xfrm>
              <a:prstGeom prst="rect">
                <a:avLst/>
              </a:prstGeom>
              <a:blipFill>
                <a:blip r:embed="rId21"/>
                <a:stretch>
                  <a:fillRect l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8707BA-27A7-1879-EA0C-146850737A48}"/>
                  </a:ext>
                </a:extLst>
              </p:cNvPr>
              <p:cNvSpPr txBox="1"/>
              <p:nvPr/>
            </p:nvSpPr>
            <p:spPr>
              <a:xfrm>
                <a:off x="6523288" y="5587947"/>
                <a:ext cx="693173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8707BA-27A7-1879-EA0C-14685073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88" y="5587947"/>
                <a:ext cx="693173" cy="232692"/>
              </a:xfrm>
              <a:prstGeom prst="rect">
                <a:avLst/>
              </a:prstGeom>
              <a:blipFill>
                <a:blip r:embed="rId22"/>
                <a:stretch>
                  <a:fillRect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4A5F60-BB57-EB8B-9DE7-794F9B3526E5}"/>
                  </a:ext>
                </a:extLst>
              </p:cNvPr>
              <p:cNvSpPr txBox="1"/>
              <p:nvPr/>
            </p:nvSpPr>
            <p:spPr>
              <a:xfrm>
                <a:off x="6523288" y="5274949"/>
                <a:ext cx="431753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4A5F60-BB57-EB8B-9DE7-794F9B352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88" y="5274949"/>
                <a:ext cx="431753" cy="324384"/>
              </a:xfrm>
              <a:prstGeom prst="rect">
                <a:avLst/>
              </a:prstGeom>
              <a:blipFill>
                <a:blip r:embed="rId23"/>
                <a:stretch>
                  <a:fillRect r="-4366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B88A60-4E1E-4095-FB2C-058EC4BEAC05}"/>
                  </a:ext>
                </a:extLst>
              </p:cNvPr>
              <p:cNvSpPr txBox="1"/>
              <p:nvPr/>
            </p:nvSpPr>
            <p:spPr>
              <a:xfrm>
                <a:off x="6572368" y="5889757"/>
                <a:ext cx="86267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CB88A60-4E1E-4095-FB2C-058EC4BE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368" y="5889757"/>
                <a:ext cx="862672" cy="232051"/>
              </a:xfrm>
              <a:prstGeom prst="rect">
                <a:avLst/>
              </a:prstGeom>
              <a:blipFill>
                <a:blip r:embed="rId24"/>
                <a:stretch>
                  <a:fillRect l="-3521" r="-704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C1BBAB-4A0B-A2B3-EB53-D4B335133861}"/>
              </a:ext>
            </a:extLst>
          </p:cNvPr>
          <p:cNvSpPr txBox="1"/>
          <p:nvPr/>
        </p:nvSpPr>
        <p:spPr>
          <a:xfrm>
            <a:off x="4059498" y="2717478"/>
            <a:ext cx="170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Minimum Part Temperature at exit.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352251-C505-6746-7FAA-59F3E1D83A4F}"/>
              </a:ext>
            </a:extLst>
          </p:cNvPr>
          <p:cNvSpPr txBox="1"/>
          <p:nvPr/>
        </p:nvSpPr>
        <p:spPr>
          <a:xfrm>
            <a:off x="3788791" y="3677676"/>
            <a:ext cx="170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Maximum Grain Growth at exit.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F77C788-5B9C-DE25-EF2A-A0283912130B}"/>
              </a:ext>
            </a:extLst>
          </p:cNvPr>
          <p:cNvSpPr/>
          <p:nvPr/>
        </p:nvSpPr>
        <p:spPr>
          <a:xfrm>
            <a:off x="5762486" y="2841325"/>
            <a:ext cx="1795331" cy="4616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D6E1CB-839C-31D0-DBE9-FFFD4B72F314}"/>
                  </a:ext>
                </a:extLst>
              </p:cNvPr>
              <p:cNvSpPr txBox="1"/>
              <p:nvPr/>
            </p:nvSpPr>
            <p:spPr>
              <a:xfrm>
                <a:off x="7627872" y="2955441"/>
                <a:ext cx="15304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𝑎𝑢𝑠𝑡𝑒𝑛𝑖𝑡𝑒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=1065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D6E1CB-839C-31D0-DBE9-FFFD4B72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72" y="2955441"/>
                <a:ext cx="1530419" cy="215444"/>
              </a:xfrm>
              <a:prstGeom prst="rect">
                <a:avLst/>
              </a:prstGeom>
              <a:blipFill>
                <a:blip r:embed="rId25"/>
                <a:stretch>
                  <a:fillRect l="-1992" r="-1195"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Google Shape;141;gfee01f161d_0_0">
            <a:extLst>
              <a:ext uri="{FF2B5EF4-FFF2-40B4-BE49-F238E27FC236}">
                <a16:creationId xmlns:a16="http://schemas.microsoft.com/office/drawing/2014/main" xmlns="" id="{E24F7FE1-0A0C-A834-2838-4B15A9629AAA}"/>
              </a:ext>
            </a:extLst>
          </p:cNvPr>
          <p:cNvSpPr txBox="1"/>
          <p:nvPr/>
        </p:nvSpPr>
        <p:spPr>
          <a:xfrm>
            <a:off x="1420660" y="1444718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DCCBFD-53B3-E074-F571-D0472BDD0ABD}"/>
                  </a:ext>
                </a:extLst>
              </p:cNvPr>
              <p:cNvSpPr txBox="1"/>
              <p:nvPr/>
            </p:nvSpPr>
            <p:spPr>
              <a:xfrm>
                <a:off x="1304671" y="1623181"/>
                <a:ext cx="339067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EDCCBFD-53B3-E074-F571-D0472BDD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71" y="1623181"/>
                <a:ext cx="339067" cy="198965"/>
              </a:xfrm>
              <a:prstGeom prst="rect">
                <a:avLst/>
              </a:prstGeom>
              <a:blipFill>
                <a:blip r:embed="rId26"/>
                <a:stretch>
                  <a:fillRect l="-892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272A8D-A291-A489-2CCE-B4597D2FFD8C}"/>
                  </a:ext>
                </a:extLst>
              </p:cNvPr>
              <p:cNvSpPr txBox="1"/>
              <p:nvPr/>
            </p:nvSpPr>
            <p:spPr>
              <a:xfrm>
                <a:off x="824790" y="1380861"/>
                <a:ext cx="7140000" cy="296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272A8D-A291-A489-2CCE-B4597D2FF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90" y="1380861"/>
                <a:ext cx="7140000" cy="296300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FEBB64-09DD-3C61-9F13-5724E5EE78E0}"/>
                  </a:ext>
                </a:extLst>
              </p:cNvPr>
              <p:cNvSpPr txBox="1"/>
              <p:nvPr/>
            </p:nvSpPr>
            <p:spPr>
              <a:xfrm>
                <a:off x="373444" y="910698"/>
                <a:ext cx="7140000" cy="285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EBB64-09DD-3C61-9F13-5724E5EE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44" y="910698"/>
                <a:ext cx="7140000" cy="285784"/>
              </a:xfrm>
              <a:prstGeom prst="rect">
                <a:avLst/>
              </a:prstGeom>
              <a:blipFill>
                <a:blip r:embed="rId2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390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Box 447">
            <a:extLst>
              <a:ext uri="{FF2B5EF4-FFF2-40B4-BE49-F238E27FC236}">
                <a16:creationId xmlns:a16="http://schemas.microsoft.com/office/drawing/2014/main" xmlns="" id="{601D597F-F64A-7E06-3120-0AEE41A2CF70}"/>
              </a:ext>
            </a:extLst>
          </p:cNvPr>
          <p:cNvSpPr txBox="1"/>
          <p:nvPr/>
        </p:nvSpPr>
        <p:spPr>
          <a:xfrm>
            <a:off x="579784" y="980388"/>
            <a:ext cx="7644579" cy="39690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9" name="Google Shape;469;g155e70d0ad4_0_22"/>
          <p:cNvSpPr txBox="1"/>
          <p:nvPr/>
        </p:nvSpPr>
        <p:spPr>
          <a:xfrm>
            <a:off x="281941" y="111389"/>
            <a:ext cx="2912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sp>
        <p:nvSpPr>
          <p:cNvPr id="470" name="Google Shape;470;g155e70d0ad4_0_22"/>
          <p:cNvSpPr txBox="1">
            <a:spLocks noGrp="1"/>
          </p:cNvSpPr>
          <p:nvPr>
            <p:ph type="sldNum" idx="12"/>
          </p:nvPr>
        </p:nvSpPr>
        <p:spPr>
          <a:xfrm>
            <a:off x="4254704" y="6332517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 smtClean="0"/>
              <a:pPr algn="ctr"/>
              <a:t>28</a:t>
            </a:fld>
            <a:endParaRPr lang="en-IN" b="1"/>
          </a:p>
        </p:txBody>
      </p:sp>
      <p:pic>
        <p:nvPicPr>
          <p:cNvPr id="473" name="Google Shape;473;g155e70d0ad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55e70d0ad4_0_2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880" y="-24151"/>
            <a:ext cx="961271" cy="10045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2909134" y="134948"/>
            <a:ext cx="316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N" sz="2800" b="1" dirty="0">
                <a:solidFill>
                  <a:srgbClr val="00B0F0"/>
                </a:solidFill>
                <a:latin typeface="Playfair Display" panose="00000500000000000000" pitchFamily="2" charset="0"/>
              </a:rPr>
              <a:t>     Conclusion</a:t>
            </a:r>
            <a:endParaRPr lang="en-IN" dirty="0">
              <a:solidFill>
                <a:srgbClr val="00B0F0"/>
              </a:solidFill>
              <a:latin typeface="Playfair Display" panose="00000500000000000000" pitchFamily="2" charset="0"/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xmlns="" id="{5C3D7FED-B560-D3A2-5B9A-A109B5C93ECC}"/>
              </a:ext>
            </a:extLst>
          </p:cNvPr>
          <p:cNvSpPr/>
          <p:nvPr/>
        </p:nvSpPr>
        <p:spPr>
          <a:xfrm flipV="1">
            <a:off x="2677507" y="3704859"/>
            <a:ext cx="2175946" cy="107001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44A083C-FE6E-10AE-DA17-FE2364C692B8}"/>
              </a:ext>
            </a:extLst>
          </p:cNvPr>
          <p:cNvSpPr txBox="1"/>
          <p:nvPr/>
        </p:nvSpPr>
        <p:spPr>
          <a:xfrm>
            <a:off x="2730666" y="3734797"/>
            <a:ext cx="2175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Strengthening the </a:t>
            </a:r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understanding of bilevel and multilevel decision-making problems.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xmlns="" id="{3A57591F-D412-F59B-F4CF-5FA428A900BB}"/>
              </a:ext>
            </a:extLst>
          </p:cNvPr>
          <p:cNvSpPr/>
          <p:nvPr/>
        </p:nvSpPr>
        <p:spPr>
          <a:xfrm rot="10800000" flipV="1">
            <a:off x="3229651" y="1286967"/>
            <a:ext cx="1983705" cy="99609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0E97F01-266B-E667-E4F0-7B7A2A0D2DC6}"/>
              </a:ext>
            </a:extLst>
          </p:cNvPr>
          <p:cNvSpPr txBox="1"/>
          <p:nvPr/>
        </p:nvSpPr>
        <p:spPr>
          <a:xfrm>
            <a:off x="3229651" y="1404716"/>
            <a:ext cx="2049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better understanding of  solving Hierarchical MPC Control structures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xmlns="" id="{FDCB4316-7516-0FA1-962E-7FEAB3A62CCF}"/>
              </a:ext>
            </a:extLst>
          </p:cNvPr>
          <p:cNvSpPr/>
          <p:nvPr/>
        </p:nvSpPr>
        <p:spPr>
          <a:xfrm flipV="1">
            <a:off x="5676798" y="2463469"/>
            <a:ext cx="2406526" cy="1128143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5C570A5-CA73-6D04-D357-7488414B22B5}"/>
              </a:ext>
            </a:extLst>
          </p:cNvPr>
          <p:cNvSpPr txBox="1"/>
          <p:nvPr/>
        </p:nvSpPr>
        <p:spPr>
          <a:xfrm>
            <a:off x="5778217" y="2546009"/>
            <a:ext cx="2305107" cy="95410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Extending the </a:t>
            </a:r>
            <a:r>
              <a:rPr lang="en-US" sz="14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BMPC</a:t>
            </a:r>
            <a:r>
              <a:rPr lang="en-IN" dirty="0">
                <a:solidFill>
                  <a:srgbClr val="C00000"/>
                </a:solidFill>
              </a:rPr>
              <a:t> algorithm to more complex system (</a:t>
            </a:r>
            <a:r>
              <a:rPr lang="en-IN" b="1" dirty="0">
                <a:solidFill>
                  <a:srgbClr val="C00000"/>
                </a:solidFill>
              </a:rPr>
              <a:t>Austenitization Furnace).</a:t>
            </a:r>
            <a:r>
              <a:rPr lang="en-IN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ED5E24A-BB31-EA4D-18B8-E9CD1B053637}"/>
              </a:ext>
            </a:extLst>
          </p:cNvPr>
          <p:cNvCxnSpPr>
            <a:cxnSpLocks/>
          </p:cNvCxnSpPr>
          <p:nvPr/>
        </p:nvCxnSpPr>
        <p:spPr>
          <a:xfrm flipV="1">
            <a:off x="1301727" y="3476408"/>
            <a:ext cx="1983705" cy="656369"/>
          </a:xfrm>
          <a:prstGeom prst="straightConnector1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3DE971F-7B05-9574-0F71-E232356A3C71}"/>
              </a:ext>
            </a:extLst>
          </p:cNvPr>
          <p:cNvCxnSpPr>
            <a:cxnSpLocks/>
          </p:cNvCxnSpPr>
          <p:nvPr/>
        </p:nvCxnSpPr>
        <p:spPr>
          <a:xfrm flipV="1">
            <a:off x="3285432" y="2476021"/>
            <a:ext cx="1285772" cy="99609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6C5D034-B95A-5B4E-E1A5-0DD475C4F2C6}"/>
              </a:ext>
            </a:extLst>
          </p:cNvPr>
          <p:cNvCxnSpPr>
            <a:cxnSpLocks/>
          </p:cNvCxnSpPr>
          <p:nvPr/>
        </p:nvCxnSpPr>
        <p:spPr>
          <a:xfrm flipV="1">
            <a:off x="4571204" y="2213339"/>
            <a:ext cx="1754147" cy="265158"/>
          </a:xfrm>
          <a:prstGeom prst="straightConnector1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05D1E1D4-F6DC-4625-0233-35A00A6E5128}"/>
              </a:ext>
            </a:extLst>
          </p:cNvPr>
          <p:cNvCxnSpPr>
            <a:cxnSpLocks/>
          </p:cNvCxnSpPr>
          <p:nvPr/>
        </p:nvCxnSpPr>
        <p:spPr>
          <a:xfrm flipV="1">
            <a:off x="6325351" y="1239711"/>
            <a:ext cx="1383255" cy="964435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xmlns="" id="{2C50B63A-8CE2-1C4E-38CC-2E18E1C0C4E7}"/>
              </a:ext>
            </a:extLst>
          </p:cNvPr>
          <p:cNvSpPr/>
          <p:nvPr/>
        </p:nvSpPr>
        <p:spPr>
          <a:xfrm>
            <a:off x="888235" y="3233574"/>
            <a:ext cx="1428939" cy="656368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7627A36-D97B-4A3F-39CD-6823F7E47717}"/>
              </a:ext>
            </a:extLst>
          </p:cNvPr>
          <p:cNvSpPr txBox="1"/>
          <p:nvPr/>
        </p:nvSpPr>
        <p:spPr>
          <a:xfrm>
            <a:off x="919637" y="3329398"/>
            <a:ext cx="149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Started with a simple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DC06A3-91F8-90F3-9BE6-8B900D36E5F9}"/>
              </a:ext>
            </a:extLst>
          </p:cNvPr>
          <p:cNvSpPr txBox="1"/>
          <p:nvPr/>
        </p:nvSpPr>
        <p:spPr>
          <a:xfrm>
            <a:off x="3761297" y="5076906"/>
            <a:ext cx="4464168" cy="11695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on understanding the system better.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the natural hierarchy that may exist between the temperature distribution of the part and its grain size.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C8F16E76-CF43-34F2-E72E-6FEC4091A395}"/>
              </a:ext>
            </a:extLst>
          </p:cNvPr>
          <p:cNvSpPr/>
          <p:nvPr/>
        </p:nvSpPr>
        <p:spPr>
          <a:xfrm>
            <a:off x="6951176" y="3734798"/>
            <a:ext cx="288611" cy="1120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671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5e70d0ad4_0_22"/>
          <p:cNvSpPr txBox="1"/>
          <p:nvPr/>
        </p:nvSpPr>
        <p:spPr>
          <a:xfrm>
            <a:off x="281940" y="111388"/>
            <a:ext cx="2912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55e70d0ad4_0_22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29</a:t>
            </a:fld>
            <a:endParaRPr b="1"/>
          </a:p>
        </p:txBody>
      </p:sp>
      <p:pic>
        <p:nvPicPr>
          <p:cNvPr id="471" name="Google Shape;471;g155e70d0ad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950" y="3298063"/>
            <a:ext cx="3790753" cy="252716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9002" y="3788454"/>
            <a:ext cx="4138778" cy="94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55e70d0ad4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55e70d0ad4_0_22" descr="MSc Cognitive Science Admission 2014-15, Indian Institute of Technology (IIT),  Gandhinag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2582650" y="416449"/>
            <a:ext cx="351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55e70d0ad4_0_22"/>
          <p:cNvSpPr txBox="1"/>
          <p:nvPr/>
        </p:nvSpPr>
        <p:spPr>
          <a:xfrm>
            <a:off x="771500" y="1320880"/>
            <a:ext cx="7566900" cy="14931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Post-doc in our research group </a:t>
            </a:r>
            <a:r>
              <a:rPr lang="en-IN" sz="17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I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Radhe Saini for his guidance during my course project. 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also thankful to Prof. Hari Ganesh research group 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for their support.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55e70d0ad4_0_22"/>
          <p:cNvSpPr txBox="1"/>
          <p:nvPr/>
        </p:nvSpPr>
        <p:spPr>
          <a:xfrm>
            <a:off x="5338388" y="5124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ee01f161d_0_102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 b="1"/>
          </a:p>
        </p:txBody>
      </p:sp>
      <p:sp>
        <p:nvSpPr>
          <p:cNvPr id="113" name="Google Shape;113;gfee01f161d_0_102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fee01f161d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42" y="6271097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ee01f161d_0_10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-18854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ee01f161d_0_102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fee01f161d_0_102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ee01f161d_0_102"/>
          <p:cNvSpPr txBox="1"/>
          <p:nvPr/>
        </p:nvSpPr>
        <p:spPr>
          <a:xfrm>
            <a:off x="536704" y="1619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sz="42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fee01f161d_0_102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fee01f161d_0_102"/>
          <p:cNvSpPr txBox="1"/>
          <p:nvPr/>
        </p:nvSpPr>
        <p:spPr>
          <a:xfrm>
            <a:off x="2054095" y="398831"/>
            <a:ext cx="47313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Multilevel Decision Making Structures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fee01f161d_0_102"/>
          <p:cNvSpPr txBox="1"/>
          <p:nvPr/>
        </p:nvSpPr>
        <p:spPr>
          <a:xfrm>
            <a:off x="780300" y="1473950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ee01f161d_0_102"/>
          <p:cNvSpPr txBox="1"/>
          <p:nvPr/>
        </p:nvSpPr>
        <p:spPr>
          <a:xfrm>
            <a:off x="5414484" y="6537250"/>
            <a:ext cx="425854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9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Seborg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E., Edgar, T. F., Mellichamp, D. A., &amp; Doyle III, F. J. (2016).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ee01f161d_0_102"/>
          <p:cNvSpPr txBox="1"/>
          <p:nvPr/>
        </p:nvSpPr>
        <p:spPr>
          <a:xfrm>
            <a:off x="2591409" y="6082321"/>
            <a:ext cx="5528393" cy="369302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The functional multilayer process control 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hierarchy (Adapted from </a:t>
            </a:r>
            <a:r>
              <a:rPr lang="en-IN" sz="1200" i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Seborg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et al. 2016)</a:t>
            </a:r>
            <a:endParaRPr sz="1200" b="0" i="1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fee01f161d_0_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09726" y="1083177"/>
            <a:ext cx="2096101" cy="4935178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gfee01f161d_0_102"/>
          <p:cNvSpPr txBox="1"/>
          <p:nvPr/>
        </p:nvSpPr>
        <p:spPr>
          <a:xfrm>
            <a:off x="6384720" y="4711060"/>
            <a:ext cx="2136600" cy="646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measure process variables and implement the calculated control actions.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fee01f161d_0_102"/>
          <p:cNvSpPr txBox="1"/>
          <p:nvPr/>
        </p:nvSpPr>
        <p:spPr>
          <a:xfrm>
            <a:off x="6358343" y="3282430"/>
            <a:ext cx="2136600" cy="44781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feedback and feedforward control techniques.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fee01f161d_0_102"/>
          <p:cNvSpPr txBox="1"/>
          <p:nvPr/>
        </p:nvSpPr>
        <p:spPr>
          <a:xfrm>
            <a:off x="6359942" y="2517567"/>
            <a:ext cx="2136600" cy="492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predictive control (MPC) strategy.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56B2CF-2188-3236-8B2F-BDA4898AC38F}"/>
              </a:ext>
            </a:extLst>
          </p:cNvPr>
          <p:cNvSpPr txBox="1"/>
          <p:nvPr/>
        </p:nvSpPr>
        <p:spPr>
          <a:xfrm>
            <a:off x="2034439" y="2949119"/>
            <a:ext cx="1773996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Quality</a:t>
            </a:r>
          </a:p>
          <a:p>
            <a:pPr algn="ctr"/>
            <a:r>
              <a:rPr lang="en-US" dirty="0"/>
              <a:t>(Third Layer</a:t>
            </a:r>
            <a:r>
              <a:rPr lang="en-US" b="1" i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480991-DEA6-24D6-C60D-EDFF032B9E28}"/>
              </a:ext>
            </a:extLst>
          </p:cNvPr>
          <p:cNvSpPr txBox="1"/>
          <p:nvPr/>
        </p:nvSpPr>
        <p:spPr>
          <a:xfrm>
            <a:off x="2034435" y="1776412"/>
            <a:ext cx="1783765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Optimization/Profit</a:t>
            </a:r>
          </a:p>
          <a:p>
            <a:pPr algn="ctr"/>
            <a:r>
              <a:rPr lang="en-US" dirty="0"/>
              <a:t>(Fourth Layer)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F61994-987E-4547-454C-AF2C98968C87}"/>
              </a:ext>
            </a:extLst>
          </p:cNvPr>
          <p:cNvSpPr txBox="1"/>
          <p:nvPr/>
        </p:nvSpPr>
        <p:spPr>
          <a:xfrm>
            <a:off x="2034440" y="3984685"/>
            <a:ext cx="1773996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Safety</a:t>
            </a:r>
          </a:p>
          <a:p>
            <a:pPr algn="ctr"/>
            <a:r>
              <a:rPr lang="en-US" dirty="0"/>
              <a:t>(Second layer)</a:t>
            </a:r>
          </a:p>
        </p:txBody>
      </p:sp>
      <p:sp>
        <p:nvSpPr>
          <p:cNvPr id="5" name="Google Shape;130;gfee01f161d_0_102">
            <a:extLst>
              <a:ext uri="{FF2B5EF4-FFF2-40B4-BE49-F238E27FC236}">
                <a16:creationId xmlns:a16="http://schemas.microsoft.com/office/drawing/2014/main" xmlns="" id="{79C2913D-4CBA-EF74-87CC-4C6E776335CA}"/>
              </a:ext>
            </a:extLst>
          </p:cNvPr>
          <p:cNvSpPr txBox="1"/>
          <p:nvPr/>
        </p:nvSpPr>
        <p:spPr>
          <a:xfrm>
            <a:off x="6377197" y="3963889"/>
            <a:ext cx="2136600" cy="4924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dirty="0"/>
              <a:t>Alarm Management , Emergency Shutdown</a:t>
            </a:r>
            <a:r>
              <a:rPr lang="en-IN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AD7A20E-8F20-46C0-85C5-AA004C46738F}"/>
              </a:ext>
            </a:extLst>
          </p:cNvPr>
          <p:cNvSpPr txBox="1"/>
          <p:nvPr/>
        </p:nvSpPr>
        <p:spPr>
          <a:xfrm>
            <a:off x="237087" y="2893877"/>
            <a:ext cx="1349080" cy="61555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rgbClr val="C00000"/>
                </a:solidFill>
              </a:rPr>
              <a:t>Main Objectives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D03B330-B9BA-8EF8-71E9-FDC3DDE1E143}"/>
              </a:ext>
            </a:extLst>
          </p:cNvPr>
          <p:cNvCxnSpPr>
            <a:stCxn id="6" idx="0"/>
            <a:endCxn id="3" idx="1"/>
          </p:cNvCxnSpPr>
          <p:nvPr/>
        </p:nvCxnSpPr>
        <p:spPr>
          <a:xfrm flipV="1">
            <a:off x="911627" y="2038022"/>
            <a:ext cx="1122808" cy="85585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79F867B-D12D-A17F-4CB3-119CB11C0A23}"/>
              </a:ext>
            </a:extLst>
          </p:cNvPr>
          <p:cNvCxnSpPr>
            <a:stCxn id="6" idx="3"/>
            <a:endCxn id="2" idx="1"/>
          </p:cNvCxnSpPr>
          <p:nvPr/>
        </p:nvCxnSpPr>
        <p:spPr>
          <a:xfrm>
            <a:off x="1586167" y="3201654"/>
            <a:ext cx="448272" cy="907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DAA953D-2275-90CB-42EE-6A8070C6E61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1627" y="3509430"/>
            <a:ext cx="1122813" cy="73450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BCDD16E-A06C-E21F-A309-18A596E277D3}"/>
              </a:ext>
            </a:extLst>
          </p:cNvPr>
          <p:cNvCxnSpPr>
            <a:cxnSpLocks/>
          </p:cNvCxnSpPr>
          <p:nvPr/>
        </p:nvCxnSpPr>
        <p:spPr>
          <a:xfrm flipV="1">
            <a:off x="5997019" y="2757823"/>
            <a:ext cx="380205" cy="571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1900868-CEB5-8DC7-DA2A-320FFCC69425}"/>
              </a:ext>
            </a:extLst>
          </p:cNvPr>
          <p:cNvCxnSpPr>
            <a:cxnSpLocks/>
          </p:cNvCxnSpPr>
          <p:nvPr/>
        </p:nvCxnSpPr>
        <p:spPr>
          <a:xfrm flipV="1">
            <a:off x="5998589" y="3467680"/>
            <a:ext cx="380205" cy="519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2AD44AA-6302-0532-223B-E24ED6AF3E26}"/>
              </a:ext>
            </a:extLst>
          </p:cNvPr>
          <p:cNvCxnSpPr>
            <a:cxnSpLocks/>
          </p:cNvCxnSpPr>
          <p:nvPr/>
        </p:nvCxnSpPr>
        <p:spPr>
          <a:xfrm flipV="1">
            <a:off x="6016970" y="4182049"/>
            <a:ext cx="380205" cy="571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0CA3CE8-8716-5186-D66C-A60999530D5C}"/>
              </a:ext>
            </a:extLst>
          </p:cNvPr>
          <p:cNvCxnSpPr>
            <a:cxnSpLocks/>
          </p:cNvCxnSpPr>
          <p:nvPr/>
        </p:nvCxnSpPr>
        <p:spPr>
          <a:xfrm flipV="1">
            <a:off x="5991299" y="5089903"/>
            <a:ext cx="390574" cy="490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26114C1-A5DD-0664-A014-F547247A3BEF}"/>
              </a:ext>
            </a:extLst>
          </p:cNvPr>
          <p:cNvSpPr txBox="1"/>
          <p:nvPr/>
        </p:nvSpPr>
        <p:spPr>
          <a:xfrm>
            <a:off x="233920" y="4759437"/>
            <a:ext cx="2136651" cy="11695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 The objective of such structures:</a:t>
            </a:r>
          </a:p>
          <a:p>
            <a:pPr algn="ctr"/>
            <a:endParaRPr lang="en-US" b="1" i="1" dirty="0"/>
          </a:p>
          <a:p>
            <a:pPr algn="ctr"/>
            <a:r>
              <a:rPr lang="en-US" dirty="0"/>
              <a:t>Division of tasks into subtasks.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1f5509c5_0_16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30</a:t>
            </a:fld>
            <a:endParaRPr b="1"/>
          </a:p>
        </p:txBody>
      </p:sp>
      <p:sp>
        <p:nvSpPr>
          <p:cNvPr id="103" name="Google Shape;103;g1551f5509c5_0_16"/>
          <p:cNvSpPr txBox="1"/>
          <p:nvPr/>
        </p:nvSpPr>
        <p:spPr>
          <a:xfrm>
            <a:off x="502409" y="3563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Content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1551f5509c5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551f5509c5_0_16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51f5509c5_0_16"/>
          <p:cNvSpPr txBox="1"/>
          <p:nvPr/>
        </p:nvSpPr>
        <p:spPr>
          <a:xfrm>
            <a:off x="840950" y="1004200"/>
            <a:ext cx="70830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Parametric Programming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Multiparametric Programming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Dual Heater Modeling of TCLab.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Predictive Control (MPC) formulation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Data-Driven State Space equations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Closed Simulation results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-IN" sz="1400" b="1" i="0" u="none" strike="noStrike" cap="non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Acknowledgement</a:t>
            </a: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e3f6406c_0_5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31</a:t>
            </a:fld>
            <a:endParaRPr b="1"/>
          </a:p>
        </p:txBody>
      </p:sp>
      <p:sp>
        <p:nvSpPr>
          <p:cNvPr id="156" name="Google Shape;156;g155e3f6406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55e3f6406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55e3f6406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55e3f6406c_0_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55e3f6406c_0_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55e3f6406c_0_5"/>
          <p:cNvSpPr txBox="1"/>
          <p:nvPr/>
        </p:nvSpPr>
        <p:spPr>
          <a:xfrm>
            <a:off x="504150" y="6932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55e3f6406c_0_5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55e3f6406c_0_5"/>
          <p:cNvSpPr txBox="1"/>
          <p:nvPr/>
        </p:nvSpPr>
        <p:spPr>
          <a:xfrm>
            <a:off x="2603800" y="840875"/>
            <a:ext cx="368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7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Optimization Model</a:t>
            </a:r>
            <a:endParaRPr sz="17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55e3f6406c_0_5"/>
          <p:cNvSpPr txBox="1"/>
          <p:nvPr/>
        </p:nvSpPr>
        <p:spPr>
          <a:xfrm>
            <a:off x="4903375" y="6514950"/>
            <a:ext cx="430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 2004 Jun 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55e3f6406c_0_5"/>
          <p:cNvSpPr txBox="1"/>
          <p:nvPr/>
        </p:nvSpPr>
        <p:spPr>
          <a:xfrm>
            <a:off x="259228" y="1798347"/>
            <a:ext cx="1888200" cy="3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186" r="-4249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55e3f6406c_0_5"/>
          <p:cNvSpPr txBox="1"/>
          <p:nvPr/>
        </p:nvSpPr>
        <p:spPr>
          <a:xfrm>
            <a:off x="354955" y="2163454"/>
            <a:ext cx="266100" cy="231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1418" r="-14277" b="-111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55e3f6406c_0_5"/>
          <p:cNvSpPr txBox="1"/>
          <p:nvPr/>
        </p:nvSpPr>
        <p:spPr>
          <a:xfrm>
            <a:off x="169242" y="2428793"/>
            <a:ext cx="1888200" cy="315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5547" r="-945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55e3f6406c_0_5"/>
          <p:cNvSpPr txBox="1"/>
          <p:nvPr/>
        </p:nvSpPr>
        <p:spPr>
          <a:xfrm>
            <a:off x="220717" y="2869780"/>
            <a:ext cx="1888200" cy="315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147" t="-5871" r="-5370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55e3f6406c_0_5"/>
          <p:cNvSpPr txBox="1"/>
          <p:nvPr/>
        </p:nvSpPr>
        <p:spPr>
          <a:xfrm>
            <a:off x="206016" y="3097892"/>
            <a:ext cx="415200" cy="327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55e3f6406c_0_5"/>
          <p:cNvSpPr txBox="1"/>
          <p:nvPr/>
        </p:nvSpPr>
        <p:spPr>
          <a:xfrm>
            <a:off x="118641" y="3413854"/>
            <a:ext cx="1990200" cy="428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55e3f6406c_0_5"/>
          <p:cNvSpPr txBox="1"/>
          <p:nvPr/>
        </p:nvSpPr>
        <p:spPr>
          <a:xfrm>
            <a:off x="2667100" y="1900350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55e3f6406c_0_5"/>
          <p:cNvSpPr txBox="1"/>
          <p:nvPr/>
        </p:nvSpPr>
        <p:spPr>
          <a:xfrm>
            <a:off x="2714150" y="2894275"/>
            <a:ext cx="1888200" cy="738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Follower’s problem or 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level decision problem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5e3f6406c_0_5"/>
          <p:cNvSpPr txBox="1"/>
          <p:nvPr/>
        </p:nvSpPr>
        <p:spPr>
          <a:xfrm>
            <a:off x="1816550" y="4903275"/>
            <a:ext cx="5976300" cy="1046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First level (production model) is constrained by another optimization problem (second level,the distribution model).	</a:t>
            </a:r>
            <a:endParaRPr sz="1400" b="0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55e3f6406c_0_5"/>
          <p:cNvSpPr/>
          <p:nvPr/>
        </p:nvSpPr>
        <p:spPr>
          <a:xfrm>
            <a:off x="2058949" y="1993599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55e3f6406c_0_5"/>
          <p:cNvSpPr/>
          <p:nvPr/>
        </p:nvSpPr>
        <p:spPr>
          <a:xfrm>
            <a:off x="2084024" y="2898353"/>
            <a:ext cx="558900" cy="307800"/>
          </a:xfrm>
          <a:prstGeom prst="rightArrow">
            <a:avLst>
              <a:gd name="adj1" fmla="val 11786"/>
              <a:gd name="adj2" fmla="val 52388"/>
            </a:avLst>
          </a:prstGeom>
          <a:solidFill>
            <a:schemeClr val="accent5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55e3f6406c_0_5"/>
          <p:cNvSpPr/>
          <p:nvPr/>
        </p:nvSpPr>
        <p:spPr>
          <a:xfrm>
            <a:off x="198675" y="1613800"/>
            <a:ext cx="1888200" cy="2151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55e3f6406c_0_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838700" y="1874550"/>
            <a:ext cx="4092725" cy="183256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g155e3f6406c_0_5"/>
          <p:cNvSpPr txBox="1"/>
          <p:nvPr/>
        </p:nvSpPr>
        <p:spPr>
          <a:xfrm>
            <a:off x="2086875" y="4090300"/>
            <a:ext cx="51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5e3f6406c_0_5"/>
          <p:cNvSpPr txBox="1"/>
          <p:nvPr/>
        </p:nvSpPr>
        <p:spPr>
          <a:xfrm>
            <a:off x="5505450" y="4101200"/>
            <a:ext cx="30225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configuration of an enterprise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55e3f6406c_0_5"/>
          <p:cNvSpPr txBox="1"/>
          <p:nvPr/>
        </p:nvSpPr>
        <p:spPr>
          <a:xfrm>
            <a:off x="933450" y="4025000"/>
            <a:ext cx="3365100" cy="615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 is to minimise both Production cost and distribution cost.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 dirty="0">
                <a:solidFill>
                  <a:srgbClr val="00B0F0"/>
                </a:solidFill>
              </a:rPr>
              <a:t>Bilevel Model Predictive Control (BMPC)</a:t>
            </a:r>
            <a:endParaRPr sz="2800" b="1" dirty="0">
              <a:solidFill>
                <a:srgbClr val="00B0F0"/>
              </a:solidFill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50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5539d20c0f_1_2"/>
          <p:cNvSpPr/>
          <p:nvPr/>
        </p:nvSpPr>
        <p:spPr>
          <a:xfrm>
            <a:off x="2747570" y="1266825"/>
            <a:ext cx="3233051" cy="36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r>
              <a:rPr lang="en-IN" dirty="0"/>
              <a:t>Controller 1 (Optimisation Problem 1)</a:t>
            </a:r>
            <a:endParaRPr dirty="0"/>
          </a:p>
        </p:txBody>
      </p:sp>
      <p:sp>
        <p:nvSpPr>
          <p:cNvPr id="288" name="Google Shape;288;g15539d20c0f_1_2"/>
          <p:cNvSpPr/>
          <p:nvPr/>
        </p:nvSpPr>
        <p:spPr>
          <a:xfrm>
            <a:off x="2766425" y="2082763"/>
            <a:ext cx="32025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</a:rPr>
              <a:t>Controller 2 (Optimisation Problem 2)</a:t>
            </a:r>
            <a:endParaRPr dirty="0"/>
          </a:p>
        </p:txBody>
      </p:sp>
      <p:sp>
        <p:nvSpPr>
          <p:cNvPr id="289" name="Google Shape;289;g15539d20c0f_1_2"/>
          <p:cNvSpPr/>
          <p:nvPr/>
        </p:nvSpPr>
        <p:spPr>
          <a:xfrm>
            <a:off x="2779406" y="2919845"/>
            <a:ext cx="3233100" cy="3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-IN"/>
              <a:t>System</a:t>
            </a:r>
            <a:endParaRPr/>
          </a:p>
        </p:txBody>
      </p:sp>
      <p:sp>
        <p:nvSpPr>
          <p:cNvPr id="294" name="Google Shape;294;g15539d20c0f_1_2"/>
          <p:cNvSpPr txBox="1"/>
          <p:nvPr/>
        </p:nvSpPr>
        <p:spPr>
          <a:xfrm>
            <a:off x="4654763" y="6281216"/>
            <a:ext cx="4434000" cy="492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Avraamidou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S,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Pistikopoulos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IN" sz="1000" i="1" dirty="0" err="1">
                <a:solidFill>
                  <a:srgbClr val="222222"/>
                </a:solidFill>
                <a:highlight>
                  <a:srgbClr val="FFFFFF"/>
                </a:highlight>
              </a:rPr>
              <a:t>EN.In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 Computer aided chemical engineering 2017 Jan 1.Elsevier.</a:t>
            </a:r>
            <a:endParaRPr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50CA09-F7DE-73BC-F165-5C668C315133}"/>
              </a:ext>
            </a:extLst>
          </p:cNvPr>
          <p:cNvSpPr txBox="1"/>
          <p:nvPr/>
        </p:nvSpPr>
        <p:spPr>
          <a:xfrm>
            <a:off x="2462308" y="718968"/>
            <a:ext cx="3649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      Solving MPC in hierarchical manner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3" name="Google Shape;112;gfee01f161d_0_102">
            <a:extLst>
              <a:ext uri="{FF2B5EF4-FFF2-40B4-BE49-F238E27FC236}">
                <a16:creationId xmlns:a16="http://schemas.microsoft.com/office/drawing/2014/main" xmlns="" id="{C5430352-104F-02CC-7D09-F991A1D7493D}"/>
              </a:ext>
            </a:extLst>
          </p:cNvPr>
          <p:cNvSpPr txBox="1">
            <a:spLocks/>
          </p:cNvSpPr>
          <p:nvPr/>
        </p:nvSpPr>
        <p:spPr>
          <a:xfrm>
            <a:off x="3951180" y="6492315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fld id="{00000000-1234-1234-1234-123412341234}" type="slidenum">
              <a:rPr lang="en-IN" b="1"/>
              <a:pPr algn="ctr"/>
              <a:t>32</a:t>
            </a:fld>
            <a:endParaRPr lang="en-IN" b="1" dirty="0"/>
          </a:p>
        </p:txBody>
      </p:sp>
      <p:pic>
        <p:nvPicPr>
          <p:cNvPr id="5" name="Google Shape;114;gfee01f161d_0_102">
            <a:extLst>
              <a:ext uri="{FF2B5EF4-FFF2-40B4-BE49-F238E27FC236}">
                <a16:creationId xmlns:a16="http://schemas.microsoft.com/office/drawing/2014/main" xmlns="" id="{345D99DE-FB63-D355-4426-ED1F8A547A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5;gfee01f161d_0_102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B64A041A-57A6-FD1D-241B-32BD3DFC97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6;gfee01f161d_0_102">
            <a:extLst>
              <a:ext uri="{FF2B5EF4-FFF2-40B4-BE49-F238E27FC236}">
                <a16:creationId xmlns:a16="http://schemas.microsoft.com/office/drawing/2014/main" xmlns="" id="{F959CACD-A262-3761-6819-A110CB2B0E19}"/>
              </a:ext>
            </a:extLst>
          </p:cNvPr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7;gfee01f161d_0_102">
            <a:extLst>
              <a:ext uri="{FF2B5EF4-FFF2-40B4-BE49-F238E27FC236}">
                <a16:creationId xmlns:a16="http://schemas.microsoft.com/office/drawing/2014/main" xmlns="" id="{7F9163CA-1F10-E8C4-3EED-6C45AF6CD070}"/>
              </a:ext>
            </a:extLst>
          </p:cNvPr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0BF9BEB-6FF6-D38F-7A9B-082A8EFD0754}"/>
              </a:ext>
            </a:extLst>
          </p:cNvPr>
          <p:cNvCxnSpPr/>
          <p:nvPr/>
        </p:nvCxnSpPr>
        <p:spPr>
          <a:xfrm>
            <a:off x="3572763" y="1625002"/>
            <a:ext cx="0" cy="45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5D029DA0-1137-9B84-6686-0A3DB12FB33C}"/>
              </a:ext>
            </a:extLst>
          </p:cNvPr>
          <p:cNvCxnSpPr/>
          <p:nvPr/>
        </p:nvCxnSpPr>
        <p:spPr>
          <a:xfrm>
            <a:off x="3563335" y="2447865"/>
            <a:ext cx="0" cy="47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B2100C8-6F9E-F3FD-F1C4-072ED410F04A}"/>
              </a:ext>
            </a:extLst>
          </p:cNvPr>
          <p:cNvCxnSpPr>
            <a:cxnSpLocks/>
          </p:cNvCxnSpPr>
          <p:nvPr/>
        </p:nvCxnSpPr>
        <p:spPr>
          <a:xfrm>
            <a:off x="5081048" y="1641355"/>
            <a:ext cx="0" cy="450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C96ED29-7106-B3D6-98CF-52F2BA932494}"/>
              </a:ext>
            </a:extLst>
          </p:cNvPr>
          <p:cNvCxnSpPr/>
          <p:nvPr/>
        </p:nvCxnSpPr>
        <p:spPr>
          <a:xfrm>
            <a:off x="5071621" y="2437836"/>
            <a:ext cx="0" cy="47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24;gfee01f161d_0_102">
            <a:extLst>
              <a:ext uri="{FF2B5EF4-FFF2-40B4-BE49-F238E27FC236}">
                <a16:creationId xmlns:a16="http://schemas.microsoft.com/office/drawing/2014/main" xmlns="" id="{3802DB20-E9ED-60A8-BDC1-C2B6C59D5A7C}"/>
              </a:ext>
            </a:extLst>
          </p:cNvPr>
          <p:cNvSpPr txBox="1"/>
          <p:nvPr/>
        </p:nvSpPr>
        <p:spPr>
          <a:xfrm>
            <a:off x="2291155" y="3412613"/>
            <a:ext cx="4434000" cy="58474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3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of Bilevel</a:t>
            </a:r>
          </a:p>
          <a:p>
            <a:pPr algn="ctr"/>
            <a:r>
              <a:rPr lang="en-IN" sz="1300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model Predictive Control (MPC) structure</a:t>
            </a:r>
            <a:endParaRPr lang="en-US" sz="13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Google Shape;124;gfee01f161d_0_102">
            <a:extLst>
              <a:ext uri="{FF2B5EF4-FFF2-40B4-BE49-F238E27FC236}">
                <a16:creationId xmlns:a16="http://schemas.microsoft.com/office/drawing/2014/main" xmlns="" id="{41510ECC-ACAE-8503-6E13-3A900F078D89}"/>
              </a:ext>
            </a:extLst>
          </p:cNvPr>
          <p:cNvSpPr txBox="1"/>
          <p:nvPr/>
        </p:nvSpPr>
        <p:spPr>
          <a:xfrm>
            <a:off x="2970232" y="4359329"/>
            <a:ext cx="3061127" cy="110796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a </a:t>
            </a:r>
            <a:r>
              <a:rPr lang="en-IN" sz="15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multi-parametric bi-level algorithm</a:t>
            </a:r>
          </a:p>
          <a:p>
            <a:pPr algn="ctr"/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development of </a:t>
            </a:r>
            <a:r>
              <a:rPr lang="en-IN" sz="15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IN" sz="1500" b="1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 Hierarchical Controllers</a:t>
            </a:r>
            <a:r>
              <a:rPr lang="en-I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5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51f5509c5_0_16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33</a:t>
            </a:fld>
            <a:endParaRPr b="1"/>
          </a:p>
        </p:txBody>
      </p:sp>
      <p:sp>
        <p:nvSpPr>
          <p:cNvPr id="317" name="Google Shape;317;g1551f5509c5_0_16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551f5509c5_0_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551f5509c5_0_16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551f5509c5_0_167"/>
          <p:cNvSpPr txBox="1"/>
          <p:nvPr/>
        </p:nvSpPr>
        <p:spPr>
          <a:xfrm>
            <a:off x="281950" y="2337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Model Predictive Control (MPC)  Formulation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551f5509c5_0_167"/>
          <p:cNvSpPr txBox="1"/>
          <p:nvPr/>
        </p:nvSpPr>
        <p:spPr>
          <a:xfrm>
            <a:off x="2090675" y="2763000"/>
            <a:ext cx="4324500" cy="1746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26"/>
            </a:stretch>
          </a:blip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551f5509c5_0_167"/>
          <p:cNvSpPr txBox="1"/>
          <p:nvPr/>
        </p:nvSpPr>
        <p:spPr>
          <a:xfrm>
            <a:off x="1385386" y="1339726"/>
            <a:ext cx="2766000" cy="1169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54" t="-10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551f5509c5_0_167"/>
          <p:cNvSpPr txBox="1"/>
          <p:nvPr/>
        </p:nvSpPr>
        <p:spPr>
          <a:xfrm>
            <a:off x="1001200" y="4651675"/>
            <a:ext cx="7140000" cy="1477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 formulation is first reformulated into quadratic form using ss2qp_yalmip.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each sampling instant the quadratic problem is solved using cplexqp solver.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quadprog can also be used but cplexqp gives more stable results.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551f5509c5_0_167"/>
          <p:cNvSpPr/>
          <p:nvPr/>
        </p:nvSpPr>
        <p:spPr>
          <a:xfrm>
            <a:off x="3195700" y="1660499"/>
            <a:ext cx="229200" cy="48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551f5509c5_0_167"/>
          <p:cNvSpPr txBox="1"/>
          <p:nvPr/>
        </p:nvSpPr>
        <p:spPr>
          <a:xfrm>
            <a:off x="3490225" y="1727400"/>
            <a:ext cx="203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551f5509c5_0_167"/>
          <p:cNvSpPr txBox="1"/>
          <p:nvPr/>
        </p:nvSpPr>
        <p:spPr>
          <a:xfrm>
            <a:off x="787078" y="911700"/>
            <a:ext cx="7863000" cy="291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0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/>
              <a:t> </a:t>
            </a:r>
            <a:endParaRPr b="1"/>
          </a:p>
        </p:txBody>
      </p:sp>
      <p:sp>
        <p:nvSpPr>
          <p:cNvPr id="327" name="Google Shape;327;g1551f5509c5_0_167"/>
          <p:cNvSpPr txBox="1"/>
          <p:nvPr/>
        </p:nvSpPr>
        <p:spPr>
          <a:xfrm>
            <a:off x="1576081" y="1108827"/>
            <a:ext cx="483081" cy="21544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5125" b="-1666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ea4cfc4c_0_5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34</a:t>
            </a:fld>
            <a:endParaRPr b="1"/>
          </a:p>
        </p:txBody>
      </p:sp>
      <p:sp>
        <p:nvSpPr>
          <p:cNvPr id="334" name="Google Shape;334;g155ea4cfc4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155ea4cfc4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55ea4cfc4c_0_5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5ea4cfc4c_0_5"/>
          <p:cNvSpPr txBox="1"/>
          <p:nvPr/>
        </p:nvSpPr>
        <p:spPr>
          <a:xfrm>
            <a:off x="281950" y="4113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55ea4cfc4c_0_5"/>
          <p:cNvSpPr txBox="1"/>
          <p:nvPr/>
        </p:nvSpPr>
        <p:spPr>
          <a:xfrm>
            <a:off x="1256375" y="2974275"/>
            <a:ext cx="6738300" cy="233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 space equations used as linear constraints in MPC formulation were to be obtained first.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differential equations representing the physical system are first linearised using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MATLAB System Identification ToolBox.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Response Analysis method was employed on TCLab, a two heater and  two sensor device (MIMO system) 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55ea4cfc4c_0_5"/>
          <p:cNvSpPr txBox="1"/>
          <p:nvPr/>
        </p:nvSpPr>
        <p:spPr>
          <a:xfrm>
            <a:off x="2533122" y="1740389"/>
            <a:ext cx="18102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55ea4cfc4c_0_5"/>
          <p:cNvSpPr txBox="1"/>
          <p:nvPr/>
        </p:nvSpPr>
        <p:spPr>
          <a:xfrm>
            <a:off x="2710357" y="2048166"/>
            <a:ext cx="14556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55ea4cfc4c_0_5"/>
          <p:cNvSpPr/>
          <p:nvPr/>
        </p:nvSpPr>
        <p:spPr>
          <a:xfrm>
            <a:off x="4418969" y="1698447"/>
            <a:ext cx="229200" cy="67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55ea4cfc4c_0_5"/>
          <p:cNvSpPr txBox="1"/>
          <p:nvPr/>
        </p:nvSpPr>
        <p:spPr>
          <a:xfrm>
            <a:off x="4649075" y="1775861"/>
            <a:ext cx="3574200" cy="523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 were obtained from </a:t>
            </a:r>
            <a:endParaRPr sz="11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MATLAB System Identification Toolbox</a:t>
            </a:r>
            <a:endParaRPr sz="11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55ea4cfc4c_0_5"/>
          <p:cNvSpPr/>
          <p:nvPr/>
        </p:nvSpPr>
        <p:spPr>
          <a:xfrm>
            <a:off x="2418600" y="1471400"/>
            <a:ext cx="2000400" cy="1083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aaeb1467f_4_17"/>
          <p:cNvSpPr txBox="1">
            <a:spLocks noGrp="1"/>
          </p:cNvSpPr>
          <p:nvPr>
            <p:ph type="sldNum" idx="12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35</a:t>
            </a:fld>
            <a:endParaRPr b="1"/>
          </a:p>
        </p:txBody>
      </p:sp>
      <p:sp>
        <p:nvSpPr>
          <p:cNvPr id="382" name="Google Shape;382;g15aaeb1467f_4_17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15aaeb1467f_4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aaeb1467f_4_1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5aaeb1467f_4_17"/>
          <p:cNvSpPr txBox="1"/>
          <p:nvPr/>
        </p:nvSpPr>
        <p:spPr>
          <a:xfrm>
            <a:off x="1220000" y="634600"/>
            <a:ext cx="537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i="1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400" b="1" i="1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sz="1400" b="1" i="1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5aaeb1467f_4_17"/>
          <p:cNvSpPr txBox="1"/>
          <p:nvPr/>
        </p:nvSpPr>
        <p:spPr>
          <a:xfrm>
            <a:off x="2073375" y="390845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Temperature simulation for step changes in Q1 and Q2</a:t>
            </a:r>
            <a:endParaRPr sz="14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g15aaeb1467f_4_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1650" y="1083150"/>
            <a:ext cx="5515550" cy="268882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8" name="Google Shape;388;g15aaeb1467f_4_17"/>
          <p:cNvSpPr txBox="1"/>
          <p:nvPr/>
        </p:nvSpPr>
        <p:spPr>
          <a:xfrm>
            <a:off x="714350" y="4445125"/>
            <a:ext cx="7739700" cy="1477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above step response was used to develop data-driven state-space equations using 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 Identification Toolbox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resulting pseudo states equations obtained in matrix form were used as</a:t>
            </a:r>
            <a:r>
              <a:rPr lang="en-I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linear constraints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MPC formulation</a:t>
            </a: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36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5250" y="1317956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256301" y="1147234"/>
            <a:ext cx="4249710" cy="255451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US" dirty="0">
                <a:solidFill>
                  <a:srgbClr val="374151"/>
                </a:solidFill>
                <a:latin typeface="+mn-lt"/>
              </a:rPr>
              <a:t>Researchers Ganesh et.al 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have addressed some of the problems that can occur during the austenitization process.</a:t>
            </a:r>
          </a:p>
          <a:p>
            <a:pPr>
              <a:buSzPts val="1400"/>
            </a:pPr>
            <a:endParaRPr lang="en-US" sz="1400" u="none" strike="noStrike" cap="none" dirty="0">
              <a:solidFill>
                <a:srgbClr val="374151"/>
              </a:solidFill>
              <a:latin typeface="+mn-lt"/>
              <a:ea typeface="Arial"/>
              <a:cs typeface="Arial"/>
              <a:sym typeface="Arial"/>
            </a:endParaRPr>
          </a:p>
          <a:p>
            <a:pPr>
              <a:buSzPts val="1400"/>
            </a:pP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They aim to achieve two main objectives: 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o ensure that the final product has the desired quality(target product toughness). 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+mn-lt"/>
              </a:rPr>
              <a:t>o minimize energy consumption during the austenitization process.</a:t>
            </a:r>
            <a:endParaRPr lang="en-US" sz="1400" u="none" strike="noStrike" cap="none" dirty="0">
              <a:solidFill>
                <a:srgbClr val="374151"/>
              </a:solidFill>
              <a:latin typeface="+mn-lt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lang="en-US" sz="1400" u="none" strike="noStrike" cap="none" dirty="0">
              <a:solidFill>
                <a:srgbClr val="374151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SzPts val="1400"/>
            </a:pPr>
            <a:endParaRPr sz="1400" b="0" i="1" u="none" strike="noStrike" cap="none" dirty="0">
              <a:solidFill>
                <a:srgbClr val="0000FF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4787947" y="5909734"/>
            <a:ext cx="4151935" cy="800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2004 Jun 15;28(6-7):1121-9.</a:t>
            </a:r>
            <a:endParaRPr sz="1000" b="0" i="1" u="sng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1" u="sng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IN" sz="10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Avraamidou, S., &amp; Pistikopoulos, E. N. (2018, June). IEEE.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468975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dirty="0">
                <a:solidFill>
                  <a:srgbClr val="CC0000"/>
                </a:solidFill>
              </a:rPr>
              <a:t>Introduction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6;gfee01f161d_0_0">
            <a:extLst>
              <a:ext uri="{FF2B5EF4-FFF2-40B4-BE49-F238E27FC236}">
                <a16:creationId xmlns:a16="http://schemas.microsoft.com/office/drawing/2014/main" xmlns="" id="{D2904741-BB13-C176-9CFE-33B66D7CC508}"/>
              </a:ext>
            </a:extLst>
          </p:cNvPr>
          <p:cNvSpPr txBox="1"/>
          <p:nvPr/>
        </p:nvSpPr>
        <p:spPr>
          <a:xfrm>
            <a:off x="4707062" y="1160801"/>
            <a:ext cx="4249710" cy="2769959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US" i="1" dirty="0">
                <a:solidFill>
                  <a:srgbClr val="0000FF"/>
                </a:solidFill>
                <a:latin typeface="+mj-lt"/>
              </a:rPr>
              <a:t>          What is an Austenitization Process?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j-lt"/>
              </a:rPr>
              <a:t>H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eat treatment process used in the manufacturing of steel.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Involves heating steel to a high temperature above 900°C. (requires a significant amount of energy).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he microstructure of the steel changes from its original state</a:t>
            </a:r>
            <a:r>
              <a:rPr lang="en-US" dirty="0">
                <a:solidFill>
                  <a:srgbClr val="374151"/>
                </a:solidFill>
                <a:latin typeface="+mj-lt"/>
              </a:rPr>
              <a:t> into austenite.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Rapid cooling after heating leads to desired microstructure and mechanical properties in the final product.</a:t>
            </a:r>
            <a:endParaRPr lang="en-US" i="1" dirty="0">
              <a:solidFill>
                <a:srgbClr val="0000FF"/>
              </a:solidFill>
              <a:latin typeface="+mj-lt"/>
            </a:endParaRPr>
          </a:p>
          <a:p>
            <a:pPr>
              <a:buSzPts val="1400"/>
            </a:pPr>
            <a:endParaRPr lang="en-US" sz="1400" u="none" strike="noStrike" cap="none" dirty="0">
              <a:solidFill>
                <a:srgbClr val="37415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71283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37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248" y="6338750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4363" y="0"/>
            <a:ext cx="914400" cy="87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431267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dirty="0">
                <a:solidFill>
                  <a:srgbClr val="CC0000"/>
                </a:solidFill>
              </a:rPr>
              <a:t>Introduction.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DB4E8A-8FF3-E744-112D-6812C8530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912" y="765350"/>
            <a:ext cx="6268825" cy="1522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8A8D8D-DF5E-7886-F1A6-01936D31B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166" y="2629134"/>
            <a:ext cx="3256410" cy="3242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682164-1947-1890-1CE3-F262D3235755}"/>
              </a:ext>
            </a:extLst>
          </p:cNvPr>
          <p:cNvSpPr txBox="1"/>
          <p:nvPr/>
        </p:nvSpPr>
        <p:spPr>
          <a:xfrm>
            <a:off x="1621409" y="2272397"/>
            <a:ext cx="553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/>
                </a:solidFill>
              </a:rPr>
              <a:t>Schematic of the 2D Model of  Austenitization Furnace (Ganesh et al. (2019))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24E279-831B-E057-DEC6-D1AB03B29E01}"/>
              </a:ext>
            </a:extLst>
          </p:cNvPr>
          <p:cNvSpPr txBox="1"/>
          <p:nvPr/>
        </p:nvSpPr>
        <p:spPr>
          <a:xfrm>
            <a:off x="1297026" y="5825078"/>
            <a:ext cx="5301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Part temperature and grain size distribution diagram (</a:t>
            </a:r>
            <a:r>
              <a:rPr lang="en-US" sz="1200" i="1" dirty="0">
                <a:solidFill>
                  <a:schemeClr val="tx1"/>
                </a:solidFill>
              </a:rPr>
              <a:t>Ganesh et al. (2019)</a:t>
            </a:r>
            <a:r>
              <a:rPr lang="en-US" sz="1200" i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D25EE0-84A7-6572-1C32-699381CFC086}"/>
              </a:ext>
            </a:extLst>
          </p:cNvPr>
          <p:cNvSpPr txBox="1"/>
          <p:nvPr/>
        </p:nvSpPr>
        <p:spPr>
          <a:xfrm>
            <a:off x="5131188" y="6525468"/>
            <a:ext cx="394719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Ganesh, H. S., Edgar, T. F., &amp;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Baldea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(2019). 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8FC6AF3-0E27-D09A-8D11-33E5B5639322}"/>
              </a:ext>
            </a:extLst>
          </p:cNvPr>
          <p:cNvSpPr txBox="1"/>
          <p:nvPr/>
        </p:nvSpPr>
        <p:spPr>
          <a:xfrm>
            <a:off x="5420412" y="3346515"/>
            <a:ext cx="3054285" cy="11695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produce a sound product, controlling both macroscopic factors (temperature) and microscopic factors (austenite grain size) is essential.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7180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ee01f161d_0_0"/>
          <p:cNvSpPr txBox="1"/>
          <p:nvPr/>
        </p:nvSpPr>
        <p:spPr>
          <a:xfrm>
            <a:off x="281940" y="820951"/>
            <a:ext cx="4042322" cy="5139838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Heng et al. (2017) addressed problems that can occur in a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heat-treating furnace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SzPts val="14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Ganesh et al. (2019)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addressed problems that can occur during the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austenitization process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SzPts val="1400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SzPts val="1400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aim to achieve two main objectives: </a:t>
            </a:r>
          </a:p>
          <a:p>
            <a:pPr>
              <a:buSzPts val="1400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ensure that the final product has the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desired quality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(target product toughness). </a:t>
            </a:r>
          </a:p>
          <a:p>
            <a:pPr>
              <a:buSzPts val="1400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 energy consumption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the austenitization process.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>
              <a:buSzPts val="1400"/>
            </a:pPr>
            <a:r>
              <a:rPr lang="en-US" sz="1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Two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u="none" strike="noStrik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athematical models developed by them:</a:t>
            </a:r>
          </a:p>
          <a:p>
            <a:pPr>
              <a:buSzPts val="14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Furnace model </a:t>
            </a:r>
          </a:p>
          <a:p>
            <a:pPr>
              <a:buSzPts val="1400"/>
            </a:pPr>
            <a:endParaRPr lang="en-US" dirty="0"/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Empirical austenite grain growth prediction model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1400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38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23" y="6359136"/>
            <a:ext cx="2024254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700" y="-9427"/>
            <a:ext cx="914400" cy="7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ee01f161d_0_0"/>
          <p:cNvSpPr txBox="1"/>
          <p:nvPr/>
        </p:nvSpPr>
        <p:spPr>
          <a:xfrm>
            <a:off x="1893115" y="-50115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Austenitization Furnace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757375" y="347159"/>
            <a:ext cx="527483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dirty="0">
                <a:solidFill>
                  <a:srgbClr val="CC0000"/>
                </a:solidFill>
              </a:rPr>
              <a:t>Introduction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6;gfee01f161d_0_0">
            <a:extLst>
              <a:ext uri="{FF2B5EF4-FFF2-40B4-BE49-F238E27FC236}">
                <a16:creationId xmlns:a16="http://schemas.microsoft.com/office/drawing/2014/main" xmlns="" id="{D2904741-BB13-C176-9CFE-33B66D7CC508}"/>
              </a:ext>
            </a:extLst>
          </p:cNvPr>
          <p:cNvSpPr txBox="1"/>
          <p:nvPr/>
        </p:nvSpPr>
        <p:spPr>
          <a:xfrm>
            <a:off x="4474340" y="842078"/>
            <a:ext cx="4405820" cy="2769959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What is an Austenitization Process?</a:t>
            </a:r>
          </a:p>
          <a:p>
            <a:pPr>
              <a:buSzPts val="1400"/>
            </a:pPr>
            <a:endParaRPr lang="en-US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ts val="1400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critical process in the manufacturing of steel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>
              <a:buSzPts val="1400"/>
            </a:pP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eating steel to a high temperature above 900°C.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Microstructure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transformed into austenite.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Followed by rapid cooling after heating.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Improper austenitization can lower the steel's mechanical properties and reduce product quality.</a:t>
            </a:r>
            <a:endParaRPr lang="en-US" sz="140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7991137A-B392-462F-D881-98B44D9611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102177" y="4220863"/>
            <a:ext cx="2717563" cy="65007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B183C6-5FE2-41B9-A2EF-B2A8CDAC8B7C}"/>
              </a:ext>
            </a:extLst>
          </p:cNvPr>
          <p:cNvSpPr txBox="1"/>
          <p:nvPr/>
        </p:nvSpPr>
        <p:spPr>
          <a:xfrm>
            <a:off x="4819740" y="3959253"/>
            <a:ext cx="3925587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determine the temperature profile of the parts in the furnace over time and position.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74AFDAD-F448-A4A5-A481-FB79FD19A583}"/>
              </a:ext>
            </a:extLst>
          </p:cNvPr>
          <p:cNvSpPr txBox="1"/>
          <p:nvPr/>
        </p:nvSpPr>
        <p:spPr>
          <a:xfrm>
            <a:off x="4819740" y="4777237"/>
            <a:ext cx="3925587" cy="138499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the average size of </a:t>
            </a:r>
            <a:r>
              <a:rPr 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austenite grains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is influenced by the furnace's temperature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Crucial in determining the toughness of the quenched product.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D7281E0-2E42-D303-FED5-D830989C3B5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60652" y="5469735"/>
            <a:ext cx="959088" cy="25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3D33378-EB26-E22C-438A-6434E6100C75}"/>
              </a:ext>
            </a:extLst>
          </p:cNvPr>
          <p:cNvSpPr txBox="1"/>
          <p:nvPr/>
        </p:nvSpPr>
        <p:spPr>
          <a:xfrm>
            <a:off x="5307682" y="6359136"/>
            <a:ext cx="37583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Reference: 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Heng, Vincent R., et al. "Energy-oriented modeling and optimization of a heat treating furnace."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00238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>
            <a:spLocks noGrp="1"/>
          </p:cNvSpPr>
          <p:nvPr>
            <p:ph type="sldNum" idx="12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ee01f161d_0_0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64183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92733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546739" y="4778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IN" sz="28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sz="2800" b="1" i="1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651850" y="1073750"/>
            <a:ext cx="843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5250" y="1317956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281941" y="1248945"/>
            <a:ext cx="4063816" cy="457045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400"/>
            </a:pPr>
            <a:r>
              <a:rPr lang="en-US" b="1" i="1" dirty="0">
                <a:solidFill>
                  <a:srgbClr val="0000FF"/>
                </a:solidFill>
              </a:rPr>
              <a:t>B</a:t>
            </a:r>
            <a:r>
              <a:rPr lang="en-US" sz="1400" b="1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ilevel programming</a:t>
            </a:r>
            <a:r>
              <a:rPr lang="en-US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has evolved significantly in recent years.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some literature, researchers have addressed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bilevel decision-making problems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Ryu et al. have taken one level as plant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planning/control problem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other level as </a:t>
            </a:r>
            <a:r>
              <a:rPr lang="en-IN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distribution network problem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6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</a:t>
            </a:r>
            <a:r>
              <a:rPr lang="en-IN" sz="15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 al. have </a:t>
            </a:r>
            <a:r>
              <a:rPr lang="en-IN" sz="15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recasted</a:t>
            </a:r>
            <a:r>
              <a:rPr lang="en-IN" sz="15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planning and scheduling integration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a bi-level multi-follower problem. Upper level </a:t>
            </a:r>
            <a:r>
              <a:rPr lang="en-IN" sz="145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(planning) 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lower level </a:t>
            </a:r>
            <a:r>
              <a:rPr lang="en-IN" sz="145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(scheduling)</a:t>
            </a:r>
            <a:r>
              <a:rPr lang="en-IN" sz="145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IN" i="1" dirty="0">
              <a:solidFill>
                <a:srgbClr val="00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1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Tri-level and other general multi-level programming problems too are evolving gradually.</a:t>
            </a:r>
            <a:endParaRPr sz="1400" b="0" i="1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79691" y="5829574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1819371" y="495489"/>
            <a:ext cx="527483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Decision Making Structures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1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7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71F83F-33DA-45DB-0A7E-C1B71593FF87}"/>
              </a:ext>
            </a:extLst>
          </p:cNvPr>
          <p:cNvSpPr txBox="1"/>
          <p:nvPr/>
        </p:nvSpPr>
        <p:spPr>
          <a:xfrm>
            <a:off x="4941123" y="1340994"/>
            <a:ext cx="307241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Upper-level subsystem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(Optimization Problem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4B61E1-4D3F-D969-4380-BFE7655842EB}"/>
              </a:ext>
            </a:extLst>
          </p:cNvPr>
          <p:cNvSpPr txBox="1"/>
          <p:nvPr/>
        </p:nvSpPr>
        <p:spPr>
          <a:xfrm>
            <a:off x="4941123" y="3446272"/>
            <a:ext cx="30724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Lower-level subsystem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(Optimization Problem 2)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3D2990E9-FCF2-50E3-6F30-B04850AFCC5C}"/>
              </a:ext>
            </a:extLst>
          </p:cNvPr>
          <p:cNvCxnSpPr>
            <a:cxnSpLocks/>
          </p:cNvCxnSpPr>
          <p:nvPr/>
        </p:nvCxnSpPr>
        <p:spPr>
          <a:xfrm rot="5400000">
            <a:off x="5212247" y="2687682"/>
            <a:ext cx="1534522" cy="2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D7721C-22E0-D9B1-0969-527223C92792}"/>
              </a:ext>
            </a:extLst>
          </p:cNvPr>
          <p:cNvSpPr txBox="1"/>
          <p:nvPr/>
        </p:nvSpPr>
        <p:spPr>
          <a:xfrm rot="16200000">
            <a:off x="4723345" y="2422946"/>
            <a:ext cx="171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</a:t>
            </a:r>
          </a:p>
          <a:p>
            <a:pPr algn="ctr"/>
            <a:r>
              <a:rPr lang="en-US" dirty="0"/>
              <a:t>connections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6E2E951-4378-E831-2B19-3C7C5A969D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20397" y="2656178"/>
            <a:ext cx="1541590" cy="6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2B535C1-E704-465F-EDCF-E24C56276B47}"/>
              </a:ext>
            </a:extLst>
          </p:cNvPr>
          <p:cNvSpPr txBox="1"/>
          <p:nvPr/>
        </p:nvSpPr>
        <p:spPr>
          <a:xfrm rot="5400000">
            <a:off x="6704988" y="2368641"/>
            <a:ext cx="171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</a:t>
            </a:r>
          </a:p>
          <a:p>
            <a:pPr algn="ctr"/>
            <a:r>
              <a:rPr lang="en-US" dirty="0"/>
              <a:t>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78A3B5-6C30-5869-AF10-A3EB5FC27FAF}"/>
              </a:ext>
            </a:extLst>
          </p:cNvPr>
          <p:cNvSpPr txBox="1"/>
          <p:nvPr/>
        </p:nvSpPr>
        <p:spPr>
          <a:xfrm>
            <a:off x="4798245" y="4836440"/>
            <a:ext cx="3799872" cy="7386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Understanding natural hierarchy in optimization problems is crucial for solving problems efficiently.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F0A6B2-0C7D-149F-0699-4E065959E336}"/>
              </a:ext>
            </a:extLst>
          </p:cNvPr>
          <p:cNvSpPr txBox="1"/>
          <p:nvPr/>
        </p:nvSpPr>
        <p:spPr>
          <a:xfrm>
            <a:off x="5652905" y="4098200"/>
            <a:ext cx="189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Structure of a BLPP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B08A72-6BE4-F869-C084-1983A319C687}"/>
              </a:ext>
            </a:extLst>
          </p:cNvPr>
          <p:cNvSpPr txBox="1"/>
          <p:nvPr/>
        </p:nvSpPr>
        <p:spPr>
          <a:xfrm>
            <a:off x="5566146" y="6411693"/>
            <a:ext cx="355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Chemical Engineering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28.6-7 (2004): 1121-1129.</a:t>
            </a:r>
          </a:p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European Control Conference (ECC)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>
            <a:spLocks noGrp="1"/>
          </p:cNvSpPr>
          <p:nvPr>
            <p:ph type="sldNum" idx="12"/>
          </p:nvPr>
        </p:nvSpPr>
        <p:spPr>
          <a:xfrm>
            <a:off x="42057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5</a:t>
            </a:fld>
            <a:endParaRPr b="1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941109" y="69176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r>
              <a:rPr lang="en-IN" sz="2800" b="1">
                <a:solidFill>
                  <a:srgbClr val="00B0F0"/>
                </a:solidFill>
              </a:rPr>
              <a:t>Parametric Programming</a:t>
            </a: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189" name="Google Shape;189;g15539d20c0f_0_156" descr="MSc Cognitive Science Admission 2014-15, Indian Institute of Technology (IIT),  Gandhinag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1047451" y="1142625"/>
            <a:ext cx="7155458" cy="2769959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Takes into account </a:t>
            </a:r>
            <a:r>
              <a:rPr lang="en-IN" dirty="0">
                <a:solidFill>
                  <a:srgbClr val="0000FF"/>
                </a:solidFill>
              </a:rPr>
              <a:t>varying parameters (𝜃).</a:t>
            </a:r>
            <a:endParaRPr dirty="0">
              <a:solidFill>
                <a:srgbClr val="0000FF"/>
              </a:solidFill>
            </a:endParaRPr>
          </a:p>
          <a:p>
            <a:pPr marL="742932" indent="-285744">
              <a:buSzPts val="1400"/>
              <a:buFont typeface="Wingdings" panose="05000000000000000000" pitchFamily="2" charset="2"/>
              <a:buChar char="q"/>
            </a:pPr>
            <a:endParaRPr dirty="0">
              <a:solidFill>
                <a:srgbClr val="0000FF"/>
              </a:solidFill>
            </a:endParaRPr>
          </a:p>
          <a:p>
            <a:pPr marL="457189" indent="-317492">
              <a:buSzPts val="1400"/>
              <a:buFont typeface="Wingdings" panose="05000000000000000000" pitchFamily="2" charset="2"/>
              <a:buChar char="q"/>
            </a:pPr>
            <a:r>
              <a:rPr lang="en-IN" dirty="0"/>
              <a:t>Approach is to obtain the </a:t>
            </a:r>
            <a:r>
              <a:rPr lang="en-IN" dirty="0">
                <a:solidFill>
                  <a:srgbClr val="0000FF"/>
                </a:solidFill>
              </a:rPr>
              <a:t>optimal solution (𝒙)</a:t>
            </a:r>
            <a:r>
              <a:rPr lang="en-IN" dirty="0"/>
              <a:t> as an explicit function of the parameters.</a:t>
            </a: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/>
          </a:p>
          <a:p>
            <a:pPr algn="just">
              <a:buSzPts val="1400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93" name="Google Shape;193;g15539d20c0f_0_156"/>
          <p:cNvSpPr txBox="1"/>
          <p:nvPr/>
        </p:nvSpPr>
        <p:spPr>
          <a:xfrm>
            <a:off x="2458851" y="3421442"/>
            <a:ext cx="5033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General parametric nonlinear programming problem</a:t>
            </a:r>
            <a:endParaRPr b="1" i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2718700" y="582165"/>
            <a:ext cx="3661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 dirty="0">
                <a:solidFill>
                  <a:srgbClr val="CC0000"/>
                </a:solidFill>
              </a:rPr>
              <a:t>          An Effective Solution Strategy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1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grpSp>
        <p:nvGrpSpPr>
          <p:cNvPr id="196" name="Google Shape;196;g15539d20c0f_0_156"/>
          <p:cNvGrpSpPr/>
          <p:nvPr/>
        </p:nvGrpSpPr>
        <p:grpSpPr>
          <a:xfrm>
            <a:off x="3431706" y="2116851"/>
            <a:ext cx="2460300" cy="1458763"/>
            <a:chOff x="2897180" y="4261984"/>
            <a:chExt cx="2460300" cy="1458762"/>
          </a:xfrm>
        </p:grpSpPr>
        <p:sp>
          <p:nvSpPr>
            <p:cNvPr id="197" name="Google Shape;197;g15539d20c0f_0_156"/>
            <p:cNvSpPr txBox="1"/>
            <p:nvPr/>
          </p:nvSpPr>
          <p:spPr>
            <a:xfrm>
              <a:off x="3191135" y="4261984"/>
              <a:ext cx="999000" cy="215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3042" r="-1821" b="-37130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  <p:sp>
          <p:nvSpPr>
            <p:cNvPr id="198" name="Google Shape;198;g15539d20c0f_0_156"/>
            <p:cNvSpPr txBox="1"/>
            <p:nvPr/>
          </p:nvSpPr>
          <p:spPr>
            <a:xfrm>
              <a:off x="2897180" y="4515346"/>
              <a:ext cx="2460300" cy="1205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736" t="-100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  <p:sp>
          <p:nvSpPr>
            <p:cNvPr id="199" name="Google Shape;199;g15539d20c0f_0_156"/>
            <p:cNvSpPr txBox="1"/>
            <p:nvPr/>
          </p:nvSpPr>
          <p:spPr>
            <a:xfrm>
              <a:off x="3191135" y="4369706"/>
              <a:ext cx="382500" cy="307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SzPts val="1400"/>
              </a:pPr>
              <a:r>
                <a:rPr lang="en-IN"/>
                <a:t> </a:t>
              </a:r>
              <a:endParaRPr/>
            </a:p>
          </p:txBody>
        </p:sp>
      </p:grpSp>
      <p:sp>
        <p:nvSpPr>
          <p:cNvPr id="200" name="Google Shape;200;g15539d20c0f_0_156"/>
          <p:cNvSpPr txBox="1"/>
          <p:nvPr/>
        </p:nvSpPr>
        <p:spPr>
          <a:xfrm>
            <a:off x="6739901" y="6501742"/>
            <a:ext cx="256113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https://parametric.tamu.edu/POP/</a:t>
            </a:r>
          </a:p>
        </p:txBody>
      </p:sp>
      <p:sp>
        <p:nvSpPr>
          <p:cNvPr id="2" name="Google Shape;323;g1551f5509c5_0_167">
            <a:extLst>
              <a:ext uri="{FF2B5EF4-FFF2-40B4-BE49-F238E27FC236}">
                <a16:creationId xmlns:a16="http://schemas.microsoft.com/office/drawing/2014/main" xmlns="" id="{9B9D9846-77A8-5F34-4177-5E094EFBFE0A}"/>
              </a:ext>
            </a:extLst>
          </p:cNvPr>
          <p:cNvSpPr txBox="1"/>
          <p:nvPr/>
        </p:nvSpPr>
        <p:spPr>
          <a:xfrm>
            <a:off x="2158737" y="4313749"/>
            <a:ext cx="4751109" cy="104641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697" algn="ctr">
              <a:buSzPts val="1400"/>
            </a:pPr>
            <a:endParaRPr lang="en-IN" b="1" i="1" dirty="0"/>
          </a:p>
          <a:p>
            <a:pPr marL="139697" algn="ctr">
              <a:buSzPts val="1400"/>
            </a:pPr>
            <a:r>
              <a:rPr lang="en-IN" dirty="0"/>
              <a:t>To solve such programming problems </a:t>
            </a:r>
          </a:p>
          <a:p>
            <a:pPr marL="139697" algn="ctr">
              <a:buSzPts val="1400"/>
            </a:pPr>
            <a:r>
              <a:rPr lang="en-IN" b="1" dirty="0"/>
              <a:t>POP toolbox </a:t>
            </a:r>
            <a:r>
              <a:rPr lang="en-IN" dirty="0"/>
              <a:t>was used in our work.</a:t>
            </a:r>
          </a:p>
          <a:p>
            <a:pPr marL="139697" algn="ctr">
              <a:buSzPts val="1400"/>
            </a:pPr>
            <a:endParaRPr lang="en-IN" dirty="0"/>
          </a:p>
        </p:txBody>
      </p:sp>
      <p:pic>
        <p:nvPicPr>
          <p:cNvPr id="3" name="Google Shape;139;gfee01f161d_0_0">
            <a:extLst>
              <a:ext uri="{FF2B5EF4-FFF2-40B4-BE49-F238E27FC236}">
                <a16:creationId xmlns:a16="http://schemas.microsoft.com/office/drawing/2014/main" xmlns="" id="{6E19E730-0C94-3C28-0F8D-B845039D4AD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1940" y="6280666"/>
            <a:ext cx="2136652" cy="48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ee01f161d_0_37"/>
          <p:cNvSpPr txBox="1"/>
          <p:nvPr/>
        </p:nvSpPr>
        <p:spPr>
          <a:xfrm>
            <a:off x="2572168" y="2192101"/>
            <a:ext cx="399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i="1" dirty="0">
                <a:latin typeface="Calibri"/>
                <a:ea typeface="Calibri"/>
                <a:cs typeface="Calibri"/>
                <a:sym typeface="Calibri"/>
              </a:rPr>
              <a:t>Solution of </a:t>
            </a:r>
            <a:r>
              <a:rPr lang="en-IN" i="1" dirty="0" err="1">
                <a:latin typeface="Calibri"/>
                <a:ea typeface="Calibri"/>
                <a:cs typeface="Calibri"/>
                <a:sym typeface="Calibri"/>
              </a:rPr>
              <a:t>mp</a:t>
            </a:r>
            <a:r>
              <a:rPr lang="en-IN" i="1" dirty="0">
                <a:latin typeface="Calibri"/>
                <a:ea typeface="Calibri"/>
                <a:cs typeface="Calibri"/>
                <a:sym typeface="Calibri"/>
              </a:rPr>
              <a:t>-QP: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 𝒙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(𝜃)</a:t>
            </a:r>
            <a:r>
              <a:rPr lang="en-IN" b="1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=𝑊</a:t>
            </a:r>
            <a:r>
              <a:rPr lang="en-IN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𝜃 + 𝘸   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 CR</a:t>
            </a:r>
            <a:r>
              <a:rPr lang="en-IN" b="1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lang="en-IN" baseline="30000" dirty="0"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𝜃≤𝜙</a:t>
            </a:r>
            <a:r>
              <a:rPr lang="en-IN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endParaRPr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fee01f161d_0_37"/>
          <p:cNvSpPr txBox="1">
            <a:spLocks noGrp="1"/>
          </p:cNvSpPr>
          <p:nvPr>
            <p:ph type="sldNum" idx="12"/>
          </p:nvPr>
        </p:nvSpPr>
        <p:spPr>
          <a:xfrm>
            <a:off x="42057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6</a:t>
            </a:fld>
            <a:endParaRPr b="1"/>
          </a:p>
        </p:txBody>
      </p:sp>
      <p:sp>
        <p:nvSpPr>
          <p:cNvPr id="208" name="Google Shape;208;gfee01f161d_0_37"/>
          <p:cNvSpPr txBox="1"/>
          <p:nvPr/>
        </p:nvSpPr>
        <p:spPr>
          <a:xfrm>
            <a:off x="281959" y="111401"/>
            <a:ext cx="726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800"/>
            </a:pP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209" name="Google Shape;209;gfee01f161d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26" y="6396001"/>
            <a:ext cx="1754711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fee01f161d_0_37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ee01f161d_0_37"/>
          <p:cNvSpPr txBox="1"/>
          <p:nvPr/>
        </p:nvSpPr>
        <p:spPr>
          <a:xfrm>
            <a:off x="442926" y="13001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ee01f161d_0_37"/>
          <p:cNvSpPr txBox="1"/>
          <p:nvPr/>
        </p:nvSpPr>
        <p:spPr>
          <a:xfrm>
            <a:off x="442926" y="1228727"/>
            <a:ext cx="2628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ee01f161d_0_37"/>
          <p:cNvSpPr txBox="1"/>
          <p:nvPr/>
        </p:nvSpPr>
        <p:spPr>
          <a:xfrm>
            <a:off x="348951" y="65201"/>
            <a:ext cx="7338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>
                <a:solidFill>
                  <a:schemeClr val="accent1"/>
                </a:solidFill>
              </a:rPr>
              <a:t>          </a:t>
            </a:r>
            <a:r>
              <a:rPr lang="en-IN" b="1" i="1">
                <a:solidFill>
                  <a:schemeClr val="accent1"/>
                </a:solidFill>
              </a:rPr>
              <a:t>   </a:t>
            </a:r>
            <a:r>
              <a:rPr lang="en-IN" b="1">
                <a:solidFill>
                  <a:schemeClr val="accent1"/>
                </a:solidFill>
              </a:rPr>
              <a:t>        </a:t>
            </a:r>
            <a:r>
              <a:rPr lang="en-IN" b="1">
                <a:solidFill>
                  <a:srgbClr val="00B0F0"/>
                </a:solidFill>
              </a:rPr>
              <a:t>        </a:t>
            </a:r>
            <a:r>
              <a:rPr lang="en-IN" sz="2800" b="1">
                <a:solidFill>
                  <a:srgbClr val="00B0F0"/>
                </a:solidFill>
              </a:rPr>
              <a:t>Multiparametric Programming</a:t>
            </a:r>
            <a:endParaRPr sz="2800" b="1">
              <a:solidFill>
                <a:srgbClr val="00B0F0"/>
              </a:solidFill>
            </a:endParaRPr>
          </a:p>
        </p:txBody>
      </p:sp>
      <p:sp>
        <p:nvSpPr>
          <p:cNvPr id="214" name="Google Shape;214;gfee01f161d_0_37"/>
          <p:cNvSpPr txBox="1"/>
          <p:nvPr/>
        </p:nvSpPr>
        <p:spPr>
          <a:xfrm>
            <a:off x="894000" y="634601"/>
            <a:ext cx="72618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300"/>
            </a:pPr>
            <a:r>
              <a:rPr lang="en-IN" sz="1300" b="1" i="1" dirty="0">
                <a:solidFill>
                  <a:srgbClr val="CC0000"/>
                </a:solidFill>
              </a:rPr>
              <a:t>Formulation of Multiparametric Linear (</a:t>
            </a:r>
            <a:r>
              <a:rPr lang="en-IN" sz="1300" b="1" i="1" dirty="0" err="1">
                <a:solidFill>
                  <a:srgbClr val="CC0000"/>
                </a:solidFill>
              </a:rPr>
              <a:t>mp</a:t>
            </a:r>
            <a:r>
              <a:rPr lang="en-IN" sz="1300" b="1" i="1" dirty="0">
                <a:solidFill>
                  <a:srgbClr val="CC0000"/>
                </a:solidFill>
              </a:rPr>
              <a:t>-LP) and Quadratic Programming (</a:t>
            </a:r>
            <a:r>
              <a:rPr lang="en-IN" sz="1300" b="1" i="1" dirty="0" err="1">
                <a:solidFill>
                  <a:srgbClr val="CC0000"/>
                </a:solidFill>
              </a:rPr>
              <a:t>mp</a:t>
            </a:r>
            <a:r>
              <a:rPr lang="en-IN" sz="1300" b="1" i="1" dirty="0">
                <a:solidFill>
                  <a:srgbClr val="CC0000"/>
                </a:solidFill>
              </a:rPr>
              <a:t>-QP) </a:t>
            </a:r>
            <a:endParaRPr sz="1300" b="1" i="1" dirty="0">
              <a:solidFill>
                <a:srgbClr val="CC0000"/>
              </a:solidFill>
            </a:endParaRPr>
          </a:p>
        </p:txBody>
      </p:sp>
      <p:sp>
        <p:nvSpPr>
          <p:cNvPr id="215" name="Google Shape;215;gfee01f161d_0_37"/>
          <p:cNvSpPr txBox="1"/>
          <p:nvPr/>
        </p:nvSpPr>
        <p:spPr>
          <a:xfrm>
            <a:off x="281959" y="5626756"/>
            <a:ext cx="3543300" cy="553968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200"/>
            </a:pPr>
            <a:r>
              <a:rPr lang="en-IN" sz="1200" i="1" dirty="0">
                <a:solidFill>
                  <a:srgbClr val="0000FF"/>
                </a:solidFill>
              </a:rPr>
              <a:t>The parameter space(𝜃 ) is characterised into</a:t>
            </a:r>
          </a:p>
          <a:p>
            <a:pPr algn="ctr">
              <a:buSzPts val="1200"/>
            </a:pPr>
            <a:r>
              <a:rPr lang="en-IN" sz="1200" i="1" dirty="0">
                <a:solidFill>
                  <a:srgbClr val="0000FF"/>
                </a:solidFill>
              </a:rPr>
              <a:t>nine set of critical regions (</a:t>
            </a:r>
            <a:r>
              <a:rPr lang="en-IN" sz="1200" i="1" dirty="0" err="1">
                <a:solidFill>
                  <a:srgbClr val="0000FF"/>
                </a:solidFill>
              </a:rPr>
              <a:t>CR</a:t>
            </a:r>
            <a:r>
              <a:rPr lang="en-IN" sz="1200" i="1" baseline="-25000" dirty="0" err="1">
                <a:solidFill>
                  <a:srgbClr val="0000FF"/>
                </a:solidFill>
              </a:rPr>
              <a:t>i</a:t>
            </a:r>
            <a:r>
              <a:rPr lang="en-IN" sz="1200" i="1" dirty="0">
                <a:solidFill>
                  <a:srgbClr val="0000FF"/>
                </a:solidFill>
              </a:rPr>
              <a:t>).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fee01f161d_0_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628" y="2612700"/>
            <a:ext cx="5974949" cy="282456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gfee01f161d_0_37"/>
          <p:cNvSpPr/>
          <p:nvPr/>
        </p:nvSpPr>
        <p:spPr>
          <a:xfrm>
            <a:off x="1206575" y="5101975"/>
            <a:ext cx="476400" cy="554100"/>
          </a:xfrm>
          <a:prstGeom prst="bentArrow">
            <a:avLst>
              <a:gd name="adj1" fmla="val 15146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18" name="Google Shape;218;gfee01f161d_0_37"/>
          <p:cNvSpPr txBox="1"/>
          <p:nvPr/>
        </p:nvSpPr>
        <p:spPr>
          <a:xfrm>
            <a:off x="5789500" y="5607077"/>
            <a:ext cx="3187200" cy="553968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200"/>
            </a:pPr>
            <a:r>
              <a:rPr lang="en-IN" sz="1200" i="1">
                <a:solidFill>
                  <a:srgbClr val="0000FF"/>
                </a:solidFill>
              </a:rPr>
              <a:t>Each critical region has its own function optimal solution x*(𝜃 ) and Z*(𝜃 )</a:t>
            </a:r>
            <a:endParaRPr sz="1300" i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ee01f161d_0_37"/>
          <p:cNvSpPr/>
          <p:nvPr/>
        </p:nvSpPr>
        <p:spPr>
          <a:xfrm rot="-1553" flipH="1">
            <a:off x="7254132" y="5008075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21" name="Google Shape;221;gfee01f161d_0_37"/>
          <p:cNvSpPr txBox="1"/>
          <p:nvPr/>
        </p:nvSpPr>
        <p:spPr>
          <a:xfrm>
            <a:off x="525723" y="1165052"/>
            <a:ext cx="4572000" cy="954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1311" b="-5255"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23" name="Google Shape;223;gfee01f161d_0_37"/>
          <p:cNvSpPr/>
          <p:nvPr/>
        </p:nvSpPr>
        <p:spPr>
          <a:xfrm>
            <a:off x="1494075" y="1089925"/>
            <a:ext cx="3551400" cy="1065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01C3F6-DAEF-1059-501D-3B57DED134F2}"/>
              </a:ext>
            </a:extLst>
          </p:cNvPr>
          <p:cNvSpPr txBox="1"/>
          <p:nvPr/>
        </p:nvSpPr>
        <p:spPr>
          <a:xfrm>
            <a:off x="6441440" y="6535375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Global Optimization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38.4 (2007): 609.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39d20c0f_0_141"/>
          <p:cNvSpPr txBox="1">
            <a:spLocks noGrp="1"/>
          </p:cNvSpPr>
          <p:nvPr>
            <p:ph type="sldNum" idx="12"/>
          </p:nvPr>
        </p:nvSpPr>
        <p:spPr>
          <a:xfrm>
            <a:off x="4053304" y="65017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7</a:t>
            </a:fld>
            <a:endParaRPr b="1"/>
          </a:p>
        </p:txBody>
      </p:sp>
      <p:sp>
        <p:nvSpPr>
          <p:cNvPr id="231" name="Google Shape;231;g15539d20c0f_0_141"/>
          <p:cNvSpPr txBox="1"/>
          <p:nvPr/>
        </p:nvSpPr>
        <p:spPr>
          <a:xfrm>
            <a:off x="281951" y="111400"/>
            <a:ext cx="747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100"/>
            </a:pPr>
            <a:r>
              <a:rPr lang="en-IN" sz="2000" b="1">
                <a:solidFill>
                  <a:srgbClr val="00B0F0"/>
                </a:solidFill>
              </a:rPr>
              <a:t>          </a:t>
            </a:r>
            <a:r>
              <a:rPr lang="en-IN" sz="2800" b="1">
                <a:solidFill>
                  <a:srgbClr val="00B0F0"/>
                </a:solidFill>
              </a:rPr>
              <a:t>Bilevel Programming Problem (BLPP)</a:t>
            </a: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232" name="Google Shape;232;g15539d20c0f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725" y="6395451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5539d20c0f_0_141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5539d20c0f_0_141"/>
          <p:cNvSpPr txBox="1"/>
          <p:nvPr/>
        </p:nvSpPr>
        <p:spPr>
          <a:xfrm>
            <a:off x="1756675" y="520451"/>
            <a:ext cx="53250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300"/>
            </a:pPr>
            <a:r>
              <a:rPr lang="en-IN" sz="1300" b="1" i="1">
                <a:solidFill>
                  <a:srgbClr val="CC0000"/>
                </a:solidFill>
              </a:rPr>
              <a:t>                         Formulation of  Linear BLPP (LP/BLPP)</a:t>
            </a:r>
            <a:endParaRPr sz="1300" b="1" i="1">
              <a:solidFill>
                <a:srgbClr val="CC0000"/>
              </a:solidFill>
            </a:endParaRPr>
          </a:p>
        </p:txBody>
      </p:sp>
      <p:pic>
        <p:nvPicPr>
          <p:cNvPr id="235" name="Google Shape;235;g15539d20c0f_0_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003" y="3043851"/>
            <a:ext cx="5848397" cy="2851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g15539d20c0f_0_141"/>
          <p:cNvSpPr txBox="1"/>
          <p:nvPr/>
        </p:nvSpPr>
        <p:spPr>
          <a:xfrm>
            <a:off x="2441100" y="5972176"/>
            <a:ext cx="4261800" cy="400079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i="1">
                <a:solidFill>
                  <a:srgbClr val="0000FF"/>
                </a:solidFill>
              </a:rPr>
              <a:t>     Inner Level solved multi-parametrically</a:t>
            </a:r>
            <a:endParaRPr b="1" i="1">
              <a:solidFill>
                <a:srgbClr val="0000FF"/>
              </a:solidFill>
            </a:endParaRPr>
          </a:p>
        </p:txBody>
      </p:sp>
      <p:sp>
        <p:nvSpPr>
          <p:cNvPr id="237" name="Google Shape;237;g15539d20c0f_0_141"/>
          <p:cNvSpPr txBox="1"/>
          <p:nvPr/>
        </p:nvSpPr>
        <p:spPr>
          <a:xfrm>
            <a:off x="4557220" y="6449480"/>
            <a:ext cx="453154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000"/>
            </a:pPr>
            <a:r>
              <a:rPr lang="en-IN" sz="1000" i="1" u="sng" dirty="0">
                <a:solidFill>
                  <a:srgbClr val="222222"/>
                </a:solidFill>
                <a:highlight>
                  <a:srgbClr val="FFFFFF"/>
                </a:highlight>
              </a:rPr>
              <a:t>Reference: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IN" sz="1000" dirty="0" err="1">
                <a:solidFill>
                  <a:srgbClr val="222222"/>
                </a:solidFill>
                <a:highlight>
                  <a:srgbClr val="FFFFFF"/>
                </a:highlight>
              </a:rPr>
              <a:t>Faísca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, Nuno P., et al. </a:t>
            </a:r>
            <a:r>
              <a:rPr lang="en-IN" sz="1000" i="1" dirty="0">
                <a:solidFill>
                  <a:srgbClr val="222222"/>
                </a:solidFill>
                <a:highlight>
                  <a:srgbClr val="FFFFFF"/>
                </a:highlight>
              </a:rPr>
              <a:t>Journal of Global Optimization</a:t>
            </a:r>
            <a:r>
              <a:rPr lang="en-IN" sz="1000" dirty="0">
                <a:solidFill>
                  <a:srgbClr val="222222"/>
                </a:solidFill>
                <a:highlight>
                  <a:srgbClr val="FFFFFF"/>
                </a:highlight>
              </a:rPr>
              <a:t> 38.4 (2007).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8" name="Google Shape;238;g15539d20c0f_0_141"/>
          <p:cNvSpPr txBox="1"/>
          <p:nvPr/>
        </p:nvSpPr>
        <p:spPr>
          <a:xfrm>
            <a:off x="1920032" y="857979"/>
            <a:ext cx="4572000" cy="30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39" name="Google Shape;239;g15539d20c0f_0_141"/>
          <p:cNvSpPr txBox="1"/>
          <p:nvPr/>
        </p:nvSpPr>
        <p:spPr>
          <a:xfrm>
            <a:off x="2438805" y="1033751"/>
            <a:ext cx="322200" cy="215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687" r="-11532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0" name="Google Shape;240;g15539d20c0f_0_141"/>
          <p:cNvSpPr txBox="1"/>
          <p:nvPr/>
        </p:nvSpPr>
        <p:spPr>
          <a:xfrm>
            <a:off x="1468617" y="1275693"/>
            <a:ext cx="4572000" cy="30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1" name="Google Shape;241;g15539d20c0f_0_141"/>
          <p:cNvSpPr txBox="1"/>
          <p:nvPr/>
        </p:nvSpPr>
        <p:spPr>
          <a:xfrm>
            <a:off x="2487034" y="1440791"/>
            <a:ext cx="1539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3067" r="-23065" b="-2777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2" name="Google Shape;242;g15539d20c0f_0_141"/>
          <p:cNvSpPr txBox="1"/>
          <p:nvPr/>
        </p:nvSpPr>
        <p:spPr>
          <a:xfrm>
            <a:off x="2355570" y="1673953"/>
            <a:ext cx="18135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685" t="-5874" r="-1385" b="-4116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3" name="Google Shape;243;g15539d20c0f_0_141"/>
          <p:cNvSpPr txBox="1"/>
          <p:nvPr/>
        </p:nvSpPr>
        <p:spPr>
          <a:xfrm>
            <a:off x="2681591" y="1953677"/>
            <a:ext cx="22452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2819" r="-2817" b="-444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4" name="Google Shape;244;g15539d20c0f_0_141"/>
          <p:cNvSpPr txBox="1"/>
          <p:nvPr/>
        </p:nvSpPr>
        <p:spPr>
          <a:xfrm>
            <a:off x="2681591" y="2186192"/>
            <a:ext cx="22494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2803" t="-5547" r="-2242" b="-3887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5" name="Google Shape;245;g15539d20c0f_0_141"/>
          <p:cNvSpPr txBox="1"/>
          <p:nvPr/>
        </p:nvSpPr>
        <p:spPr>
          <a:xfrm>
            <a:off x="2765698" y="2401636"/>
            <a:ext cx="5277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6970" t="-5871" r="-6969" b="-47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6" name="Google Shape;246;g15539d20c0f_0_141"/>
          <p:cNvSpPr txBox="1"/>
          <p:nvPr/>
        </p:nvSpPr>
        <p:spPr>
          <a:xfrm>
            <a:off x="2765698" y="2635328"/>
            <a:ext cx="485100" cy="215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558" r="-7685" b="-166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IN"/>
              <a:t> </a:t>
            </a:r>
            <a:endParaRPr/>
          </a:p>
        </p:txBody>
      </p:sp>
      <p:sp>
        <p:nvSpPr>
          <p:cNvPr id="247" name="Google Shape;247;g15539d20c0f_0_141"/>
          <p:cNvSpPr/>
          <p:nvPr/>
        </p:nvSpPr>
        <p:spPr>
          <a:xfrm>
            <a:off x="1756663" y="828075"/>
            <a:ext cx="4422600" cy="2022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endParaRPr/>
          </a:p>
        </p:txBody>
      </p:sp>
      <p:sp>
        <p:nvSpPr>
          <p:cNvPr id="248" name="Google Shape;248;g15539d20c0f_0_141"/>
          <p:cNvSpPr/>
          <p:nvPr/>
        </p:nvSpPr>
        <p:spPr>
          <a:xfrm rot="-1553" flipH="1">
            <a:off x="7009032" y="3930375"/>
            <a:ext cx="664200" cy="7419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49" name="Google Shape;249;g15539d20c0f_0_141"/>
          <p:cNvSpPr txBox="1"/>
          <p:nvPr/>
        </p:nvSpPr>
        <p:spPr>
          <a:xfrm>
            <a:off x="7323651" y="4615102"/>
            <a:ext cx="1653000" cy="1323409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200"/>
            </a:pPr>
            <a:r>
              <a:rPr lang="en-IN" sz="1200" b="1" i="1" dirty="0">
                <a:solidFill>
                  <a:srgbClr val="0000FF"/>
                </a:solidFill>
              </a:rPr>
              <a:t>Five critical regions are obtained with y as an explicit function of x.</a:t>
            </a:r>
          </a:p>
          <a:p>
            <a:pPr>
              <a:buSzPts val="1200"/>
            </a:pPr>
            <a:endParaRPr lang="en-IN" sz="1200" b="1" i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ts val="1200"/>
            </a:pPr>
            <a:r>
              <a:rPr lang="en-IN" sz="1200" b="1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y=f(x)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ee01f161d_0_68"/>
          <p:cNvSpPr txBox="1">
            <a:spLocks noGrp="1"/>
          </p:cNvSpPr>
          <p:nvPr>
            <p:ph type="sldNum" idx="12"/>
          </p:nvPr>
        </p:nvSpPr>
        <p:spPr>
          <a:xfrm>
            <a:off x="4205704" y="6349342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fld id="{00000000-1234-1234-1234-123412341234}" type="slidenum">
              <a:rPr lang="en-IN" b="1"/>
              <a:pPr algn="ctr"/>
              <a:t>8</a:t>
            </a:fld>
            <a:endParaRPr b="1"/>
          </a:p>
        </p:txBody>
      </p:sp>
      <p:sp>
        <p:nvSpPr>
          <p:cNvPr id="256" name="Google Shape;256;gfee01f161d_0_68"/>
          <p:cNvSpPr txBox="1"/>
          <p:nvPr/>
        </p:nvSpPr>
        <p:spPr>
          <a:xfrm>
            <a:off x="281951" y="157675"/>
            <a:ext cx="747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100"/>
            </a:pPr>
            <a:r>
              <a:rPr lang="en-IN" sz="2000" b="1">
                <a:solidFill>
                  <a:srgbClr val="00B0F0"/>
                </a:solidFill>
              </a:rPr>
              <a:t>          </a:t>
            </a:r>
            <a:r>
              <a:rPr lang="en-IN" sz="2800" b="1">
                <a:solidFill>
                  <a:srgbClr val="00B0F0"/>
                </a:solidFill>
              </a:rPr>
              <a:t>Bilevel Programming Problem (BLPP)</a:t>
            </a:r>
            <a:endParaRPr sz="2800" b="1">
              <a:solidFill>
                <a:srgbClr val="00B0F0"/>
              </a:solidFill>
            </a:endParaRPr>
          </a:p>
        </p:txBody>
      </p:sp>
      <p:pic>
        <p:nvPicPr>
          <p:cNvPr id="257" name="Google Shape;257;gfee01f161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1" y="6271242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fee01f161d_0_68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2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fee01f161d_0_68"/>
          <p:cNvSpPr txBox="1"/>
          <p:nvPr/>
        </p:nvSpPr>
        <p:spPr>
          <a:xfrm>
            <a:off x="1052526" y="1528776"/>
            <a:ext cx="3543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fee01f161d_0_68"/>
          <p:cNvSpPr txBox="1"/>
          <p:nvPr/>
        </p:nvSpPr>
        <p:spPr>
          <a:xfrm>
            <a:off x="783469" y="631786"/>
            <a:ext cx="7338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b="1" dirty="0">
                <a:solidFill>
                  <a:srgbClr val="CC0000"/>
                </a:solidFill>
              </a:rPr>
              <a:t>                          </a:t>
            </a:r>
            <a:r>
              <a:rPr lang="en-IN" b="1" i="1" dirty="0">
                <a:solidFill>
                  <a:srgbClr val="CC0000"/>
                </a:solidFill>
              </a:rPr>
              <a:t>         Solution of a linear bilevel programming problem.</a:t>
            </a:r>
            <a:endParaRPr b="1" i="1" dirty="0">
              <a:solidFill>
                <a:srgbClr val="CC0000"/>
              </a:solidFill>
            </a:endParaRPr>
          </a:p>
        </p:txBody>
      </p:sp>
      <p:sp>
        <p:nvSpPr>
          <p:cNvPr id="262" name="Google Shape;262;gfee01f161d_0_68"/>
          <p:cNvSpPr txBox="1"/>
          <p:nvPr/>
        </p:nvSpPr>
        <p:spPr>
          <a:xfrm>
            <a:off x="783469" y="1119109"/>
            <a:ext cx="3365054" cy="58474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300"/>
            </a:pPr>
            <a:r>
              <a:rPr lang="en-IN" sz="1300" i="1" dirty="0">
                <a:solidFill>
                  <a:srgbClr val="00B0F0"/>
                </a:solidFill>
              </a:rPr>
              <a:t>    </a:t>
            </a:r>
            <a:r>
              <a:rPr lang="en-IN" sz="1300" b="1" i="1" dirty="0">
                <a:solidFill>
                  <a:srgbClr val="0000FF"/>
                </a:solidFill>
              </a:rPr>
              <a:t>The solution obtained after solving five LP outer level problem</a:t>
            </a:r>
            <a:endParaRPr sz="1300" b="1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63" name="Google Shape;263;gfee01f161d_0_68"/>
              <p:cNvGraphicFramePr/>
              <p:nvPr/>
            </p:nvGraphicFramePr>
            <p:xfrm>
              <a:off x="455277" y="1875867"/>
              <a:ext cx="3881053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5876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07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25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671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Optimised variables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100" b="1" i="1" u="none" strike="noStrike" cap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)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1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(0 , 0.7500)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-23.00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4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(0,0.9000)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3" name="Google Shape;263;gfee01f161d_0_68"/>
              <p:cNvGraphicFramePr/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959232860"/>
                  </p:ext>
                </p:extLst>
              </p:nvPr>
            </p:nvGraphicFramePr>
            <p:xfrm>
              <a:off x="455277" y="1875867"/>
              <a:ext cx="3881053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587680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0000"/>
                        </a:ext>
                      </a:extLst>
                    </a:gridCol>
                    <a:gridCol w="1960775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0001"/>
                        </a:ext>
                      </a:extLst>
                    </a:gridCol>
                    <a:gridCol w="1332598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0002"/>
                        </a:ext>
                      </a:extLst>
                    </a:gridCol>
                  </a:tblGrid>
                  <a:tr h="51813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745" t="-2353" r="-69565" b="-3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0000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1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000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(0.5000 , 0.5000)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000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(0 , 0.7500)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-23.00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0003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4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(0.5000 ,0.5000)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000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IN" sz="1100" u="none" strike="noStrike" cap="none" dirty="0">
                              <a:solidFill>
                                <a:schemeClr val="dk1"/>
                              </a:solidFill>
                            </a:rPr>
                            <a:t>(0,0.9000)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-26.00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4" name="Google Shape;274;gfee01f161d_0_68"/>
          <p:cNvSpPr/>
          <p:nvPr/>
        </p:nvSpPr>
        <p:spPr>
          <a:xfrm rot="21600000">
            <a:off x="2824176" y="4266665"/>
            <a:ext cx="631984" cy="662400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75" name="Google Shape;275;gfee01f161d_0_68"/>
          <p:cNvSpPr txBox="1"/>
          <p:nvPr/>
        </p:nvSpPr>
        <p:spPr>
          <a:xfrm>
            <a:off x="1896013" y="5035802"/>
            <a:ext cx="2249400" cy="38469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IN" sz="1300" b="1" i="1">
                <a:solidFill>
                  <a:srgbClr val="0000FF"/>
                </a:solidFill>
              </a:rPr>
              <a:t>Global optimum solution</a:t>
            </a:r>
            <a:endParaRPr sz="1300" b="1" i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532972A-592F-1886-BAF7-C11B8B6122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52275" y="3648530"/>
              <a:ext cx="4019211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651313">
                      <a:extLst>
                        <a:ext uri="{9D8B030D-6E8A-4147-A177-3AD203B41FA5}">
                          <a16:colId xmlns:a16="http://schemas.microsoft.com/office/drawing/2014/main" val="4265096408"/>
                        </a:ext>
                      </a:extLst>
                    </a:gridCol>
                    <a:gridCol w="1818684">
                      <a:extLst>
                        <a:ext uri="{9D8B030D-6E8A-4147-A177-3AD203B41FA5}">
                          <a16:colId xmlns:a16="http://schemas.microsoft.com/office/drawing/2014/main" val="221261196"/>
                        </a:ext>
                      </a:extLst>
                    </a:gridCol>
                    <a:gridCol w="1549214">
                      <a:extLst>
                        <a:ext uri="{9D8B030D-6E8A-4147-A177-3AD203B41FA5}">
                          <a16:colId xmlns:a16="http://schemas.microsoft.com/office/drawing/2014/main" val="3780255137"/>
                        </a:ext>
                      </a:extLst>
                    </a:gridCol>
                  </a:tblGrid>
                  <a:tr h="276713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Optimised variables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100" b="1" i="1" u="none" strike="noStrike" cap="none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)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379804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1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2910439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2846062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(0.0.5,0)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505693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4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128355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5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(0,0.6,0.4)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3.2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684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532972A-592F-1886-BAF7-C11B8B612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274159705"/>
                  </p:ext>
                </p:extLst>
              </p:nvPr>
            </p:nvGraphicFramePr>
            <p:xfrm>
              <a:off x="4852275" y="3648530"/>
              <a:ext cx="4019211" cy="2549985"/>
            </p:xfrm>
            <a:graphic>
              <a:graphicData uri="http://schemas.openxmlformats.org/drawingml/2006/table">
                <a:tbl>
                  <a:tblPr>
                    <a:noFill/>
                    <a:tableStyleId>{7C1A225E-F4F1-4AEB-B03D-41A66EE892DA}</a:tableStyleId>
                  </a:tblPr>
                  <a:tblGrid>
                    <a:gridCol w="651313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4265096408"/>
                        </a:ext>
                      </a:extLst>
                    </a:gridCol>
                    <a:gridCol w="1818684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221261196"/>
                        </a:ext>
                      </a:extLst>
                    </a:gridCol>
                    <a:gridCol w="1549214">
                      <a:extLst>
                        <a:ext uri="{9D8B030D-6E8A-4147-A177-3AD203B41FA5}">
                          <a16:colId xmlns:a14="http://schemas.microsoft.com/office/drawing/2010/main" xmlns="" xmlns:a16="http://schemas.microsoft.com/office/drawing/2014/main" val="3780255137"/>
                        </a:ext>
                      </a:extLst>
                    </a:gridCol>
                  </a:tblGrid>
                  <a:tr h="51813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Fields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36455" t="-2353" r="-86622" b="-3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b="1" u="none" strike="noStrike" cap="none" dirty="0">
                              <a:solidFill>
                                <a:schemeClr val="dk1"/>
                              </a:solidFill>
                            </a:rPr>
                            <a:t>Function values</a:t>
                          </a:r>
                          <a:endParaRPr sz="1100" b="1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523798041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1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212910439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2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728460622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3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(0.0.5,0)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164505693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 dirty="0"/>
                            <a:t>4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(0,0,0)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1.5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2851283554"/>
                      </a:ext>
                    </a:extLst>
                  </a:tr>
                  <a:tr h="406371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IN" sz="1100" u="none" strike="noStrike" cap="none"/>
                            <a:t>5</a:t>
                          </a:r>
                          <a:endParaRPr sz="1100" u="none" strike="noStrike" cap="none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(0,0.6,0.4)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rPr lang="en-US" sz="1100" u="none" strike="noStrike" cap="none" dirty="0"/>
                            <a:t>3.2</a:t>
                          </a:r>
                          <a:endParaRPr sz="1100" u="none" strike="noStrike" cap="none" dirty="0"/>
                        </a:p>
                      </a:txBody>
                      <a:tcPr marL="91425" marR="91425" marT="91425" marB="91425">
                        <a:lnL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>
                          <a:solidFill>
                            <a:srgbClr val="9E9E9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4="http://schemas.microsoft.com/office/drawing/2010/main" xmlns="" xmlns:a16="http://schemas.microsoft.com/office/drawing/2014/main" val="35768479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Google Shape;262;gfee01f161d_0_68">
            <a:extLst>
              <a:ext uri="{FF2B5EF4-FFF2-40B4-BE49-F238E27FC236}">
                <a16:creationId xmlns:a16="http://schemas.microsoft.com/office/drawing/2014/main" xmlns="" id="{E5E793DA-CCEB-77CE-B7C4-3ADB598295CF}"/>
              </a:ext>
            </a:extLst>
          </p:cNvPr>
          <p:cNvSpPr txBox="1"/>
          <p:nvPr/>
        </p:nvSpPr>
        <p:spPr>
          <a:xfrm>
            <a:off x="5070280" y="2868888"/>
            <a:ext cx="3480870" cy="58474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300"/>
            </a:pPr>
            <a:r>
              <a:rPr lang="en-IN" sz="1300" b="1" i="1" dirty="0">
                <a:solidFill>
                  <a:srgbClr val="0000FF"/>
                </a:solidFill>
              </a:rPr>
              <a:t>Substitution of optimized variables to get solutions to inner-level problems.</a:t>
            </a:r>
            <a:endParaRPr sz="1300" b="1" i="1" dirty="0">
              <a:solidFill>
                <a:srgbClr val="0000FF"/>
              </a:solidFill>
            </a:endParaRPr>
          </a:p>
        </p:txBody>
      </p:sp>
      <p:sp>
        <p:nvSpPr>
          <p:cNvPr id="4" name="Google Shape;274;gfee01f161d_0_68">
            <a:extLst>
              <a:ext uri="{FF2B5EF4-FFF2-40B4-BE49-F238E27FC236}">
                <a16:creationId xmlns:a16="http://schemas.microsoft.com/office/drawing/2014/main" xmlns="" id="{58512143-1F7C-AE10-15E5-A6C8BE89195D}"/>
              </a:ext>
            </a:extLst>
          </p:cNvPr>
          <p:cNvSpPr/>
          <p:nvPr/>
        </p:nvSpPr>
        <p:spPr>
          <a:xfrm flipV="1">
            <a:off x="2809190" y="5503662"/>
            <a:ext cx="1890333" cy="659503"/>
          </a:xfrm>
          <a:prstGeom prst="bentArrow">
            <a:avLst>
              <a:gd name="adj1" fmla="val 10284"/>
              <a:gd name="adj2" fmla="val 11282"/>
              <a:gd name="adj3" fmla="val 12712"/>
              <a:gd name="adj4" fmla="val 971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40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39d20c0f_1_2"/>
          <p:cNvSpPr txBox="1">
            <a:spLocks noGrp="1"/>
          </p:cNvSpPr>
          <p:nvPr>
            <p:ph type="sldNum" idx="12"/>
          </p:nvPr>
        </p:nvSpPr>
        <p:spPr>
          <a:xfrm>
            <a:off x="3873704" y="64087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b="1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sz="2800" b="1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539d20c0f_1_2" descr="MSc Cognitive Science Admission 2014-15, Indian Institute of Technology (IIT),  Gandhinag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1849200" y="362495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5539d20c0f_1_2"/>
          <p:cNvSpPr txBox="1"/>
          <p:nvPr/>
        </p:nvSpPr>
        <p:spPr>
          <a:xfrm>
            <a:off x="1077675" y="1076325"/>
            <a:ext cx="6917100" cy="492439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1" i="1" u="none" strike="noStrike" cap="none" dirty="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applications of Bilevel lies in </a:t>
            </a:r>
            <a:r>
              <a:rPr lang="en-IN" dirty="0">
                <a:solidFill>
                  <a:srgbClr val="0000FF"/>
                </a:solidFill>
              </a:rPr>
              <a:t>H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ierarchical </a:t>
            </a:r>
            <a:r>
              <a:rPr lang="en-IN" dirty="0">
                <a:solidFill>
                  <a:srgbClr val="0000FF"/>
                </a:solidFill>
              </a:rPr>
              <a:t>M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odel Predictive Control (MPC) structures.</a:t>
            </a: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recent attempt has been made to solve MPC in a hierarchical manner.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al. </a:t>
            </a:r>
            <a:r>
              <a:rPr lang="en-IN" dirty="0">
                <a:solidFill>
                  <a:schemeClr val="dk1"/>
                </a:solidFill>
              </a:rPr>
              <a:t>(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2017) employed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two-level hierarchical </a:t>
            </a:r>
            <a:r>
              <a:rPr lang="en-IN" sz="1400" b="0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mp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-MPC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continuous stirred tank reactor (CSTR) system.</a:t>
            </a:r>
            <a:endParaRPr lang="en-IN" dirty="0">
              <a:solidFill>
                <a:schemeClr val="dk1"/>
              </a:solidFill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FF"/>
                </a:solidFill>
              </a:rPr>
              <a:t>M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ulti-parametric bi-level algorithms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development of explicit </a:t>
            </a: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controllers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been less explored.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 such algorithms hold a good possibility to be explored and extended on more complex systems in near future.</a:t>
            </a:r>
            <a:endParaRPr sz="14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5539d20c0f_1_2"/>
          <p:cNvSpPr/>
          <p:nvPr/>
        </p:nvSpPr>
        <p:spPr>
          <a:xfrm>
            <a:off x="2643875" y="2049250"/>
            <a:ext cx="3233050" cy="3651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1 (Optimisation Problem 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5539d20c0f_1_2"/>
          <p:cNvSpPr/>
          <p:nvPr/>
        </p:nvSpPr>
        <p:spPr>
          <a:xfrm>
            <a:off x="2643875" y="2601238"/>
            <a:ext cx="32025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2 (Optimisation Problem 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5539d20c0f_1_2"/>
          <p:cNvSpPr/>
          <p:nvPr/>
        </p:nvSpPr>
        <p:spPr>
          <a:xfrm>
            <a:off x="2628575" y="3202650"/>
            <a:ext cx="3233100" cy="30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g15539d20c0f_1_2"/>
          <p:cNvCxnSpPr/>
          <p:nvPr/>
        </p:nvCxnSpPr>
        <p:spPr>
          <a:xfrm>
            <a:off x="3951525" y="243169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1" name="Google Shape;291;g15539d20c0f_1_2"/>
          <p:cNvCxnSpPr/>
          <p:nvPr/>
        </p:nvCxnSpPr>
        <p:spPr>
          <a:xfrm>
            <a:off x="3951525" y="30067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Google Shape;292;g15539d20c0f_1_2"/>
          <p:cNvCxnSpPr/>
          <p:nvPr/>
        </p:nvCxnSpPr>
        <p:spPr>
          <a:xfrm>
            <a:off x="4582900" y="2985650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5539d20c0f_1_2"/>
          <p:cNvCxnSpPr/>
          <p:nvPr/>
        </p:nvCxnSpPr>
        <p:spPr>
          <a:xfrm>
            <a:off x="4582900" y="2397138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34863F-BF6D-6CCB-BF4D-FECFAEF68F37}"/>
              </a:ext>
            </a:extLst>
          </p:cNvPr>
          <p:cNvSpPr txBox="1"/>
          <p:nvPr/>
        </p:nvSpPr>
        <p:spPr>
          <a:xfrm>
            <a:off x="5151120" y="6531616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aided chemical engineering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40. Elsevier, 2017. 1591-1596.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2549</Words>
  <Application>Microsoft Office PowerPoint</Application>
  <PresentationFormat>On-screen Show (4:3)</PresentationFormat>
  <Paragraphs>631</Paragraphs>
  <Slides>38</Slides>
  <Notes>38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</dc:creator>
  <cp:lastModifiedBy>subhi</cp:lastModifiedBy>
  <cp:revision>131</cp:revision>
  <dcterms:created xsi:type="dcterms:W3CDTF">2022-04-10T08:52:36Z</dcterms:created>
  <dcterms:modified xsi:type="dcterms:W3CDTF">2023-05-09T12:16:05Z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2023-01-07T09:34:43Z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b24feee9-8729-467c-baaa-07c1ba7f8b6b</vt:lpwstr>
  </property>
  <property fmtid="{D5CDD505-2E9C-101B-9397-08002B2CF9AE}" pid="8" name="MSIP_Label_defa4170-0d19-0005-0004-bc88714345d2_ContentBits">
    <vt:lpwstr>0</vt:lpwstr>
  </property>
</Properties>
</file>