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9AA0A6"/>
          </p15:clr>
        </p15:guide>
        <p15:guide id="2" pos="2967">
          <p15:clr>
            <a:srgbClr val="9AA0A6"/>
          </p15:clr>
        </p15:guide>
        <p15:guide id="3" orient="horz" pos="5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9" roundtripDataSignature="AMtx7mgw5+zh+foeJIQdeDSy30mZg3h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1A225E-F4F1-4AEB-B03D-41A66EE892DA}">
  <a:tblStyle styleId="{7C1A225E-F4F1-4AEB-B03D-41A66EE892D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967"/>
        <p:guide pos="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39d20c0f_1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5539d20c0f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5539d20c0f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5e70d0ad4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55e70d0ad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55e70d0ad4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51f5509c5_0_1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551f5509c5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1551f5509c5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5ea4cfc4c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55ea4cfc4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155ea4cfc4c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c815f1b8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55c815f1b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55c815f1b8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aeb1467f_4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15aaeb1467f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15aaeb1467f_4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51f5509c5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1551f5509c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551f5509c5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51f5509c5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1551f5509c5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1551f5509c5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51f5509c5_0_2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551f5509c5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1551f5509c5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1f5509c5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551f5509c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551f5509c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51f5509c5_0_2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1551f5509c5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1551f5509c5_0_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5e70d0ad4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155e70d0ad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155e70d0ad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ee01f161d_0_1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ee01f161d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fee01f161d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ee01f161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fee01f161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fee01f161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3f6406c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55e3f6406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155e3f6406c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39d20c0f_0_1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5539d20c0f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5539d20c0f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ee01f161d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fee01f161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fee01f161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539d20c0f_0_1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5539d20c0f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5539d20c0f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ee01f161d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fee01f161d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fee01f161d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9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52.png"/><Relationship Id="rId6" Type="http://schemas.openxmlformats.org/officeDocument/2006/relationships/image" Target="../media/image45.png"/><Relationship Id="rId7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5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57.jpg"/><Relationship Id="rId6" Type="http://schemas.openxmlformats.org/officeDocument/2006/relationships/image" Target="../media/image5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53.jpg"/><Relationship Id="rId6" Type="http://schemas.openxmlformats.org/officeDocument/2006/relationships/image" Target="../media/image5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51.jpg"/><Relationship Id="rId6" Type="http://schemas.openxmlformats.org/officeDocument/2006/relationships/image" Target="../media/image5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jp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33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36.png"/><Relationship Id="rId13" Type="http://schemas.openxmlformats.org/officeDocument/2006/relationships/image" Target="../media/image1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9" Type="http://schemas.openxmlformats.org/officeDocument/2006/relationships/image" Target="../media/image18.png"/><Relationship Id="rId14" Type="http://schemas.openxmlformats.org/officeDocument/2006/relationships/image" Target="../media/image3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31.png"/><Relationship Id="rId13" Type="http://schemas.openxmlformats.org/officeDocument/2006/relationships/image" Target="../media/image30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9" Type="http://schemas.openxmlformats.org/officeDocument/2006/relationships/image" Target="../media/image36.png"/><Relationship Id="rId5" Type="http://schemas.openxmlformats.org/officeDocument/2006/relationships/image" Target="../media/image17.png"/><Relationship Id="rId6" Type="http://schemas.openxmlformats.org/officeDocument/2006/relationships/image" Target="../media/image29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02085" y="279967"/>
            <a:ext cx="739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CL-699 Mid-Semester Presentation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23811" y="2735493"/>
            <a:ext cx="49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Subhi Gupta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44162" y="5037114"/>
            <a:ext cx="608427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Discipline of Chemical Engineering,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 Gandhinagar,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Palaj, Gujarat – 382055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4254704" y="6332516"/>
            <a:ext cx="633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373" y="3444304"/>
            <a:ext cx="1609765" cy="1582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759275" y="1347100"/>
            <a:ext cx="80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Programming and its Application to</a:t>
            </a:r>
            <a:endParaRPr b="1" i="0" sz="1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Model Predictive Control</a:t>
            </a:r>
            <a:endParaRPr b="1" i="0" sz="1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539d20c0f_1_2"/>
          <p:cNvSpPr txBox="1"/>
          <p:nvPr>
            <p:ph idx="12" type="sldNum"/>
          </p:nvPr>
        </p:nvSpPr>
        <p:spPr>
          <a:xfrm>
            <a:off x="3873704" y="64087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282" name="Google Shape;282;g15539d20c0f_1_2"/>
          <p:cNvSpPr txBox="1"/>
          <p:nvPr/>
        </p:nvSpPr>
        <p:spPr>
          <a:xfrm>
            <a:off x="615184" y="2429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g15539d20c0f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284" name="Google Shape;284;g15539d20c0f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5539d20c0f_1_2"/>
          <p:cNvSpPr txBox="1"/>
          <p:nvPr/>
        </p:nvSpPr>
        <p:spPr>
          <a:xfrm>
            <a:off x="1849200" y="3624950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5539d20c0f_1_2"/>
          <p:cNvSpPr txBox="1"/>
          <p:nvPr/>
        </p:nvSpPr>
        <p:spPr>
          <a:xfrm>
            <a:off x="1077675" y="1076325"/>
            <a:ext cx="6917100" cy="4925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application of Bilevel lies in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model Predictive control (MPC) structures.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recent attempt has been made to solve MPC in hierarchical manner.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Styliani et.al in 2017 employed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two level hierarchical mp-MPC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continuous stirred tank reactor (CSTR) system.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a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multi-parametric bi-level algorithm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development of explicit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hierarchical controllers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limited application.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 such algorithms hold a good possibility to be explored and extended on more complex systems in near future.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5539d20c0f_1_2"/>
          <p:cNvSpPr/>
          <p:nvPr/>
        </p:nvSpPr>
        <p:spPr>
          <a:xfrm>
            <a:off x="2643875" y="2049250"/>
            <a:ext cx="3233050" cy="365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1 (Optimisation Problem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5539d20c0f_1_2"/>
          <p:cNvSpPr/>
          <p:nvPr/>
        </p:nvSpPr>
        <p:spPr>
          <a:xfrm>
            <a:off x="2643875" y="2601238"/>
            <a:ext cx="32025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2 (Optimisation Problem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5539d20c0f_1_2"/>
          <p:cNvSpPr/>
          <p:nvPr/>
        </p:nvSpPr>
        <p:spPr>
          <a:xfrm>
            <a:off x="2628575" y="3202650"/>
            <a:ext cx="3233100" cy="3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g15539d20c0f_1_2"/>
          <p:cNvCxnSpPr/>
          <p:nvPr/>
        </p:nvCxnSpPr>
        <p:spPr>
          <a:xfrm>
            <a:off x="3951525" y="2441125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g15539d20c0f_1_2"/>
          <p:cNvCxnSpPr/>
          <p:nvPr/>
        </p:nvCxnSpPr>
        <p:spPr>
          <a:xfrm>
            <a:off x="3951525" y="3006738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g15539d20c0f_1_2"/>
          <p:cNvCxnSpPr/>
          <p:nvPr/>
        </p:nvCxnSpPr>
        <p:spPr>
          <a:xfrm>
            <a:off x="4582900" y="2985650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g15539d20c0f_1_2"/>
          <p:cNvCxnSpPr/>
          <p:nvPr/>
        </p:nvCxnSpPr>
        <p:spPr>
          <a:xfrm>
            <a:off x="4582900" y="2397138"/>
            <a:ext cx="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g15539d20c0f_1_2"/>
          <p:cNvSpPr txBox="1"/>
          <p:nvPr/>
        </p:nvSpPr>
        <p:spPr>
          <a:xfrm>
            <a:off x="4710125" y="6332550"/>
            <a:ext cx="443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Avraamidou S, Pistikopoulos EN.In Computer aided chemical engineering 2017 Jan 1.Elsevier.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5e70d0ad4_0_55"/>
          <p:cNvSpPr txBox="1"/>
          <p:nvPr>
            <p:ph idx="12" type="sldNum"/>
          </p:nvPr>
        </p:nvSpPr>
        <p:spPr>
          <a:xfrm>
            <a:off x="4026104" y="64849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301" name="Google Shape;301;g155e70d0ad4_0_5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155e70d0ad4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303" name="Google Shape;303;g155e70d0ad4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55e70d0ad4_0_55"/>
          <p:cNvSpPr txBox="1"/>
          <p:nvPr/>
        </p:nvSpPr>
        <p:spPr>
          <a:xfrm>
            <a:off x="381000" y="325300"/>
            <a:ext cx="76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IN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55e70d0ad4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800" y="1547575"/>
            <a:ext cx="6511624" cy="328702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6" name="Google Shape;306;g155e70d0ad4_0_55"/>
          <p:cNvSpPr txBox="1"/>
          <p:nvPr/>
        </p:nvSpPr>
        <p:spPr>
          <a:xfrm>
            <a:off x="2945600" y="5138225"/>
            <a:ext cx="3434700" cy="4002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Basic Concept of Model Predictive Control</a:t>
            </a:r>
            <a:endParaRPr b="1" i="1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55e70d0ad4_0_55"/>
          <p:cNvSpPr txBox="1"/>
          <p:nvPr/>
        </p:nvSpPr>
        <p:spPr>
          <a:xfrm>
            <a:off x="4587675" y="6519300"/>
            <a:ext cx="469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6: 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Seborg DE, Edgar TF, Mellichamp DA, Doyle III FJ.2016 Sep 13.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55e70d0ad4_0_55"/>
          <p:cNvSpPr/>
          <p:nvPr/>
        </p:nvSpPr>
        <p:spPr>
          <a:xfrm>
            <a:off x="3441250" y="4363600"/>
            <a:ext cx="257100" cy="1431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155e70d0ad4_0_55"/>
          <p:cNvCxnSpPr>
            <a:endCxn id="308" idx="4"/>
          </p:cNvCxnSpPr>
          <p:nvPr/>
        </p:nvCxnSpPr>
        <p:spPr>
          <a:xfrm flipH="1" rot="10800000">
            <a:off x="2485900" y="4506700"/>
            <a:ext cx="1083900" cy="8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0" name="Google Shape;310;g155e70d0ad4_0_55"/>
          <p:cNvSpPr txBox="1"/>
          <p:nvPr/>
        </p:nvSpPr>
        <p:spPr>
          <a:xfrm>
            <a:off x="1391800" y="5278200"/>
            <a:ext cx="1094100" cy="554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Current time instant</a:t>
            </a:r>
            <a:endParaRPr b="1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51f5509c5_0_167"/>
          <p:cNvSpPr txBox="1"/>
          <p:nvPr>
            <p:ph idx="12" type="sldNum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317" name="Google Shape;317;g1551f5509c5_0_16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g1551f5509c5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319" name="Google Shape;319;g1551f5509c5_0_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551f5509c5_0_167"/>
          <p:cNvSpPr txBox="1"/>
          <p:nvPr/>
        </p:nvSpPr>
        <p:spPr>
          <a:xfrm>
            <a:off x="281950" y="2337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 Predictive Control (MPC)  Formulation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551f5509c5_0_167"/>
          <p:cNvSpPr txBox="1"/>
          <p:nvPr/>
        </p:nvSpPr>
        <p:spPr>
          <a:xfrm>
            <a:off x="2090675" y="2763000"/>
            <a:ext cx="4324500" cy="1746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26" l="0" r="0" t="0"/>
            </a:stretch>
          </a:blip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551f5509c5_0_167"/>
          <p:cNvSpPr txBox="1"/>
          <p:nvPr/>
        </p:nvSpPr>
        <p:spPr>
          <a:xfrm>
            <a:off x="1385386" y="1339726"/>
            <a:ext cx="2766000" cy="1169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654" r="0" t="-103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551f5509c5_0_167"/>
          <p:cNvSpPr txBox="1"/>
          <p:nvPr/>
        </p:nvSpPr>
        <p:spPr>
          <a:xfrm>
            <a:off x="1001200" y="4651675"/>
            <a:ext cx="7140000" cy="14775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is first reformulated into quadratic form using ss2qp_yalmip.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each sampling instant the quadratic problem is solved using cplexqp solver.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quadprog can also be used but cplexqp gives more stable results.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551f5509c5_0_167"/>
          <p:cNvSpPr/>
          <p:nvPr/>
        </p:nvSpPr>
        <p:spPr>
          <a:xfrm>
            <a:off x="3195700" y="1660499"/>
            <a:ext cx="229200" cy="48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551f5509c5_0_167"/>
          <p:cNvSpPr txBox="1"/>
          <p:nvPr/>
        </p:nvSpPr>
        <p:spPr>
          <a:xfrm>
            <a:off x="3490225" y="1727400"/>
            <a:ext cx="203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1" lang="en-I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551f5509c5_0_167"/>
          <p:cNvSpPr txBox="1"/>
          <p:nvPr/>
        </p:nvSpPr>
        <p:spPr>
          <a:xfrm>
            <a:off x="787078" y="911700"/>
            <a:ext cx="7863000" cy="291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08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/>
              <a:t> </a:t>
            </a:r>
            <a:endParaRPr b="1"/>
          </a:p>
        </p:txBody>
      </p:sp>
      <p:sp>
        <p:nvSpPr>
          <p:cNvPr id="327" name="Google Shape;327;g1551f5509c5_0_167"/>
          <p:cNvSpPr txBox="1"/>
          <p:nvPr/>
        </p:nvSpPr>
        <p:spPr>
          <a:xfrm>
            <a:off x="1576081" y="1108827"/>
            <a:ext cx="483081" cy="2154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665" l="-51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a4cfc4c_0_5"/>
          <p:cNvSpPr txBox="1"/>
          <p:nvPr>
            <p:ph idx="12" type="sldNum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334" name="Google Shape;334;g155ea4cfc4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155ea4cfc4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336" name="Google Shape;336;g155ea4cfc4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55ea4cfc4c_0_5"/>
          <p:cNvSpPr txBox="1"/>
          <p:nvPr/>
        </p:nvSpPr>
        <p:spPr>
          <a:xfrm>
            <a:off x="281950" y="411375"/>
            <a:ext cx="825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55ea4cfc4c_0_5"/>
          <p:cNvSpPr txBox="1"/>
          <p:nvPr/>
        </p:nvSpPr>
        <p:spPr>
          <a:xfrm>
            <a:off x="1256375" y="2974275"/>
            <a:ext cx="6738300" cy="2339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 space equations used as linear constraints in MPC formulation were to be obtained first.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differential equations representing the physical system are first linearised using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MATLAB System Identification ToolBox.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Response Analysis method was employed on TCLab, a two heater and  two sensor device (MIMO system) 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55ea4cfc4c_0_5"/>
          <p:cNvSpPr txBox="1"/>
          <p:nvPr/>
        </p:nvSpPr>
        <p:spPr>
          <a:xfrm>
            <a:off x="2533122" y="1740389"/>
            <a:ext cx="18102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222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55ea4cfc4c_0_5"/>
          <p:cNvSpPr txBox="1"/>
          <p:nvPr/>
        </p:nvSpPr>
        <p:spPr>
          <a:xfrm>
            <a:off x="2710357" y="2048166"/>
            <a:ext cx="14556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7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55ea4cfc4c_0_5"/>
          <p:cNvSpPr/>
          <p:nvPr/>
        </p:nvSpPr>
        <p:spPr>
          <a:xfrm>
            <a:off x="4418969" y="1698447"/>
            <a:ext cx="229200" cy="678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55ea4cfc4c_0_5"/>
          <p:cNvSpPr txBox="1"/>
          <p:nvPr/>
        </p:nvSpPr>
        <p:spPr>
          <a:xfrm>
            <a:off x="4649075" y="1775861"/>
            <a:ext cx="3574200" cy="52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I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State space equations were obtained from </a:t>
            </a:r>
            <a:endParaRPr b="1" i="1" sz="11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I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MATLAB System Identification Toolbox</a:t>
            </a:r>
            <a:endParaRPr b="1" i="1" sz="11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55ea4cfc4c_0_5"/>
          <p:cNvSpPr/>
          <p:nvPr/>
        </p:nvSpPr>
        <p:spPr>
          <a:xfrm>
            <a:off x="2418600" y="1471400"/>
            <a:ext cx="2000400" cy="1083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"/>
          <p:cNvSpPr txBox="1"/>
          <p:nvPr>
            <p:ph idx="12" type="sldNum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350" name="Google Shape;350;p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352" name="Google Shape;3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"/>
          <p:cNvSpPr txBox="1"/>
          <p:nvPr/>
        </p:nvSpPr>
        <p:spPr>
          <a:xfrm>
            <a:off x="1518550" y="634600"/>
            <a:ext cx="49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"/>
          <p:cNvSpPr txBox="1"/>
          <p:nvPr/>
        </p:nvSpPr>
        <p:spPr>
          <a:xfrm>
            <a:off x="342900" y="1175650"/>
            <a:ext cx="83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Two energy balance equations that describe the dynamic temperature response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"/>
          <p:cNvSpPr txBox="1"/>
          <p:nvPr/>
        </p:nvSpPr>
        <p:spPr>
          <a:xfrm>
            <a:off x="1377050" y="2307775"/>
            <a:ext cx="69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baseline="-2500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668650" y="3240489"/>
            <a:ext cx="7947900" cy="28662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5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2"/>
          <p:cNvGrpSpPr/>
          <p:nvPr/>
        </p:nvGrpSpPr>
        <p:grpSpPr>
          <a:xfrm>
            <a:off x="281940" y="1839829"/>
            <a:ext cx="7634358" cy="1287780"/>
            <a:chOff x="132592" y="1897380"/>
            <a:chExt cx="7634358" cy="1287780"/>
          </a:xfrm>
        </p:grpSpPr>
        <p:sp>
          <p:nvSpPr>
            <p:cNvPr id="358" name="Google Shape;358;p2"/>
            <p:cNvSpPr txBox="1"/>
            <p:nvPr/>
          </p:nvSpPr>
          <p:spPr>
            <a:xfrm>
              <a:off x="1377050" y="2098852"/>
              <a:ext cx="5171287" cy="4090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13421" l="0" r="0" t="-1485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2"/>
            <p:cNvGrpSpPr/>
            <p:nvPr/>
          </p:nvGrpSpPr>
          <p:grpSpPr>
            <a:xfrm>
              <a:off x="132592" y="1897380"/>
              <a:ext cx="7634358" cy="1287780"/>
              <a:chOff x="132592" y="1897380"/>
              <a:chExt cx="7634358" cy="1287780"/>
            </a:xfrm>
          </p:grpSpPr>
          <p:sp>
            <p:nvSpPr>
              <p:cNvPr id="360" name="Google Shape;360;p2"/>
              <p:cNvSpPr txBox="1"/>
              <p:nvPr/>
            </p:nvSpPr>
            <p:spPr>
              <a:xfrm>
                <a:off x="132592" y="2574651"/>
                <a:ext cx="7634358" cy="501356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-2426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I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975360" y="1897380"/>
                <a:ext cx="6568399" cy="1287780"/>
              </a:xfrm>
              <a:prstGeom prst="rect">
                <a:avLst/>
              </a:prstGeom>
              <a:noFill/>
              <a:ln cap="flat" cmpd="sng" w="25400">
                <a:solidFill>
                  <a:srgbClr val="42719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55c815f1b8_0_3"/>
          <p:cNvSpPr txBox="1"/>
          <p:nvPr>
            <p:ph idx="12" type="sldNum"/>
          </p:nvPr>
        </p:nvSpPr>
        <p:spPr>
          <a:xfrm>
            <a:off x="4205729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368" name="Google Shape;368;g155c815f1b8_0_3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g155c815f1b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370" name="Google Shape;370;g155c815f1b8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155c815f1b8_0_3"/>
          <p:cNvSpPr txBox="1"/>
          <p:nvPr/>
        </p:nvSpPr>
        <p:spPr>
          <a:xfrm>
            <a:off x="12241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IN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55c815f1b8_0_3"/>
          <p:cNvSpPr txBox="1"/>
          <p:nvPr/>
        </p:nvSpPr>
        <p:spPr>
          <a:xfrm>
            <a:off x="97775" y="3374825"/>
            <a:ext cx="49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Steady state achieved for Q1=30 and Q2=30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55c815f1b8_0_3"/>
          <p:cNvSpPr txBox="1"/>
          <p:nvPr/>
        </p:nvSpPr>
        <p:spPr>
          <a:xfrm>
            <a:off x="4022375" y="6085738"/>
            <a:ext cx="43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Steady state achieved for </a:t>
            </a:r>
            <a:r>
              <a:rPr b="1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Q1=30 and Q2=30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155c815f1b8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150" y="1083162"/>
            <a:ext cx="4562448" cy="22241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" name="Google Shape;375;g155c815f1b8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9876" y="3775025"/>
            <a:ext cx="4562448" cy="222420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aaeb1467f_4_17"/>
          <p:cNvSpPr txBox="1"/>
          <p:nvPr>
            <p:ph idx="12" type="sldNum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382" name="Google Shape;382;g15aaeb1467f_4_17"/>
          <p:cNvSpPr txBox="1"/>
          <p:nvPr/>
        </p:nvSpPr>
        <p:spPr>
          <a:xfrm>
            <a:off x="281959" y="111400"/>
            <a:ext cx="726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Data Driven State Space Equations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g15aaeb1467f_4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384" name="Google Shape;384;g15aaeb1467f_4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5aaeb1467f_4_17"/>
          <p:cNvSpPr txBox="1"/>
          <p:nvPr/>
        </p:nvSpPr>
        <p:spPr>
          <a:xfrm>
            <a:off x="1220000" y="634600"/>
            <a:ext cx="537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IN" sz="1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Dual Heater Modeling of TCLab (MIMO System)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5aaeb1467f_4_17"/>
          <p:cNvSpPr txBox="1"/>
          <p:nvPr/>
        </p:nvSpPr>
        <p:spPr>
          <a:xfrm>
            <a:off x="2073375" y="3908450"/>
            <a:ext cx="47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Temperature simulation for step changes in Q1 and Q2</a:t>
            </a:r>
            <a:endParaRPr b="1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g15aaeb1467f_4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1650" y="1083150"/>
            <a:ext cx="5515550" cy="26888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8" name="Google Shape;388;g15aaeb1467f_4_17"/>
          <p:cNvSpPr txBox="1"/>
          <p:nvPr/>
        </p:nvSpPr>
        <p:spPr>
          <a:xfrm>
            <a:off x="714350" y="4445125"/>
            <a:ext cx="7739700" cy="1477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above step response was used to develop data-driven state-space equations using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 Identification Toolbox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resulting pseudo states equations obtained in matrix form were used as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linear constraints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MPC formulation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51f5509c5_0_81"/>
          <p:cNvSpPr txBox="1"/>
          <p:nvPr>
            <p:ph idx="12" type="sldNum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395" name="Google Shape;395;g1551f5509c5_0_81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Closed-loop Simulation results.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g1551f5509c5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9" y="6358725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397" name="Google Shape;397;g1551f5509c5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51f5509c5_0_81"/>
          <p:cNvSpPr txBox="1"/>
          <p:nvPr/>
        </p:nvSpPr>
        <p:spPr>
          <a:xfrm>
            <a:off x="624850" y="634600"/>
            <a:ext cx="70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Demonstration of MPC Control Calculations &amp; Design and Tuning of Parameters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g1551f5509c5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7950" y="1083138"/>
            <a:ext cx="6674400" cy="32537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g1551f5509c5_0_81"/>
          <p:cNvSpPr txBox="1"/>
          <p:nvPr/>
        </p:nvSpPr>
        <p:spPr>
          <a:xfrm>
            <a:off x="3045400" y="4569088"/>
            <a:ext cx="2620800" cy="36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Best Case of Tuning Parameters</a:t>
            </a:r>
            <a:endParaRPr b="1" i="1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551f5509c5_0_81"/>
          <p:cNvSpPr txBox="1"/>
          <p:nvPr/>
        </p:nvSpPr>
        <p:spPr>
          <a:xfrm>
            <a:off x="546450" y="5065062"/>
            <a:ext cx="7634400" cy="939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Task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 formulation was solved multi-parametrically </a:t>
            </a:r>
            <a:r>
              <a:rPr b="1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(mp-MPC).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 was to confirm that the solution obtained were identical with that of MPC technique.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51f5509c5_0_64"/>
          <p:cNvSpPr txBox="1"/>
          <p:nvPr>
            <p:ph idx="12" type="sldNum"/>
          </p:nvPr>
        </p:nvSpPr>
        <p:spPr>
          <a:xfrm>
            <a:off x="4205704" y="656296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408" name="Google Shape;408;g1551f5509c5_0_64"/>
          <p:cNvSpPr txBox="1"/>
          <p:nvPr/>
        </p:nvSpPr>
        <p:spPr>
          <a:xfrm>
            <a:off x="928775" y="106400"/>
            <a:ext cx="706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g1551f5509c5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410" name="Google Shape;410;g1551f5509c5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1551f5509c5_0_64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551f5509c5_0_64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g1551f5509c5_0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925" y="1039800"/>
            <a:ext cx="5361874" cy="2613899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g1551f5509c5_0_64"/>
          <p:cNvPicPr preferRelativeResize="0"/>
          <p:nvPr/>
        </p:nvPicPr>
        <p:blipFill rotWithShape="1">
          <a:blip r:embed="rId6">
            <a:alphaModFix/>
          </a:blip>
          <a:srcRect b="0" l="0" r="-1512" t="-3304"/>
          <a:stretch/>
        </p:blipFill>
        <p:spPr>
          <a:xfrm>
            <a:off x="3269100" y="3808525"/>
            <a:ext cx="5670802" cy="28130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g1551f5509c5_0_64"/>
          <p:cNvSpPr txBox="1"/>
          <p:nvPr/>
        </p:nvSpPr>
        <p:spPr>
          <a:xfrm>
            <a:off x="117825" y="613375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Online MPC 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551f5509c5_0_64"/>
          <p:cNvSpPr txBox="1"/>
          <p:nvPr/>
        </p:nvSpPr>
        <p:spPr>
          <a:xfrm>
            <a:off x="6099525" y="3381300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mp-MPC 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551f5509c5_0_64"/>
          <p:cNvSpPr txBox="1"/>
          <p:nvPr/>
        </p:nvSpPr>
        <p:spPr>
          <a:xfrm>
            <a:off x="379650" y="4506675"/>
            <a:ext cx="2412600" cy="615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b="1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51f5509c5_0_288"/>
          <p:cNvSpPr txBox="1"/>
          <p:nvPr>
            <p:ph idx="12" type="sldNum"/>
          </p:nvPr>
        </p:nvSpPr>
        <p:spPr>
          <a:xfrm>
            <a:off x="4205704" y="649289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424" name="Google Shape;424;g1551f5509c5_0_288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g1551f5509c5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426" name="Google Shape;426;g1551f5509c5_0_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1551f5509c5_0_288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551f5509c5_0_288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1551f5509c5_0_288"/>
          <p:cNvSpPr txBox="1"/>
          <p:nvPr/>
        </p:nvSpPr>
        <p:spPr>
          <a:xfrm>
            <a:off x="117825" y="613375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Online MPC 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g1551f5509c5_0_2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926" y="1013578"/>
            <a:ext cx="5182248" cy="25263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1" name="Google Shape;431;g1551f5509c5_0_2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6475" y="3713100"/>
            <a:ext cx="5545848" cy="27036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2" name="Google Shape;432;g1551f5509c5_0_288"/>
          <p:cNvSpPr txBox="1"/>
          <p:nvPr/>
        </p:nvSpPr>
        <p:spPr>
          <a:xfrm>
            <a:off x="5862325" y="313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mp-MPC 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551f5509c5_0_288"/>
          <p:cNvSpPr txBox="1"/>
          <p:nvPr/>
        </p:nvSpPr>
        <p:spPr>
          <a:xfrm>
            <a:off x="281950" y="4597800"/>
            <a:ext cx="2628900" cy="615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51f5509c5_0_16"/>
          <p:cNvSpPr txBox="1"/>
          <p:nvPr>
            <p:ph idx="12" type="sldNum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103" name="Google Shape;103;g1551f5509c5_0_16"/>
          <p:cNvSpPr txBox="1"/>
          <p:nvPr/>
        </p:nvSpPr>
        <p:spPr>
          <a:xfrm>
            <a:off x="502409" y="3563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551f5509c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105" name="Google Shape;105;g1551f5509c5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551f5509c5_0_16"/>
          <p:cNvSpPr txBox="1"/>
          <p:nvPr/>
        </p:nvSpPr>
        <p:spPr>
          <a:xfrm>
            <a:off x="840950" y="1004200"/>
            <a:ext cx="70830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Dual Heater Modeling of TCLab.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Bilevel Model Predictive Control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Predictive Control (MPC) formulation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Data-Driven State Space equations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Closed Simulation results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Arial"/>
              <a:buChar char="●"/>
            </a:pPr>
            <a:r>
              <a:rPr b="1" i="0" lang="en-IN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Acknowledgement</a:t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51f5509c5_0_275"/>
          <p:cNvSpPr txBox="1"/>
          <p:nvPr>
            <p:ph idx="12" type="sldNum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440" name="Google Shape;440;g1551f5509c5_0_27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Closed Loop Simulation Results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g1551f5509c5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442" name="Google Shape;442;g1551f5509c5_0_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1551f5509c5_0_27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551f5509c5_0_27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1551f5509c5_0_275"/>
          <p:cNvSpPr txBox="1"/>
          <p:nvPr/>
        </p:nvSpPr>
        <p:spPr>
          <a:xfrm>
            <a:off x="656675" y="634600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Online MPC 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g1551f5509c5_0_2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75" y="1025838"/>
            <a:ext cx="5162362" cy="25166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7" name="Google Shape;447;g1551f5509c5_0_2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4350" y="3685950"/>
            <a:ext cx="5732573" cy="2794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8" name="Google Shape;448;g1551f5509c5_0_275"/>
          <p:cNvSpPr txBox="1"/>
          <p:nvPr/>
        </p:nvSpPr>
        <p:spPr>
          <a:xfrm>
            <a:off x="5842350" y="3218525"/>
            <a:ext cx="20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mp-MPC 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551f5509c5_0_275"/>
          <p:cNvSpPr txBox="1"/>
          <p:nvPr/>
        </p:nvSpPr>
        <p:spPr>
          <a:xfrm>
            <a:off x="379650" y="4506675"/>
            <a:ext cx="2412600" cy="615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MPC and mp-MPC results match.</a:t>
            </a:r>
            <a:endParaRPr b="1" i="1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 txBox="1"/>
          <p:nvPr>
            <p:ph idx="12" type="sldNum"/>
          </p:nvPr>
        </p:nvSpPr>
        <p:spPr>
          <a:xfrm>
            <a:off x="4255504" y="6480604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456" name="Google Shape;456;p16"/>
          <p:cNvSpPr txBox="1"/>
          <p:nvPr/>
        </p:nvSpPr>
        <p:spPr>
          <a:xfrm>
            <a:off x="355325" y="20284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458" name="Google Shape;4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6"/>
          <p:cNvSpPr txBox="1"/>
          <p:nvPr/>
        </p:nvSpPr>
        <p:spPr>
          <a:xfrm>
            <a:off x="1494600" y="1132250"/>
            <a:ext cx="5865600" cy="1600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of following algorithms: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LP|LP BLPP problems.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Multiparametric Linear Programming Problems (mp-LP)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Multiparametric Quadratic Programming Problems (mp-QP)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Comfortable in solving online MPC and mp-MPC.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6"/>
          <p:cNvSpPr txBox="1"/>
          <p:nvPr/>
        </p:nvSpPr>
        <p:spPr>
          <a:xfrm>
            <a:off x="706475" y="3139225"/>
            <a:ext cx="8025300" cy="1908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b="1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BLPP formulation for TClab. 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 is to get better set point tracking subject to minimisation of manipulated variables (u</a:t>
            </a:r>
            <a:r>
              <a:rPr b="0" baseline="-25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u</a:t>
            </a:r>
            <a:r>
              <a:rPr b="0" baseline="-25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the inner level.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AutoNum type="arabicPeriod"/>
            </a:pPr>
            <a:r>
              <a:rPr b="1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BLPP formulation for building system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is to minimise pollution concentration subject to thermal comfort of the occupants.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formulation is difficult as it involves non-linearity in its formulation.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746125" y="5456413"/>
            <a:ext cx="706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After bilevel has been successfully deployed on TCLab we can extend that to understand</a:t>
            </a:r>
            <a:r>
              <a:rPr b="1" i="1" lang="en-IN">
                <a:solidFill>
                  <a:srgbClr val="CC0000"/>
                </a:solidFill>
              </a:rPr>
              <a:t> complex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systems.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5e70d0ad4_0_22"/>
          <p:cNvSpPr txBox="1"/>
          <p:nvPr/>
        </p:nvSpPr>
        <p:spPr>
          <a:xfrm>
            <a:off x="281940" y="111388"/>
            <a:ext cx="291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55e70d0ad4_0_22"/>
          <p:cNvSpPr txBox="1"/>
          <p:nvPr>
            <p:ph idx="12" type="sldNum"/>
          </p:nvPr>
        </p:nvSpPr>
        <p:spPr>
          <a:xfrm>
            <a:off x="4254704" y="6332516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pic>
        <p:nvPicPr>
          <p:cNvPr id="471" name="Google Shape;471;g155e70d0ad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50" y="3298063"/>
            <a:ext cx="3790753" cy="252716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g155e70d0ad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9002" y="3788454"/>
            <a:ext cx="4138778" cy="944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155e70d0ad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474" name="Google Shape;474;g155e70d0ad4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155e70d0ad4_0_22"/>
          <p:cNvSpPr txBox="1"/>
          <p:nvPr/>
        </p:nvSpPr>
        <p:spPr>
          <a:xfrm>
            <a:off x="2582650" y="303325"/>
            <a:ext cx="35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155e70d0ad4_0_22"/>
          <p:cNvSpPr txBox="1"/>
          <p:nvPr/>
        </p:nvSpPr>
        <p:spPr>
          <a:xfrm>
            <a:off x="771500" y="1415150"/>
            <a:ext cx="7566900" cy="1493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thankful to the Post-doc in our research group Dr. Radhe Saini for his guidance during my course project.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also thankful to Prof. Hari Ganesh research group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for their support.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155e70d0ad4_0_22"/>
          <p:cNvSpPr txBox="1"/>
          <p:nvPr/>
        </p:nvSpPr>
        <p:spPr>
          <a:xfrm>
            <a:off x="5338388" y="51244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ee01f161d_0_102"/>
          <p:cNvSpPr txBox="1"/>
          <p:nvPr>
            <p:ph idx="12" type="sldNum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113" name="Google Shape;113;gfee01f161d_0_102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fee01f161d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115" name="Google Shape;115;gfee01f161d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fee01f161d_0_102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fee01f161d_0_102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ee01f161d_0_102"/>
          <p:cNvSpPr txBox="1"/>
          <p:nvPr/>
        </p:nvSpPr>
        <p:spPr>
          <a:xfrm>
            <a:off x="442925" y="2337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Hierarchical order in process industry</a:t>
            </a:r>
            <a:endParaRPr b="1" i="1" sz="4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fee01f161d_0_102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fee01f161d_0_102"/>
          <p:cNvSpPr txBox="1"/>
          <p:nvPr/>
        </p:nvSpPr>
        <p:spPr>
          <a:xfrm>
            <a:off x="2065525" y="883963"/>
            <a:ext cx="473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1" sz="17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fee01f161d_0_102"/>
          <p:cNvSpPr txBox="1"/>
          <p:nvPr/>
        </p:nvSpPr>
        <p:spPr>
          <a:xfrm>
            <a:off x="780300" y="1473950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ee01f161d_0_102"/>
          <p:cNvSpPr txBox="1"/>
          <p:nvPr/>
        </p:nvSpPr>
        <p:spPr>
          <a:xfrm>
            <a:off x="5128525" y="1989925"/>
            <a:ext cx="3600300" cy="2986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Process control activities are organized in the form of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b="0" i="0" lang="en-IN" sz="14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Figure 1.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For profitable plant operation the process control activities at different levels should be carefully coordinated.</a:t>
            </a:r>
            <a:endParaRPr b="0" i="0" sz="14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decision structures</a:t>
            </a:r>
            <a:r>
              <a:rPr b="0" i="0" lang="en-IN" sz="14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 can be mathematically represented using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multi-level programming principles</a:t>
            </a:r>
            <a:r>
              <a:rPr b="0" i="0" lang="en-IN" sz="14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fee01f161d_0_102"/>
          <p:cNvSpPr txBox="1"/>
          <p:nvPr/>
        </p:nvSpPr>
        <p:spPr>
          <a:xfrm>
            <a:off x="4621500" y="6514938"/>
            <a:ext cx="45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Seborg DE, Edgar TF, Mellichamp DA, Doyle III FJ.2016 Sep 13.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fee01f161d_0_102"/>
          <p:cNvSpPr txBox="1"/>
          <p:nvPr/>
        </p:nvSpPr>
        <p:spPr>
          <a:xfrm>
            <a:off x="142875" y="5694600"/>
            <a:ext cx="3543300" cy="384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IN" sz="13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Figure 1: Hierarchy of process control activities</a:t>
            </a:r>
            <a:endParaRPr b="0" i="1" sz="13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fee01f161d_0_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350" y="1110175"/>
            <a:ext cx="1210350" cy="43236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6" name="Google Shape;126;gfee01f161d_0_102"/>
          <p:cNvSpPr/>
          <p:nvPr/>
        </p:nvSpPr>
        <p:spPr>
          <a:xfrm>
            <a:off x="407225" y="3028088"/>
            <a:ext cx="1886100" cy="4878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ee01f161d_0_102"/>
          <p:cNvSpPr/>
          <p:nvPr/>
        </p:nvSpPr>
        <p:spPr>
          <a:xfrm>
            <a:off x="407225" y="4361350"/>
            <a:ext cx="1886100" cy="4878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fee01f161d_0_102"/>
          <p:cNvSpPr/>
          <p:nvPr/>
        </p:nvSpPr>
        <p:spPr>
          <a:xfrm>
            <a:off x="374475" y="2353963"/>
            <a:ext cx="1886100" cy="487800"/>
          </a:xfrm>
          <a:prstGeom prst="ellipse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fee01f161d_0_102"/>
          <p:cNvSpPr txBox="1"/>
          <p:nvPr/>
        </p:nvSpPr>
        <p:spPr>
          <a:xfrm>
            <a:off x="2412975" y="4358950"/>
            <a:ext cx="2136600" cy="646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measure process variables and implement the calculated control actions.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fee01f161d_0_102"/>
          <p:cNvSpPr txBox="1"/>
          <p:nvPr/>
        </p:nvSpPr>
        <p:spPr>
          <a:xfrm>
            <a:off x="2412975" y="3098350"/>
            <a:ext cx="2136600" cy="492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feedback and feedforward control techniques.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ee01f161d_0_102"/>
          <p:cNvSpPr txBox="1"/>
          <p:nvPr/>
        </p:nvSpPr>
        <p:spPr>
          <a:xfrm>
            <a:off x="2412850" y="2419675"/>
            <a:ext cx="2136600" cy="492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predictive control (MPC) strategy.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ee01f161d_0_0"/>
          <p:cNvSpPr txBox="1"/>
          <p:nvPr>
            <p:ph idx="12" type="sldNum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138" name="Google Shape;138;gfee01f161d_0_0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fee01f161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140" name="Google Shape;140;gfee01f161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fee01f161d_0_0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ee01f161d_0_0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fee01f161d_0_0"/>
          <p:cNvSpPr txBox="1"/>
          <p:nvPr/>
        </p:nvSpPr>
        <p:spPr>
          <a:xfrm>
            <a:off x="536350" y="23377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b="1" i="1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fee01f161d_0_0"/>
          <p:cNvSpPr txBox="1"/>
          <p:nvPr/>
        </p:nvSpPr>
        <p:spPr>
          <a:xfrm>
            <a:off x="651850" y="1073750"/>
            <a:ext cx="843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fee01f161d_0_0"/>
          <p:cNvSpPr txBox="1"/>
          <p:nvPr/>
        </p:nvSpPr>
        <p:spPr>
          <a:xfrm>
            <a:off x="597150" y="1445075"/>
            <a:ext cx="75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fee01f161d_0_0"/>
          <p:cNvSpPr txBox="1"/>
          <p:nvPr/>
        </p:nvSpPr>
        <p:spPr>
          <a:xfrm>
            <a:off x="923975" y="1852775"/>
            <a:ext cx="7443000" cy="2801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some literature, researchers have addressed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bilevel decision-making problems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Ryu et.al have taken one level as plant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planning/control problem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level as as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distribution network problem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IN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Styliani et.al have recasted planning and scheduling integration</a:t>
            </a:r>
            <a:r>
              <a:rPr b="0" i="0" lang="en-IN" sz="14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 a bi-level multi-follower problem. Upper level </a:t>
            </a:r>
            <a:r>
              <a:rPr b="0" i="0" lang="en-IN" sz="14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(planning) </a:t>
            </a:r>
            <a:r>
              <a:rPr b="0" i="0" lang="en-IN" sz="14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and lower level </a:t>
            </a:r>
            <a:r>
              <a:rPr b="0" i="0" lang="en-IN" sz="14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(scheduling)</a:t>
            </a:r>
            <a:r>
              <a:rPr b="0" i="0" lang="en-IN" sz="145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5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IN">
                <a:solidFill>
                  <a:srgbClr val="0000FF"/>
                </a:solidFill>
              </a:rPr>
              <a:t>B</a:t>
            </a:r>
            <a:r>
              <a:rPr b="1" i="1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ilevel programming</a:t>
            </a:r>
            <a:r>
              <a:rPr b="0" i="1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have evolved significantly in recent years.</a:t>
            </a:r>
            <a:endParaRPr b="0" i="1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Tri-level and other general multi-level programming problems</a:t>
            </a:r>
            <a:endParaRPr b="0" i="1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too are evolving gradually.</a:t>
            </a:r>
            <a:endParaRPr b="0" i="1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fee01f161d_0_0"/>
          <p:cNvSpPr txBox="1"/>
          <p:nvPr/>
        </p:nvSpPr>
        <p:spPr>
          <a:xfrm>
            <a:off x="4710125" y="6191838"/>
            <a:ext cx="461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2004 Jun 15;28(6-7):1121-9.</a:t>
            </a:r>
            <a:endParaRPr b="0" i="1" sz="1000" u="sng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Avraamidou, S., &amp; Pistikopoulos, E. N. (2018, June). IEEE.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ee01f161d_0_0"/>
          <p:cNvSpPr txBox="1"/>
          <p:nvPr/>
        </p:nvSpPr>
        <p:spPr>
          <a:xfrm>
            <a:off x="9050100" y="5841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fee01f161d_0_0"/>
          <p:cNvSpPr txBox="1"/>
          <p:nvPr/>
        </p:nvSpPr>
        <p:spPr>
          <a:xfrm>
            <a:off x="3782075" y="995375"/>
            <a:ext cx="140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n-IN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1" i="1" sz="17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e3f6406c_0_5"/>
          <p:cNvSpPr txBox="1"/>
          <p:nvPr>
            <p:ph idx="12" type="sldNum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156" name="Google Shape;156;g155e3f6406c_0_5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55e3f6406c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158" name="Google Shape;158;g155e3f6406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55e3f6406c_0_5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5e3f6406c_0_5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55e3f6406c_0_5"/>
          <p:cNvSpPr txBox="1"/>
          <p:nvPr/>
        </p:nvSpPr>
        <p:spPr>
          <a:xfrm>
            <a:off x="504150" y="69325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b="1" i="1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55e3f6406c_0_5"/>
          <p:cNvSpPr txBox="1"/>
          <p:nvPr/>
        </p:nvSpPr>
        <p:spPr>
          <a:xfrm>
            <a:off x="651850" y="1073750"/>
            <a:ext cx="84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55e3f6406c_0_5"/>
          <p:cNvSpPr txBox="1"/>
          <p:nvPr/>
        </p:nvSpPr>
        <p:spPr>
          <a:xfrm>
            <a:off x="2603800" y="840875"/>
            <a:ext cx="368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Bilevel Optimization Model</a:t>
            </a:r>
            <a:endParaRPr b="1" i="1" sz="17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55e3f6406c_0_5"/>
          <p:cNvSpPr txBox="1"/>
          <p:nvPr/>
        </p:nvSpPr>
        <p:spPr>
          <a:xfrm>
            <a:off x="4903375" y="6514950"/>
            <a:ext cx="430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Ryu JH, Dua V, Pistikopoulos EN.  2004 Jun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55e3f6406c_0_5"/>
          <p:cNvSpPr txBox="1"/>
          <p:nvPr/>
        </p:nvSpPr>
        <p:spPr>
          <a:xfrm>
            <a:off x="259228" y="1798347"/>
            <a:ext cx="1888200" cy="314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4437" l="-3186" r="-4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55e3f6406c_0_5"/>
          <p:cNvSpPr txBox="1"/>
          <p:nvPr/>
        </p:nvSpPr>
        <p:spPr>
          <a:xfrm>
            <a:off x="354955" y="2163454"/>
            <a:ext cx="266100" cy="231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102" l="-21418" r="-142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5e3f6406c_0_5"/>
          <p:cNvSpPr txBox="1"/>
          <p:nvPr/>
        </p:nvSpPr>
        <p:spPr>
          <a:xfrm>
            <a:off x="169242" y="2428793"/>
            <a:ext cx="1888200" cy="315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8873" l="0" r="-945" t="-55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55e3f6406c_0_5"/>
          <p:cNvSpPr txBox="1"/>
          <p:nvPr/>
        </p:nvSpPr>
        <p:spPr>
          <a:xfrm>
            <a:off x="220717" y="2869780"/>
            <a:ext cx="1888200" cy="315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7042" l="-2147" r="-5370" t="-58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55e3f6406c_0_5"/>
          <p:cNvSpPr txBox="1"/>
          <p:nvPr/>
        </p:nvSpPr>
        <p:spPr>
          <a:xfrm>
            <a:off x="206016" y="3097892"/>
            <a:ext cx="415200" cy="3276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55e3f6406c_0_5"/>
          <p:cNvSpPr txBox="1"/>
          <p:nvPr/>
        </p:nvSpPr>
        <p:spPr>
          <a:xfrm>
            <a:off x="118641" y="3413854"/>
            <a:ext cx="1990200" cy="428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9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55e3f6406c_0_5"/>
          <p:cNvSpPr txBox="1"/>
          <p:nvPr/>
        </p:nvSpPr>
        <p:spPr>
          <a:xfrm>
            <a:off x="2667100" y="1900350"/>
            <a:ext cx="1888200" cy="73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Leader’s problem or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decision problem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55e3f6406c_0_5"/>
          <p:cNvSpPr txBox="1"/>
          <p:nvPr/>
        </p:nvSpPr>
        <p:spPr>
          <a:xfrm>
            <a:off x="2714150" y="2894275"/>
            <a:ext cx="1888200" cy="73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Follower’s problem or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level decision problem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5e3f6406c_0_5"/>
          <p:cNvSpPr txBox="1"/>
          <p:nvPr/>
        </p:nvSpPr>
        <p:spPr>
          <a:xfrm>
            <a:off x="1816550" y="4903275"/>
            <a:ext cx="5976300" cy="1046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First level (production model) is constrained by another optimization problem (second level,the distribution model).	</a:t>
            </a:r>
            <a:endParaRPr b="0" i="1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55e3f6406c_0_5"/>
          <p:cNvSpPr/>
          <p:nvPr/>
        </p:nvSpPr>
        <p:spPr>
          <a:xfrm>
            <a:off x="2058949" y="1993599"/>
            <a:ext cx="558900" cy="307800"/>
          </a:xfrm>
          <a:prstGeom prst="rightArrow">
            <a:avLst>
              <a:gd fmla="val 11786" name="adj1"/>
              <a:gd fmla="val 52388" name="adj2"/>
            </a:avLst>
          </a:prstGeom>
          <a:solidFill>
            <a:schemeClr val="accent5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55e3f6406c_0_5"/>
          <p:cNvSpPr/>
          <p:nvPr/>
        </p:nvSpPr>
        <p:spPr>
          <a:xfrm>
            <a:off x="2084024" y="2898353"/>
            <a:ext cx="558900" cy="307800"/>
          </a:xfrm>
          <a:prstGeom prst="rightArrow">
            <a:avLst>
              <a:gd fmla="val 11786" name="adj1"/>
              <a:gd fmla="val 52388" name="adj2"/>
            </a:avLst>
          </a:prstGeom>
          <a:solidFill>
            <a:schemeClr val="accent5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55e3f6406c_0_5"/>
          <p:cNvSpPr/>
          <p:nvPr/>
        </p:nvSpPr>
        <p:spPr>
          <a:xfrm>
            <a:off x="198675" y="1613800"/>
            <a:ext cx="1888200" cy="2151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55e3f6406c_0_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38700" y="1874550"/>
            <a:ext cx="4092725" cy="183256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g155e3f6406c_0_5"/>
          <p:cNvSpPr txBox="1"/>
          <p:nvPr/>
        </p:nvSpPr>
        <p:spPr>
          <a:xfrm>
            <a:off x="2086875" y="4090300"/>
            <a:ext cx="51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55e3f6406c_0_5"/>
          <p:cNvSpPr txBox="1"/>
          <p:nvPr/>
        </p:nvSpPr>
        <p:spPr>
          <a:xfrm>
            <a:off x="5505450" y="4101200"/>
            <a:ext cx="30225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configuration of an enterprise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5e3f6406c_0_5"/>
          <p:cNvSpPr txBox="1"/>
          <p:nvPr/>
        </p:nvSpPr>
        <p:spPr>
          <a:xfrm>
            <a:off x="933450" y="4025000"/>
            <a:ext cx="3365100" cy="61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Aim is to minimise both Production cost and distribution cost.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539d20c0f_0_156"/>
          <p:cNvSpPr txBox="1"/>
          <p:nvPr>
            <p:ph idx="12" type="sldNum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187" name="Google Shape;187;g15539d20c0f_0_156"/>
          <p:cNvSpPr txBox="1"/>
          <p:nvPr/>
        </p:nvSpPr>
        <p:spPr>
          <a:xfrm>
            <a:off x="941109" y="69175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Parametric Programming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5539d20c0f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9" y="6358724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189" name="Google Shape;189;g15539d20c0f_0_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5539d20c0f_0_156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5539d20c0f_0_156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5539d20c0f_0_156"/>
          <p:cNvSpPr txBox="1"/>
          <p:nvPr/>
        </p:nvSpPr>
        <p:spPr>
          <a:xfrm>
            <a:off x="1047450" y="916375"/>
            <a:ext cx="7059600" cy="2770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into account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varying parameters (𝜃).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is to obtain the </a:t>
            </a:r>
            <a:r>
              <a:rPr b="0" i="0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optimal solution (𝒙)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an explicit function of the parameters.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5539d20c0f_0_156"/>
          <p:cNvSpPr txBox="1"/>
          <p:nvPr/>
        </p:nvSpPr>
        <p:spPr>
          <a:xfrm>
            <a:off x="2458850" y="3289463"/>
            <a:ext cx="50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General parametric nonlinear programming problem</a:t>
            </a:r>
            <a:endParaRPr b="1" i="1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5539d20c0f_0_156"/>
          <p:cNvSpPr txBox="1"/>
          <p:nvPr/>
        </p:nvSpPr>
        <p:spPr>
          <a:xfrm>
            <a:off x="2718700" y="516175"/>
            <a:ext cx="36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An Effective Solution Strategy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5539d20c0f_0_156"/>
          <p:cNvSpPr/>
          <p:nvPr/>
        </p:nvSpPr>
        <p:spPr>
          <a:xfrm>
            <a:off x="3117600" y="1808075"/>
            <a:ext cx="27825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g15539d20c0f_0_156"/>
          <p:cNvGrpSpPr/>
          <p:nvPr/>
        </p:nvGrpSpPr>
        <p:grpSpPr>
          <a:xfrm>
            <a:off x="3431705" y="1843471"/>
            <a:ext cx="2460300" cy="1458762"/>
            <a:chOff x="2897180" y="4261984"/>
            <a:chExt cx="2460300" cy="1458762"/>
          </a:xfrm>
        </p:grpSpPr>
        <p:sp>
          <p:nvSpPr>
            <p:cNvPr id="197" name="Google Shape;197;g15539d20c0f_0_156"/>
            <p:cNvSpPr txBox="1"/>
            <p:nvPr/>
          </p:nvSpPr>
          <p:spPr>
            <a:xfrm>
              <a:off x="3191135" y="4261984"/>
              <a:ext cx="999000" cy="2154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37130" l="-3042" r="-1821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15539d20c0f_0_156"/>
            <p:cNvSpPr txBox="1"/>
            <p:nvPr/>
          </p:nvSpPr>
          <p:spPr>
            <a:xfrm>
              <a:off x="2897180" y="4515346"/>
              <a:ext cx="2460300" cy="12054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-736" r="0" t="-1007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15539d20c0f_0_156"/>
            <p:cNvSpPr txBox="1"/>
            <p:nvPr/>
          </p:nvSpPr>
          <p:spPr>
            <a:xfrm>
              <a:off x="3191135" y="4369706"/>
              <a:ext cx="382500" cy="307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15539d20c0f_0_156"/>
          <p:cNvSpPr txBox="1"/>
          <p:nvPr/>
        </p:nvSpPr>
        <p:spPr>
          <a:xfrm>
            <a:off x="5167325" y="6386775"/>
            <a:ext cx="475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b="0" i="0" sz="10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https://parametric.tamu.edu/POP/</a:t>
            </a:r>
            <a:endParaRPr b="0" i="0" sz="10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5539d20c0f_0_1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07150" y="3786025"/>
            <a:ext cx="4222351" cy="26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ee01f161d_0_37"/>
          <p:cNvSpPr txBox="1"/>
          <p:nvPr>
            <p:ph idx="12" type="sldNum"/>
          </p:nvPr>
        </p:nvSpPr>
        <p:spPr>
          <a:xfrm>
            <a:off x="42057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208" name="Google Shape;208;gfee01f161d_0_37"/>
          <p:cNvSpPr txBox="1"/>
          <p:nvPr/>
        </p:nvSpPr>
        <p:spPr>
          <a:xfrm>
            <a:off x="281959" y="111400"/>
            <a:ext cx="726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fee01f161d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24" y="6396000"/>
            <a:ext cx="1754710" cy="4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210" name="Google Shape;210;gfee01f161d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ee01f161d_0_37"/>
          <p:cNvSpPr txBox="1"/>
          <p:nvPr/>
        </p:nvSpPr>
        <p:spPr>
          <a:xfrm>
            <a:off x="442925" y="13001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fee01f161d_0_37"/>
          <p:cNvSpPr txBox="1"/>
          <p:nvPr/>
        </p:nvSpPr>
        <p:spPr>
          <a:xfrm>
            <a:off x="442925" y="12287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ee01f161d_0_37"/>
          <p:cNvSpPr txBox="1"/>
          <p:nvPr/>
        </p:nvSpPr>
        <p:spPr>
          <a:xfrm>
            <a:off x="348950" y="65200"/>
            <a:ext cx="733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1" lang="en-I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I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IN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Multiparametric Programming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fee01f161d_0_37"/>
          <p:cNvSpPr txBox="1"/>
          <p:nvPr/>
        </p:nvSpPr>
        <p:spPr>
          <a:xfrm>
            <a:off x="894000" y="634600"/>
            <a:ext cx="726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-IN" sz="13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Formulation of Multiparametric Linear (mp-LP) and Quadratic Programming (mp-QP) </a:t>
            </a:r>
            <a:endParaRPr b="1" i="1" sz="13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fee01f161d_0_37"/>
          <p:cNvSpPr txBox="1"/>
          <p:nvPr/>
        </p:nvSpPr>
        <p:spPr>
          <a:xfrm>
            <a:off x="281950" y="5607075"/>
            <a:ext cx="5282400" cy="369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parameter space(𝜃 ) is partitioned into nine set of critical regions (CR</a:t>
            </a:r>
            <a:r>
              <a:rPr b="0" baseline="-25000" i="1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fee01f161d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7625" y="2565565"/>
            <a:ext cx="5974949" cy="282456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7" name="Google Shape;217;gfee01f161d_0_37"/>
          <p:cNvSpPr/>
          <p:nvPr/>
        </p:nvSpPr>
        <p:spPr>
          <a:xfrm>
            <a:off x="1206575" y="5101975"/>
            <a:ext cx="476400" cy="554100"/>
          </a:xfrm>
          <a:prstGeom prst="bentArrow">
            <a:avLst>
              <a:gd fmla="val 15146" name="adj1"/>
              <a:gd fmla="val 11282" name="adj2"/>
              <a:gd fmla="val 12712" name="adj3"/>
              <a:gd fmla="val 9715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fee01f161d_0_37"/>
          <p:cNvSpPr txBox="1"/>
          <p:nvPr/>
        </p:nvSpPr>
        <p:spPr>
          <a:xfrm>
            <a:off x="5789500" y="5607075"/>
            <a:ext cx="3187200" cy="554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critical region has its own function optimal solution x*(𝜃 ) and Z*(𝜃 )</a:t>
            </a:r>
            <a:endParaRPr b="0" i="1" sz="13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ee01f161d_0_37"/>
          <p:cNvSpPr/>
          <p:nvPr/>
        </p:nvSpPr>
        <p:spPr>
          <a:xfrm flipH="1" rot="-1553">
            <a:off x="7254132" y="5008074"/>
            <a:ext cx="664200" cy="741900"/>
          </a:xfrm>
          <a:prstGeom prst="bentArrow">
            <a:avLst>
              <a:gd fmla="val 10284" name="adj1"/>
              <a:gd fmla="val 11282" name="adj2"/>
              <a:gd fmla="val 12712" name="adj3"/>
              <a:gd fmla="val 9715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ee01f161d_0_37"/>
          <p:cNvSpPr txBox="1"/>
          <p:nvPr/>
        </p:nvSpPr>
        <p:spPr>
          <a:xfrm>
            <a:off x="2125750" y="6091200"/>
            <a:ext cx="3474600" cy="400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Verification was done using quadprog solver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ee01f161d_0_37"/>
          <p:cNvSpPr txBox="1"/>
          <p:nvPr/>
        </p:nvSpPr>
        <p:spPr>
          <a:xfrm>
            <a:off x="525722" y="1165052"/>
            <a:ext cx="4572000" cy="954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5255" l="0" r="0" t="-1311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fee01f161d_0_37"/>
          <p:cNvSpPr txBox="1"/>
          <p:nvPr/>
        </p:nvSpPr>
        <p:spPr>
          <a:xfrm>
            <a:off x="2741850" y="2192100"/>
            <a:ext cx="39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of mp-QP: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𝒙</a:t>
            </a: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(𝜃)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=𝑊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 + 𝘸 </a:t>
            </a: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Φ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𝜃≤𝜙</a:t>
            </a:r>
            <a:r>
              <a:rPr b="0" baseline="3000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𝘪</a:t>
            </a:r>
            <a:endParaRPr b="0" baseline="3000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ee01f161d_0_37"/>
          <p:cNvSpPr/>
          <p:nvPr/>
        </p:nvSpPr>
        <p:spPr>
          <a:xfrm>
            <a:off x="1494075" y="1089925"/>
            <a:ext cx="3551400" cy="106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fee01f161d_0_37"/>
          <p:cNvSpPr txBox="1"/>
          <p:nvPr/>
        </p:nvSpPr>
        <p:spPr>
          <a:xfrm>
            <a:off x="5883100" y="6378125"/>
            <a:ext cx="33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Faísca NP, Dua V, Pistikopoulos EN. 2007 Feb 9;1:1-23.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39d20c0f_0_141"/>
          <p:cNvSpPr txBox="1"/>
          <p:nvPr>
            <p:ph idx="12" type="sldNum"/>
          </p:nvPr>
        </p:nvSpPr>
        <p:spPr>
          <a:xfrm>
            <a:off x="4053304" y="65017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231" name="Google Shape;231;g15539d20c0f_0_141"/>
          <p:cNvSpPr txBox="1"/>
          <p:nvPr/>
        </p:nvSpPr>
        <p:spPr>
          <a:xfrm>
            <a:off x="281950" y="111400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15539d20c0f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24" y="6395450"/>
            <a:ext cx="175339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233" name="Google Shape;233;g15539d20c0f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5539d20c0f_0_141"/>
          <p:cNvSpPr txBox="1"/>
          <p:nvPr/>
        </p:nvSpPr>
        <p:spPr>
          <a:xfrm>
            <a:off x="1756675" y="520450"/>
            <a:ext cx="53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-IN" sz="13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Formulation of  Linear BLPP (LP/BLPP)</a:t>
            </a:r>
            <a:endParaRPr b="1" i="1" sz="13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5539d20c0f_0_1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0000" y="3043850"/>
            <a:ext cx="5848397" cy="285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g15539d20c0f_0_141"/>
          <p:cNvSpPr txBox="1"/>
          <p:nvPr/>
        </p:nvSpPr>
        <p:spPr>
          <a:xfrm>
            <a:off x="2441100" y="5972175"/>
            <a:ext cx="4261800" cy="400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Inner Level solved multi-parametrically</a:t>
            </a:r>
            <a:endParaRPr b="1" i="1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5539d20c0f_0_141"/>
          <p:cNvSpPr txBox="1"/>
          <p:nvPr/>
        </p:nvSpPr>
        <p:spPr>
          <a:xfrm>
            <a:off x="4710125" y="6514950"/>
            <a:ext cx="526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IN" sz="1000" u="sng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Faísca, Nuno P., et al. </a:t>
            </a:r>
            <a:r>
              <a:rPr b="0" i="1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Global Optimization</a:t>
            </a:r>
            <a:r>
              <a:rPr b="0" i="0" lang="en-IN" sz="10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38.4 (2007).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15539d20c0f_0_141"/>
          <p:cNvSpPr txBox="1"/>
          <p:nvPr/>
        </p:nvSpPr>
        <p:spPr>
          <a:xfrm>
            <a:off x="1920032" y="857979"/>
            <a:ext cx="4572000" cy="30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9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5539d20c0f_0_141"/>
          <p:cNvSpPr txBox="1"/>
          <p:nvPr/>
        </p:nvSpPr>
        <p:spPr>
          <a:xfrm>
            <a:off x="2438805" y="1033750"/>
            <a:ext cx="3222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7771" l="-7687" r="-115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5539d20c0f_0_141"/>
          <p:cNvSpPr txBox="1"/>
          <p:nvPr/>
        </p:nvSpPr>
        <p:spPr>
          <a:xfrm>
            <a:off x="1468617" y="1275693"/>
            <a:ext cx="4572000" cy="30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9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5539d20c0f_0_141"/>
          <p:cNvSpPr txBox="1"/>
          <p:nvPr/>
        </p:nvSpPr>
        <p:spPr>
          <a:xfrm>
            <a:off x="2487033" y="1440791"/>
            <a:ext cx="1539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7771" l="-23067" r="-2306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5539d20c0f_0_141"/>
          <p:cNvSpPr txBox="1"/>
          <p:nvPr/>
        </p:nvSpPr>
        <p:spPr>
          <a:xfrm>
            <a:off x="2355569" y="1673953"/>
            <a:ext cx="18135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1163" l="-685" r="-1385" t="-58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5539d20c0f_0_141"/>
          <p:cNvSpPr txBox="1"/>
          <p:nvPr/>
        </p:nvSpPr>
        <p:spPr>
          <a:xfrm>
            <a:off x="2681591" y="1953677"/>
            <a:ext cx="22452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4437" l="-2819" r="-28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5539d20c0f_0_141"/>
          <p:cNvSpPr txBox="1"/>
          <p:nvPr/>
        </p:nvSpPr>
        <p:spPr>
          <a:xfrm>
            <a:off x="2681591" y="2186192"/>
            <a:ext cx="22494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8873" l="-2803" r="-2242" t="-55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5539d20c0f_0_141"/>
          <p:cNvSpPr txBox="1"/>
          <p:nvPr/>
        </p:nvSpPr>
        <p:spPr>
          <a:xfrm>
            <a:off x="2765697" y="2401636"/>
            <a:ext cx="5277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47042" l="-6970" r="-6969" t="-58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5539d20c0f_0_141"/>
          <p:cNvSpPr txBox="1"/>
          <p:nvPr/>
        </p:nvSpPr>
        <p:spPr>
          <a:xfrm>
            <a:off x="2765697" y="2635328"/>
            <a:ext cx="485100" cy="215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6660" l="-2558" r="-768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5539d20c0f_0_141"/>
          <p:cNvSpPr/>
          <p:nvPr/>
        </p:nvSpPr>
        <p:spPr>
          <a:xfrm>
            <a:off x="1756663" y="828075"/>
            <a:ext cx="4422600" cy="202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5539d20c0f_0_141"/>
          <p:cNvSpPr/>
          <p:nvPr/>
        </p:nvSpPr>
        <p:spPr>
          <a:xfrm flipH="1" rot="-1553">
            <a:off x="7009032" y="3930374"/>
            <a:ext cx="664200" cy="741900"/>
          </a:xfrm>
          <a:prstGeom prst="bentArrow">
            <a:avLst>
              <a:gd fmla="val 10284" name="adj1"/>
              <a:gd fmla="val 11282" name="adj2"/>
              <a:gd fmla="val 12712" name="adj3"/>
              <a:gd fmla="val 9715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5539d20c0f_0_141"/>
          <p:cNvSpPr txBox="1"/>
          <p:nvPr/>
        </p:nvSpPr>
        <p:spPr>
          <a:xfrm>
            <a:off x="7323650" y="4615100"/>
            <a:ext cx="1653000" cy="923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I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Five critical regions are obtained with y as an explicit function of x.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ee01f161d_0_68"/>
          <p:cNvSpPr txBox="1"/>
          <p:nvPr>
            <p:ph idx="12" type="sldNum"/>
          </p:nvPr>
        </p:nvSpPr>
        <p:spPr>
          <a:xfrm>
            <a:off x="4205704" y="6349341"/>
            <a:ext cx="63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IN"/>
              <a:t>‹#›</a:t>
            </a:fld>
            <a:endParaRPr b="1"/>
          </a:p>
        </p:txBody>
      </p:sp>
      <p:sp>
        <p:nvSpPr>
          <p:cNvPr id="256" name="Google Shape;256;gfee01f161d_0_68"/>
          <p:cNvSpPr txBox="1"/>
          <p:nvPr/>
        </p:nvSpPr>
        <p:spPr>
          <a:xfrm>
            <a:off x="281950" y="157675"/>
            <a:ext cx="747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IN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Bilevel Programming Problem (BLPP)</a:t>
            </a:r>
            <a:endParaRPr b="1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fee01f161d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" y="6271239"/>
            <a:ext cx="2136652" cy="4876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c Cognitive Science Admission 2014-15, Indian Institute of Technology (IIT),  Gandhinagar" id="258" name="Google Shape;258;gfee01f161d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4683" y="0"/>
            <a:ext cx="1094080" cy="108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fee01f161d_0_68"/>
          <p:cNvSpPr txBox="1"/>
          <p:nvPr/>
        </p:nvSpPr>
        <p:spPr>
          <a:xfrm>
            <a:off x="1052525" y="1528775"/>
            <a:ext cx="35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fee01f161d_0_68"/>
          <p:cNvSpPr txBox="1"/>
          <p:nvPr/>
        </p:nvSpPr>
        <p:spPr>
          <a:xfrm>
            <a:off x="1052525" y="1457325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fee01f161d_0_68"/>
          <p:cNvSpPr txBox="1"/>
          <p:nvPr/>
        </p:nvSpPr>
        <p:spPr>
          <a:xfrm>
            <a:off x="764025" y="5999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                 </a:t>
            </a:r>
            <a:r>
              <a:rPr b="1" i="1" lang="en-IN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   Solution of a linear bilevel programming problem.</a:t>
            </a:r>
            <a:endParaRPr b="1" i="1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fee01f161d_0_68"/>
          <p:cNvSpPr txBox="1"/>
          <p:nvPr/>
        </p:nvSpPr>
        <p:spPr>
          <a:xfrm>
            <a:off x="2174700" y="5790550"/>
            <a:ext cx="5251800" cy="384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IN" sz="13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1" lang="en-IN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Solution obtained after solving outer level problem</a:t>
            </a:r>
            <a:endParaRPr b="1" i="1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gfee01f161d_0_68"/>
          <p:cNvGraphicFramePr/>
          <p:nvPr/>
        </p:nvGraphicFramePr>
        <p:xfrm>
          <a:off x="1828338" y="3255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{7C1A225E-F4F1-4AEB-B03D-41A66EE892DA}</a:tableStyleId>
              </a:tblPr>
              <a:tblGrid>
                <a:gridCol w="746250"/>
                <a:gridCol w="2584950"/>
                <a:gridCol w="2432375"/>
              </a:tblGrid>
              <a:tr h="3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dk1"/>
                          </a:solidFill>
                        </a:rPr>
                        <a:t>Fields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dk1"/>
                          </a:solidFill>
                        </a:rPr>
                        <a:t>Optimised variables (𝑥)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dk1"/>
                          </a:solidFill>
                        </a:rPr>
                        <a:t>Function values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[0.5000 ; 0.5000]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-6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-6.0000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[0 ; 0.7500]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-23.0000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[0.5000 ; 0.5000]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-6.0000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[0 ; 0.9000]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-26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gfee01f161d_0_68"/>
          <p:cNvSpPr txBox="1"/>
          <p:nvPr/>
        </p:nvSpPr>
        <p:spPr>
          <a:xfrm>
            <a:off x="2529632" y="1086579"/>
            <a:ext cx="4572000" cy="30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5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fee01f161d_0_68"/>
          <p:cNvSpPr txBox="1"/>
          <p:nvPr/>
        </p:nvSpPr>
        <p:spPr>
          <a:xfrm>
            <a:off x="3048405" y="1262350"/>
            <a:ext cx="3222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766" l="-7688" r="-1152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fee01f161d_0_68"/>
          <p:cNvSpPr txBox="1"/>
          <p:nvPr/>
        </p:nvSpPr>
        <p:spPr>
          <a:xfrm>
            <a:off x="2078217" y="1504293"/>
            <a:ext cx="4572000" cy="307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fee01f161d_0_68"/>
          <p:cNvSpPr txBox="1"/>
          <p:nvPr/>
        </p:nvSpPr>
        <p:spPr>
          <a:xfrm>
            <a:off x="3096633" y="1669391"/>
            <a:ext cx="153900" cy="215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7766" l="-23067" r="-230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fee01f161d_0_68"/>
          <p:cNvSpPr txBox="1"/>
          <p:nvPr/>
        </p:nvSpPr>
        <p:spPr>
          <a:xfrm>
            <a:off x="2965169" y="1902553"/>
            <a:ext cx="18135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1166" l="-686" r="-1388" t="-58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fee01f161d_0_68"/>
          <p:cNvSpPr txBox="1"/>
          <p:nvPr/>
        </p:nvSpPr>
        <p:spPr>
          <a:xfrm>
            <a:off x="3291191" y="2182277"/>
            <a:ext cx="22452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4437" l="-2818" r="-281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fee01f161d_0_68"/>
          <p:cNvSpPr txBox="1"/>
          <p:nvPr/>
        </p:nvSpPr>
        <p:spPr>
          <a:xfrm>
            <a:off x="3291191" y="2414792"/>
            <a:ext cx="2249400" cy="215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38873" l="-2807" r="-2237" t="-55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ee01f161d_0_68"/>
          <p:cNvSpPr txBox="1"/>
          <p:nvPr/>
        </p:nvSpPr>
        <p:spPr>
          <a:xfrm>
            <a:off x="3375297" y="2630236"/>
            <a:ext cx="527700" cy="215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47042" l="-6968" r="-6968" t="-58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ee01f161d_0_68"/>
          <p:cNvSpPr txBox="1"/>
          <p:nvPr/>
        </p:nvSpPr>
        <p:spPr>
          <a:xfrm>
            <a:off x="3375297" y="2863928"/>
            <a:ext cx="485100" cy="215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6657" l="-2557" r="-768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ee01f161d_0_68"/>
          <p:cNvSpPr/>
          <p:nvPr/>
        </p:nvSpPr>
        <p:spPr>
          <a:xfrm>
            <a:off x="2316963" y="1081563"/>
            <a:ext cx="4422600" cy="2022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fee01f161d_0_68"/>
          <p:cNvSpPr/>
          <p:nvPr/>
        </p:nvSpPr>
        <p:spPr>
          <a:xfrm flipH="1" rot="-1346">
            <a:off x="7349351" y="5418700"/>
            <a:ext cx="766200" cy="832800"/>
          </a:xfrm>
          <a:prstGeom prst="bentArrow">
            <a:avLst>
              <a:gd fmla="val 10284" name="adj1"/>
              <a:gd fmla="val 11282" name="adj2"/>
              <a:gd fmla="val 12712" name="adj3"/>
              <a:gd fmla="val 9715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fee01f161d_0_68"/>
          <p:cNvSpPr txBox="1"/>
          <p:nvPr/>
        </p:nvSpPr>
        <p:spPr>
          <a:xfrm>
            <a:off x="6788525" y="6257050"/>
            <a:ext cx="2249400" cy="384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IN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 optimum solution</a:t>
            </a:r>
            <a:endParaRPr b="1" i="1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2022-04-10T08:52:36Z</dcterms:created>
  <dc:creator>Radhe</dc:creator>
</cp:coreProperties>
</file>