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9AA0A6"/>
          </p15:clr>
        </p15:guide>
        <p15:guide id="2" pos="2967">
          <p15:clr>
            <a:srgbClr val="9AA0A6"/>
          </p15:clr>
        </p15:guide>
        <p15:guide id="3" orient="horz" pos="57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w5+zh+foeJIQdeDSy30mZg3hu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1A225E-F4F1-4AEB-B03D-41A66EE892DA}">
  <a:tblStyle styleId="{7C1A225E-F4F1-4AEB-B03D-41A66EE892D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967"/>
        <p:guide orient="horz" pos="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539d20c0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5539d20c0f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15539d20c0f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5e70d0ad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155e70d0ad4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g155e70d0ad4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51f5509c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51f5509c5_0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g1551f5509c5_0_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55ea4cf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55ea4cfc4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g155ea4cfc4c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5c815f1b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55c815f1b8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g155c815f1b8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aaeb1467f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5aaeb1467f_4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g15aaeb1467f_4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551f5509c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g1551f5509c5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g1551f5509c5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51f5509c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g1551f5509c5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" name="Google Shape;405;g1551f5509c5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551f5509c5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g1551f5509c5_0_2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1" name="Google Shape;421;g1551f5509c5_0_2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51f5509c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551f5509c5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1551f5509c5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551f5509c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g1551f5509c5_0_2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g1551f5509c5_0_2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3" name="Google Shape;45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55e70d0a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g155e70d0ad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g155e70d0ad4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ee01f161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fee01f161d_0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fee01f161d_0_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5e3f640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55e3f6406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155e3f6406c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539d20c0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5539d20c0f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15539d20c0f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ee01f161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fee01f161d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fee01f161d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539d20c0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5539d20c0f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15539d20c0f_0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ee01f161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fee01f161d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fee01f161d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jpg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jp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3.jp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3.jp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602085" y="279967"/>
            <a:ext cx="7392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CL-699 Mid-Semester Presentation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023811" y="2735493"/>
            <a:ext cx="490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Subhi Gupta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644162" y="5037114"/>
            <a:ext cx="608427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Discipline of Chemical Engineering,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 Gandhinagar,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Palaj, Gujarat – 382055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</a:t>
            </a:fld>
            <a:endParaRPr b="1"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8373" y="3444304"/>
            <a:ext cx="1609765" cy="1582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 descr="MSc Cognitive Science Admission 2014-15, Indian Institute of Technology (IIT),  Gandhinaga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759275" y="1347100"/>
            <a:ext cx="8070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Bilevel Programming and its Application to</a:t>
            </a:r>
            <a:endParaRPr sz="1800" b="1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Model Predictive Control</a:t>
            </a:r>
            <a:endParaRPr sz="1800" b="1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539d20c0f_1_2"/>
          <p:cNvSpPr txBox="1">
            <a:spLocks noGrp="1"/>
          </p:cNvSpPr>
          <p:nvPr>
            <p:ph type="sldNum" idx="12"/>
          </p:nvPr>
        </p:nvSpPr>
        <p:spPr>
          <a:xfrm>
            <a:off x="3873704" y="64087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10</a:t>
            </a:fld>
            <a:endParaRPr b="1"/>
          </a:p>
        </p:txBody>
      </p:sp>
      <p:sp>
        <p:nvSpPr>
          <p:cNvPr id="282" name="Google Shape;282;g15539d20c0f_1_2"/>
          <p:cNvSpPr txBox="1"/>
          <p:nvPr/>
        </p:nvSpPr>
        <p:spPr>
          <a:xfrm>
            <a:off x="615184" y="2429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Model predictive control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g15539d20c0f_1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9" y="6358725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5539d20c0f_1_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5539d20c0f_1_2"/>
          <p:cNvSpPr txBox="1"/>
          <p:nvPr/>
        </p:nvSpPr>
        <p:spPr>
          <a:xfrm>
            <a:off x="1849200" y="3624950"/>
            <a:ext cx="705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15539d20c0f_1_2"/>
          <p:cNvSpPr txBox="1"/>
          <p:nvPr/>
        </p:nvSpPr>
        <p:spPr>
          <a:xfrm>
            <a:off x="1077675" y="1076325"/>
            <a:ext cx="6917100" cy="4925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application of Bilevel lies in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hierarchical model Predictive control (MPC) structures.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recent attempt has been made to solve MPC in hierarchical manner.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Styliani et.al in 2017 employed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two level hierarchical mp-MPC</a:t>
            </a: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 continuous stirred tank reactor (CSTR) system.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a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multi-parametric bi-level algorithm</a:t>
            </a: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development of explicit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hierarchical controllers</a:t>
            </a: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limited application.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 such algorithms hold a good possibility to be explored and extended on more complex systems in near future.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5539d20c0f_1_2"/>
          <p:cNvSpPr/>
          <p:nvPr/>
        </p:nvSpPr>
        <p:spPr>
          <a:xfrm>
            <a:off x="2643875" y="2049250"/>
            <a:ext cx="3233050" cy="3651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 1 (Optimisation Problem 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5539d20c0f_1_2"/>
          <p:cNvSpPr/>
          <p:nvPr/>
        </p:nvSpPr>
        <p:spPr>
          <a:xfrm>
            <a:off x="2643875" y="2601238"/>
            <a:ext cx="32025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 2 (Optimisation Problem 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5539d20c0f_1_2"/>
          <p:cNvSpPr/>
          <p:nvPr/>
        </p:nvSpPr>
        <p:spPr>
          <a:xfrm>
            <a:off x="2628575" y="3202650"/>
            <a:ext cx="3233100" cy="30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g15539d20c0f_1_2"/>
          <p:cNvCxnSpPr/>
          <p:nvPr/>
        </p:nvCxnSpPr>
        <p:spPr>
          <a:xfrm>
            <a:off x="3951525" y="2441125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1" name="Google Shape;291;g15539d20c0f_1_2"/>
          <p:cNvCxnSpPr/>
          <p:nvPr/>
        </p:nvCxnSpPr>
        <p:spPr>
          <a:xfrm>
            <a:off x="3951525" y="3006738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2" name="Google Shape;292;g15539d20c0f_1_2"/>
          <p:cNvCxnSpPr/>
          <p:nvPr/>
        </p:nvCxnSpPr>
        <p:spPr>
          <a:xfrm>
            <a:off x="4582900" y="2985650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3" name="Google Shape;293;g15539d20c0f_1_2"/>
          <p:cNvCxnSpPr/>
          <p:nvPr/>
        </p:nvCxnSpPr>
        <p:spPr>
          <a:xfrm>
            <a:off x="4582900" y="2397138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4" name="Google Shape;294;g15539d20c0f_1_2"/>
          <p:cNvSpPr txBox="1"/>
          <p:nvPr/>
        </p:nvSpPr>
        <p:spPr>
          <a:xfrm>
            <a:off x="4710125" y="6332550"/>
            <a:ext cx="443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Avraamidou S, Pistikopoulos EN.In Computer aided chemical engineering 2017 Jan 1.Elsevier.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55e70d0ad4_0_55"/>
          <p:cNvSpPr txBox="1">
            <a:spLocks noGrp="1"/>
          </p:cNvSpPr>
          <p:nvPr>
            <p:ph type="sldNum" idx="12"/>
          </p:nvPr>
        </p:nvSpPr>
        <p:spPr>
          <a:xfrm>
            <a:off x="4026104" y="64849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11</a:t>
            </a:fld>
            <a:endParaRPr b="1"/>
          </a:p>
        </p:txBody>
      </p:sp>
      <p:sp>
        <p:nvSpPr>
          <p:cNvPr id="301" name="Google Shape;301;g155e70d0ad4_0_55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155e70d0ad4_0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155e70d0ad4_0_55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55e70d0ad4_0_55"/>
          <p:cNvSpPr txBox="1"/>
          <p:nvPr/>
        </p:nvSpPr>
        <p:spPr>
          <a:xfrm>
            <a:off x="381000" y="325300"/>
            <a:ext cx="7613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IN" sz="2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Model Predictive Control (MPC) 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g155e70d0ad4_0_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800" y="1547575"/>
            <a:ext cx="6511624" cy="328702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6" name="Google Shape;306;g155e70d0ad4_0_55"/>
          <p:cNvSpPr txBox="1"/>
          <p:nvPr/>
        </p:nvSpPr>
        <p:spPr>
          <a:xfrm>
            <a:off x="2945600" y="5138225"/>
            <a:ext cx="3434700" cy="4002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Basic Concept of Model Predictive Control</a:t>
            </a:r>
            <a:endParaRPr sz="1400" b="1" i="1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155e70d0ad4_0_55"/>
          <p:cNvSpPr txBox="1"/>
          <p:nvPr/>
        </p:nvSpPr>
        <p:spPr>
          <a:xfrm>
            <a:off x="4587675" y="6519300"/>
            <a:ext cx="469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 6: 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Seborg DE, Edgar TF, Mellichamp DA, Doyle III FJ.2016 Sep 13.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55e70d0ad4_0_55"/>
          <p:cNvSpPr/>
          <p:nvPr/>
        </p:nvSpPr>
        <p:spPr>
          <a:xfrm>
            <a:off x="3441250" y="4363600"/>
            <a:ext cx="257100" cy="143100"/>
          </a:xfrm>
          <a:prstGeom prst="ellipse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g155e70d0ad4_0_55"/>
          <p:cNvCxnSpPr>
            <a:endCxn id="308" idx="4"/>
          </p:cNvCxnSpPr>
          <p:nvPr/>
        </p:nvCxnSpPr>
        <p:spPr>
          <a:xfrm rot="10800000" flipH="1">
            <a:off x="2485900" y="4506700"/>
            <a:ext cx="1083900" cy="8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0" name="Google Shape;310;g155e70d0ad4_0_55"/>
          <p:cNvSpPr txBox="1"/>
          <p:nvPr/>
        </p:nvSpPr>
        <p:spPr>
          <a:xfrm>
            <a:off x="1391800" y="5278200"/>
            <a:ext cx="1094100" cy="554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Current time instant</a:t>
            </a:r>
            <a:endParaRPr sz="12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51f5509c5_0_167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12</a:t>
            </a:fld>
            <a:endParaRPr b="1"/>
          </a:p>
        </p:txBody>
      </p:sp>
      <p:sp>
        <p:nvSpPr>
          <p:cNvPr id="317" name="Google Shape;317;g1551f5509c5_0_167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1551f5509c5_0_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551f5509c5_0_167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1551f5509c5_0_167"/>
          <p:cNvSpPr txBox="1"/>
          <p:nvPr/>
        </p:nvSpPr>
        <p:spPr>
          <a:xfrm>
            <a:off x="281950" y="233775"/>
            <a:ext cx="825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Model Predictive Control (MPC)  Formulation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551f5509c5_0_167"/>
          <p:cNvSpPr txBox="1"/>
          <p:nvPr/>
        </p:nvSpPr>
        <p:spPr>
          <a:xfrm>
            <a:off x="2090675" y="2763000"/>
            <a:ext cx="4324500" cy="1746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26"/>
            </a:stretch>
          </a:blip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551f5509c5_0_167"/>
          <p:cNvSpPr txBox="1"/>
          <p:nvPr/>
        </p:nvSpPr>
        <p:spPr>
          <a:xfrm>
            <a:off x="1385386" y="1339726"/>
            <a:ext cx="2766000" cy="11697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654" t="-103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551f5509c5_0_167"/>
          <p:cNvSpPr txBox="1"/>
          <p:nvPr/>
        </p:nvSpPr>
        <p:spPr>
          <a:xfrm>
            <a:off x="1001200" y="4651675"/>
            <a:ext cx="7140000" cy="14775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MPC formulation is first reformulated into quadratic form using ss2qp_yalmip.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each sampling instant the quadratic problem is solved using cplexqp solver.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quadprog can also be used but cplexqp gives more stable results.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551f5509c5_0_167"/>
          <p:cNvSpPr/>
          <p:nvPr/>
        </p:nvSpPr>
        <p:spPr>
          <a:xfrm>
            <a:off x="3195700" y="1660499"/>
            <a:ext cx="229200" cy="4878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551f5509c5_0_167"/>
          <p:cNvSpPr txBox="1"/>
          <p:nvPr/>
        </p:nvSpPr>
        <p:spPr>
          <a:xfrm>
            <a:off x="3490225" y="1727400"/>
            <a:ext cx="203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N" sz="11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State space equations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1551f5509c5_0_167"/>
          <p:cNvSpPr txBox="1"/>
          <p:nvPr/>
        </p:nvSpPr>
        <p:spPr>
          <a:xfrm>
            <a:off x="787078" y="911700"/>
            <a:ext cx="7863000" cy="291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608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/>
              <a:t> </a:t>
            </a:r>
            <a:endParaRPr b="1"/>
          </a:p>
        </p:txBody>
      </p:sp>
      <p:sp>
        <p:nvSpPr>
          <p:cNvPr id="327" name="Google Shape;327;g1551f5509c5_0_167"/>
          <p:cNvSpPr txBox="1"/>
          <p:nvPr/>
        </p:nvSpPr>
        <p:spPr>
          <a:xfrm>
            <a:off x="1576081" y="1108827"/>
            <a:ext cx="483081" cy="21544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5125" b="-1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5ea4cfc4c_0_5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13</a:t>
            </a:fld>
            <a:endParaRPr b="1"/>
          </a:p>
        </p:txBody>
      </p:sp>
      <p:sp>
        <p:nvSpPr>
          <p:cNvPr id="334" name="Google Shape;334;g155ea4cfc4c_0_5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g155ea4cfc4c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155ea4cfc4c_0_5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155ea4cfc4c_0_5"/>
          <p:cNvSpPr txBox="1"/>
          <p:nvPr/>
        </p:nvSpPr>
        <p:spPr>
          <a:xfrm>
            <a:off x="281950" y="411375"/>
            <a:ext cx="825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Data Driven State Space Equations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55ea4cfc4c_0_5"/>
          <p:cNvSpPr txBox="1"/>
          <p:nvPr/>
        </p:nvSpPr>
        <p:spPr>
          <a:xfrm>
            <a:off x="1256375" y="2974275"/>
            <a:ext cx="6738300" cy="2339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state space equations used as linear constraints in MPC formulation were to be obtained first.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differential equations representing the physical system are first linearised using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MATLAB System Identification ToolBox.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Response Analysis method was employed on TCLab, a two heater and  two sensor device (MIMO system) 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55ea4cfc4c_0_5"/>
          <p:cNvSpPr txBox="1"/>
          <p:nvPr/>
        </p:nvSpPr>
        <p:spPr>
          <a:xfrm>
            <a:off x="2533122" y="1740389"/>
            <a:ext cx="1810200" cy="215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22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55ea4cfc4c_0_5"/>
          <p:cNvSpPr txBox="1"/>
          <p:nvPr/>
        </p:nvSpPr>
        <p:spPr>
          <a:xfrm>
            <a:off x="2710357" y="2048166"/>
            <a:ext cx="1455600" cy="215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77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55ea4cfc4c_0_5"/>
          <p:cNvSpPr/>
          <p:nvPr/>
        </p:nvSpPr>
        <p:spPr>
          <a:xfrm>
            <a:off x="4418969" y="1698447"/>
            <a:ext cx="229200" cy="6780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55ea4cfc4c_0_5"/>
          <p:cNvSpPr txBox="1"/>
          <p:nvPr/>
        </p:nvSpPr>
        <p:spPr>
          <a:xfrm>
            <a:off x="4649075" y="1775861"/>
            <a:ext cx="3574200" cy="523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State space equations were obtained from </a:t>
            </a:r>
            <a:endParaRPr sz="11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MATLAB System Identification Toolbox</a:t>
            </a:r>
            <a:endParaRPr sz="11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55ea4cfc4c_0_5"/>
          <p:cNvSpPr/>
          <p:nvPr/>
        </p:nvSpPr>
        <p:spPr>
          <a:xfrm>
            <a:off x="2418600" y="1471400"/>
            <a:ext cx="2000400" cy="1083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14</a:t>
            </a:fld>
            <a:endParaRPr b="1"/>
          </a:p>
        </p:txBody>
      </p:sp>
      <p:sp>
        <p:nvSpPr>
          <p:cNvPr id="350" name="Google Shape;350;p2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Data Driven State Space Equations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"/>
          <p:cNvSpPr txBox="1"/>
          <p:nvPr/>
        </p:nvSpPr>
        <p:spPr>
          <a:xfrm>
            <a:off x="1518550" y="634600"/>
            <a:ext cx="498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Dual Heater Modeling of TCLab (MIMO System)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"/>
          <p:cNvSpPr txBox="1"/>
          <p:nvPr/>
        </p:nvSpPr>
        <p:spPr>
          <a:xfrm>
            <a:off x="342900" y="1175650"/>
            <a:ext cx="833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Two energy balance equations that describe the dynamic temperature response</a:t>
            </a:r>
            <a:endParaRPr sz="18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"/>
          <p:cNvSpPr txBox="1"/>
          <p:nvPr/>
        </p:nvSpPr>
        <p:spPr>
          <a:xfrm>
            <a:off x="1377050" y="2307775"/>
            <a:ext cx="691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"/>
          <p:cNvSpPr txBox="1"/>
          <p:nvPr/>
        </p:nvSpPr>
        <p:spPr>
          <a:xfrm>
            <a:off x="668650" y="3240489"/>
            <a:ext cx="7947900" cy="28662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5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2"/>
          <p:cNvGrpSpPr/>
          <p:nvPr/>
        </p:nvGrpSpPr>
        <p:grpSpPr>
          <a:xfrm>
            <a:off x="281940" y="1839829"/>
            <a:ext cx="7634358" cy="1287780"/>
            <a:chOff x="132592" y="1897380"/>
            <a:chExt cx="7634358" cy="1287780"/>
          </a:xfrm>
        </p:grpSpPr>
        <p:sp>
          <p:nvSpPr>
            <p:cNvPr id="358" name="Google Shape;358;p2"/>
            <p:cNvSpPr txBox="1"/>
            <p:nvPr/>
          </p:nvSpPr>
          <p:spPr>
            <a:xfrm>
              <a:off x="1377050" y="2098852"/>
              <a:ext cx="5171287" cy="40902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t="-1485" b="-1342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" name="Google Shape;359;p2"/>
            <p:cNvGrpSpPr/>
            <p:nvPr/>
          </p:nvGrpSpPr>
          <p:grpSpPr>
            <a:xfrm>
              <a:off x="132592" y="1897380"/>
              <a:ext cx="7634358" cy="1287780"/>
              <a:chOff x="132592" y="1897380"/>
              <a:chExt cx="7634358" cy="1287780"/>
            </a:xfrm>
          </p:grpSpPr>
          <p:sp>
            <p:nvSpPr>
              <p:cNvPr id="360" name="Google Shape;360;p2"/>
              <p:cNvSpPr txBox="1"/>
              <p:nvPr/>
            </p:nvSpPr>
            <p:spPr>
              <a:xfrm>
                <a:off x="132592" y="2574651"/>
                <a:ext cx="7634358" cy="501356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-2426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IN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975360" y="1897380"/>
                <a:ext cx="6568399" cy="1287780"/>
              </a:xfrm>
              <a:prstGeom prst="rect">
                <a:avLst/>
              </a:prstGeom>
              <a:noFill/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55c815f1b8_0_3"/>
          <p:cNvSpPr txBox="1">
            <a:spLocks noGrp="1"/>
          </p:cNvSpPr>
          <p:nvPr>
            <p:ph type="sldNum" idx="12"/>
          </p:nvPr>
        </p:nvSpPr>
        <p:spPr>
          <a:xfrm>
            <a:off x="4205729" y="649289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15</a:t>
            </a:fld>
            <a:endParaRPr b="1"/>
          </a:p>
        </p:txBody>
      </p:sp>
      <p:sp>
        <p:nvSpPr>
          <p:cNvPr id="368" name="Google Shape;368;g155c815f1b8_0_3"/>
          <p:cNvSpPr txBox="1"/>
          <p:nvPr/>
        </p:nvSpPr>
        <p:spPr>
          <a:xfrm>
            <a:off x="281959" y="111400"/>
            <a:ext cx="7261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Data Driven State Space Equations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g155c815f1b8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155c815f1b8_0_3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155c815f1b8_0_3"/>
          <p:cNvSpPr txBox="1"/>
          <p:nvPr/>
        </p:nvSpPr>
        <p:spPr>
          <a:xfrm>
            <a:off x="1224100" y="634600"/>
            <a:ext cx="537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Dual Heater Modeling of TCLab (MIMO System)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155c815f1b8_0_3"/>
          <p:cNvSpPr txBox="1"/>
          <p:nvPr/>
        </p:nvSpPr>
        <p:spPr>
          <a:xfrm>
            <a:off x="97775" y="3374825"/>
            <a:ext cx="495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Steady state achieved for Q1=30 and Q2=30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155c815f1b8_0_3"/>
          <p:cNvSpPr txBox="1"/>
          <p:nvPr/>
        </p:nvSpPr>
        <p:spPr>
          <a:xfrm>
            <a:off x="4022375" y="6085738"/>
            <a:ext cx="43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IN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Steady state achieved for </a:t>
            </a:r>
            <a:r>
              <a:rPr lang="en-IN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Q1=30 and Q2=30</a:t>
            </a:r>
            <a:endParaRPr sz="14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g155c815f1b8_0_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3150" y="1083162"/>
            <a:ext cx="4562448" cy="222416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5" name="Google Shape;375;g155c815f1b8_0_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39876" y="3775025"/>
            <a:ext cx="4562448" cy="222420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5aaeb1467f_4_17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16</a:t>
            </a:fld>
            <a:endParaRPr b="1"/>
          </a:p>
        </p:txBody>
      </p:sp>
      <p:sp>
        <p:nvSpPr>
          <p:cNvPr id="382" name="Google Shape;382;g15aaeb1467f_4_17"/>
          <p:cNvSpPr txBox="1"/>
          <p:nvPr/>
        </p:nvSpPr>
        <p:spPr>
          <a:xfrm>
            <a:off x="281959" y="111400"/>
            <a:ext cx="7261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Data Driven State Space Equations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g15aaeb1467f_4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15aaeb1467f_4_17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15aaeb1467f_4_17"/>
          <p:cNvSpPr txBox="1"/>
          <p:nvPr/>
        </p:nvSpPr>
        <p:spPr>
          <a:xfrm>
            <a:off x="1220000" y="634600"/>
            <a:ext cx="537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Dual Heater Modeling of TCLab (MIMO System)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15aaeb1467f_4_17"/>
          <p:cNvSpPr txBox="1"/>
          <p:nvPr/>
        </p:nvSpPr>
        <p:spPr>
          <a:xfrm>
            <a:off x="2073375" y="3908450"/>
            <a:ext cx="47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Temperature simulation for step changes in Q1 and Q2</a:t>
            </a:r>
            <a:endParaRPr sz="14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g15aaeb1467f_4_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1650" y="1083150"/>
            <a:ext cx="5515550" cy="26888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8" name="Google Shape;388;g15aaeb1467f_4_17"/>
          <p:cNvSpPr txBox="1"/>
          <p:nvPr/>
        </p:nvSpPr>
        <p:spPr>
          <a:xfrm>
            <a:off x="714350" y="4445125"/>
            <a:ext cx="7739700" cy="14775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above step response was used to develop data-driven state-space equations using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System Identification Toolbox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resulting pseudo states equations obtained in matrix form were used as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linear constraints 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MPC formulation</a:t>
            </a: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551f5509c5_0_81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17</a:t>
            </a:fld>
            <a:endParaRPr b="1"/>
          </a:p>
        </p:txBody>
      </p:sp>
      <p:sp>
        <p:nvSpPr>
          <p:cNvPr id="395" name="Google Shape;395;g1551f5509c5_0_81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Closed-loop Simulation results.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g1551f5509c5_0_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9" y="6358725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1551f5509c5_0_81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1551f5509c5_0_81"/>
          <p:cNvSpPr txBox="1"/>
          <p:nvPr/>
        </p:nvSpPr>
        <p:spPr>
          <a:xfrm>
            <a:off x="624850" y="634600"/>
            <a:ext cx="70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Demonstration of MPC Control Calculations &amp; Design and Tuning of Parameters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g1551f5509c5_0_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7950" y="1083138"/>
            <a:ext cx="6674400" cy="325374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0" name="Google Shape;400;g1551f5509c5_0_81"/>
          <p:cNvSpPr txBox="1"/>
          <p:nvPr/>
        </p:nvSpPr>
        <p:spPr>
          <a:xfrm>
            <a:off x="3045400" y="4569088"/>
            <a:ext cx="2620800" cy="3693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Best Case of Tuning Parameters</a:t>
            </a:r>
            <a:endParaRPr sz="12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551f5509c5_0_81"/>
          <p:cNvSpPr txBox="1"/>
          <p:nvPr/>
        </p:nvSpPr>
        <p:spPr>
          <a:xfrm>
            <a:off x="546450" y="5065062"/>
            <a:ext cx="7634400" cy="9390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Task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MPC formulation was solved multi-parametrically </a:t>
            </a:r>
            <a:r>
              <a:rPr lang="en-IN" sz="14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(mp-MPC).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idea was to confirm that the solution obtained were identical with that of MPC technique.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551f5509c5_0_64"/>
          <p:cNvSpPr txBox="1">
            <a:spLocks noGrp="1"/>
          </p:cNvSpPr>
          <p:nvPr>
            <p:ph type="sldNum" idx="12"/>
          </p:nvPr>
        </p:nvSpPr>
        <p:spPr>
          <a:xfrm>
            <a:off x="4205704" y="656296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18</a:t>
            </a:fld>
            <a:endParaRPr b="1"/>
          </a:p>
        </p:txBody>
      </p:sp>
      <p:sp>
        <p:nvSpPr>
          <p:cNvPr id="408" name="Google Shape;408;g1551f5509c5_0_64"/>
          <p:cNvSpPr txBox="1"/>
          <p:nvPr/>
        </p:nvSpPr>
        <p:spPr>
          <a:xfrm>
            <a:off x="928775" y="106400"/>
            <a:ext cx="7065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Closed Loop Simulation Results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g1551f5509c5_0_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1551f5509c5_0_64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1551f5509c5_0_64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1551f5509c5_0_64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g1551f5509c5_0_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2925" y="1039800"/>
            <a:ext cx="5361874" cy="2613899"/>
          </a:xfrm>
          <a:prstGeom prst="rect">
            <a:avLst/>
          </a:prstGeom>
          <a:noFill/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4" name="Google Shape;414;g1551f5509c5_0_64"/>
          <p:cNvPicPr preferRelativeResize="0"/>
          <p:nvPr/>
        </p:nvPicPr>
        <p:blipFill rotWithShape="1">
          <a:blip r:embed="rId6">
            <a:alphaModFix/>
          </a:blip>
          <a:srcRect t="-3304" r="-1512"/>
          <a:stretch/>
        </p:blipFill>
        <p:spPr>
          <a:xfrm>
            <a:off x="3269100" y="3808525"/>
            <a:ext cx="5670802" cy="281309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15" name="Google Shape;415;g1551f5509c5_0_64"/>
          <p:cNvSpPr txBox="1"/>
          <p:nvPr/>
        </p:nvSpPr>
        <p:spPr>
          <a:xfrm>
            <a:off x="117825" y="613375"/>
            <a:ext cx="269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Online MPC 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551f5509c5_0_64"/>
          <p:cNvSpPr txBox="1"/>
          <p:nvPr/>
        </p:nvSpPr>
        <p:spPr>
          <a:xfrm>
            <a:off x="6099525" y="3381300"/>
            <a:ext cx="269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mp-MPC 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1551f5509c5_0_64"/>
          <p:cNvSpPr txBox="1"/>
          <p:nvPr/>
        </p:nvSpPr>
        <p:spPr>
          <a:xfrm>
            <a:off x="379650" y="4506675"/>
            <a:ext cx="2412600" cy="615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 MPC and mp-MPC results match.</a:t>
            </a:r>
            <a:endParaRPr sz="14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551f5509c5_0_288"/>
          <p:cNvSpPr txBox="1">
            <a:spLocks noGrp="1"/>
          </p:cNvSpPr>
          <p:nvPr>
            <p:ph type="sldNum" idx="12"/>
          </p:nvPr>
        </p:nvSpPr>
        <p:spPr>
          <a:xfrm>
            <a:off x="4205704" y="649289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19</a:t>
            </a:fld>
            <a:endParaRPr b="1"/>
          </a:p>
        </p:txBody>
      </p:sp>
      <p:sp>
        <p:nvSpPr>
          <p:cNvPr id="424" name="Google Shape;424;g1551f5509c5_0_288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Closed loop Simulation Results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g1551f5509c5_0_2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1551f5509c5_0_288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1551f5509c5_0_288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1551f5509c5_0_288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1551f5509c5_0_288"/>
          <p:cNvSpPr txBox="1"/>
          <p:nvPr/>
        </p:nvSpPr>
        <p:spPr>
          <a:xfrm>
            <a:off x="117825" y="613375"/>
            <a:ext cx="269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Online MPC 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g1551f5509c5_0_2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2926" y="1013578"/>
            <a:ext cx="5182248" cy="252637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1" name="Google Shape;431;g1551f5509c5_0_2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16475" y="3713100"/>
            <a:ext cx="5545848" cy="270360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32" name="Google Shape;432;g1551f5509c5_0_288"/>
          <p:cNvSpPr txBox="1"/>
          <p:nvPr/>
        </p:nvSpPr>
        <p:spPr>
          <a:xfrm>
            <a:off x="5862325" y="3139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mp-MPC 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551f5509c5_0_288"/>
          <p:cNvSpPr txBox="1"/>
          <p:nvPr/>
        </p:nvSpPr>
        <p:spPr>
          <a:xfrm>
            <a:off x="281950" y="4597800"/>
            <a:ext cx="2628900" cy="615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MPC and mp-MPC results match.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51f5509c5_0_16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2</a:t>
            </a:fld>
            <a:endParaRPr b="1"/>
          </a:p>
        </p:txBody>
      </p:sp>
      <p:sp>
        <p:nvSpPr>
          <p:cNvPr id="103" name="Google Shape;103;g1551f5509c5_0_16"/>
          <p:cNvSpPr txBox="1"/>
          <p:nvPr/>
        </p:nvSpPr>
        <p:spPr>
          <a:xfrm>
            <a:off x="502409" y="3563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Content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1551f5509c5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551f5509c5_0_16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551f5509c5_0_16"/>
          <p:cNvSpPr txBox="1"/>
          <p:nvPr/>
        </p:nvSpPr>
        <p:spPr>
          <a:xfrm>
            <a:off x="840950" y="1004200"/>
            <a:ext cx="7083000" cy="5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order in process industry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Parametric Programming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Multiparametric Programming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Dual Heater Modeling of TCLab.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Bilevel Model Predictive Control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Model Predictive Control (MPC) formulation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Data-Driven State Space equations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Closed Simulation results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Conclusions and Future Work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Acknowledgement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551f5509c5_0_275"/>
          <p:cNvSpPr txBox="1">
            <a:spLocks noGrp="1"/>
          </p:cNvSpPr>
          <p:nvPr>
            <p:ph type="sldNum" idx="12"/>
          </p:nvPr>
        </p:nvSpPr>
        <p:spPr>
          <a:xfrm>
            <a:off x="4255504" y="6480604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20</a:t>
            </a:fld>
            <a:endParaRPr b="1"/>
          </a:p>
        </p:txBody>
      </p:sp>
      <p:sp>
        <p:nvSpPr>
          <p:cNvPr id="440" name="Google Shape;440;g1551f5509c5_0_275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Closed Loop Simulation Results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g1551f5509c5_0_2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1551f5509c5_0_275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1551f5509c5_0_275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1551f5509c5_0_275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1551f5509c5_0_275"/>
          <p:cNvSpPr txBox="1"/>
          <p:nvPr/>
        </p:nvSpPr>
        <p:spPr>
          <a:xfrm>
            <a:off x="656675" y="634600"/>
            <a:ext cx="20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Online MPC 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g1551f5509c5_0_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9275" y="1025838"/>
            <a:ext cx="5162362" cy="251667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7" name="Google Shape;447;g1551f5509c5_0_2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74350" y="3685950"/>
            <a:ext cx="5732573" cy="27946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8" name="Google Shape;448;g1551f5509c5_0_275"/>
          <p:cNvSpPr txBox="1"/>
          <p:nvPr/>
        </p:nvSpPr>
        <p:spPr>
          <a:xfrm>
            <a:off x="5842350" y="3218525"/>
            <a:ext cx="20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mp-MPC 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1551f5509c5_0_275"/>
          <p:cNvSpPr txBox="1"/>
          <p:nvPr/>
        </p:nvSpPr>
        <p:spPr>
          <a:xfrm>
            <a:off x="379650" y="4506675"/>
            <a:ext cx="2412600" cy="615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 MPC and mp-MPC results match.</a:t>
            </a:r>
            <a:endParaRPr sz="14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6"/>
          <p:cNvSpPr txBox="1">
            <a:spLocks noGrp="1"/>
          </p:cNvSpPr>
          <p:nvPr>
            <p:ph type="sldNum" idx="12"/>
          </p:nvPr>
        </p:nvSpPr>
        <p:spPr>
          <a:xfrm>
            <a:off x="4255504" y="6480604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21</a:t>
            </a:fld>
            <a:endParaRPr b="1"/>
          </a:p>
        </p:txBody>
      </p:sp>
      <p:sp>
        <p:nvSpPr>
          <p:cNvPr id="456" name="Google Shape;456;p16"/>
          <p:cNvSpPr txBox="1"/>
          <p:nvPr/>
        </p:nvSpPr>
        <p:spPr>
          <a:xfrm>
            <a:off x="355325" y="20284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Conclusions and Future Work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16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6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6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6"/>
          <p:cNvSpPr txBox="1"/>
          <p:nvPr/>
        </p:nvSpPr>
        <p:spPr>
          <a:xfrm>
            <a:off x="1494600" y="1132250"/>
            <a:ext cx="5865600" cy="16008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of following algorithms: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LP|LP BLPP problems.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Multiparametric Linear Programming Problems (mp-LP)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Multiparametric Quadratic Programming Problems (mp-QP)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Comfortable in solving online MPC and mp-MPC.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6"/>
          <p:cNvSpPr txBox="1"/>
          <p:nvPr/>
        </p:nvSpPr>
        <p:spPr>
          <a:xfrm>
            <a:off x="706475" y="3139225"/>
            <a:ext cx="8025300" cy="1908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AutoNum type="arabicPeriod"/>
            </a:pPr>
            <a:r>
              <a:rPr lang="en-IN" sz="14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BLPP formulation for TClab. </a:t>
            </a:r>
            <a:endParaRPr sz="14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 is to get better set point tracking subject to minimisation of manipulated variables (u</a:t>
            </a:r>
            <a:r>
              <a:rPr lang="en-IN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u</a:t>
            </a:r>
            <a:r>
              <a:rPr lang="en-IN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in the inner level.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AutoNum type="arabicPeriod"/>
            </a:pPr>
            <a:r>
              <a:rPr lang="en-IN" sz="14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BLPP formulation for building system</a:t>
            </a:r>
            <a:endParaRPr sz="14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 is to minimise pollution concentration subject to thermal comfort of the occupants.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formulation is difficult as it involves non-linearity in its formulation.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6"/>
          <p:cNvSpPr txBox="1"/>
          <p:nvPr/>
        </p:nvSpPr>
        <p:spPr>
          <a:xfrm>
            <a:off x="746125" y="5456413"/>
            <a:ext cx="706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After bilevel has been successfully deployed on TCLab we can extend that to understand</a:t>
            </a:r>
            <a:r>
              <a:rPr lang="en-IN" b="1" i="1">
                <a:solidFill>
                  <a:srgbClr val="CC0000"/>
                </a:solidFill>
              </a:rPr>
              <a:t> complex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systems.</a:t>
            </a: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5e70d0ad4_0_22"/>
          <p:cNvSpPr txBox="1"/>
          <p:nvPr/>
        </p:nvSpPr>
        <p:spPr>
          <a:xfrm>
            <a:off x="281940" y="111388"/>
            <a:ext cx="2912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55e70d0ad4_0_22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22</a:t>
            </a:fld>
            <a:endParaRPr b="1"/>
          </a:p>
        </p:txBody>
      </p:sp>
      <p:pic>
        <p:nvPicPr>
          <p:cNvPr id="471" name="Google Shape;471;g155e70d0ad4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950" y="3298063"/>
            <a:ext cx="3790753" cy="2527169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2" name="Google Shape;472;g155e70d0ad4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9002" y="3788454"/>
            <a:ext cx="4138778" cy="944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155e70d0ad4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155e70d0ad4_0_22" descr="MSc Cognitive Science Admission 2014-15, Indian Institute of Technology (IIT),  Gandhinaga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155e70d0ad4_0_22"/>
          <p:cNvSpPr txBox="1"/>
          <p:nvPr/>
        </p:nvSpPr>
        <p:spPr>
          <a:xfrm>
            <a:off x="2582650" y="303325"/>
            <a:ext cx="351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155e70d0ad4_0_22"/>
          <p:cNvSpPr txBox="1"/>
          <p:nvPr/>
        </p:nvSpPr>
        <p:spPr>
          <a:xfrm>
            <a:off x="771500" y="1415150"/>
            <a:ext cx="7566900" cy="1493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thankful to the Post-doc in our research group Dr. Radhe Saini for his guidance during my course project. 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also thankful to Prof. Hari Ganesh research group 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 for their support.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155e70d0ad4_0_22"/>
          <p:cNvSpPr txBox="1"/>
          <p:nvPr/>
        </p:nvSpPr>
        <p:spPr>
          <a:xfrm>
            <a:off x="5338388" y="51244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ee01f161d_0_102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3</a:t>
            </a:fld>
            <a:endParaRPr b="1"/>
          </a:p>
        </p:txBody>
      </p:sp>
      <p:sp>
        <p:nvSpPr>
          <p:cNvPr id="113" name="Google Shape;113;gfee01f161d_0_102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fee01f161d_0_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fee01f161d_0_10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fee01f161d_0_102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fee01f161d_0_102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fee01f161d_0_102"/>
          <p:cNvSpPr txBox="1"/>
          <p:nvPr/>
        </p:nvSpPr>
        <p:spPr>
          <a:xfrm>
            <a:off x="442925" y="233775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Hierarchical order in process industry</a:t>
            </a:r>
            <a:endParaRPr sz="4200" b="1" i="1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fee01f161d_0_102"/>
          <p:cNvSpPr txBox="1"/>
          <p:nvPr/>
        </p:nvSpPr>
        <p:spPr>
          <a:xfrm>
            <a:off x="651850" y="1073750"/>
            <a:ext cx="843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fee01f161d_0_102"/>
          <p:cNvSpPr txBox="1"/>
          <p:nvPr/>
        </p:nvSpPr>
        <p:spPr>
          <a:xfrm>
            <a:off x="2065525" y="883963"/>
            <a:ext cx="4731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7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17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fee01f161d_0_102"/>
          <p:cNvSpPr txBox="1"/>
          <p:nvPr/>
        </p:nvSpPr>
        <p:spPr>
          <a:xfrm>
            <a:off x="780300" y="1473950"/>
            <a:ext cx="75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fee01f161d_0_102"/>
          <p:cNvSpPr txBox="1"/>
          <p:nvPr/>
        </p:nvSpPr>
        <p:spPr>
          <a:xfrm>
            <a:off x="5128525" y="1989925"/>
            <a:ext cx="3600300" cy="2986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Process control activities are organized in the form of 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hierarchy</a:t>
            </a:r>
            <a:r>
              <a:rPr lang="en-IN" sz="1400" b="0" i="0" u="none" strike="noStrike" cap="none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shown in Figure 1.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For profitable plant operation the process </a:t>
            </a:r>
            <a:r>
              <a:rPr lang="en-IN" sz="1400" b="0" i="0" u="none" strike="noStrike" cap="non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control activities </a:t>
            </a:r>
            <a:r>
              <a:rPr lang="en-IN" sz="1400" b="0" i="0" u="none" strike="noStrike" cap="none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at different levels should be carefully coordinated.</a:t>
            </a:r>
            <a:endParaRPr sz="1400" b="0" i="0" u="none" strike="noStrike" cap="none" dirty="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Multi-level decision structures</a:t>
            </a:r>
            <a:r>
              <a:rPr lang="en-IN" sz="1400" b="0" i="0" u="none" strike="noStrike" cap="none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can be mathematically represented using 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multi-level programming principles</a:t>
            </a:r>
            <a:r>
              <a:rPr lang="en-IN" sz="1400" b="0" i="0" u="none" strike="noStrike" cap="none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fee01f161d_0_102"/>
          <p:cNvSpPr txBox="1"/>
          <p:nvPr/>
        </p:nvSpPr>
        <p:spPr>
          <a:xfrm>
            <a:off x="4621500" y="6514938"/>
            <a:ext cx="452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Reference: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Seborg DE, Edgar TF, Mellichamp DA, Doyle III FJ.2016 Sep 13.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ee01f161d_0_102"/>
          <p:cNvSpPr txBox="1"/>
          <p:nvPr/>
        </p:nvSpPr>
        <p:spPr>
          <a:xfrm>
            <a:off x="142875" y="5694600"/>
            <a:ext cx="3543300" cy="384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0" i="1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Figure 1: Hierarchy of process control activities</a:t>
            </a:r>
            <a:endParaRPr sz="1300" b="0" i="1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fee01f161d_0_1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350" y="1110175"/>
            <a:ext cx="1210350" cy="432365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6" name="Google Shape;126;gfee01f161d_0_102"/>
          <p:cNvSpPr/>
          <p:nvPr/>
        </p:nvSpPr>
        <p:spPr>
          <a:xfrm>
            <a:off x="407225" y="3028088"/>
            <a:ext cx="1886100" cy="4878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fee01f161d_0_102"/>
          <p:cNvSpPr/>
          <p:nvPr/>
        </p:nvSpPr>
        <p:spPr>
          <a:xfrm>
            <a:off x="407225" y="4361350"/>
            <a:ext cx="1886100" cy="4878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fee01f161d_0_102"/>
          <p:cNvSpPr/>
          <p:nvPr/>
        </p:nvSpPr>
        <p:spPr>
          <a:xfrm>
            <a:off x="374475" y="2353963"/>
            <a:ext cx="1886100" cy="4878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fee01f161d_0_102"/>
          <p:cNvSpPr txBox="1"/>
          <p:nvPr/>
        </p:nvSpPr>
        <p:spPr>
          <a:xfrm>
            <a:off x="2412975" y="4358950"/>
            <a:ext cx="2136600" cy="6465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measure process variables and implement the calculated control actions.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fee01f161d_0_102"/>
          <p:cNvSpPr txBox="1"/>
          <p:nvPr/>
        </p:nvSpPr>
        <p:spPr>
          <a:xfrm>
            <a:off x="2412975" y="3098350"/>
            <a:ext cx="2136600" cy="492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feedback and feedforward control techniques.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fee01f161d_0_102"/>
          <p:cNvSpPr txBox="1"/>
          <p:nvPr/>
        </p:nvSpPr>
        <p:spPr>
          <a:xfrm>
            <a:off x="2412850" y="2419675"/>
            <a:ext cx="2136600" cy="492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predictive control (MPC) strategy.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4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fee01f161d_0_0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fee01f161d_0_0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fee01f161d_0_0"/>
          <p:cNvSpPr txBox="1"/>
          <p:nvPr/>
        </p:nvSpPr>
        <p:spPr>
          <a:xfrm>
            <a:off x="536350" y="233775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sz="2800" b="1" i="1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fee01f161d_0_0"/>
          <p:cNvSpPr txBox="1"/>
          <p:nvPr/>
        </p:nvSpPr>
        <p:spPr>
          <a:xfrm>
            <a:off x="651850" y="1073750"/>
            <a:ext cx="8436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fee01f161d_0_0"/>
          <p:cNvSpPr txBox="1"/>
          <p:nvPr/>
        </p:nvSpPr>
        <p:spPr>
          <a:xfrm>
            <a:off x="597150" y="1445075"/>
            <a:ext cx="75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fee01f161d_0_0"/>
          <p:cNvSpPr txBox="1"/>
          <p:nvPr/>
        </p:nvSpPr>
        <p:spPr>
          <a:xfrm>
            <a:off x="923975" y="1852775"/>
            <a:ext cx="7443000" cy="2801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some literature, researchers have addressed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bilevel decision-making problems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Ryu et.al have taken one level as plant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planning/control problem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other level as as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distribution network problem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N" sz="15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Styliani et.al have recasted planning and scheduling integration</a:t>
            </a:r>
            <a:r>
              <a:rPr lang="en-IN" sz="145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as a bi-level multi-follower problem. Upper level </a:t>
            </a:r>
            <a:r>
              <a:rPr lang="en-IN" sz="145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(planning) </a:t>
            </a:r>
            <a:r>
              <a:rPr lang="en-IN" sz="145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lower level </a:t>
            </a:r>
            <a:r>
              <a:rPr lang="en-IN" sz="145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(scheduling)</a:t>
            </a:r>
            <a:r>
              <a:rPr lang="en-IN" sz="1450" b="0" i="0" u="none" strike="noStrike" cap="non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5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endParaRPr sz="1450" b="0" i="0" u="none" strike="noStrike" cap="non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i="1">
                <a:solidFill>
                  <a:srgbClr val="0000FF"/>
                </a:solidFill>
              </a:rPr>
              <a:t>B</a:t>
            </a:r>
            <a:r>
              <a:rPr lang="en-IN" sz="14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ilevel programming</a:t>
            </a:r>
            <a:r>
              <a:rPr lang="en-IN" sz="14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have evolved significantly in recent years.</a:t>
            </a:r>
            <a:endParaRPr sz="1400" b="0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Tri-level and other general multi-level programming problems</a:t>
            </a:r>
            <a:endParaRPr sz="1400" b="0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too are evolving gradually.</a:t>
            </a:r>
            <a:endParaRPr sz="1400" b="0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fee01f161d_0_0"/>
          <p:cNvSpPr txBox="1"/>
          <p:nvPr/>
        </p:nvSpPr>
        <p:spPr>
          <a:xfrm>
            <a:off x="4710125" y="6191838"/>
            <a:ext cx="4617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Ryu JH, Dua V, Pistikopoulos EN. 2004 Jun 15;28(6-7):1121-9.</a:t>
            </a:r>
            <a:endParaRPr sz="1000" b="0" i="1" u="sng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Avraamidou, S., &amp; Pistikopoulos, E. N. (2018, June). IEEE.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50100" y="5841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fee01f161d_0_0"/>
          <p:cNvSpPr txBox="1"/>
          <p:nvPr/>
        </p:nvSpPr>
        <p:spPr>
          <a:xfrm>
            <a:off x="3782075" y="995375"/>
            <a:ext cx="1403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17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5e3f6406c_0_5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5</a:t>
            </a:fld>
            <a:endParaRPr b="1"/>
          </a:p>
        </p:txBody>
      </p:sp>
      <p:sp>
        <p:nvSpPr>
          <p:cNvPr id="156" name="Google Shape;156;g155e3f6406c_0_5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155e3f6406c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55e3f6406c_0_5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55e3f6406c_0_5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55e3f6406c_0_5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55e3f6406c_0_5"/>
          <p:cNvSpPr txBox="1"/>
          <p:nvPr/>
        </p:nvSpPr>
        <p:spPr>
          <a:xfrm>
            <a:off x="504150" y="69325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sz="2800" b="1" i="1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55e3f6406c_0_5"/>
          <p:cNvSpPr txBox="1"/>
          <p:nvPr/>
        </p:nvSpPr>
        <p:spPr>
          <a:xfrm>
            <a:off x="651850" y="1073750"/>
            <a:ext cx="843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55e3f6406c_0_5"/>
          <p:cNvSpPr txBox="1"/>
          <p:nvPr/>
        </p:nvSpPr>
        <p:spPr>
          <a:xfrm>
            <a:off x="2603800" y="840875"/>
            <a:ext cx="3684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7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Bilevel Optimization Model</a:t>
            </a:r>
            <a:endParaRPr sz="1700" b="1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55e3f6406c_0_5"/>
          <p:cNvSpPr txBox="1"/>
          <p:nvPr/>
        </p:nvSpPr>
        <p:spPr>
          <a:xfrm>
            <a:off x="4903375" y="6514950"/>
            <a:ext cx="4307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Ryu JH, Dua V, Pistikopoulos EN.  2004 Jun 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55e3f6406c_0_5"/>
          <p:cNvSpPr txBox="1"/>
          <p:nvPr/>
        </p:nvSpPr>
        <p:spPr>
          <a:xfrm>
            <a:off x="259228" y="1798347"/>
            <a:ext cx="1888200" cy="314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3186" r="-4249" b="-444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55e3f6406c_0_5"/>
          <p:cNvSpPr txBox="1"/>
          <p:nvPr/>
        </p:nvSpPr>
        <p:spPr>
          <a:xfrm>
            <a:off x="354955" y="2163454"/>
            <a:ext cx="266100" cy="231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21418" r="-14277" b="-111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55e3f6406c_0_5"/>
          <p:cNvSpPr txBox="1"/>
          <p:nvPr/>
        </p:nvSpPr>
        <p:spPr>
          <a:xfrm>
            <a:off x="169242" y="2428793"/>
            <a:ext cx="1888200" cy="315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5547" r="-945" b="-3887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55e3f6406c_0_5"/>
          <p:cNvSpPr txBox="1"/>
          <p:nvPr/>
        </p:nvSpPr>
        <p:spPr>
          <a:xfrm>
            <a:off x="220717" y="2869780"/>
            <a:ext cx="1888200" cy="315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147" t="-5871" r="-5370" b="-470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55e3f6406c_0_5"/>
          <p:cNvSpPr txBox="1"/>
          <p:nvPr/>
        </p:nvSpPr>
        <p:spPr>
          <a:xfrm>
            <a:off x="206016" y="3097892"/>
            <a:ext cx="415200" cy="3276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55e3f6406c_0_5"/>
          <p:cNvSpPr txBox="1"/>
          <p:nvPr/>
        </p:nvSpPr>
        <p:spPr>
          <a:xfrm>
            <a:off x="118641" y="3413854"/>
            <a:ext cx="1990200" cy="4281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59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55e3f6406c_0_5"/>
          <p:cNvSpPr txBox="1"/>
          <p:nvPr/>
        </p:nvSpPr>
        <p:spPr>
          <a:xfrm>
            <a:off x="2667100" y="1900350"/>
            <a:ext cx="1888200" cy="738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Leader’s problem or 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level decision problem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55e3f6406c_0_5"/>
          <p:cNvSpPr txBox="1"/>
          <p:nvPr/>
        </p:nvSpPr>
        <p:spPr>
          <a:xfrm>
            <a:off x="2714150" y="2894275"/>
            <a:ext cx="1888200" cy="738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Follower’s problem or 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level decision problem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55e3f6406c_0_5"/>
          <p:cNvSpPr txBox="1"/>
          <p:nvPr/>
        </p:nvSpPr>
        <p:spPr>
          <a:xfrm>
            <a:off x="1816550" y="4903275"/>
            <a:ext cx="5976300" cy="1046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First level (production model) is constrained by another optimization problem (second level,the distribution model).	</a:t>
            </a:r>
            <a:endParaRPr sz="1400" b="0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55e3f6406c_0_5"/>
          <p:cNvSpPr/>
          <p:nvPr/>
        </p:nvSpPr>
        <p:spPr>
          <a:xfrm>
            <a:off x="2058949" y="1993599"/>
            <a:ext cx="558900" cy="307800"/>
          </a:xfrm>
          <a:prstGeom prst="rightArrow">
            <a:avLst>
              <a:gd name="adj1" fmla="val 11786"/>
              <a:gd name="adj2" fmla="val 52388"/>
            </a:avLst>
          </a:prstGeom>
          <a:solidFill>
            <a:schemeClr val="accent5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55e3f6406c_0_5"/>
          <p:cNvSpPr/>
          <p:nvPr/>
        </p:nvSpPr>
        <p:spPr>
          <a:xfrm>
            <a:off x="2084024" y="2898353"/>
            <a:ext cx="558900" cy="307800"/>
          </a:xfrm>
          <a:prstGeom prst="rightArrow">
            <a:avLst>
              <a:gd name="adj1" fmla="val 11786"/>
              <a:gd name="adj2" fmla="val 52388"/>
            </a:avLst>
          </a:prstGeom>
          <a:solidFill>
            <a:schemeClr val="accent5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55e3f6406c_0_5"/>
          <p:cNvSpPr/>
          <p:nvPr/>
        </p:nvSpPr>
        <p:spPr>
          <a:xfrm>
            <a:off x="198675" y="1613800"/>
            <a:ext cx="1888200" cy="2151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155e3f6406c_0_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838700" y="1874550"/>
            <a:ext cx="4092725" cy="183256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8" name="Google Shape;178;g155e3f6406c_0_5"/>
          <p:cNvSpPr txBox="1"/>
          <p:nvPr/>
        </p:nvSpPr>
        <p:spPr>
          <a:xfrm>
            <a:off x="2086875" y="4090300"/>
            <a:ext cx="513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55e3f6406c_0_5"/>
          <p:cNvSpPr txBox="1"/>
          <p:nvPr/>
        </p:nvSpPr>
        <p:spPr>
          <a:xfrm>
            <a:off x="5505450" y="4101200"/>
            <a:ext cx="3022500" cy="40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configuration of an enterprise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55e3f6406c_0_5"/>
          <p:cNvSpPr txBox="1"/>
          <p:nvPr/>
        </p:nvSpPr>
        <p:spPr>
          <a:xfrm>
            <a:off x="933450" y="4025000"/>
            <a:ext cx="3365100" cy="615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Aim is to minimise both Production cost and distribution cost.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539d20c0f_0_156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6</a:t>
            </a:fld>
            <a:endParaRPr b="1"/>
          </a:p>
        </p:txBody>
      </p:sp>
      <p:sp>
        <p:nvSpPr>
          <p:cNvPr id="187" name="Google Shape;187;g15539d20c0f_0_156"/>
          <p:cNvSpPr txBox="1"/>
          <p:nvPr/>
        </p:nvSpPr>
        <p:spPr>
          <a:xfrm>
            <a:off x="941109" y="69175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Parametric Programming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15539d20c0f_0_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9" y="6358724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5539d20c0f_0_156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5539d20c0f_0_156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5539d20c0f_0_156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5539d20c0f_0_156"/>
          <p:cNvSpPr txBox="1"/>
          <p:nvPr/>
        </p:nvSpPr>
        <p:spPr>
          <a:xfrm>
            <a:off x="1047450" y="916375"/>
            <a:ext cx="7059600" cy="27705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Takes into account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varying parameters (𝜃).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 is to obtain the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optimal solution (𝒙)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an explicit function of the parameters.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5539d20c0f_0_156"/>
          <p:cNvSpPr txBox="1"/>
          <p:nvPr/>
        </p:nvSpPr>
        <p:spPr>
          <a:xfrm>
            <a:off x="2458850" y="3289463"/>
            <a:ext cx="503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General parametric nonlinear programming problem</a:t>
            </a:r>
            <a:endParaRPr sz="1400" b="1" i="1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5539d20c0f_0_156"/>
          <p:cNvSpPr txBox="1"/>
          <p:nvPr/>
        </p:nvSpPr>
        <p:spPr>
          <a:xfrm>
            <a:off x="2718700" y="516175"/>
            <a:ext cx="366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An Effective Solution Strategy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5539d20c0f_0_156"/>
          <p:cNvSpPr/>
          <p:nvPr/>
        </p:nvSpPr>
        <p:spPr>
          <a:xfrm>
            <a:off x="3117600" y="1808075"/>
            <a:ext cx="27825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g15539d20c0f_0_156"/>
          <p:cNvGrpSpPr/>
          <p:nvPr/>
        </p:nvGrpSpPr>
        <p:grpSpPr>
          <a:xfrm>
            <a:off x="3431705" y="1843471"/>
            <a:ext cx="2460300" cy="1458762"/>
            <a:chOff x="2897180" y="4261984"/>
            <a:chExt cx="2460300" cy="1458762"/>
          </a:xfrm>
        </p:grpSpPr>
        <p:sp>
          <p:nvSpPr>
            <p:cNvPr id="197" name="Google Shape;197;g15539d20c0f_0_156"/>
            <p:cNvSpPr txBox="1"/>
            <p:nvPr/>
          </p:nvSpPr>
          <p:spPr>
            <a:xfrm>
              <a:off x="3191135" y="4261984"/>
              <a:ext cx="999000" cy="2154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3042" r="-1821" b="-37130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15539d20c0f_0_156"/>
            <p:cNvSpPr txBox="1"/>
            <p:nvPr/>
          </p:nvSpPr>
          <p:spPr>
            <a:xfrm>
              <a:off x="2897180" y="4515346"/>
              <a:ext cx="2460300" cy="12054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736" t="-100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15539d20c0f_0_156"/>
            <p:cNvSpPr txBox="1"/>
            <p:nvPr/>
          </p:nvSpPr>
          <p:spPr>
            <a:xfrm>
              <a:off x="3191135" y="4369706"/>
              <a:ext cx="382500" cy="3078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15539d20c0f_0_156"/>
          <p:cNvSpPr txBox="1"/>
          <p:nvPr/>
        </p:nvSpPr>
        <p:spPr>
          <a:xfrm>
            <a:off x="5167325" y="6386775"/>
            <a:ext cx="475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Reference: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Faísca NP, Dua V, Pistikopoulos EN. 2007 Feb 9;1:1-23.</a:t>
            </a:r>
            <a:endParaRPr sz="1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 Source: 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https://parametric.tamu.edu/POP/</a:t>
            </a:r>
            <a:endParaRPr sz="1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15539d20c0f_0_15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7150" y="3786025"/>
            <a:ext cx="4222351" cy="26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ee01f161d_0_37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7</a:t>
            </a:fld>
            <a:endParaRPr b="1"/>
          </a:p>
        </p:txBody>
      </p:sp>
      <p:sp>
        <p:nvSpPr>
          <p:cNvPr id="208" name="Google Shape;208;gfee01f161d_0_37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fee01f161d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24" y="6396000"/>
            <a:ext cx="1754710" cy="4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fee01f161d_0_37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fee01f161d_0_37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fee01f161d_0_37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fee01f161d_0_37"/>
          <p:cNvSpPr txBox="1"/>
          <p:nvPr/>
        </p:nvSpPr>
        <p:spPr>
          <a:xfrm>
            <a:off x="348950" y="65200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IN" sz="1400" b="1" i="1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IN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14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Multiparametric Programming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fee01f161d_0_37"/>
          <p:cNvSpPr txBox="1"/>
          <p:nvPr/>
        </p:nvSpPr>
        <p:spPr>
          <a:xfrm>
            <a:off x="894000" y="634600"/>
            <a:ext cx="726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Formulation of Multiparametric Linear (mp-LP) and Quadratic Programming (mp-QP) </a:t>
            </a:r>
            <a:endParaRPr sz="13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fee01f161d_0_37"/>
          <p:cNvSpPr txBox="1"/>
          <p:nvPr/>
        </p:nvSpPr>
        <p:spPr>
          <a:xfrm>
            <a:off x="281950" y="5607075"/>
            <a:ext cx="5282400" cy="3693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parameter space(𝜃 ) is partitioned into nine set of critical regions (CR</a:t>
            </a:r>
            <a:r>
              <a:rPr lang="en-IN" sz="1200" b="0" i="1" u="none" strike="noStrike" cap="none" baseline="-25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IN" sz="12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gfee01f161d_0_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7625" y="2565565"/>
            <a:ext cx="5974949" cy="282456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7" name="Google Shape;217;gfee01f161d_0_37"/>
          <p:cNvSpPr/>
          <p:nvPr/>
        </p:nvSpPr>
        <p:spPr>
          <a:xfrm>
            <a:off x="1206575" y="5101975"/>
            <a:ext cx="476400" cy="554100"/>
          </a:xfrm>
          <a:prstGeom prst="bentArrow">
            <a:avLst>
              <a:gd name="adj1" fmla="val 15146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fee01f161d_0_37"/>
          <p:cNvSpPr txBox="1"/>
          <p:nvPr/>
        </p:nvSpPr>
        <p:spPr>
          <a:xfrm>
            <a:off x="5789500" y="5607075"/>
            <a:ext cx="3187200" cy="554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Each critical region has its own function optimal solution x*(𝜃 ) and Z*(𝜃 )</a:t>
            </a:r>
            <a:endParaRPr sz="1300" b="0" i="1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fee01f161d_0_37"/>
          <p:cNvSpPr/>
          <p:nvPr/>
        </p:nvSpPr>
        <p:spPr>
          <a:xfrm rot="-1553" flipH="1">
            <a:off x="7254132" y="5008074"/>
            <a:ext cx="664200" cy="741900"/>
          </a:xfrm>
          <a:prstGeom prst="bentArrow">
            <a:avLst>
              <a:gd name="adj1" fmla="val 10284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fee01f161d_0_37"/>
          <p:cNvSpPr txBox="1"/>
          <p:nvPr/>
        </p:nvSpPr>
        <p:spPr>
          <a:xfrm>
            <a:off x="2125750" y="6091200"/>
            <a:ext cx="3474600" cy="400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Verification was done using quadprog solver</a:t>
            </a:r>
            <a:endParaRPr sz="14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fee01f161d_0_37"/>
          <p:cNvSpPr txBox="1"/>
          <p:nvPr/>
        </p:nvSpPr>
        <p:spPr>
          <a:xfrm>
            <a:off x="525722" y="1165052"/>
            <a:ext cx="4572000" cy="954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1311" b="-5255"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fee01f161d_0_37"/>
          <p:cNvSpPr txBox="1"/>
          <p:nvPr/>
        </p:nvSpPr>
        <p:spPr>
          <a:xfrm>
            <a:off x="2741850" y="2192100"/>
            <a:ext cx="399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of mp-QP:</a:t>
            </a: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𝒙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(𝜃)</a:t>
            </a:r>
            <a:r>
              <a:rPr lang="en-IN" sz="1400" b="1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=𝑊</a:t>
            </a:r>
            <a:r>
              <a:rPr lang="en-IN" sz="14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𝜃 + 𝘸 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CR</a:t>
            </a:r>
            <a:r>
              <a:rPr lang="en-IN" sz="1400" b="1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lang="en-IN" sz="14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𝜃≤𝜙</a:t>
            </a:r>
            <a:r>
              <a:rPr lang="en-IN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𝘪</a:t>
            </a:r>
            <a:endParaRPr sz="1400" b="0" i="0" u="none" strike="noStrike" cap="none" baseline="30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fee01f161d_0_37"/>
          <p:cNvSpPr/>
          <p:nvPr/>
        </p:nvSpPr>
        <p:spPr>
          <a:xfrm>
            <a:off x="1494075" y="1089925"/>
            <a:ext cx="3551400" cy="1065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fee01f161d_0_37"/>
          <p:cNvSpPr txBox="1"/>
          <p:nvPr/>
        </p:nvSpPr>
        <p:spPr>
          <a:xfrm>
            <a:off x="5883100" y="6378125"/>
            <a:ext cx="338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Reference: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Faísca NP, Dua V, Pistikopoulos EN. 2007 Feb 9;1:1-23.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539d20c0f_0_141"/>
          <p:cNvSpPr txBox="1">
            <a:spLocks noGrp="1"/>
          </p:cNvSpPr>
          <p:nvPr>
            <p:ph type="sldNum" idx="12"/>
          </p:nvPr>
        </p:nvSpPr>
        <p:spPr>
          <a:xfrm>
            <a:off x="40533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8</a:t>
            </a:fld>
            <a:endParaRPr b="1"/>
          </a:p>
        </p:txBody>
      </p:sp>
      <p:sp>
        <p:nvSpPr>
          <p:cNvPr id="231" name="Google Shape;231;g15539d20c0f_0_141"/>
          <p:cNvSpPr txBox="1"/>
          <p:nvPr/>
        </p:nvSpPr>
        <p:spPr>
          <a:xfrm>
            <a:off x="281950" y="111400"/>
            <a:ext cx="747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2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g15539d20c0f_0_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724" y="6395450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5539d20c0f_0_141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5539d20c0f_0_141"/>
          <p:cNvSpPr txBox="1"/>
          <p:nvPr/>
        </p:nvSpPr>
        <p:spPr>
          <a:xfrm>
            <a:off x="1756675" y="520450"/>
            <a:ext cx="5325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               Formulation of  Linear BLPP (LP/BLPP)</a:t>
            </a:r>
            <a:endParaRPr sz="13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g15539d20c0f_0_1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0000" y="3043850"/>
            <a:ext cx="5848397" cy="2851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6" name="Google Shape;236;g15539d20c0f_0_141"/>
          <p:cNvSpPr txBox="1"/>
          <p:nvPr/>
        </p:nvSpPr>
        <p:spPr>
          <a:xfrm>
            <a:off x="2441100" y="5972175"/>
            <a:ext cx="4261800" cy="400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Inner Level solved multi-parametrically</a:t>
            </a:r>
            <a:endParaRPr sz="14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5539d20c0f_0_141"/>
          <p:cNvSpPr txBox="1"/>
          <p:nvPr/>
        </p:nvSpPr>
        <p:spPr>
          <a:xfrm>
            <a:off x="4710125" y="6514950"/>
            <a:ext cx="5262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Reference: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Faísca, Nuno P., et al. </a:t>
            </a:r>
            <a:r>
              <a:rPr lang="en-IN" sz="1000" b="0" i="1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Journal of Global Optimization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38.4 (2007).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5539d20c0f_0_141"/>
          <p:cNvSpPr txBox="1"/>
          <p:nvPr/>
        </p:nvSpPr>
        <p:spPr>
          <a:xfrm>
            <a:off x="1920032" y="857979"/>
            <a:ext cx="4572000" cy="30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59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5539d20c0f_0_141"/>
          <p:cNvSpPr txBox="1"/>
          <p:nvPr/>
        </p:nvSpPr>
        <p:spPr>
          <a:xfrm>
            <a:off x="2438805" y="1033750"/>
            <a:ext cx="322200" cy="215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7687" r="-11532" b="-2777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5539d20c0f_0_141"/>
          <p:cNvSpPr txBox="1"/>
          <p:nvPr/>
        </p:nvSpPr>
        <p:spPr>
          <a:xfrm>
            <a:off x="1468617" y="1275693"/>
            <a:ext cx="4572000" cy="307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59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5539d20c0f_0_141"/>
          <p:cNvSpPr txBox="1"/>
          <p:nvPr/>
        </p:nvSpPr>
        <p:spPr>
          <a:xfrm>
            <a:off x="2487033" y="1440791"/>
            <a:ext cx="153900" cy="215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23067" r="-23065" b="-2777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5539d20c0f_0_141"/>
          <p:cNvSpPr txBox="1"/>
          <p:nvPr/>
        </p:nvSpPr>
        <p:spPr>
          <a:xfrm>
            <a:off x="2355569" y="1673953"/>
            <a:ext cx="1813500" cy="215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685" t="-5874" r="-1385" b="-411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5539d20c0f_0_141"/>
          <p:cNvSpPr txBox="1"/>
          <p:nvPr/>
        </p:nvSpPr>
        <p:spPr>
          <a:xfrm>
            <a:off x="2681591" y="1953677"/>
            <a:ext cx="2245200" cy="215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2819" r="-2817" b="-444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5539d20c0f_0_141"/>
          <p:cNvSpPr txBox="1"/>
          <p:nvPr/>
        </p:nvSpPr>
        <p:spPr>
          <a:xfrm>
            <a:off x="2681591" y="2186192"/>
            <a:ext cx="2249400" cy="215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2803" t="-5547" r="-2242" b="-3887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5539d20c0f_0_141"/>
          <p:cNvSpPr txBox="1"/>
          <p:nvPr/>
        </p:nvSpPr>
        <p:spPr>
          <a:xfrm>
            <a:off x="2765697" y="2401636"/>
            <a:ext cx="527700" cy="215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6970" t="-5871" r="-6969" b="-470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5539d20c0f_0_141"/>
          <p:cNvSpPr txBox="1"/>
          <p:nvPr/>
        </p:nvSpPr>
        <p:spPr>
          <a:xfrm>
            <a:off x="2765697" y="2635328"/>
            <a:ext cx="485100" cy="215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2558" r="-7685" b="-166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5539d20c0f_0_141"/>
          <p:cNvSpPr/>
          <p:nvPr/>
        </p:nvSpPr>
        <p:spPr>
          <a:xfrm>
            <a:off x="1756663" y="828075"/>
            <a:ext cx="4422600" cy="20223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5539d20c0f_0_141"/>
          <p:cNvSpPr/>
          <p:nvPr/>
        </p:nvSpPr>
        <p:spPr>
          <a:xfrm rot="-1553" flipH="1">
            <a:off x="7009032" y="3930374"/>
            <a:ext cx="664200" cy="741900"/>
          </a:xfrm>
          <a:prstGeom prst="bentArrow">
            <a:avLst>
              <a:gd name="adj1" fmla="val 10284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5539d20c0f_0_141"/>
          <p:cNvSpPr txBox="1"/>
          <p:nvPr/>
        </p:nvSpPr>
        <p:spPr>
          <a:xfrm>
            <a:off x="7323650" y="4615100"/>
            <a:ext cx="1653000" cy="923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Five critical regions are obtained with y as an explicit function of x.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ee01f161d_0_68"/>
          <p:cNvSpPr txBox="1">
            <a:spLocks noGrp="1"/>
          </p:cNvSpPr>
          <p:nvPr>
            <p:ph type="sldNum" idx="12"/>
          </p:nvPr>
        </p:nvSpPr>
        <p:spPr>
          <a:xfrm>
            <a:off x="4205704" y="63493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t>9</a:t>
            </a:fld>
            <a:endParaRPr b="1"/>
          </a:p>
        </p:txBody>
      </p:sp>
      <p:sp>
        <p:nvSpPr>
          <p:cNvPr id="256" name="Google Shape;256;gfee01f161d_0_68"/>
          <p:cNvSpPr txBox="1"/>
          <p:nvPr/>
        </p:nvSpPr>
        <p:spPr>
          <a:xfrm>
            <a:off x="281950" y="157675"/>
            <a:ext cx="747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2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fee01f161d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fee01f161d_0_68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fee01f161d_0_68"/>
          <p:cNvSpPr txBox="1"/>
          <p:nvPr/>
        </p:nvSpPr>
        <p:spPr>
          <a:xfrm>
            <a:off x="1052525" y="15287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fee01f161d_0_68"/>
          <p:cNvSpPr txBox="1"/>
          <p:nvPr/>
        </p:nvSpPr>
        <p:spPr>
          <a:xfrm>
            <a:off x="1052525" y="14573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fee01f161d_0_68"/>
          <p:cNvSpPr txBox="1"/>
          <p:nvPr/>
        </p:nvSpPr>
        <p:spPr>
          <a:xfrm>
            <a:off x="764025" y="5999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Solution of a linear bilevel programming problem.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fee01f161d_0_68"/>
          <p:cNvSpPr txBox="1"/>
          <p:nvPr/>
        </p:nvSpPr>
        <p:spPr>
          <a:xfrm>
            <a:off x="2174700" y="5790550"/>
            <a:ext cx="5251800" cy="384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0" i="1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IN" sz="13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Solution obtained after solving outer level problem</a:t>
            </a:r>
            <a:endParaRPr sz="13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gfee01f161d_0_68"/>
          <p:cNvGraphicFramePr/>
          <p:nvPr/>
        </p:nvGraphicFramePr>
        <p:xfrm>
          <a:off x="1828338" y="3255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{7C1A225E-F4F1-4AEB-B03D-41A66EE892DA}</a:tableStyleId>
              </a:tblPr>
              <a:tblGrid>
                <a:gridCol w="74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u="none" strike="noStrike" cap="none">
                          <a:solidFill>
                            <a:schemeClr val="dk1"/>
                          </a:solidFill>
                        </a:rPr>
                        <a:t>Fields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u="none" strike="noStrike" cap="none">
                          <a:solidFill>
                            <a:schemeClr val="dk1"/>
                          </a:solidFill>
                        </a:rPr>
                        <a:t>Optimised variables (𝑥)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u="none" strike="noStrike" cap="none">
                          <a:solidFill>
                            <a:schemeClr val="dk1"/>
                          </a:solidFill>
                        </a:rPr>
                        <a:t>Function values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[0.5000 ; 0.5000]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-6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strike="noStrike" cap="none">
                          <a:solidFill>
                            <a:schemeClr val="dk1"/>
                          </a:solidFill>
                        </a:rPr>
                        <a:t>[0.5000 ; 0.5000]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-6.0000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strike="noStrike" cap="none">
                          <a:solidFill>
                            <a:schemeClr val="dk1"/>
                          </a:solidFill>
                        </a:rPr>
                        <a:t>[0 ; 0.7500]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-23.0000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strike="noStrike" cap="none">
                          <a:solidFill>
                            <a:schemeClr val="dk1"/>
                          </a:solidFill>
                        </a:rPr>
                        <a:t>[0.5000 ; 0.5000]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-6.0000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strike="noStrike" cap="none">
                          <a:solidFill>
                            <a:schemeClr val="dk1"/>
                          </a:solidFill>
                        </a:rPr>
                        <a:t>[0 ; 0.9000]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-26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4" name="Google Shape;264;gfee01f161d_0_68"/>
          <p:cNvSpPr txBox="1"/>
          <p:nvPr/>
        </p:nvSpPr>
        <p:spPr>
          <a:xfrm>
            <a:off x="2529632" y="1086579"/>
            <a:ext cx="4572000" cy="30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5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fee01f161d_0_68"/>
          <p:cNvSpPr txBox="1"/>
          <p:nvPr/>
        </p:nvSpPr>
        <p:spPr>
          <a:xfrm>
            <a:off x="3048405" y="1262350"/>
            <a:ext cx="322200" cy="215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7688" r="-11528" b="-277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fee01f161d_0_68"/>
          <p:cNvSpPr txBox="1"/>
          <p:nvPr/>
        </p:nvSpPr>
        <p:spPr>
          <a:xfrm>
            <a:off x="2078217" y="1504293"/>
            <a:ext cx="4572000" cy="307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5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fee01f161d_0_68"/>
          <p:cNvSpPr txBox="1"/>
          <p:nvPr/>
        </p:nvSpPr>
        <p:spPr>
          <a:xfrm>
            <a:off x="3096633" y="1669391"/>
            <a:ext cx="153900" cy="215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3067" r="-23067" b="-277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fee01f161d_0_68"/>
          <p:cNvSpPr txBox="1"/>
          <p:nvPr/>
        </p:nvSpPr>
        <p:spPr>
          <a:xfrm>
            <a:off x="2965169" y="1902553"/>
            <a:ext cx="1813500" cy="215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686" t="-5877" r="-1388" b="-411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fee01f161d_0_68"/>
          <p:cNvSpPr txBox="1"/>
          <p:nvPr/>
        </p:nvSpPr>
        <p:spPr>
          <a:xfrm>
            <a:off x="3291191" y="2182277"/>
            <a:ext cx="2245200" cy="215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2818" r="-2817" b="-444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fee01f161d_0_68"/>
          <p:cNvSpPr txBox="1"/>
          <p:nvPr/>
        </p:nvSpPr>
        <p:spPr>
          <a:xfrm>
            <a:off x="3291191" y="2414792"/>
            <a:ext cx="2249400" cy="215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2807" t="-5547" r="-2237" b="-3887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fee01f161d_0_68"/>
          <p:cNvSpPr txBox="1"/>
          <p:nvPr/>
        </p:nvSpPr>
        <p:spPr>
          <a:xfrm>
            <a:off x="3375297" y="2630236"/>
            <a:ext cx="527700" cy="215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6968" t="-5867" r="-6968" b="-470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fee01f161d_0_68"/>
          <p:cNvSpPr txBox="1"/>
          <p:nvPr/>
        </p:nvSpPr>
        <p:spPr>
          <a:xfrm>
            <a:off x="3375297" y="2863928"/>
            <a:ext cx="485100" cy="215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2557" r="-7687" b="-1665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fee01f161d_0_68"/>
          <p:cNvSpPr/>
          <p:nvPr/>
        </p:nvSpPr>
        <p:spPr>
          <a:xfrm>
            <a:off x="2316963" y="1081563"/>
            <a:ext cx="4422600" cy="20223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fee01f161d_0_68"/>
          <p:cNvSpPr/>
          <p:nvPr/>
        </p:nvSpPr>
        <p:spPr>
          <a:xfrm rot="-1346" flipH="1">
            <a:off x="7349351" y="5418700"/>
            <a:ext cx="766200" cy="832800"/>
          </a:xfrm>
          <a:prstGeom prst="bentArrow">
            <a:avLst>
              <a:gd name="adj1" fmla="val 10284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fee01f161d_0_68"/>
          <p:cNvSpPr txBox="1"/>
          <p:nvPr/>
        </p:nvSpPr>
        <p:spPr>
          <a:xfrm>
            <a:off x="6788525" y="6257050"/>
            <a:ext cx="2249400" cy="384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3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Global optimum solution</a:t>
            </a:r>
            <a:endParaRPr sz="13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1406</Words>
  <Application>Microsoft Office PowerPoint</Application>
  <PresentationFormat>On-screen Show (4:3)</PresentationFormat>
  <Paragraphs>283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Radhe</dc:creator>
  <cp:lastModifiedBy>Akash Krishna</cp:lastModifiedBy>
  <cp:revision>1</cp:revision>
  <dcterms:created xsi:type="dcterms:W3CDTF">2022-04-10T08:52:36Z</dcterms:created>
  <dcterms:modified xsi:type="dcterms:W3CDTF">2023-01-07T09:34:43Z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2023-01-07T09:34:43Z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cacacb91-d536-4ad4-a3a9-d6aa2e9105a8</vt:lpwstr>
  </property>
  <property fmtid="{D5CDD505-2E9C-101B-9397-08002B2CF9AE}" pid="7" name="MSIP_Label_defa4170-0d19-0005-0004-bc88714345d2_ActionId">
    <vt:lpwstr>b24feee9-8729-467c-baaa-07c1ba7f8b6b</vt:lpwstr>
  </property>
  <property fmtid="{D5CDD505-2E9C-101B-9397-08002B2CF9AE}" pid="8" name="MSIP_Label_defa4170-0d19-0005-0004-bc88714345d2_ContentBits">
    <vt:lpwstr>0</vt:lpwstr>
  </property>
</Properties>
</file>