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0" r:id="rId4"/>
    <p:sldId id="281" r:id="rId5"/>
    <p:sldId id="269" r:id="rId6"/>
    <p:sldId id="270" r:id="rId7"/>
    <p:sldId id="271" r:id="rId8"/>
    <p:sldId id="279" r:id="rId9"/>
    <p:sldId id="278" r:id="rId10"/>
    <p:sldId id="272" r:id="rId11"/>
    <p:sldId id="261" r:id="rId12"/>
    <p:sldId id="262" r:id="rId13"/>
    <p:sldId id="284" r:id="rId14"/>
    <p:sldId id="275" r:id="rId15"/>
    <p:sldId id="258" r:id="rId16"/>
    <p:sldId id="259" r:id="rId17"/>
    <p:sldId id="260" r:id="rId18"/>
    <p:sldId id="263" r:id="rId19"/>
    <p:sldId id="264" r:id="rId20"/>
    <p:sldId id="265" r:id="rId21"/>
    <p:sldId id="282" r:id="rId22"/>
    <p:sldId id="276" r:id="rId23"/>
    <p:sldId id="277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9AA0A6"/>
          </p15:clr>
        </p15:guide>
        <p15:guide id="2" pos="2967">
          <p15:clr>
            <a:srgbClr val="9AA0A6"/>
          </p15:clr>
        </p15:guide>
        <p15:guide id="3" orient="horz" pos="57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w5+zh+foeJIQdeDSy30mZg3hu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1A225E-F4F1-4AEB-B03D-41A66EE892DA}">
  <a:tblStyle styleId="{7C1A225E-F4F1-4AEB-B03D-41A66EE892D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967"/>
        <p:guide orient="horz" pos="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551f5509c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g1551f5509c5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g1551f5509c5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539d20c0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5539d20c0f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15539d20c0f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ee01f161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fee01f161d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fee01f161d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539d20c0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5539d20c0f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15539d20c0f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7791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551f5509c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g1551f5509c5_0_2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g1551f5509c5_0_2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ee01f161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fee01f161d_0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fee01f161d_0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5e3f640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55e3f6406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155e3f6406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539d20c0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5539d20c0f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15539d20c0f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ee01f161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fee01f161d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fee01f161d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1f5509c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551f5509c5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1551f5509c5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39d20c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5539d20c0f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15539d20c0f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39d20c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5539d20c0f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15539d20c0f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34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3" name="Google Shape;45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55e70d0a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g155e70d0ad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g155e70d0ad4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052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470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5c815f1b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55c815f1b8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g155c815f1b8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aaeb1467f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5aaeb1467f_4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g15aaeb1467f_4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55ea4cf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55ea4cfc4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g155ea4cfc4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3141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51f5509c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51f5509c5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1551f5509c5_0_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72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4.jp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4.jp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4.jp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D4CC82-0E9C-83FC-9552-327184AE80B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90;p1">
            <a:extLst>
              <a:ext uri="{FF2B5EF4-FFF2-40B4-BE49-F238E27FC236}">
                <a16:creationId xmlns:a16="http://schemas.microsoft.com/office/drawing/2014/main" id="{3BA1B70F-5DEF-A912-769D-25A1E1E3713E}"/>
              </a:ext>
            </a:extLst>
          </p:cNvPr>
          <p:cNvSpPr txBox="1"/>
          <p:nvPr/>
        </p:nvSpPr>
        <p:spPr>
          <a:xfrm>
            <a:off x="2023811" y="2450820"/>
            <a:ext cx="5093426" cy="65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1;p1">
            <a:extLst>
              <a:ext uri="{FF2B5EF4-FFF2-40B4-BE49-F238E27FC236}">
                <a16:creationId xmlns:a16="http://schemas.microsoft.com/office/drawing/2014/main" id="{61181FC6-4D4F-41AE-7370-73D23736FBBF}"/>
              </a:ext>
            </a:extLst>
          </p:cNvPr>
          <p:cNvSpPr txBox="1"/>
          <p:nvPr/>
        </p:nvSpPr>
        <p:spPr>
          <a:xfrm>
            <a:off x="1644162" y="5291640"/>
            <a:ext cx="608427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Discipline of Chemical Engineering,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 Gandhinagar,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Palaj</a:t>
            </a:r>
            <a:r>
              <a:rPr lang="en-IN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Gujarat – 382055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92;p1">
            <a:extLst>
              <a:ext uri="{FF2B5EF4-FFF2-40B4-BE49-F238E27FC236}">
                <a16:creationId xmlns:a16="http://schemas.microsoft.com/office/drawing/2014/main" id="{CE5C8D23-1007-8561-775A-CA80827ED9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3;p1">
            <a:extLst>
              <a:ext uri="{FF2B5EF4-FFF2-40B4-BE49-F238E27FC236}">
                <a16:creationId xmlns:a16="http://schemas.microsoft.com/office/drawing/2014/main" id="{AA707D24-426A-FF8A-5933-564AFC3A00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</a:t>
            </a:fld>
            <a:endParaRPr b="1"/>
          </a:p>
        </p:txBody>
      </p:sp>
      <p:pic>
        <p:nvPicPr>
          <p:cNvPr id="9" name="Google Shape;94;p1">
            <a:extLst>
              <a:ext uri="{FF2B5EF4-FFF2-40B4-BE49-F238E27FC236}">
                <a16:creationId xmlns:a16="http://schemas.microsoft.com/office/drawing/2014/main" id="{974AD281-4379-8785-94F4-654E12454A9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8374" y="3612991"/>
            <a:ext cx="1579490" cy="15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6;p1">
            <a:extLst>
              <a:ext uri="{FF2B5EF4-FFF2-40B4-BE49-F238E27FC236}">
                <a16:creationId xmlns:a16="http://schemas.microsoft.com/office/drawing/2014/main" id="{9E7A46BE-383E-61A1-3FE9-8712455B781E}"/>
              </a:ext>
            </a:extLst>
          </p:cNvPr>
          <p:cNvSpPr txBox="1"/>
          <p:nvPr/>
        </p:nvSpPr>
        <p:spPr>
          <a:xfrm>
            <a:off x="472969" y="633113"/>
            <a:ext cx="8070300" cy="283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IN" sz="2200" b="1" i="0" u="none" strike="noStrike" cap="none" dirty="0">
              <a:solidFill>
                <a:srgbClr val="C00000"/>
              </a:solidFill>
              <a:latin typeface="Playfair Display" panose="00000500000000000000" pitchFamily="2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C00000"/>
                </a:solidFill>
                <a:latin typeface="Playfair Display" panose="00000500000000000000" pitchFamily="2" charset="0"/>
                <a:sym typeface="Arial"/>
              </a:rPr>
              <a:t>Model Predictive Control on an Arduino Device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IN" sz="2200" b="1" dirty="0">
              <a:solidFill>
                <a:srgbClr val="CC0000"/>
              </a:solidFill>
              <a:latin typeface="Playfair Display" panose="00000500000000000000" pitchFamily="2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200" b="1" i="0" u="none" strike="noStrike" cap="none" dirty="0">
                <a:solidFill>
                  <a:srgbClr val="CC0000"/>
                </a:solidFill>
                <a:latin typeface="Playfair Display" panose="00000500000000000000" pitchFamily="2" charset="0"/>
                <a:sym typeface="Arial"/>
              </a:rPr>
              <a:t>10</a:t>
            </a:r>
            <a:r>
              <a:rPr lang="en-IN" sz="2200" b="1" i="0" u="none" strike="noStrike" cap="none" baseline="30000" dirty="0">
                <a:solidFill>
                  <a:srgbClr val="CC0000"/>
                </a:solidFill>
                <a:latin typeface="Playfair Display" panose="00000500000000000000" pitchFamily="2" charset="0"/>
                <a:sym typeface="Arial"/>
              </a:rPr>
              <a:t>th </a:t>
            </a:r>
            <a:r>
              <a:rPr lang="en-US" sz="2200" b="1" i="0" dirty="0">
                <a:solidFill>
                  <a:srgbClr val="C00000"/>
                </a:solidFill>
                <a:effectLst/>
                <a:latin typeface="Playfair Display" panose="00000500000000000000" pitchFamily="2" charset="0"/>
              </a:rPr>
              <a:t>Asian Symposium on Process Systems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2200" b="1" dirty="0">
              <a:solidFill>
                <a:srgbClr val="C00000"/>
              </a:solidFill>
              <a:latin typeface="Playfair Display" panose="00000500000000000000" pitchFamily="2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2200" b="1" u="none" strike="noStrike" cap="none" dirty="0">
              <a:solidFill>
                <a:srgbClr val="C00000"/>
              </a:solidFill>
              <a:latin typeface="Playfair Display" panose="00000500000000000000" pitchFamily="2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rgbClr val="C00000"/>
                </a:solidFill>
                <a:latin typeface="Playfair Display" panose="00000500000000000000" pitchFamily="2" charset="0"/>
              </a:rPr>
              <a:t>Authors: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u="none" strike="noStrike" cap="none" dirty="0">
                <a:solidFill>
                  <a:srgbClr val="C00000"/>
                </a:solidFill>
                <a:latin typeface="Playfair Display" panose="00000500000000000000" pitchFamily="2" charset="0"/>
                <a:sym typeface="Arial"/>
              </a:rPr>
              <a:t>Subhi Gupta and Hari S. Ganesh</a:t>
            </a:r>
          </a:p>
        </p:txBody>
      </p:sp>
      <p:pic>
        <p:nvPicPr>
          <p:cNvPr id="11" name="Picture 2" descr="Image result for iit madras logo">
            <a:extLst>
              <a:ext uri="{FF2B5EF4-FFF2-40B4-BE49-F238E27FC236}">
                <a16:creationId xmlns:a16="http://schemas.microsoft.com/office/drawing/2014/main" id="{C74A1ECA-B344-64C0-1450-152611DDA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17" y="198015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551f5509c5_0_81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10</a:t>
            </a:fld>
            <a:endParaRPr b="1"/>
          </a:p>
        </p:txBody>
      </p:sp>
      <p:sp>
        <p:nvSpPr>
          <p:cNvPr id="395" name="Google Shape;395;g1551f5509c5_0_81"/>
          <p:cNvSpPr txBox="1"/>
          <p:nvPr/>
        </p:nvSpPr>
        <p:spPr>
          <a:xfrm>
            <a:off x="677885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Closed-loop Simulation results.</a:t>
            </a:r>
            <a:endParaRPr sz="28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g1551f5509c5_0_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9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1551f5509c5_0_81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551f5509c5_0_81"/>
          <p:cNvSpPr txBox="1"/>
          <p:nvPr/>
        </p:nvSpPr>
        <p:spPr>
          <a:xfrm>
            <a:off x="2130348" y="611892"/>
            <a:ext cx="460960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Demonstration of Online MPC Control Calculations</a:t>
            </a:r>
            <a:endParaRPr sz="14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g1551f5509c5_0_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59202" y="1083139"/>
            <a:ext cx="6093707" cy="282898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0" name="Google Shape;400;g1551f5509c5_0_81"/>
          <p:cNvSpPr txBox="1"/>
          <p:nvPr/>
        </p:nvSpPr>
        <p:spPr>
          <a:xfrm>
            <a:off x="3045400" y="4078895"/>
            <a:ext cx="2620800" cy="3693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1" i="1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Best Case of Tuning Parameters</a:t>
            </a:r>
            <a:endParaRPr sz="1200" b="1" i="1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551f5509c5_0_81"/>
          <p:cNvSpPr txBox="1"/>
          <p:nvPr/>
        </p:nvSpPr>
        <p:spPr>
          <a:xfrm>
            <a:off x="546450" y="4650282"/>
            <a:ext cx="7711430" cy="1585019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i="1" dirty="0"/>
              <a:t>Online MPC is computationally complex. There is low throughput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i="1" dirty="0"/>
              <a:t>and high memory usage.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Task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Explicit MPC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MPC formulation was solved </a:t>
            </a:r>
            <a:r>
              <a:rPr lang="en-US" sz="14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multi-parametrically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mp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-MPC).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539d20c0f_0_156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11</a:t>
            </a:fld>
            <a:endParaRPr b="1"/>
          </a:p>
        </p:txBody>
      </p:sp>
      <p:sp>
        <p:nvSpPr>
          <p:cNvPr id="187" name="Google Shape;187;g15539d20c0f_0_156"/>
          <p:cNvSpPr txBox="1"/>
          <p:nvPr/>
        </p:nvSpPr>
        <p:spPr>
          <a:xfrm>
            <a:off x="941109" y="69175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Parametric Programming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15539d20c0f_0_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9" y="6358724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5539d20c0f_0_156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5539d20c0f_0_156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5539d20c0f_0_156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5539d20c0f_0_156"/>
          <p:cNvSpPr txBox="1"/>
          <p:nvPr/>
        </p:nvSpPr>
        <p:spPr>
          <a:xfrm>
            <a:off x="1047450" y="916375"/>
            <a:ext cx="7059600" cy="27705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Takes into account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varying parameters (𝜃).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 is to obtain the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optimal solution (𝒙)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an explicit function of the parameters.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5539d20c0f_0_156"/>
          <p:cNvSpPr txBox="1"/>
          <p:nvPr/>
        </p:nvSpPr>
        <p:spPr>
          <a:xfrm>
            <a:off x="2458850" y="3289463"/>
            <a:ext cx="503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General parametric nonlinear programming problem</a:t>
            </a:r>
            <a:endParaRPr sz="1400" b="1" i="1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5539d20c0f_0_156"/>
          <p:cNvSpPr txBox="1"/>
          <p:nvPr/>
        </p:nvSpPr>
        <p:spPr>
          <a:xfrm>
            <a:off x="2718700" y="516175"/>
            <a:ext cx="366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An Effective Solution Strategy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5539d20c0f_0_156"/>
          <p:cNvSpPr/>
          <p:nvPr/>
        </p:nvSpPr>
        <p:spPr>
          <a:xfrm>
            <a:off x="3117600" y="1808075"/>
            <a:ext cx="2782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g15539d20c0f_0_156"/>
          <p:cNvGrpSpPr/>
          <p:nvPr/>
        </p:nvGrpSpPr>
        <p:grpSpPr>
          <a:xfrm>
            <a:off x="3431705" y="1843471"/>
            <a:ext cx="2460300" cy="1458762"/>
            <a:chOff x="2897180" y="4261984"/>
            <a:chExt cx="2460300" cy="1458762"/>
          </a:xfrm>
        </p:grpSpPr>
        <p:sp>
          <p:nvSpPr>
            <p:cNvPr id="197" name="Google Shape;197;g15539d20c0f_0_156"/>
            <p:cNvSpPr txBox="1"/>
            <p:nvPr/>
          </p:nvSpPr>
          <p:spPr>
            <a:xfrm>
              <a:off x="3191135" y="4261984"/>
              <a:ext cx="999000" cy="2154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3042" r="-1821" b="-3713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15539d20c0f_0_156"/>
            <p:cNvSpPr txBox="1"/>
            <p:nvPr/>
          </p:nvSpPr>
          <p:spPr>
            <a:xfrm>
              <a:off x="2897180" y="4515346"/>
              <a:ext cx="2460300" cy="12054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736" t="-100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15539d20c0f_0_156"/>
            <p:cNvSpPr txBox="1"/>
            <p:nvPr/>
          </p:nvSpPr>
          <p:spPr>
            <a:xfrm>
              <a:off x="3191135" y="4369706"/>
              <a:ext cx="382500" cy="3078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15539d20c0f_0_156"/>
          <p:cNvSpPr txBox="1"/>
          <p:nvPr/>
        </p:nvSpPr>
        <p:spPr>
          <a:xfrm>
            <a:off x="5167325" y="6386775"/>
            <a:ext cx="475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Faísca NP, Dua V, Pistikopoulos EN. 2007 Feb 9;1:1-23.</a:t>
            </a:r>
            <a:endParaRPr sz="1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 Source: 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https://parametric.tamu.edu/POP/</a:t>
            </a:r>
            <a:endParaRPr sz="1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15539d20c0f_0_15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7150" y="3786025"/>
            <a:ext cx="4222351" cy="26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ee01f161d_0_37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12</a:t>
            </a:fld>
            <a:endParaRPr b="1"/>
          </a:p>
        </p:txBody>
      </p:sp>
      <p:sp>
        <p:nvSpPr>
          <p:cNvPr id="208" name="Google Shape;208;gfee01f161d_0_37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fee01f161d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24" y="6396000"/>
            <a:ext cx="1754710" cy="4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fee01f161d_0_3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fee01f161d_0_37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fee01f161d_0_37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fee01f161d_0_37"/>
          <p:cNvSpPr txBox="1"/>
          <p:nvPr/>
        </p:nvSpPr>
        <p:spPr>
          <a:xfrm>
            <a:off x="348950" y="65200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IN" sz="1400" b="1" i="1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IN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14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Multiparametric Programming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fee01f161d_0_37"/>
          <p:cNvSpPr txBox="1"/>
          <p:nvPr/>
        </p:nvSpPr>
        <p:spPr>
          <a:xfrm>
            <a:off x="894000" y="634600"/>
            <a:ext cx="726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Formulation of Multiparametric Linear (mp-LP) and Quadratic Programming (mp-QP) </a:t>
            </a:r>
            <a:endParaRPr sz="13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fee01f161d_0_37"/>
          <p:cNvSpPr txBox="1"/>
          <p:nvPr/>
        </p:nvSpPr>
        <p:spPr>
          <a:xfrm>
            <a:off x="281950" y="5607075"/>
            <a:ext cx="5282400" cy="3693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parameter space(𝜃 ) is partitioned into nine set of critical regions (CR</a:t>
            </a:r>
            <a:r>
              <a:rPr lang="en-IN" sz="1200" b="0" i="1" u="none" strike="noStrike" cap="none" baseline="-25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IN" sz="12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fee01f161d_0_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7625" y="2565565"/>
            <a:ext cx="5974949" cy="282456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7" name="Google Shape;217;gfee01f161d_0_37"/>
          <p:cNvSpPr/>
          <p:nvPr/>
        </p:nvSpPr>
        <p:spPr>
          <a:xfrm>
            <a:off x="1206575" y="5101975"/>
            <a:ext cx="476400" cy="554100"/>
          </a:xfrm>
          <a:prstGeom prst="bentArrow">
            <a:avLst>
              <a:gd name="adj1" fmla="val 15146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fee01f161d_0_37"/>
          <p:cNvSpPr txBox="1"/>
          <p:nvPr/>
        </p:nvSpPr>
        <p:spPr>
          <a:xfrm>
            <a:off x="5789500" y="5607075"/>
            <a:ext cx="3187200" cy="554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Each critical region has its own function optimal solution x*(𝜃 ) and Z*(𝜃 )</a:t>
            </a:r>
            <a:endParaRPr sz="1300" b="0" i="1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fee01f161d_0_37"/>
          <p:cNvSpPr/>
          <p:nvPr/>
        </p:nvSpPr>
        <p:spPr>
          <a:xfrm rot="-1553" flipH="1">
            <a:off x="7254132" y="5008074"/>
            <a:ext cx="664200" cy="741900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fee01f161d_0_37"/>
          <p:cNvSpPr txBox="1"/>
          <p:nvPr/>
        </p:nvSpPr>
        <p:spPr>
          <a:xfrm>
            <a:off x="2125750" y="6091200"/>
            <a:ext cx="3474600" cy="400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Verification was done using quadprog solver</a:t>
            </a:r>
            <a:endParaRPr sz="14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fee01f161d_0_37"/>
          <p:cNvSpPr txBox="1"/>
          <p:nvPr/>
        </p:nvSpPr>
        <p:spPr>
          <a:xfrm>
            <a:off x="525722" y="1165052"/>
            <a:ext cx="4572000" cy="954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1311" b="-5255"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fee01f161d_0_37"/>
          <p:cNvSpPr txBox="1"/>
          <p:nvPr/>
        </p:nvSpPr>
        <p:spPr>
          <a:xfrm>
            <a:off x="2741850" y="2192100"/>
            <a:ext cx="399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of mp-QP: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𝒙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(𝜃)</a:t>
            </a:r>
            <a:r>
              <a:rPr lang="en-IN" sz="1400" b="1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=𝑊</a:t>
            </a:r>
            <a:r>
              <a:rPr lang="en-IN" sz="14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𝜃 + 𝘸 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CR</a:t>
            </a:r>
            <a:r>
              <a:rPr lang="en-IN" sz="1400" b="1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lang="en-IN" sz="14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𝜃≤𝜙</a:t>
            </a:r>
            <a:r>
              <a:rPr lang="en-IN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endParaRPr sz="1400" b="0" i="0" u="none" strike="noStrike" cap="none" baseline="30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fee01f161d_0_37"/>
          <p:cNvSpPr/>
          <p:nvPr/>
        </p:nvSpPr>
        <p:spPr>
          <a:xfrm>
            <a:off x="1494075" y="1089925"/>
            <a:ext cx="3551400" cy="1065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fee01f161d_0_37"/>
          <p:cNvSpPr txBox="1"/>
          <p:nvPr/>
        </p:nvSpPr>
        <p:spPr>
          <a:xfrm>
            <a:off x="5883100" y="6378125"/>
            <a:ext cx="338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Faísca NP, Dua V, Pistikopoulos EN. 2007 Feb 9;1:1-23.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539d20c0f_0_156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13</a:t>
            </a:fld>
            <a:endParaRPr b="1"/>
          </a:p>
        </p:txBody>
      </p:sp>
      <p:sp>
        <p:nvSpPr>
          <p:cNvPr id="187" name="Google Shape;187;g15539d20c0f_0_156"/>
          <p:cNvSpPr txBox="1"/>
          <p:nvPr/>
        </p:nvSpPr>
        <p:spPr>
          <a:xfrm>
            <a:off x="1289901" y="69175"/>
            <a:ext cx="6034726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dirty="0">
                <a:solidFill>
                  <a:srgbClr val="00B0F0"/>
                </a:solidFill>
              </a:rPr>
              <a:t>Explicit MPC</a:t>
            </a:r>
            <a:endParaRPr lang="en-IN" sz="28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15539d20c0f_0_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9" y="6358724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5539d20c0f_0_156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5539d20c0f_0_156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5539d20c0f_0_156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5539d20c0f_0_156"/>
          <p:cNvSpPr txBox="1"/>
          <p:nvPr/>
        </p:nvSpPr>
        <p:spPr>
          <a:xfrm>
            <a:off x="596726" y="1228725"/>
            <a:ext cx="7824248" cy="5139838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dirty="0"/>
              <a:t>Solves the optimization problem offline for all the states within a range.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is </a:t>
            </a:r>
            <a:r>
              <a:rPr lang="en-US" dirty="0"/>
              <a:t>precomputed f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dirty="0"/>
              <a:t>r each state within a range.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/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5539d20c0f_0_156"/>
          <p:cNvSpPr txBox="1"/>
          <p:nvPr/>
        </p:nvSpPr>
        <p:spPr>
          <a:xfrm>
            <a:off x="3256027" y="516175"/>
            <a:ext cx="201355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Advantages</a:t>
            </a:r>
            <a:endParaRPr sz="14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5539d20c0f_0_156"/>
          <p:cNvSpPr/>
          <p:nvPr/>
        </p:nvSpPr>
        <p:spPr>
          <a:xfrm>
            <a:off x="3117600" y="1808075"/>
            <a:ext cx="2782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413A60-8E5E-4815-BF7F-AEDDD5493804}"/>
              </a:ext>
            </a:extLst>
          </p:cNvPr>
          <p:cNvCxnSpPr>
            <a:cxnSpLocks/>
          </p:cNvCxnSpPr>
          <p:nvPr/>
        </p:nvCxnSpPr>
        <p:spPr>
          <a:xfrm flipV="1">
            <a:off x="1583704" y="2078128"/>
            <a:ext cx="0" cy="16209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AE5501-5349-93F0-1195-12B654697446}"/>
              </a:ext>
            </a:extLst>
          </p:cNvPr>
          <p:cNvCxnSpPr>
            <a:cxnSpLocks/>
          </p:cNvCxnSpPr>
          <p:nvPr/>
        </p:nvCxnSpPr>
        <p:spPr>
          <a:xfrm flipV="1">
            <a:off x="1593124" y="3699053"/>
            <a:ext cx="2735124" cy="2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7C108-9194-7D0B-3021-0F95239CAC28}"/>
              </a:ext>
            </a:extLst>
          </p:cNvPr>
          <p:cNvCxnSpPr>
            <a:cxnSpLocks/>
          </p:cNvCxnSpPr>
          <p:nvPr/>
        </p:nvCxnSpPr>
        <p:spPr>
          <a:xfrm flipV="1">
            <a:off x="1583704" y="2304201"/>
            <a:ext cx="707449" cy="65926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0091E8-DA10-80CC-71D1-A2D83A77521B}"/>
              </a:ext>
            </a:extLst>
          </p:cNvPr>
          <p:cNvCxnSpPr>
            <a:cxnSpLocks/>
          </p:cNvCxnSpPr>
          <p:nvPr/>
        </p:nvCxnSpPr>
        <p:spPr>
          <a:xfrm>
            <a:off x="2272299" y="2300749"/>
            <a:ext cx="1037501" cy="9950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11F168-CDEA-13AE-93BC-4F03FE6BEA8C}"/>
              </a:ext>
            </a:extLst>
          </p:cNvPr>
          <p:cNvCxnSpPr>
            <a:cxnSpLocks/>
          </p:cNvCxnSpPr>
          <p:nvPr/>
        </p:nvCxnSpPr>
        <p:spPr>
          <a:xfrm flipV="1">
            <a:off x="3309800" y="2160459"/>
            <a:ext cx="525678" cy="11487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F14668-C133-0150-0F89-C962EF46161C}"/>
              </a:ext>
            </a:extLst>
          </p:cNvPr>
          <p:cNvCxnSpPr>
            <a:cxnSpLocks/>
          </p:cNvCxnSpPr>
          <p:nvPr/>
        </p:nvCxnSpPr>
        <p:spPr>
          <a:xfrm>
            <a:off x="2285769" y="1941275"/>
            <a:ext cx="3590" cy="175777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4C3C8D-1104-1A37-C4DB-8D54075820F2}"/>
              </a:ext>
            </a:extLst>
          </p:cNvPr>
          <p:cNvCxnSpPr>
            <a:cxnSpLocks/>
          </p:cNvCxnSpPr>
          <p:nvPr/>
        </p:nvCxnSpPr>
        <p:spPr>
          <a:xfrm>
            <a:off x="3309800" y="1941275"/>
            <a:ext cx="18854" cy="175777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094D41D-2416-A28A-D53C-860BBD21FDE4}"/>
              </a:ext>
            </a:extLst>
          </p:cNvPr>
          <p:cNvSpPr txBox="1"/>
          <p:nvPr/>
        </p:nvSpPr>
        <p:spPr>
          <a:xfrm>
            <a:off x="1018097" y="2078128"/>
            <a:ext cx="54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u(x)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F2F812-9801-E8AD-505F-94E03C769D16}"/>
              </a:ext>
            </a:extLst>
          </p:cNvPr>
          <p:cNvSpPr txBox="1"/>
          <p:nvPr/>
        </p:nvSpPr>
        <p:spPr>
          <a:xfrm>
            <a:off x="4112841" y="3678750"/>
            <a:ext cx="27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434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551f5509c5_0_275"/>
          <p:cNvSpPr txBox="1">
            <a:spLocks noGrp="1"/>
          </p:cNvSpPr>
          <p:nvPr>
            <p:ph type="sldNum" idx="12"/>
          </p:nvPr>
        </p:nvSpPr>
        <p:spPr>
          <a:xfrm>
            <a:off x="4255504" y="6480604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14</a:t>
            </a:fld>
            <a:endParaRPr b="1"/>
          </a:p>
        </p:txBody>
      </p:sp>
      <p:sp>
        <p:nvSpPr>
          <p:cNvPr id="440" name="Google Shape;440;g1551f5509c5_0_275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Closed Loop Simulation Results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g1551f5509c5_0_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1551f5509c5_0_27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1551f5509c5_0_275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1551f5509c5_0_275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1551f5509c5_0_275"/>
          <p:cNvSpPr txBox="1"/>
          <p:nvPr/>
        </p:nvSpPr>
        <p:spPr>
          <a:xfrm>
            <a:off x="656675" y="634600"/>
            <a:ext cx="20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Online MPC 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g1551f5509c5_0_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9275" y="1025838"/>
            <a:ext cx="5162362" cy="25166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7" name="Google Shape;447;g1551f5509c5_0_2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74350" y="3685950"/>
            <a:ext cx="5732573" cy="27946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8" name="Google Shape;448;g1551f5509c5_0_275"/>
          <p:cNvSpPr txBox="1"/>
          <p:nvPr/>
        </p:nvSpPr>
        <p:spPr>
          <a:xfrm>
            <a:off x="5842350" y="3218525"/>
            <a:ext cx="20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mp-MPC 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1551f5509c5_0_275"/>
          <p:cNvSpPr txBox="1"/>
          <p:nvPr/>
        </p:nvSpPr>
        <p:spPr>
          <a:xfrm>
            <a:off x="379650" y="4506675"/>
            <a:ext cx="2412600" cy="615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 MPC and mp-MPC results match.</a:t>
            </a:r>
            <a:endParaRPr sz="14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ee01f161d_0_102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15</a:t>
            </a:fld>
            <a:endParaRPr b="1"/>
          </a:p>
        </p:txBody>
      </p:sp>
      <p:sp>
        <p:nvSpPr>
          <p:cNvPr id="113" name="Google Shape;113;gfee01f161d_0_102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fee01f161d_0_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fee01f161d_0_10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fee01f161d_0_102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fee01f161d_0_102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fee01f161d_0_102"/>
          <p:cNvSpPr txBox="1"/>
          <p:nvPr/>
        </p:nvSpPr>
        <p:spPr>
          <a:xfrm>
            <a:off x="442925" y="233775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Hierarchical order in process industry</a:t>
            </a:r>
            <a:endParaRPr sz="4200" b="1" i="1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fee01f161d_0_102"/>
          <p:cNvSpPr txBox="1"/>
          <p:nvPr/>
        </p:nvSpPr>
        <p:spPr>
          <a:xfrm>
            <a:off x="651850" y="1073750"/>
            <a:ext cx="843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fee01f161d_0_102"/>
          <p:cNvSpPr txBox="1"/>
          <p:nvPr/>
        </p:nvSpPr>
        <p:spPr>
          <a:xfrm>
            <a:off x="2065525" y="883963"/>
            <a:ext cx="4731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7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fee01f161d_0_102"/>
          <p:cNvSpPr txBox="1"/>
          <p:nvPr/>
        </p:nvSpPr>
        <p:spPr>
          <a:xfrm>
            <a:off x="780300" y="1473950"/>
            <a:ext cx="75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fee01f161d_0_102"/>
          <p:cNvSpPr txBox="1"/>
          <p:nvPr/>
        </p:nvSpPr>
        <p:spPr>
          <a:xfrm>
            <a:off x="5128525" y="1989925"/>
            <a:ext cx="3600300" cy="2986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Process control activities are organized in the form of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hierarchy</a:t>
            </a:r>
            <a:r>
              <a:rPr lang="en-IN" sz="1400" b="0" i="0" u="none" strike="noStrike" cap="non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shown in Figure 1.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For profitable plant operation the process control activities at different levels should be carefully coordinated.</a:t>
            </a:r>
            <a:endParaRPr sz="1400" b="0" i="0" u="none" strike="noStrike" cap="non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Multi-level decision structures</a:t>
            </a:r>
            <a:r>
              <a:rPr lang="en-IN" sz="1400" b="0" i="0" u="none" strike="noStrike" cap="non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can be mathematically represented using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multi-level programming principles</a:t>
            </a:r>
            <a:r>
              <a:rPr lang="en-IN" sz="1400" b="0" i="0" u="none" strike="noStrike" cap="non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fee01f161d_0_102"/>
          <p:cNvSpPr txBox="1"/>
          <p:nvPr/>
        </p:nvSpPr>
        <p:spPr>
          <a:xfrm>
            <a:off x="4621500" y="6514938"/>
            <a:ext cx="452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Seborg DE, Edgar TF, Mellichamp DA, Doyle III FJ.2016 Sep 13.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ee01f161d_0_102"/>
          <p:cNvSpPr txBox="1"/>
          <p:nvPr/>
        </p:nvSpPr>
        <p:spPr>
          <a:xfrm>
            <a:off x="142875" y="5694600"/>
            <a:ext cx="3543300" cy="384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0" i="1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Figure 1: Hierarchy of process control activities</a:t>
            </a:r>
            <a:endParaRPr sz="1300" b="0" i="1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fee01f161d_0_1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350" y="1110175"/>
            <a:ext cx="1210350" cy="432365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6" name="Google Shape;126;gfee01f161d_0_102"/>
          <p:cNvSpPr/>
          <p:nvPr/>
        </p:nvSpPr>
        <p:spPr>
          <a:xfrm>
            <a:off x="407225" y="3028088"/>
            <a:ext cx="1886100" cy="487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fee01f161d_0_102"/>
          <p:cNvSpPr/>
          <p:nvPr/>
        </p:nvSpPr>
        <p:spPr>
          <a:xfrm>
            <a:off x="407225" y="4361350"/>
            <a:ext cx="1886100" cy="487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fee01f161d_0_102"/>
          <p:cNvSpPr/>
          <p:nvPr/>
        </p:nvSpPr>
        <p:spPr>
          <a:xfrm>
            <a:off x="374475" y="2353963"/>
            <a:ext cx="1886100" cy="487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fee01f161d_0_102"/>
          <p:cNvSpPr txBox="1"/>
          <p:nvPr/>
        </p:nvSpPr>
        <p:spPr>
          <a:xfrm>
            <a:off x="2412975" y="4358950"/>
            <a:ext cx="2136600" cy="6465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measure process variables and implement the calculated control actions.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fee01f161d_0_102"/>
          <p:cNvSpPr txBox="1"/>
          <p:nvPr/>
        </p:nvSpPr>
        <p:spPr>
          <a:xfrm>
            <a:off x="2412975" y="3098350"/>
            <a:ext cx="2136600" cy="492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feedback and feedforward control techniques.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fee01f161d_0_102"/>
          <p:cNvSpPr txBox="1"/>
          <p:nvPr/>
        </p:nvSpPr>
        <p:spPr>
          <a:xfrm>
            <a:off x="2412850" y="2419675"/>
            <a:ext cx="2136600" cy="492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predictive control (MPC) strategy.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16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fee01f161d_0_0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fee01f161d_0_0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fee01f161d_0_0"/>
          <p:cNvSpPr txBox="1"/>
          <p:nvPr/>
        </p:nvSpPr>
        <p:spPr>
          <a:xfrm>
            <a:off x="536350" y="233775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2800" b="1" i="1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fee01f161d_0_0"/>
          <p:cNvSpPr txBox="1"/>
          <p:nvPr/>
        </p:nvSpPr>
        <p:spPr>
          <a:xfrm>
            <a:off x="651850" y="1073750"/>
            <a:ext cx="8436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fee01f161d_0_0"/>
          <p:cNvSpPr txBox="1"/>
          <p:nvPr/>
        </p:nvSpPr>
        <p:spPr>
          <a:xfrm>
            <a:off x="597150" y="1445075"/>
            <a:ext cx="75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fee01f161d_0_0"/>
          <p:cNvSpPr txBox="1"/>
          <p:nvPr/>
        </p:nvSpPr>
        <p:spPr>
          <a:xfrm>
            <a:off x="923975" y="1852775"/>
            <a:ext cx="7443000" cy="2801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some literature, researchers have addressed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bilevel decision-making problems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Ryu et.al have taken one level as plant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planning/control problem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other level as as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distribution network problem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N" sz="15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Styliani et.al have recasted planning and scheduling integration</a:t>
            </a:r>
            <a:r>
              <a:rPr lang="en-IN" sz="145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as a bi-level multi-follower problem. Upper level </a:t>
            </a:r>
            <a:r>
              <a:rPr lang="en-IN" sz="145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(planning) </a:t>
            </a:r>
            <a:r>
              <a:rPr lang="en-IN" sz="145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lower level </a:t>
            </a:r>
            <a:r>
              <a:rPr lang="en-IN" sz="145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(scheduling)</a:t>
            </a:r>
            <a:r>
              <a:rPr lang="en-IN" sz="145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5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endParaRPr sz="145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i="1">
                <a:solidFill>
                  <a:srgbClr val="0000FF"/>
                </a:solidFill>
              </a:rPr>
              <a:t>B</a:t>
            </a:r>
            <a:r>
              <a:rPr lang="en-IN" sz="14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ilevel programming</a:t>
            </a:r>
            <a:r>
              <a:rPr lang="en-IN" sz="14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have evolved significantly in recent years.</a:t>
            </a:r>
            <a:endParaRPr sz="1400" b="0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Tri-level and other general multi-level programming problems</a:t>
            </a:r>
            <a:endParaRPr sz="1400" b="0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too are evolving gradually.</a:t>
            </a:r>
            <a:endParaRPr sz="1400" b="0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fee01f161d_0_0"/>
          <p:cNvSpPr txBox="1"/>
          <p:nvPr/>
        </p:nvSpPr>
        <p:spPr>
          <a:xfrm>
            <a:off x="4710125" y="6191838"/>
            <a:ext cx="4617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-I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Ryu JH, </a:t>
            </a:r>
            <a:r>
              <a:rPr lang="en-IN" sz="10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Dua</a:t>
            </a:r>
            <a:r>
              <a:rPr lang="en-I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V, </a:t>
            </a:r>
            <a:r>
              <a:rPr lang="en-IN" sz="10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Pistikopoulos</a:t>
            </a:r>
            <a:r>
              <a:rPr lang="en-I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EN. 2004 Jun 15;28(6-7):1121-9.</a:t>
            </a:r>
            <a:endParaRPr sz="1000" b="0" i="1" u="sng" strike="noStrike" cap="none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-I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IN" sz="10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Avraamidou</a:t>
            </a:r>
            <a:r>
              <a:rPr lang="en-I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S., &amp; </a:t>
            </a:r>
            <a:r>
              <a:rPr lang="en-IN" sz="10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Pistikopoulos</a:t>
            </a:r>
            <a:r>
              <a:rPr lang="en-I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E. N. (2018, June). IEEE.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3782075" y="995375"/>
            <a:ext cx="1403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17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5e3f6406c_0_5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17</a:t>
            </a:fld>
            <a:endParaRPr b="1"/>
          </a:p>
        </p:txBody>
      </p:sp>
      <p:sp>
        <p:nvSpPr>
          <p:cNvPr id="156" name="Google Shape;156;g155e3f6406c_0_5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155e3f6406c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55e3f6406c_0_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55e3f6406c_0_5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55e3f6406c_0_5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55e3f6406c_0_5"/>
          <p:cNvSpPr txBox="1"/>
          <p:nvPr/>
        </p:nvSpPr>
        <p:spPr>
          <a:xfrm>
            <a:off x="504150" y="69325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2800" b="1" i="1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55e3f6406c_0_5"/>
          <p:cNvSpPr txBox="1"/>
          <p:nvPr/>
        </p:nvSpPr>
        <p:spPr>
          <a:xfrm>
            <a:off x="651850" y="1073750"/>
            <a:ext cx="843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55e3f6406c_0_5"/>
          <p:cNvSpPr txBox="1"/>
          <p:nvPr/>
        </p:nvSpPr>
        <p:spPr>
          <a:xfrm>
            <a:off x="2603800" y="840875"/>
            <a:ext cx="3684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7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Bilevel Optimization Model</a:t>
            </a:r>
            <a:endParaRPr sz="1700" b="1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55e3f6406c_0_5"/>
          <p:cNvSpPr txBox="1"/>
          <p:nvPr/>
        </p:nvSpPr>
        <p:spPr>
          <a:xfrm>
            <a:off x="4903375" y="6514950"/>
            <a:ext cx="430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Ryu JH, Dua V, Pistikopoulos EN.  2004 Jun 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55e3f6406c_0_5"/>
          <p:cNvSpPr txBox="1"/>
          <p:nvPr/>
        </p:nvSpPr>
        <p:spPr>
          <a:xfrm>
            <a:off x="259228" y="1798347"/>
            <a:ext cx="1888200" cy="3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186" r="-4249" b="-444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55e3f6406c_0_5"/>
          <p:cNvSpPr txBox="1"/>
          <p:nvPr/>
        </p:nvSpPr>
        <p:spPr>
          <a:xfrm>
            <a:off x="354955" y="2163454"/>
            <a:ext cx="266100" cy="231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1418" r="-14277" b="-111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55e3f6406c_0_5"/>
          <p:cNvSpPr txBox="1"/>
          <p:nvPr/>
        </p:nvSpPr>
        <p:spPr>
          <a:xfrm>
            <a:off x="169242" y="2428793"/>
            <a:ext cx="1888200" cy="315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5547" r="-945" b="-388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55e3f6406c_0_5"/>
          <p:cNvSpPr txBox="1"/>
          <p:nvPr/>
        </p:nvSpPr>
        <p:spPr>
          <a:xfrm>
            <a:off x="220717" y="2869780"/>
            <a:ext cx="1888200" cy="315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147" t="-5871" r="-5370" b="-470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55e3f6406c_0_5"/>
          <p:cNvSpPr txBox="1"/>
          <p:nvPr/>
        </p:nvSpPr>
        <p:spPr>
          <a:xfrm>
            <a:off x="206016" y="3097892"/>
            <a:ext cx="415200" cy="3276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55e3f6406c_0_5"/>
          <p:cNvSpPr txBox="1"/>
          <p:nvPr/>
        </p:nvSpPr>
        <p:spPr>
          <a:xfrm>
            <a:off x="118641" y="3413854"/>
            <a:ext cx="1990200" cy="428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5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55e3f6406c_0_5"/>
          <p:cNvSpPr txBox="1"/>
          <p:nvPr/>
        </p:nvSpPr>
        <p:spPr>
          <a:xfrm>
            <a:off x="2667100" y="1900350"/>
            <a:ext cx="1888200" cy="738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Leader’s problem or 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level decision problem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55e3f6406c_0_5"/>
          <p:cNvSpPr txBox="1"/>
          <p:nvPr/>
        </p:nvSpPr>
        <p:spPr>
          <a:xfrm>
            <a:off x="2714150" y="2894275"/>
            <a:ext cx="1888200" cy="738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Follower’s problem or 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level decision problem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55e3f6406c_0_5"/>
          <p:cNvSpPr txBox="1"/>
          <p:nvPr/>
        </p:nvSpPr>
        <p:spPr>
          <a:xfrm>
            <a:off x="1816550" y="4903275"/>
            <a:ext cx="5976300" cy="1046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First level (production model) is constrained by another optimization problem (second level,the distribution model).	</a:t>
            </a:r>
            <a:endParaRPr sz="1400" b="0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55e3f6406c_0_5"/>
          <p:cNvSpPr/>
          <p:nvPr/>
        </p:nvSpPr>
        <p:spPr>
          <a:xfrm>
            <a:off x="2058949" y="1993599"/>
            <a:ext cx="558900" cy="307800"/>
          </a:xfrm>
          <a:prstGeom prst="rightArrow">
            <a:avLst>
              <a:gd name="adj1" fmla="val 11786"/>
              <a:gd name="adj2" fmla="val 52388"/>
            </a:avLst>
          </a:prstGeom>
          <a:solidFill>
            <a:schemeClr val="accent5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55e3f6406c_0_5"/>
          <p:cNvSpPr/>
          <p:nvPr/>
        </p:nvSpPr>
        <p:spPr>
          <a:xfrm>
            <a:off x="2084024" y="2898353"/>
            <a:ext cx="558900" cy="307800"/>
          </a:xfrm>
          <a:prstGeom prst="rightArrow">
            <a:avLst>
              <a:gd name="adj1" fmla="val 11786"/>
              <a:gd name="adj2" fmla="val 52388"/>
            </a:avLst>
          </a:prstGeom>
          <a:solidFill>
            <a:schemeClr val="accent5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55e3f6406c_0_5"/>
          <p:cNvSpPr/>
          <p:nvPr/>
        </p:nvSpPr>
        <p:spPr>
          <a:xfrm>
            <a:off x="198675" y="1613800"/>
            <a:ext cx="1888200" cy="2151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155e3f6406c_0_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838700" y="1874550"/>
            <a:ext cx="4092725" cy="183256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8" name="Google Shape;178;g155e3f6406c_0_5"/>
          <p:cNvSpPr txBox="1"/>
          <p:nvPr/>
        </p:nvSpPr>
        <p:spPr>
          <a:xfrm>
            <a:off x="2086875" y="4090300"/>
            <a:ext cx="513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55e3f6406c_0_5"/>
          <p:cNvSpPr txBox="1"/>
          <p:nvPr/>
        </p:nvSpPr>
        <p:spPr>
          <a:xfrm>
            <a:off x="5505450" y="4101200"/>
            <a:ext cx="3022500" cy="40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configuration of an enterprise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55e3f6406c_0_5"/>
          <p:cNvSpPr txBox="1"/>
          <p:nvPr/>
        </p:nvSpPr>
        <p:spPr>
          <a:xfrm>
            <a:off x="933450" y="4025000"/>
            <a:ext cx="3365100" cy="615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Aim is to minimise both Production cost and distribution cost.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539d20c0f_0_141"/>
          <p:cNvSpPr txBox="1">
            <a:spLocks noGrp="1"/>
          </p:cNvSpPr>
          <p:nvPr>
            <p:ph type="sldNum" idx="12"/>
          </p:nvPr>
        </p:nvSpPr>
        <p:spPr>
          <a:xfrm>
            <a:off x="40533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18</a:t>
            </a:fld>
            <a:endParaRPr b="1"/>
          </a:p>
        </p:txBody>
      </p:sp>
      <p:sp>
        <p:nvSpPr>
          <p:cNvPr id="231" name="Google Shape;231;g15539d20c0f_0_141"/>
          <p:cNvSpPr txBox="1"/>
          <p:nvPr/>
        </p:nvSpPr>
        <p:spPr>
          <a:xfrm>
            <a:off x="281950" y="111400"/>
            <a:ext cx="747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2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15539d20c0f_0_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724" y="6395450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5539d20c0f_0_141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5539d20c0f_0_141"/>
          <p:cNvSpPr txBox="1"/>
          <p:nvPr/>
        </p:nvSpPr>
        <p:spPr>
          <a:xfrm>
            <a:off x="1756675" y="520450"/>
            <a:ext cx="5325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              Formulation of  Linear BLPP (LP/BLPP)</a:t>
            </a:r>
            <a:endParaRPr sz="13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15539d20c0f_0_1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0000" y="3043850"/>
            <a:ext cx="5848397" cy="2851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6" name="Google Shape;236;g15539d20c0f_0_141"/>
          <p:cNvSpPr txBox="1"/>
          <p:nvPr/>
        </p:nvSpPr>
        <p:spPr>
          <a:xfrm>
            <a:off x="2441100" y="5972175"/>
            <a:ext cx="4261800" cy="400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Inner Level solved multi-parametrically</a:t>
            </a:r>
            <a:endParaRPr sz="14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5539d20c0f_0_141"/>
          <p:cNvSpPr txBox="1"/>
          <p:nvPr/>
        </p:nvSpPr>
        <p:spPr>
          <a:xfrm>
            <a:off x="4710125" y="6514950"/>
            <a:ext cx="5262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Faísca, Nuno P., et al. </a:t>
            </a:r>
            <a:r>
              <a:rPr lang="en-IN" sz="1000" b="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Global Optimization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38.4 (2007).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5539d20c0f_0_141"/>
          <p:cNvSpPr txBox="1"/>
          <p:nvPr/>
        </p:nvSpPr>
        <p:spPr>
          <a:xfrm>
            <a:off x="1920032" y="857979"/>
            <a:ext cx="4572000" cy="30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5539d20c0f_0_141"/>
          <p:cNvSpPr txBox="1"/>
          <p:nvPr/>
        </p:nvSpPr>
        <p:spPr>
          <a:xfrm>
            <a:off x="2438805" y="1033750"/>
            <a:ext cx="322200" cy="215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7687" r="-11532" b="-2777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5539d20c0f_0_141"/>
          <p:cNvSpPr txBox="1"/>
          <p:nvPr/>
        </p:nvSpPr>
        <p:spPr>
          <a:xfrm>
            <a:off x="1468617" y="1275693"/>
            <a:ext cx="4572000" cy="30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5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5539d20c0f_0_141"/>
          <p:cNvSpPr txBox="1"/>
          <p:nvPr/>
        </p:nvSpPr>
        <p:spPr>
          <a:xfrm>
            <a:off x="2487033" y="1440791"/>
            <a:ext cx="153900" cy="215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23067" r="-23065" b="-2777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5539d20c0f_0_141"/>
          <p:cNvSpPr txBox="1"/>
          <p:nvPr/>
        </p:nvSpPr>
        <p:spPr>
          <a:xfrm>
            <a:off x="2355569" y="1673953"/>
            <a:ext cx="1813500" cy="215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685" t="-5874" r="-1385" b="-411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5539d20c0f_0_141"/>
          <p:cNvSpPr txBox="1"/>
          <p:nvPr/>
        </p:nvSpPr>
        <p:spPr>
          <a:xfrm>
            <a:off x="2681591" y="1953677"/>
            <a:ext cx="2245200" cy="215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2819" r="-2817" b="-444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5539d20c0f_0_141"/>
          <p:cNvSpPr txBox="1"/>
          <p:nvPr/>
        </p:nvSpPr>
        <p:spPr>
          <a:xfrm>
            <a:off x="2681591" y="2186192"/>
            <a:ext cx="2249400" cy="215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2803" t="-5547" r="-2242" b="-388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5539d20c0f_0_141"/>
          <p:cNvSpPr txBox="1"/>
          <p:nvPr/>
        </p:nvSpPr>
        <p:spPr>
          <a:xfrm>
            <a:off x="2765697" y="2401636"/>
            <a:ext cx="527700" cy="215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6970" t="-5871" r="-6969" b="-470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5539d20c0f_0_141"/>
          <p:cNvSpPr txBox="1"/>
          <p:nvPr/>
        </p:nvSpPr>
        <p:spPr>
          <a:xfrm>
            <a:off x="2765697" y="2635328"/>
            <a:ext cx="485100" cy="215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2558" r="-7685" b="-166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5539d20c0f_0_141"/>
          <p:cNvSpPr/>
          <p:nvPr/>
        </p:nvSpPr>
        <p:spPr>
          <a:xfrm>
            <a:off x="1756663" y="828075"/>
            <a:ext cx="4422600" cy="20223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5539d20c0f_0_141"/>
          <p:cNvSpPr/>
          <p:nvPr/>
        </p:nvSpPr>
        <p:spPr>
          <a:xfrm rot="-1553" flipH="1">
            <a:off x="7009032" y="3930374"/>
            <a:ext cx="664200" cy="741900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5539d20c0f_0_141"/>
          <p:cNvSpPr txBox="1"/>
          <p:nvPr/>
        </p:nvSpPr>
        <p:spPr>
          <a:xfrm>
            <a:off x="7323650" y="4615100"/>
            <a:ext cx="1653000" cy="923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Five critical regions are obtained with y as an explicit function of x.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ee01f161d_0_68"/>
          <p:cNvSpPr txBox="1">
            <a:spLocks noGrp="1"/>
          </p:cNvSpPr>
          <p:nvPr>
            <p:ph type="sldNum" idx="12"/>
          </p:nvPr>
        </p:nvSpPr>
        <p:spPr>
          <a:xfrm>
            <a:off x="4205704" y="63493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19</a:t>
            </a:fld>
            <a:endParaRPr b="1"/>
          </a:p>
        </p:txBody>
      </p:sp>
      <p:sp>
        <p:nvSpPr>
          <p:cNvPr id="256" name="Google Shape;256;gfee01f161d_0_68"/>
          <p:cNvSpPr txBox="1"/>
          <p:nvPr/>
        </p:nvSpPr>
        <p:spPr>
          <a:xfrm>
            <a:off x="281950" y="157675"/>
            <a:ext cx="747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2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fee01f161d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fee01f161d_0_68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fee01f161d_0_68"/>
          <p:cNvSpPr txBox="1"/>
          <p:nvPr/>
        </p:nvSpPr>
        <p:spPr>
          <a:xfrm>
            <a:off x="1052525" y="15287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fee01f161d_0_68"/>
          <p:cNvSpPr txBox="1"/>
          <p:nvPr/>
        </p:nvSpPr>
        <p:spPr>
          <a:xfrm>
            <a:off x="1052525" y="14573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fee01f161d_0_68"/>
          <p:cNvSpPr txBox="1"/>
          <p:nvPr/>
        </p:nvSpPr>
        <p:spPr>
          <a:xfrm>
            <a:off x="764025" y="5999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en-IN" sz="14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Solution of a linear bilevel programming problem.</a:t>
            </a:r>
            <a:endParaRPr sz="14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fee01f161d_0_68"/>
          <p:cNvSpPr txBox="1"/>
          <p:nvPr/>
        </p:nvSpPr>
        <p:spPr>
          <a:xfrm>
            <a:off x="2174700" y="5790550"/>
            <a:ext cx="5251800" cy="384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0" i="1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IN" sz="13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Solution obtained after solving outer level problem</a:t>
            </a:r>
            <a:endParaRPr sz="13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gfee01f161d_0_68"/>
          <p:cNvGraphicFramePr/>
          <p:nvPr/>
        </p:nvGraphicFramePr>
        <p:xfrm>
          <a:off x="1828338" y="3255501"/>
          <a:ext cx="5763575" cy="2377260"/>
        </p:xfrm>
        <a:graphic>
          <a:graphicData uri="http://schemas.openxmlformats.org/drawingml/2006/table">
            <a:tbl>
              <a:tblPr>
                <a:noFill/>
                <a:tableStyleId>{7C1A225E-F4F1-4AEB-B03D-41A66EE892DA}</a:tableStyleId>
              </a:tblPr>
              <a:tblGrid>
                <a:gridCol w="74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>
                          <a:solidFill>
                            <a:schemeClr val="dk1"/>
                          </a:solidFill>
                        </a:rPr>
                        <a:t>Fields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>
                          <a:solidFill>
                            <a:schemeClr val="dk1"/>
                          </a:solidFill>
                        </a:rPr>
                        <a:t>Optimised variables (𝑥)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>
                          <a:solidFill>
                            <a:schemeClr val="dk1"/>
                          </a:solidFill>
                        </a:rPr>
                        <a:t>Function values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[0.5000 ; 0.5000]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-6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strike="noStrike" cap="none">
                          <a:solidFill>
                            <a:schemeClr val="dk1"/>
                          </a:solidFill>
                        </a:rPr>
                        <a:t>[0.5000 ; 0.5000]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-6.0000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strike="noStrike" cap="none">
                          <a:solidFill>
                            <a:schemeClr val="dk1"/>
                          </a:solidFill>
                        </a:rPr>
                        <a:t>[0 ; 0.7500]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-23.0000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strike="noStrike" cap="none">
                          <a:solidFill>
                            <a:schemeClr val="dk1"/>
                          </a:solidFill>
                        </a:rPr>
                        <a:t>[0.5000 ; 0.5000]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-6.0000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strike="noStrike" cap="none">
                          <a:solidFill>
                            <a:schemeClr val="dk1"/>
                          </a:solidFill>
                        </a:rPr>
                        <a:t>[0 ; 0.9000]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-26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4" name="Google Shape;264;gfee01f161d_0_68"/>
          <p:cNvSpPr txBox="1"/>
          <p:nvPr/>
        </p:nvSpPr>
        <p:spPr>
          <a:xfrm>
            <a:off x="2529632" y="1086579"/>
            <a:ext cx="4572000" cy="30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5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fee01f161d_0_68"/>
          <p:cNvSpPr txBox="1"/>
          <p:nvPr/>
        </p:nvSpPr>
        <p:spPr>
          <a:xfrm>
            <a:off x="3048405" y="1262350"/>
            <a:ext cx="322200" cy="21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7688" r="-11528" b="-277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fee01f161d_0_68"/>
          <p:cNvSpPr txBox="1"/>
          <p:nvPr/>
        </p:nvSpPr>
        <p:spPr>
          <a:xfrm>
            <a:off x="2078217" y="1504293"/>
            <a:ext cx="4572000" cy="307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fee01f161d_0_68"/>
          <p:cNvSpPr txBox="1"/>
          <p:nvPr/>
        </p:nvSpPr>
        <p:spPr>
          <a:xfrm>
            <a:off x="3096633" y="1669391"/>
            <a:ext cx="153900" cy="215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3067" r="-23067" b="-277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fee01f161d_0_68"/>
          <p:cNvSpPr txBox="1"/>
          <p:nvPr/>
        </p:nvSpPr>
        <p:spPr>
          <a:xfrm>
            <a:off x="2965169" y="1902553"/>
            <a:ext cx="1813500" cy="215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686" t="-5877" r="-1388" b="-411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fee01f161d_0_68"/>
          <p:cNvSpPr txBox="1"/>
          <p:nvPr/>
        </p:nvSpPr>
        <p:spPr>
          <a:xfrm>
            <a:off x="3291191" y="2182277"/>
            <a:ext cx="2245200" cy="215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2818" r="-2817" b="-444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fee01f161d_0_68"/>
          <p:cNvSpPr txBox="1"/>
          <p:nvPr/>
        </p:nvSpPr>
        <p:spPr>
          <a:xfrm>
            <a:off x="3291191" y="2414792"/>
            <a:ext cx="2249400" cy="215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2807" t="-5547" r="-2237" b="-388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fee01f161d_0_68"/>
          <p:cNvSpPr txBox="1"/>
          <p:nvPr/>
        </p:nvSpPr>
        <p:spPr>
          <a:xfrm>
            <a:off x="3375297" y="2630236"/>
            <a:ext cx="527700" cy="215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6968" t="-5867" r="-6968" b="-470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fee01f161d_0_68"/>
          <p:cNvSpPr txBox="1"/>
          <p:nvPr/>
        </p:nvSpPr>
        <p:spPr>
          <a:xfrm>
            <a:off x="3375297" y="2863928"/>
            <a:ext cx="485100" cy="215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2557" r="-7687" b="-1665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fee01f161d_0_68"/>
          <p:cNvSpPr/>
          <p:nvPr/>
        </p:nvSpPr>
        <p:spPr>
          <a:xfrm>
            <a:off x="2316963" y="1081563"/>
            <a:ext cx="4422600" cy="20223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fee01f161d_0_68"/>
          <p:cNvSpPr/>
          <p:nvPr/>
        </p:nvSpPr>
        <p:spPr>
          <a:xfrm rot="-1346" flipH="1">
            <a:off x="7349351" y="5418700"/>
            <a:ext cx="766200" cy="832800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fee01f161d_0_68"/>
          <p:cNvSpPr txBox="1"/>
          <p:nvPr/>
        </p:nvSpPr>
        <p:spPr>
          <a:xfrm>
            <a:off x="6788525" y="6257050"/>
            <a:ext cx="2249400" cy="384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3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Global optimum solution</a:t>
            </a:r>
            <a:endParaRPr sz="13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51f5509c5_0_16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2</a:t>
            </a:fld>
            <a:endParaRPr b="1"/>
          </a:p>
        </p:txBody>
      </p:sp>
      <p:sp>
        <p:nvSpPr>
          <p:cNvPr id="103" name="Google Shape;103;g1551f5509c5_0_16"/>
          <p:cNvSpPr txBox="1"/>
          <p:nvPr/>
        </p:nvSpPr>
        <p:spPr>
          <a:xfrm>
            <a:off x="502409" y="318592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Content</a:t>
            </a:r>
            <a:endParaRPr sz="28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1551f5509c5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551f5509c5_0_16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319CA8-12A4-65CC-CD60-1D8D013DEF6C}"/>
              </a:ext>
            </a:extLst>
          </p:cNvPr>
          <p:cNvSpPr txBox="1"/>
          <p:nvPr/>
        </p:nvSpPr>
        <p:spPr>
          <a:xfrm>
            <a:off x="650105" y="806502"/>
            <a:ext cx="7344578" cy="11695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Introduction to Temperature Control Lab (TCLab)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System Modeling and Identification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Driven State Space Equations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 Predictive Control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Parametric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539d20c0f_1_2"/>
          <p:cNvSpPr txBox="1">
            <a:spLocks noGrp="1"/>
          </p:cNvSpPr>
          <p:nvPr>
            <p:ph type="sldNum" idx="12"/>
          </p:nvPr>
        </p:nvSpPr>
        <p:spPr>
          <a:xfrm>
            <a:off x="3873704" y="64087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20</a:t>
            </a:fld>
            <a:endParaRPr b="1"/>
          </a:p>
        </p:txBody>
      </p:sp>
      <p:sp>
        <p:nvSpPr>
          <p:cNvPr id="282" name="Google Shape;282;g15539d20c0f_1_2"/>
          <p:cNvSpPr txBox="1"/>
          <p:nvPr/>
        </p:nvSpPr>
        <p:spPr>
          <a:xfrm>
            <a:off x="615184" y="2429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Model predictive control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15539d20c0f_1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9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5539d20c0f_1_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5539d20c0f_1_2"/>
          <p:cNvSpPr txBox="1"/>
          <p:nvPr/>
        </p:nvSpPr>
        <p:spPr>
          <a:xfrm>
            <a:off x="1849200" y="3624950"/>
            <a:ext cx="705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15539d20c0f_1_2"/>
          <p:cNvSpPr txBox="1"/>
          <p:nvPr/>
        </p:nvSpPr>
        <p:spPr>
          <a:xfrm>
            <a:off x="1077675" y="1076325"/>
            <a:ext cx="6917100" cy="4925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application of Bilevel lies in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hierarchical model Predictive control (MPC) structures.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recent attempt has been made to solve MPC in hierarchical manner.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Styliani et.al in 2017 employed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two level hierarchical mp-MPC</a:t>
            </a: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 continuous stirred tank reactor (CSTR) system.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a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multi-parametric bi-level algorithm</a:t>
            </a: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development of explicit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hierarchical controllers</a:t>
            </a: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limited application.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 such algorithms hold a good possibility to be explored and extended on more complex systems in near future.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5539d20c0f_1_2"/>
          <p:cNvSpPr/>
          <p:nvPr/>
        </p:nvSpPr>
        <p:spPr>
          <a:xfrm>
            <a:off x="2643875" y="2049250"/>
            <a:ext cx="3233050" cy="3651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1 (Optimisation Problem 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5539d20c0f_1_2"/>
          <p:cNvSpPr/>
          <p:nvPr/>
        </p:nvSpPr>
        <p:spPr>
          <a:xfrm>
            <a:off x="2643875" y="2601238"/>
            <a:ext cx="32025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 2 (Optimisation Problem 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5539d20c0f_1_2"/>
          <p:cNvSpPr/>
          <p:nvPr/>
        </p:nvSpPr>
        <p:spPr>
          <a:xfrm>
            <a:off x="2628575" y="3202650"/>
            <a:ext cx="3233100" cy="30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g15539d20c0f_1_2"/>
          <p:cNvCxnSpPr/>
          <p:nvPr/>
        </p:nvCxnSpPr>
        <p:spPr>
          <a:xfrm>
            <a:off x="3951525" y="2441125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1" name="Google Shape;291;g15539d20c0f_1_2"/>
          <p:cNvCxnSpPr/>
          <p:nvPr/>
        </p:nvCxnSpPr>
        <p:spPr>
          <a:xfrm>
            <a:off x="3951525" y="3006738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2" name="Google Shape;292;g15539d20c0f_1_2"/>
          <p:cNvCxnSpPr/>
          <p:nvPr/>
        </p:nvCxnSpPr>
        <p:spPr>
          <a:xfrm>
            <a:off x="4582900" y="2985650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5539d20c0f_1_2"/>
          <p:cNvCxnSpPr/>
          <p:nvPr/>
        </p:nvCxnSpPr>
        <p:spPr>
          <a:xfrm>
            <a:off x="4582900" y="2397138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4" name="Google Shape;294;g15539d20c0f_1_2"/>
          <p:cNvSpPr txBox="1"/>
          <p:nvPr/>
        </p:nvSpPr>
        <p:spPr>
          <a:xfrm>
            <a:off x="4710125" y="6332550"/>
            <a:ext cx="443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Avraamidou S, Pistikopoulos EN.In Computer aided chemical engineering 2017 Jan 1.Elsevier.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539d20c0f_1_2"/>
          <p:cNvSpPr txBox="1">
            <a:spLocks noGrp="1"/>
          </p:cNvSpPr>
          <p:nvPr>
            <p:ph type="sldNum" idx="12"/>
          </p:nvPr>
        </p:nvSpPr>
        <p:spPr>
          <a:xfrm>
            <a:off x="3873704" y="64087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21</a:t>
            </a:fld>
            <a:endParaRPr b="1"/>
          </a:p>
        </p:txBody>
      </p:sp>
      <p:sp>
        <p:nvSpPr>
          <p:cNvPr id="282" name="Google Shape;282;g15539d20c0f_1_2"/>
          <p:cNvSpPr txBox="1"/>
          <p:nvPr/>
        </p:nvSpPr>
        <p:spPr>
          <a:xfrm>
            <a:off x="615184" y="2429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Model predictive control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15539d20c0f_1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9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5539d20c0f_1_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5539d20c0f_1_2"/>
          <p:cNvSpPr txBox="1"/>
          <p:nvPr/>
        </p:nvSpPr>
        <p:spPr>
          <a:xfrm>
            <a:off x="1849200" y="3624950"/>
            <a:ext cx="705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6CCB8-D393-161D-894C-CE8986E58CA3}"/>
              </a:ext>
            </a:extLst>
          </p:cNvPr>
          <p:cNvSpPr txBox="1"/>
          <p:nvPr/>
        </p:nvSpPr>
        <p:spPr>
          <a:xfrm>
            <a:off x="3624605" y="801286"/>
            <a:ext cx="1305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1" dirty="0">
                <a:solidFill>
                  <a:srgbClr val="CC0000"/>
                </a:solidFill>
              </a:rPr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2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"/>
          <p:cNvSpPr txBox="1">
            <a:spLocks noGrp="1"/>
          </p:cNvSpPr>
          <p:nvPr>
            <p:ph type="sldNum" idx="12"/>
          </p:nvPr>
        </p:nvSpPr>
        <p:spPr>
          <a:xfrm>
            <a:off x="4255504" y="6480604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22</a:t>
            </a:fld>
            <a:endParaRPr b="1"/>
          </a:p>
        </p:txBody>
      </p:sp>
      <p:sp>
        <p:nvSpPr>
          <p:cNvPr id="456" name="Google Shape;456;p16"/>
          <p:cNvSpPr txBox="1"/>
          <p:nvPr/>
        </p:nvSpPr>
        <p:spPr>
          <a:xfrm>
            <a:off x="355325" y="20284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Conclusions and Future Work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16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6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6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5e70d0ad4_0_22"/>
          <p:cNvSpPr txBox="1"/>
          <p:nvPr/>
        </p:nvSpPr>
        <p:spPr>
          <a:xfrm>
            <a:off x="281940" y="111388"/>
            <a:ext cx="2912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55e70d0ad4_0_22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23</a:t>
            </a:fld>
            <a:endParaRPr b="1"/>
          </a:p>
        </p:txBody>
      </p:sp>
      <p:pic>
        <p:nvPicPr>
          <p:cNvPr id="471" name="Google Shape;471;g155e70d0ad4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950" y="3298063"/>
            <a:ext cx="3790753" cy="2527169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2" name="Google Shape;472;g155e70d0ad4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9002" y="3788454"/>
            <a:ext cx="4138778" cy="944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155e70d0ad4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155e70d0ad4_0_22" descr="MSc Cognitive Science Admission 2014-15, Indian Institute of Technology (IIT),  Gandhinaga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155e70d0ad4_0_22"/>
          <p:cNvSpPr txBox="1"/>
          <p:nvPr/>
        </p:nvSpPr>
        <p:spPr>
          <a:xfrm>
            <a:off x="2582650" y="303325"/>
            <a:ext cx="351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155e70d0ad4_0_22"/>
          <p:cNvSpPr txBox="1"/>
          <p:nvPr/>
        </p:nvSpPr>
        <p:spPr>
          <a:xfrm>
            <a:off x="771500" y="1415150"/>
            <a:ext cx="7566900" cy="1493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thankful to the Post-doc in our research group Dr. Radhe Saini for his guidance during my course project. 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also thankful to Prof. Hari Ganesh research group 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 for their support.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155e70d0ad4_0_22"/>
          <p:cNvSpPr txBox="1"/>
          <p:nvPr/>
        </p:nvSpPr>
        <p:spPr>
          <a:xfrm>
            <a:off x="5338388" y="51244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3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fee01f161d_0_0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fee01f161d_0_0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fee01f161d_0_0"/>
          <p:cNvSpPr txBox="1"/>
          <p:nvPr/>
        </p:nvSpPr>
        <p:spPr>
          <a:xfrm>
            <a:off x="536350" y="233775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IN" sz="2800" b="1" dirty="0">
                <a:solidFill>
                  <a:srgbClr val="00B0F0"/>
                </a:solidFill>
              </a:rPr>
              <a:t>Temperature Control Lab (TCLab)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fee01f161d_0_0"/>
          <p:cNvSpPr txBox="1"/>
          <p:nvPr/>
        </p:nvSpPr>
        <p:spPr>
          <a:xfrm>
            <a:off x="651850" y="1073750"/>
            <a:ext cx="8436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fee01f161d_0_0"/>
          <p:cNvSpPr txBox="1"/>
          <p:nvPr/>
        </p:nvSpPr>
        <p:spPr>
          <a:xfrm>
            <a:off x="597150" y="1445075"/>
            <a:ext cx="75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fee01f161d_0_0"/>
          <p:cNvSpPr txBox="1"/>
          <p:nvPr/>
        </p:nvSpPr>
        <p:spPr>
          <a:xfrm>
            <a:off x="348792" y="1360001"/>
            <a:ext cx="8512404" cy="4278064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B1B1B"/>
                </a:solidFill>
                <a:latin typeface="+mn-lt"/>
              </a:rPr>
              <a:t>A</a:t>
            </a:r>
            <a:r>
              <a:rPr lang="en-US" b="0" i="0" dirty="0">
                <a:solidFill>
                  <a:srgbClr val="1B1B1B"/>
                </a:solidFill>
                <a:effectLst/>
                <a:latin typeface="+mn-lt"/>
              </a:rPr>
              <a:t>n application of feedback control with an Arduino, an LED, two heaters, and two temperature sensors.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b="0" i="0" dirty="0">
              <a:solidFill>
                <a:srgbClr val="1B1B1B"/>
              </a:solidFill>
              <a:effectLst/>
              <a:latin typeface="+mn-lt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b="0" i="0" dirty="0">
              <a:solidFill>
                <a:srgbClr val="1B1B1B"/>
              </a:solidFill>
              <a:effectLst/>
              <a:latin typeface="+mn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b="0" i="0" dirty="0">
              <a:solidFill>
                <a:srgbClr val="1B1B1B"/>
              </a:solidFill>
              <a:effectLst/>
              <a:latin typeface="+mn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b="0" i="0" dirty="0">
              <a:solidFill>
                <a:srgbClr val="1B1B1B"/>
              </a:solidFill>
              <a:effectLst/>
              <a:latin typeface="+mn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b="0" i="0" dirty="0">
              <a:solidFill>
                <a:srgbClr val="1B1B1B"/>
              </a:solidFill>
              <a:effectLst/>
              <a:latin typeface="+mn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b="0" i="0" dirty="0">
              <a:solidFill>
                <a:srgbClr val="1B1B1B"/>
              </a:solidFill>
              <a:effectLst/>
              <a:latin typeface="+mn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b="0" i="0" dirty="0">
              <a:solidFill>
                <a:srgbClr val="1B1B1B"/>
              </a:solidFill>
              <a:effectLst/>
              <a:latin typeface="+mn-lt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b="0" i="0" dirty="0">
              <a:solidFill>
                <a:srgbClr val="1B1B1B"/>
              </a:solidFill>
              <a:effectLst/>
              <a:latin typeface="+mn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B1B1B"/>
                </a:solidFill>
                <a:latin typeface="+mn-lt"/>
              </a:rPr>
              <a:t>A </a:t>
            </a:r>
            <a:r>
              <a:rPr lang="en-US" b="0" i="0" dirty="0">
                <a:solidFill>
                  <a:srgbClr val="1B1B1B"/>
                </a:solidFill>
                <a:effectLst/>
                <a:latin typeface="+mn-lt"/>
              </a:rPr>
              <a:t>MIMO device for understanding the principles of </a:t>
            </a:r>
            <a:r>
              <a:rPr lang="en-US" b="1" i="1" dirty="0">
                <a:solidFill>
                  <a:schemeClr val="accent5"/>
                </a:solidFill>
                <a:effectLst/>
                <a:latin typeface="+mn-lt"/>
              </a:rPr>
              <a:t>modeling, estimation, and control</a:t>
            </a:r>
            <a:r>
              <a:rPr lang="en-US" b="1" i="1" dirty="0">
                <a:solidFill>
                  <a:srgbClr val="1B1B1B"/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147" name="Google Shape;147;gfee01f161d_0_0"/>
          <p:cNvSpPr txBox="1"/>
          <p:nvPr/>
        </p:nvSpPr>
        <p:spPr>
          <a:xfrm>
            <a:off x="4719552" y="6201265"/>
            <a:ext cx="4151071" cy="49241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i="1" u="sng" dirty="0">
                <a:solidFill>
                  <a:srgbClr val="222222"/>
                </a:solidFill>
                <a:highlight>
                  <a:srgbClr val="FFFFFF"/>
                </a:highlight>
              </a:rPr>
              <a:t>Image Source Link</a:t>
            </a:r>
            <a:r>
              <a:rPr lang="en-IN" sz="1000" b="0" i="1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http://apmonitor.com/pdc/index.php/Main/ArduinoTemperatureControl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3414543" y="733622"/>
            <a:ext cx="1817447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8854AB-04C9-E263-226B-08B1424E9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169" y="2439637"/>
            <a:ext cx="4055411" cy="20051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0E033-D2EB-607D-B37C-0979537D062A}"/>
              </a:ext>
            </a:extLst>
          </p:cNvPr>
          <p:cNvSpPr txBox="1"/>
          <p:nvPr/>
        </p:nvSpPr>
        <p:spPr>
          <a:xfrm>
            <a:off x="4524019" y="4599955"/>
            <a:ext cx="405541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FF0000"/>
                </a:solidFill>
                <a:effectLst/>
                <a:latin typeface="+mn-lt"/>
              </a:rPr>
              <a:t>Temperature sensors and heater transistors with connections to an Arduino Leonardo.</a:t>
            </a:r>
            <a:endParaRPr lang="en-US" sz="12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82EB766-0AC7-79AF-91D2-71BCCDCE3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62" y="2342975"/>
            <a:ext cx="2663656" cy="21131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00E5A8A-D6BA-A48F-4782-BCFE6FB04536}"/>
              </a:ext>
            </a:extLst>
          </p:cNvPr>
          <p:cNvCxnSpPr/>
          <p:nvPr/>
        </p:nvCxnSpPr>
        <p:spPr>
          <a:xfrm rot="16200000" flipH="1">
            <a:off x="2089846" y="3770806"/>
            <a:ext cx="1550257" cy="32460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5391DBD-4873-F810-839C-67969EA900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5625" y="3658829"/>
            <a:ext cx="1741695" cy="35952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E00F4B-F6C9-7BFE-AA20-5AEA273FFB0C}"/>
              </a:ext>
            </a:extLst>
          </p:cNvPr>
          <p:cNvSpPr txBox="1"/>
          <p:nvPr/>
        </p:nvSpPr>
        <p:spPr>
          <a:xfrm>
            <a:off x="2123708" y="4702265"/>
            <a:ext cx="169414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Temperature Sensors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0098B48-37B8-5FE4-6CE0-C625CF46061C}"/>
              </a:ext>
            </a:extLst>
          </p:cNvPr>
          <p:cNvCxnSpPr>
            <a:cxnSpLocks/>
          </p:cNvCxnSpPr>
          <p:nvPr/>
        </p:nvCxnSpPr>
        <p:spPr>
          <a:xfrm>
            <a:off x="3414543" y="3668136"/>
            <a:ext cx="1107661" cy="355373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D3378DE-04A3-D502-1056-DCFB723DB3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0681" y="2494357"/>
            <a:ext cx="1496033" cy="7631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393B23F-66A9-29C3-1710-525DD81D6858}"/>
              </a:ext>
            </a:extLst>
          </p:cNvPr>
          <p:cNvCxnSpPr/>
          <p:nvPr/>
        </p:nvCxnSpPr>
        <p:spPr>
          <a:xfrm rot="10800000" flipV="1">
            <a:off x="1523088" y="2651317"/>
            <a:ext cx="1182304" cy="8484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F8FDB2-28AC-2C06-7B33-93C6E50CBC77}"/>
              </a:ext>
            </a:extLst>
          </p:cNvPr>
          <p:cNvSpPr txBox="1"/>
          <p:nvPr/>
        </p:nvSpPr>
        <p:spPr>
          <a:xfrm>
            <a:off x="558021" y="2489142"/>
            <a:ext cx="96912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Heaters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1795F26B-6ABC-879B-44E5-20750B56E4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0680" y="3051494"/>
            <a:ext cx="1106134" cy="10406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BB63E0-EB4E-81FB-2BA4-A47295895988}"/>
              </a:ext>
            </a:extLst>
          </p:cNvPr>
          <p:cNvSpPr txBox="1"/>
          <p:nvPr/>
        </p:nvSpPr>
        <p:spPr>
          <a:xfrm>
            <a:off x="556610" y="3019343"/>
            <a:ext cx="96912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Epoxy</a:t>
            </a:r>
          </a:p>
        </p:txBody>
      </p:sp>
    </p:spTree>
    <p:extLst>
      <p:ext uri="{BB962C8B-B14F-4D97-AF65-F5344CB8AC3E}">
        <p14:creationId xmlns:p14="http://schemas.microsoft.com/office/powerpoint/2010/main" val="251270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fee01f161d_0_0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fee01f161d_0_0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fee01f161d_0_0"/>
          <p:cNvSpPr txBox="1"/>
          <p:nvPr/>
        </p:nvSpPr>
        <p:spPr>
          <a:xfrm>
            <a:off x="536350" y="233775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IN" sz="2800" b="1" dirty="0">
                <a:solidFill>
                  <a:srgbClr val="00B0F0"/>
                </a:solidFill>
              </a:rPr>
              <a:t>Temperature Control Lab (TCLab)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fee01f161d_0_0"/>
          <p:cNvSpPr txBox="1"/>
          <p:nvPr/>
        </p:nvSpPr>
        <p:spPr>
          <a:xfrm>
            <a:off x="651863" y="1073693"/>
            <a:ext cx="8436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fee01f161d_0_0"/>
          <p:cNvSpPr txBox="1"/>
          <p:nvPr/>
        </p:nvSpPr>
        <p:spPr>
          <a:xfrm>
            <a:off x="597150" y="1445075"/>
            <a:ext cx="75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fee01f161d_0_0"/>
          <p:cNvSpPr txBox="1"/>
          <p:nvPr/>
        </p:nvSpPr>
        <p:spPr>
          <a:xfrm>
            <a:off x="4690428" y="6191879"/>
            <a:ext cx="4617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lang="en-IN" sz="1000" b="0" i="1" u="sng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3035570" y="837316"/>
            <a:ext cx="2318971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Working Principle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B9DA2-FCD7-C0B9-64A4-4F04AE3539ED}"/>
              </a:ext>
            </a:extLst>
          </p:cNvPr>
          <p:cNvSpPr txBox="1"/>
          <p:nvPr/>
        </p:nvSpPr>
        <p:spPr>
          <a:xfrm>
            <a:off x="353550" y="1443842"/>
            <a:ext cx="8436900" cy="4321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09D53-4FCF-99D8-756C-1EA2282E87CB}"/>
              </a:ext>
            </a:extLst>
          </p:cNvPr>
          <p:cNvSpPr txBox="1"/>
          <p:nvPr/>
        </p:nvSpPr>
        <p:spPr>
          <a:xfrm>
            <a:off x="2290713" y="2382436"/>
            <a:ext cx="1470582" cy="4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75357-35EB-56BF-6666-894BAD20FC18}"/>
              </a:ext>
            </a:extLst>
          </p:cNvPr>
          <p:cNvSpPr txBox="1"/>
          <p:nvPr/>
        </p:nvSpPr>
        <p:spPr>
          <a:xfrm>
            <a:off x="3335087" y="2062311"/>
            <a:ext cx="1830914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PC</a:t>
            </a:r>
          </a:p>
          <a:p>
            <a:r>
              <a:rPr lang="en-US" dirty="0"/>
              <a:t>MATLAB/SIMULINK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10F81-FC71-2C40-D796-2F0A1C4AA07C}"/>
              </a:ext>
            </a:extLst>
          </p:cNvPr>
          <p:cNvSpPr txBox="1"/>
          <p:nvPr/>
        </p:nvSpPr>
        <p:spPr>
          <a:xfrm>
            <a:off x="3435790" y="3157979"/>
            <a:ext cx="1697508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ARDUINO UNO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BA1D9-37D7-1974-FD17-7638DCA68D35}"/>
              </a:ext>
            </a:extLst>
          </p:cNvPr>
          <p:cNvSpPr txBox="1"/>
          <p:nvPr/>
        </p:nvSpPr>
        <p:spPr>
          <a:xfrm>
            <a:off x="1129253" y="4600531"/>
            <a:ext cx="168093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SUPPLY  DC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182A0-9EAD-0D62-C685-0ADE7EF631F6}"/>
              </a:ext>
            </a:extLst>
          </p:cNvPr>
          <p:cNvSpPr txBox="1"/>
          <p:nvPr/>
        </p:nvSpPr>
        <p:spPr>
          <a:xfrm>
            <a:off x="3403073" y="4598212"/>
            <a:ext cx="176292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HEATER</a:t>
            </a:r>
          </a:p>
          <a:p>
            <a:pPr algn="ctr"/>
            <a:r>
              <a:rPr lang="en-US" dirty="0"/>
              <a:t>TIP41C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AEFB8-1185-0A51-0231-34EB624D2EF4}"/>
              </a:ext>
            </a:extLst>
          </p:cNvPr>
          <p:cNvSpPr txBox="1"/>
          <p:nvPr/>
        </p:nvSpPr>
        <p:spPr>
          <a:xfrm>
            <a:off x="5779371" y="4588785"/>
            <a:ext cx="1635334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TEMPERATURE SENSOR (LM35)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0B68D0-D6C5-DD61-DF27-C6502A01E657}"/>
              </a:ext>
            </a:extLst>
          </p:cNvPr>
          <p:cNvCxnSpPr>
            <a:cxnSpLocks/>
          </p:cNvCxnSpPr>
          <p:nvPr/>
        </p:nvCxnSpPr>
        <p:spPr>
          <a:xfrm flipH="1">
            <a:off x="4256263" y="2585531"/>
            <a:ext cx="3708" cy="57244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C4B5F2-A5D8-81DE-3088-A5BCB29FC92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284537" y="3896643"/>
            <a:ext cx="7" cy="701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CFD02C-F51C-AC71-8CB2-7B7534FED2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10191" y="4859822"/>
            <a:ext cx="592882" cy="23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4EEB0A-0882-777D-4CA5-D9B8CA2A117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166001" y="4850395"/>
            <a:ext cx="613370" cy="9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3784029E-2502-483D-BB2F-E5E4451683D4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V="1">
            <a:off x="5334431" y="3326178"/>
            <a:ext cx="1061474" cy="146374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C1942177-3755-4384-48E6-3C492E828102}"/>
              </a:ext>
            </a:extLst>
          </p:cNvPr>
          <p:cNvSpPr txBox="1"/>
          <p:nvPr/>
        </p:nvSpPr>
        <p:spPr>
          <a:xfrm>
            <a:off x="6775424" y="3752634"/>
            <a:ext cx="89088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Analog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Signal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B82065-B9F1-5DCA-70FC-F8B7DEEC8BE7}"/>
              </a:ext>
            </a:extLst>
          </p:cNvPr>
          <p:cNvSpPr txBox="1"/>
          <p:nvPr/>
        </p:nvSpPr>
        <p:spPr>
          <a:xfrm flipH="1">
            <a:off x="4312783" y="3940403"/>
            <a:ext cx="838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</a:t>
            </a:r>
          </a:p>
          <a:p>
            <a:r>
              <a:rPr lang="en-US" sz="1200" dirty="0"/>
              <a:t>(0-100%)</a:t>
            </a:r>
          </a:p>
        </p:txBody>
      </p:sp>
      <p:sp>
        <p:nvSpPr>
          <p:cNvPr id="9" name="Google Shape;147;gfee01f161d_0_0">
            <a:extLst>
              <a:ext uri="{FF2B5EF4-FFF2-40B4-BE49-F238E27FC236}">
                <a16:creationId xmlns:a16="http://schemas.microsoft.com/office/drawing/2014/main" id="{DF96C75A-95E1-3B2D-D0D8-9AD8EDF3A9E0}"/>
              </a:ext>
            </a:extLst>
          </p:cNvPr>
          <p:cNvSpPr txBox="1"/>
          <p:nvPr/>
        </p:nvSpPr>
        <p:spPr>
          <a:xfrm>
            <a:off x="4690428" y="6195047"/>
            <a:ext cx="4617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lang="en-IN" sz="1000" b="0" i="1" u="sng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47;gfee01f161d_0_0">
            <a:extLst>
              <a:ext uri="{FF2B5EF4-FFF2-40B4-BE49-F238E27FC236}">
                <a16:creationId xmlns:a16="http://schemas.microsoft.com/office/drawing/2014/main" id="{7BC4AA54-3AAB-0692-FACA-D7350865EC0E}"/>
              </a:ext>
            </a:extLst>
          </p:cNvPr>
          <p:cNvSpPr txBox="1"/>
          <p:nvPr/>
        </p:nvSpPr>
        <p:spPr>
          <a:xfrm>
            <a:off x="4690429" y="5965718"/>
            <a:ext cx="4265036" cy="80018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Application of different control algorithms on a ‘home-made’ temperature control lab kit.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i="1" u="sng" dirty="0">
                <a:solidFill>
                  <a:srgbClr val="222222"/>
                </a:solidFill>
                <a:latin typeface="Arial" panose="020B0604020202020204" pitchFamily="34" charset="0"/>
              </a:rPr>
              <a:t>Reference</a:t>
            </a:r>
            <a:r>
              <a:rPr lang="en-US" sz="1000" i="1" dirty="0">
                <a:solidFill>
                  <a:srgbClr val="222222"/>
                </a:solidFill>
                <a:latin typeface="Arial" panose="020B0604020202020204" pitchFamily="34" charset="0"/>
              </a:rPr>
              <a:t>: https://apmonitor.com/pdc/index.php/Main/TCLabSensor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1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Reference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The basics of Arduino: </a:t>
            </a:r>
            <a:r>
              <a:rPr lang="en-US" sz="1000" i="1" dirty="0">
                <a:solidFill>
                  <a:srgbClr val="222222"/>
                </a:solidFill>
                <a:latin typeface="Arial" panose="020B0604020202020204" pitchFamily="34" charset="0"/>
              </a:rPr>
              <a:t>R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eading Voltage</a:t>
            </a:r>
            <a:r>
              <a:rPr lang="en-US" sz="1000" i="1" dirty="0">
                <a:solidFill>
                  <a:srgbClr val="222222"/>
                </a:solidFill>
                <a:latin typeface="Arial" panose="020B0604020202020204" pitchFamily="34" charset="0"/>
              </a:rPr>
              <a:t>- Device Plus</a:t>
            </a:r>
            <a:endParaRPr lang="en-US" sz="100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E0685ED-8116-A4CE-56E0-04788B6D1EDE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126995" y="2982635"/>
            <a:ext cx="1335470" cy="38279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0ACF5E-8D9A-5405-7E3C-2F4002EC8364}"/>
              </a:ext>
            </a:extLst>
          </p:cNvPr>
          <p:cNvSpPr txBox="1"/>
          <p:nvPr/>
        </p:nvSpPr>
        <p:spPr>
          <a:xfrm>
            <a:off x="6462465" y="2659469"/>
            <a:ext cx="200852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Microcontroller board for hardware and software communication.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63F9B8E-44E7-CE05-0865-FC52EF28E215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146071" y="2053758"/>
            <a:ext cx="1320557" cy="27118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56EE01-33BE-8FA8-5139-65F507342721}"/>
              </a:ext>
            </a:extLst>
          </p:cNvPr>
          <p:cNvSpPr txBox="1"/>
          <p:nvPr/>
        </p:nvSpPr>
        <p:spPr>
          <a:xfrm>
            <a:off x="6466628" y="1822925"/>
            <a:ext cx="200852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Implementation of control algorithm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9915D9F-1F8A-5F0E-5A76-7BFB744DA6CF}"/>
              </a:ext>
            </a:extLst>
          </p:cNvPr>
          <p:cNvCxnSpPr>
            <a:cxnSpLocks/>
          </p:cNvCxnSpPr>
          <p:nvPr/>
        </p:nvCxnSpPr>
        <p:spPr>
          <a:xfrm rot="10800000">
            <a:off x="2498557" y="3977862"/>
            <a:ext cx="1806872" cy="17807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79DE21-CB73-E4DD-5F1D-E923A2C83C52}"/>
              </a:ext>
            </a:extLst>
          </p:cNvPr>
          <p:cNvSpPr txBox="1"/>
          <p:nvPr/>
        </p:nvSpPr>
        <p:spPr>
          <a:xfrm>
            <a:off x="1153572" y="3744674"/>
            <a:ext cx="136587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Analog output control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03F607-FF2D-0A05-950F-1B280CDCFFF9}"/>
              </a:ext>
            </a:extLst>
          </p:cNvPr>
          <p:cNvSpPr txBox="1"/>
          <p:nvPr/>
        </p:nvSpPr>
        <p:spPr>
          <a:xfrm>
            <a:off x="728762" y="2162099"/>
            <a:ext cx="1956011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Data Acquisition (conversion of analog signal to a digital signal to be understood by software)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F54ADCA-7C05-B135-5F01-63CF81A41042}"/>
              </a:ext>
            </a:extLst>
          </p:cNvPr>
          <p:cNvCxnSpPr>
            <a:stCxn id="5" idx="1"/>
            <a:endCxn id="28" idx="3"/>
          </p:cNvCxnSpPr>
          <p:nvPr/>
        </p:nvCxnSpPr>
        <p:spPr>
          <a:xfrm rot="10800000">
            <a:off x="2684774" y="2669931"/>
            <a:ext cx="751017" cy="85738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0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5</a:t>
            </a:fld>
            <a:endParaRPr b="1"/>
          </a:p>
        </p:txBody>
      </p:sp>
      <p:sp>
        <p:nvSpPr>
          <p:cNvPr id="350" name="Google Shape;350;p2"/>
          <p:cNvSpPr txBox="1"/>
          <p:nvPr/>
        </p:nvSpPr>
        <p:spPr>
          <a:xfrm>
            <a:off x="169682" y="111400"/>
            <a:ext cx="737407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IN" sz="2800" b="1" dirty="0">
                <a:solidFill>
                  <a:srgbClr val="00B0F0"/>
                </a:solidFill>
              </a:rPr>
              <a:t>System </a:t>
            </a:r>
            <a:r>
              <a:rPr lang="en-IN" sz="2800" b="1" dirty="0" err="1">
                <a:solidFill>
                  <a:srgbClr val="00B0F0"/>
                </a:solidFill>
              </a:rPr>
              <a:t>Modeling</a:t>
            </a:r>
            <a:r>
              <a:rPr lang="en-IN" sz="2800" b="1" dirty="0">
                <a:solidFill>
                  <a:srgbClr val="00B0F0"/>
                </a:solidFill>
              </a:rPr>
              <a:t> and Identification</a:t>
            </a:r>
            <a:endParaRPr sz="28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"/>
          <p:cNvSpPr txBox="1"/>
          <p:nvPr/>
        </p:nvSpPr>
        <p:spPr>
          <a:xfrm>
            <a:off x="2168164" y="634600"/>
            <a:ext cx="43345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sz="14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Dual Heater </a:t>
            </a:r>
            <a:r>
              <a:rPr lang="en-IN" sz="1400" b="1" i="1" u="none" strike="noStrike" cap="none" dirty="0" err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r>
              <a:rPr lang="en-IN" sz="14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of TCLab (MIMO System)</a:t>
            </a:r>
            <a:endParaRPr sz="14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"/>
          <p:cNvSpPr txBox="1"/>
          <p:nvPr/>
        </p:nvSpPr>
        <p:spPr>
          <a:xfrm>
            <a:off x="342900" y="1175650"/>
            <a:ext cx="833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Two energy balance equations that describe the dynamic temperature response</a:t>
            </a:r>
            <a:endParaRPr sz="18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"/>
          <p:cNvSpPr txBox="1"/>
          <p:nvPr/>
        </p:nvSpPr>
        <p:spPr>
          <a:xfrm>
            <a:off x="1377050" y="2307775"/>
            <a:ext cx="69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"/>
          <p:cNvSpPr txBox="1"/>
          <p:nvPr/>
        </p:nvSpPr>
        <p:spPr>
          <a:xfrm>
            <a:off x="668650" y="3240489"/>
            <a:ext cx="7947900" cy="28662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5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2"/>
          <p:cNvGrpSpPr/>
          <p:nvPr/>
        </p:nvGrpSpPr>
        <p:grpSpPr>
          <a:xfrm>
            <a:off x="281940" y="1839829"/>
            <a:ext cx="7634358" cy="1287780"/>
            <a:chOff x="132592" y="1897380"/>
            <a:chExt cx="7634358" cy="1287780"/>
          </a:xfrm>
        </p:grpSpPr>
        <p:sp>
          <p:nvSpPr>
            <p:cNvPr id="358" name="Google Shape;358;p2"/>
            <p:cNvSpPr txBox="1"/>
            <p:nvPr/>
          </p:nvSpPr>
          <p:spPr>
            <a:xfrm>
              <a:off x="1377050" y="2098852"/>
              <a:ext cx="5171287" cy="40902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t="-1485" b="-1342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2"/>
            <p:cNvGrpSpPr/>
            <p:nvPr/>
          </p:nvGrpSpPr>
          <p:grpSpPr>
            <a:xfrm>
              <a:off x="132592" y="1897380"/>
              <a:ext cx="7634358" cy="1287780"/>
              <a:chOff x="132592" y="1897380"/>
              <a:chExt cx="7634358" cy="1287780"/>
            </a:xfrm>
          </p:grpSpPr>
          <p:sp>
            <p:nvSpPr>
              <p:cNvPr id="360" name="Google Shape;360;p2"/>
              <p:cNvSpPr txBox="1"/>
              <p:nvPr/>
            </p:nvSpPr>
            <p:spPr>
              <a:xfrm>
                <a:off x="132592" y="2574651"/>
                <a:ext cx="7634358" cy="501356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-2426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IN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975360" y="1897380"/>
                <a:ext cx="6568399" cy="1287780"/>
              </a:xfrm>
              <a:prstGeom prst="rect">
                <a:avLst/>
              </a:prstGeom>
              <a:noFill/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Google Shape;147;gfee01f161d_0_0">
            <a:extLst>
              <a:ext uri="{FF2B5EF4-FFF2-40B4-BE49-F238E27FC236}">
                <a16:creationId xmlns:a16="http://schemas.microsoft.com/office/drawing/2014/main" id="{57AFC0D4-7CEB-45C7-8E78-D4D3CBBB2D5C}"/>
              </a:ext>
            </a:extLst>
          </p:cNvPr>
          <p:cNvSpPr txBox="1"/>
          <p:nvPr/>
        </p:nvSpPr>
        <p:spPr>
          <a:xfrm>
            <a:off x="6545947" y="6264226"/>
            <a:ext cx="2136653" cy="49241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 link: 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apmonitor.com/do (John D. </a:t>
            </a:r>
            <a:r>
              <a:rPr lang="en-IN" sz="1000" i="1" dirty="0" err="1">
                <a:solidFill>
                  <a:srgbClr val="222222"/>
                </a:solidFill>
                <a:highlight>
                  <a:srgbClr val="FFFFFF"/>
                </a:highlight>
              </a:rPr>
              <a:t>Hedengren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 lang="en-IN"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55c815f1b8_0_3"/>
          <p:cNvSpPr txBox="1">
            <a:spLocks noGrp="1"/>
          </p:cNvSpPr>
          <p:nvPr>
            <p:ph type="sldNum" idx="12"/>
          </p:nvPr>
        </p:nvSpPr>
        <p:spPr>
          <a:xfrm>
            <a:off x="4205729" y="649289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6</a:t>
            </a:fld>
            <a:endParaRPr b="1"/>
          </a:p>
        </p:txBody>
      </p:sp>
      <p:sp>
        <p:nvSpPr>
          <p:cNvPr id="368" name="Google Shape;368;g155c815f1b8_0_3"/>
          <p:cNvSpPr txBox="1"/>
          <p:nvPr/>
        </p:nvSpPr>
        <p:spPr>
          <a:xfrm>
            <a:off x="281959" y="111400"/>
            <a:ext cx="7261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Data Driven State Space Equations</a:t>
            </a:r>
            <a:endParaRPr sz="28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g155c815f1b8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155c815f1b8_0_3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155c815f1b8_0_3"/>
          <p:cNvSpPr txBox="1"/>
          <p:nvPr/>
        </p:nvSpPr>
        <p:spPr>
          <a:xfrm>
            <a:off x="1224100" y="606319"/>
            <a:ext cx="537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i="1" u="none" strike="noStrike" cap="none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r>
              <a:rPr lang="en-IN" b="1" i="1" dirty="0">
                <a:solidFill>
                  <a:srgbClr val="CC0000"/>
                </a:solidFill>
                <a:ea typeface="Calibri"/>
              </a:rPr>
              <a:t>Step Response Analysis</a:t>
            </a:r>
            <a:endParaRPr sz="14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1" u="none" strike="noStrike" cap="none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155c815f1b8_0_3"/>
          <p:cNvSpPr txBox="1"/>
          <p:nvPr/>
        </p:nvSpPr>
        <p:spPr>
          <a:xfrm>
            <a:off x="721775" y="3374825"/>
            <a:ext cx="43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Steady-state achieved for Q1=30 and Q2=30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155c815f1b8_0_3"/>
          <p:cNvSpPr txBox="1"/>
          <p:nvPr/>
        </p:nvSpPr>
        <p:spPr>
          <a:xfrm>
            <a:off x="4022375" y="6085738"/>
            <a:ext cx="43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IN" sz="14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Steady-state achieved for </a:t>
            </a:r>
            <a:r>
              <a:rPr lang="en-IN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Q1=30 and Q2=30</a:t>
            </a:r>
            <a:endParaRPr sz="14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g155c815f1b8_0_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551" y="1083139"/>
            <a:ext cx="4562448" cy="222416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5" name="Google Shape;375;g155c815f1b8_0_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22375" y="3775025"/>
            <a:ext cx="4562448" cy="222420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5aaeb1467f_4_17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7</a:t>
            </a:fld>
            <a:endParaRPr b="1"/>
          </a:p>
        </p:txBody>
      </p:sp>
      <p:sp>
        <p:nvSpPr>
          <p:cNvPr id="382" name="Google Shape;382;g15aaeb1467f_4_17"/>
          <p:cNvSpPr txBox="1"/>
          <p:nvPr/>
        </p:nvSpPr>
        <p:spPr>
          <a:xfrm>
            <a:off x="281959" y="111400"/>
            <a:ext cx="7261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Data Driven State Space Equations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g15aaeb1467f_4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15aaeb1467f_4_1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15aaeb1467f_4_17"/>
          <p:cNvSpPr txBox="1"/>
          <p:nvPr/>
        </p:nvSpPr>
        <p:spPr>
          <a:xfrm>
            <a:off x="1220000" y="634600"/>
            <a:ext cx="53775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IN" sz="1400" b="1" i="1" u="none" strike="noStrike" cap="none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</a:t>
            </a:r>
            <a:r>
              <a:rPr lang="en-IN" b="1" i="1" dirty="0">
                <a:solidFill>
                  <a:srgbClr val="CC0000"/>
                </a:solidFill>
                <a:ea typeface="Calibri"/>
              </a:rPr>
              <a:t>Step Response Analysis </a:t>
            </a:r>
            <a:endParaRPr lang="en-IN" sz="14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i="1" dirty="0">
                <a:solidFill>
                  <a:srgbClr val="CC0000"/>
                </a:solidFill>
                <a:ea typeface="Calibri"/>
              </a:rPr>
              <a:t> </a:t>
            </a:r>
            <a:endParaRPr sz="14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1" u="none" strike="noStrike" cap="none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15aaeb1467f_4_17"/>
          <p:cNvSpPr txBox="1"/>
          <p:nvPr/>
        </p:nvSpPr>
        <p:spPr>
          <a:xfrm>
            <a:off x="2073375" y="4002720"/>
            <a:ext cx="47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Temperature simulation for step changes in Q1 and Q2</a:t>
            </a:r>
            <a:endParaRPr sz="14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g15aaeb1467f_4_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96929" y="1252836"/>
            <a:ext cx="5515550" cy="26888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8" name="Google Shape;388;g15aaeb1467f_4_17"/>
          <p:cNvSpPr txBox="1"/>
          <p:nvPr/>
        </p:nvSpPr>
        <p:spPr>
          <a:xfrm>
            <a:off x="714350" y="4633665"/>
            <a:ext cx="7739700" cy="830966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above step response was used to develop data-driven state-space equations using the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System Identification Toolbox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5ea4cfc4c_0_5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IN" sz="12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8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34" name="Google Shape;334;g155ea4cfc4c_0_5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g155ea4cfc4c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155ea4cfc4c_0_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55ea4cfc4c_0_5"/>
          <p:cNvSpPr txBox="1"/>
          <p:nvPr/>
        </p:nvSpPr>
        <p:spPr>
          <a:xfrm>
            <a:off x="272523" y="166279"/>
            <a:ext cx="825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2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 Data-Driven State Space Equations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55ea4cfc4c_0_5"/>
          <p:cNvSpPr txBox="1"/>
          <p:nvPr/>
        </p:nvSpPr>
        <p:spPr>
          <a:xfrm>
            <a:off x="1256375" y="2974275"/>
            <a:ext cx="6738300" cy="255451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r>
              <a:rPr lang="en-US" dirty="0"/>
              <a:t>The data obtained from the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Step Response Analysis method represented a relationship between input/output.</a:t>
            </a:r>
          </a:p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n-IN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 data is fed to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MATLAB System Identification Toolbox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dirty="0"/>
              <a:t>and the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differential equations representing the physical system were linearised.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resulting pseudo states equations obtained in matrix form were used as</a:t>
            </a:r>
            <a:r>
              <a:rPr lang="en-US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linear constraints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MPC formulation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55ea4cfc4c_0_5"/>
          <p:cNvSpPr txBox="1"/>
          <p:nvPr/>
        </p:nvSpPr>
        <p:spPr>
          <a:xfrm>
            <a:off x="2533122" y="1740389"/>
            <a:ext cx="1810200" cy="215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2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 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55ea4cfc4c_0_5"/>
          <p:cNvSpPr txBox="1"/>
          <p:nvPr/>
        </p:nvSpPr>
        <p:spPr>
          <a:xfrm>
            <a:off x="2710357" y="2048166"/>
            <a:ext cx="1455600" cy="21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7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 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55ea4cfc4c_0_5"/>
          <p:cNvSpPr/>
          <p:nvPr/>
        </p:nvSpPr>
        <p:spPr>
          <a:xfrm>
            <a:off x="4418969" y="1698447"/>
            <a:ext cx="229200" cy="6780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55ea4cfc4c_0_5"/>
          <p:cNvSpPr txBox="1"/>
          <p:nvPr/>
        </p:nvSpPr>
        <p:spPr>
          <a:xfrm>
            <a:off x="4649075" y="1775861"/>
            <a:ext cx="3574200" cy="523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IN" sz="11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State space equations were obtained from </a:t>
            </a:r>
            <a:endParaRPr kumimoji="0" sz="1100" b="1" i="1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IN" sz="11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MATLAB System Identification Toolbox</a:t>
            </a:r>
            <a:endParaRPr kumimoji="0" sz="1100" b="1" i="1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55ea4cfc4c_0_5"/>
          <p:cNvSpPr/>
          <p:nvPr/>
        </p:nvSpPr>
        <p:spPr>
          <a:xfrm>
            <a:off x="2418600" y="1471400"/>
            <a:ext cx="2000400" cy="1083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886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51f5509c5_0_167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9</a:t>
            </a:fld>
            <a:endParaRPr b="1"/>
          </a:p>
        </p:txBody>
      </p:sp>
      <p:sp>
        <p:nvSpPr>
          <p:cNvPr id="317" name="Google Shape;317;g1551f5509c5_0_167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1551f5509c5_0_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551f5509c5_0_16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551f5509c5_0_167"/>
          <p:cNvSpPr txBox="1"/>
          <p:nvPr/>
        </p:nvSpPr>
        <p:spPr>
          <a:xfrm>
            <a:off x="1463431" y="56273"/>
            <a:ext cx="5854899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Model Predictive Control (MPC)</a:t>
            </a:r>
            <a:endParaRPr sz="28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551f5509c5_0_167"/>
          <p:cNvSpPr txBox="1"/>
          <p:nvPr/>
        </p:nvSpPr>
        <p:spPr>
          <a:xfrm>
            <a:off x="2092454" y="2763011"/>
            <a:ext cx="4324500" cy="1746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26"/>
            </a:stretch>
          </a:blip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551f5509c5_0_167"/>
          <p:cNvSpPr txBox="1"/>
          <p:nvPr/>
        </p:nvSpPr>
        <p:spPr>
          <a:xfrm>
            <a:off x="1385386" y="1339726"/>
            <a:ext cx="2766000" cy="1169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654" t="-10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551f5509c5_0_167"/>
          <p:cNvSpPr txBox="1"/>
          <p:nvPr/>
        </p:nvSpPr>
        <p:spPr>
          <a:xfrm>
            <a:off x="1001200" y="4651675"/>
            <a:ext cx="7140000" cy="14775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MPC formulation is first reformulated into quadratic form using ss2qp_yalmip.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each sampling instant the quadratic problem is solved using </a:t>
            </a:r>
            <a:r>
              <a:rPr lang="en-IN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cplexqp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solver.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quadprog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also be used but </a:t>
            </a:r>
            <a:r>
              <a:rPr lang="en-IN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cplexqp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gives more stable results.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551f5509c5_0_167"/>
          <p:cNvSpPr/>
          <p:nvPr/>
        </p:nvSpPr>
        <p:spPr>
          <a:xfrm>
            <a:off x="3195700" y="1660499"/>
            <a:ext cx="229200" cy="487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551f5509c5_0_167"/>
          <p:cNvSpPr txBox="1"/>
          <p:nvPr/>
        </p:nvSpPr>
        <p:spPr>
          <a:xfrm>
            <a:off x="3490225" y="1727400"/>
            <a:ext cx="203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N" sz="11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State space equations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1551f5509c5_0_167"/>
          <p:cNvSpPr txBox="1"/>
          <p:nvPr/>
        </p:nvSpPr>
        <p:spPr>
          <a:xfrm>
            <a:off x="787078" y="923846"/>
            <a:ext cx="7863000" cy="291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608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 dirty="0"/>
              <a:t> </a:t>
            </a:r>
            <a:endParaRPr b="1" dirty="0"/>
          </a:p>
        </p:txBody>
      </p:sp>
      <p:sp>
        <p:nvSpPr>
          <p:cNvPr id="327" name="Google Shape;327;g1551f5509c5_0_167"/>
          <p:cNvSpPr txBox="1"/>
          <p:nvPr/>
        </p:nvSpPr>
        <p:spPr>
          <a:xfrm>
            <a:off x="1538373" y="1118254"/>
            <a:ext cx="483081" cy="21544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5125" b="-1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079E0-AA9C-D03F-1B11-23EA8CF44675}"/>
              </a:ext>
            </a:extLst>
          </p:cNvPr>
          <p:cNvSpPr txBox="1"/>
          <p:nvPr/>
        </p:nvSpPr>
        <p:spPr>
          <a:xfrm>
            <a:off x="3695307" y="614514"/>
            <a:ext cx="1300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Formulation</a:t>
            </a:r>
          </a:p>
        </p:txBody>
      </p:sp>
    </p:spTree>
    <p:extLst>
      <p:ext uri="{BB962C8B-B14F-4D97-AF65-F5344CB8AC3E}">
        <p14:creationId xmlns:p14="http://schemas.microsoft.com/office/powerpoint/2010/main" val="66189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1427</Words>
  <Application>Microsoft Office PowerPoint</Application>
  <PresentationFormat>On-screen Show (4:3)</PresentationFormat>
  <Paragraphs>337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Playfair Display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Radhe</dc:creator>
  <cp:lastModifiedBy>Akash Krishna</cp:lastModifiedBy>
  <cp:revision>7</cp:revision>
  <dcterms:created xsi:type="dcterms:W3CDTF">2022-04-10T08:52:36Z</dcterms:created>
  <dcterms:modified xsi:type="dcterms:W3CDTF">2022-12-06T11:02:42Z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2022-12-01T12:26:53Z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cacacb91-d536-4ad4-a3a9-d6aa2e9105a8</vt:lpwstr>
  </property>
  <property fmtid="{D5CDD505-2E9C-101B-9397-08002B2CF9AE}" pid="7" name="MSIP_Label_defa4170-0d19-0005-0004-bc88714345d2_ActionId">
    <vt:lpwstr>6205cd50-c0d0-4564-90a1-7b15fedc5346</vt:lpwstr>
  </property>
  <property fmtid="{D5CDD505-2E9C-101B-9397-08002B2CF9AE}" pid="8" name="MSIP_Label_defa4170-0d19-0005-0004-bc88714345d2_ContentBits">
    <vt:lpwstr>0</vt:lpwstr>
  </property>
</Properties>
</file>