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87" r:id="rId6"/>
    <p:sldId id="280" r:id="rId7"/>
    <p:sldId id="281" r:id="rId8"/>
    <p:sldId id="269" r:id="rId9"/>
    <p:sldId id="290" r:id="rId10"/>
    <p:sldId id="278" r:id="rId11"/>
    <p:sldId id="286" r:id="rId12"/>
    <p:sldId id="270" r:id="rId13"/>
    <p:sldId id="271" r:id="rId14"/>
    <p:sldId id="272" r:id="rId15"/>
    <p:sldId id="261" r:id="rId16"/>
    <p:sldId id="262" r:id="rId17"/>
    <p:sldId id="284" r:id="rId18"/>
    <p:sldId id="275" r:id="rId19"/>
    <p:sldId id="265" r:id="rId20"/>
    <p:sldId id="260" r:id="rId21"/>
    <p:sldId id="263" r:id="rId22"/>
    <p:sldId id="264" r:id="rId23"/>
    <p:sldId id="282" r:id="rId24"/>
    <p:sldId id="285" r:id="rId25"/>
    <p:sldId id="289" r:id="rId26"/>
    <p:sldId id="277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2967" userDrawn="1">
          <p15:clr>
            <a:srgbClr val="9AA0A6"/>
          </p15:clr>
        </p15:guide>
        <p15:guide id="3" orient="horz" pos="57" userDrawn="1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w5+zh+foeJIQdeDSy30mZg3hu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77CC7-991E-4FBA-A2C8-2D2D8D1F1372}" v="414" dt="2022-12-06T13:05:54.441"/>
  </p1510:revLst>
</p1510:revInfo>
</file>

<file path=ppt/tableStyles.xml><?xml version="1.0" encoding="utf-8"?>
<a:tblStyleLst xmlns:a="http://schemas.openxmlformats.org/drawingml/2006/main" def="{7C1A225E-F4F1-4AEB-B03D-41A66EE892DA}">
  <a:tblStyle styleId="{7C1A225E-F4F1-4AEB-B03D-41A66EE892D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78" y="62"/>
      </p:cViewPr>
      <p:guideLst>
        <p:guide orient="horz" pos="2160"/>
        <p:guide pos="2967"/>
        <p:guide orient="horz" pos="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5:07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5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5:10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5:1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37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4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aaeb1467f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5aaeb1467f_4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15aaeb1467f_4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51f5509c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1551f5509c5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g1551f5509c5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39d20c0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5539d20c0f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15539d20c0f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ee01f16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fee01f161d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fee01f161d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39d20c0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5539d20c0f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15539d20c0f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791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551f5509c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1551f5509c5_0_2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g1551f5509c5_0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5e3f640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55e3f6406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155e3f6406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539d20c0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5539d20c0f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15539d20c0f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ee01f161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fee01f161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fee01f161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1f5509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551f5509c5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1551f5509c5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893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34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0856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5e70d0a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155e70d0ad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67" name="Google Shape;467;g155e70d0ad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652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5e70d0a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155e70d0ad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g155e70d0ad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52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470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51f5509c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51f5509c5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1551f5509c5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530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51f5509c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51f5509c5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1551f5509c5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72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5ea4cf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55ea4cfc4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155ea4cfc4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665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5c815f1b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55c815f1b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155c815f1b8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9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4317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377" lvl="1" indent="-4063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566" lvl="2" indent="-3809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754" lvl="3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5943" lvl="4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131" lvl="5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320" lvl="6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509" lvl="7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697" lvl="8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10" Type="http://schemas.openxmlformats.org/officeDocument/2006/relationships/image" Target="../media/image23.jpg"/><Relationship Id="rId4" Type="http://schemas.openxmlformats.org/officeDocument/2006/relationships/image" Target="../media/image4.jp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31.jp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4.jp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.jp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1.jp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0.png"/><Relationship Id="rId11" Type="http://schemas.openxmlformats.org/officeDocument/2006/relationships/image" Target="../media/image53.png"/><Relationship Id="rId5" Type="http://schemas.openxmlformats.org/officeDocument/2006/relationships/image" Target="../media/image510.png"/><Relationship Id="rId10" Type="http://schemas.openxmlformats.org/officeDocument/2006/relationships/image" Target="../media/image56.png"/><Relationship Id="rId4" Type="http://schemas.openxmlformats.org/officeDocument/2006/relationships/image" Target="../media/image4.jpg"/><Relationship Id="rId9" Type="http://schemas.openxmlformats.org/officeDocument/2006/relationships/image" Target="../media/image55.png"/><Relationship Id="rId14" Type="http://schemas.openxmlformats.org/officeDocument/2006/relationships/image" Target="../media/image52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57.png"/><Relationship Id="rId4" Type="http://schemas.openxmlformats.org/officeDocument/2006/relationships/image" Target="../media/image4.jpg"/><Relationship Id="rId9" Type="http://schemas.openxmlformats.org/officeDocument/2006/relationships/image" Target="../media/image5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5.xml"/><Relationship Id="rId18" Type="http://schemas.openxmlformats.org/officeDocument/2006/relationships/customXml" Target="../ink/ink10.xml"/><Relationship Id="rId3" Type="http://schemas.openxmlformats.org/officeDocument/2006/relationships/image" Target="../media/image7.png"/><Relationship Id="rId21" Type="http://schemas.openxmlformats.org/officeDocument/2006/relationships/image" Target="../media/image12.png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8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3.xml"/><Relationship Id="rId5" Type="http://schemas.openxmlformats.org/officeDocument/2006/relationships/image" Target="../media/image4.jpg"/><Relationship Id="rId15" Type="http://schemas.openxmlformats.org/officeDocument/2006/relationships/customXml" Target="../ink/ink7.xml"/><Relationship Id="rId10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90.png"/><Relationship Id="rId14" Type="http://schemas.openxmlformats.org/officeDocument/2006/relationships/customXml" Target="../ink/ink6.xml"/><Relationship Id="rId2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D4CC82-0E9C-83FC-9552-327184AE80B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Google Shape;90;p1">
            <a:extLst>
              <a:ext uri="{FF2B5EF4-FFF2-40B4-BE49-F238E27FC236}">
                <a16:creationId xmlns:a16="http://schemas.microsoft.com/office/drawing/2014/main" id="{3BA1B70F-5DEF-A912-769D-25A1E1E3713E}"/>
              </a:ext>
            </a:extLst>
          </p:cNvPr>
          <p:cNvSpPr txBox="1"/>
          <p:nvPr/>
        </p:nvSpPr>
        <p:spPr>
          <a:xfrm>
            <a:off x="2023812" y="2463333"/>
            <a:ext cx="5093427" cy="65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1800"/>
              <a:defRPr/>
            </a:pPr>
            <a:endParaRPr sz="1800" b="1" dirty="0"/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61181FC6-4D4F-41AE-7370-73D23736FBBF}"/>
              </a:ext>
            </a:extLst>
          </p:cNvPr>
          <p:cNvSpPr txBox="1"/>
          <p:nvPr/>
        </p:nvSpPr>
        <p:spPr>
          <a:xfrm>
            <a:off x="1492153" y="5125316"/>
            <a:ext cx="60842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600"/>
              <a:defRPr/>
            </a:pPr>
            <a:r>
              <a:rPr lang="en-US" sz="2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PSE ASIA 2022</a:t>
            </a:r>
            <a:endParaRPr sz="2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7" name="Google Shape;92;p1">
            <a:extLst>
              <a:ext uri="{FF2B5EF4-FFF2-40B4-BE49-F238E27FC236}">
                <a16:creationId xmlns:a16="http://schemas.microsoft.com/office/drawing/2014/main" id="{CE5C8D23-1007-8561-775A-CA80827ED9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368" y="6124279"/>
            <a:ext cx="2136652" cy="4876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3;p1">
            <a:extLst>
              <a:ext uri="{FF2B5EF4-FFF2-40B4-BE49-F238E27FC236}">
                <a16:creationId xmlns:a16="http://schemas.microsoft.com/office/drawing/2014/main" id="{AA707D24-426A-FF8A-5933-564AFC3A00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54705" y="6345029"/>
            <a:ext cx="6330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fld id="{00000000-1234-1234-1234-123412341234}" type="slidenum">
              <a:rPr lang="en-IN" b="1"/>
              <a:pPr algn="ctr">
                <a:defRPr/>
              </a:pPr>
              <a:t>1</a:t>
            </a:fld>
            <a:endParaRPr b="1"/>
          </a:p>
        </p:txBody>
      </p:sp>
      <p:pic>
        <p:nvPicPr>
          <p:cNvPr id="9" name="Google Shape;94;p1">
            <a:extLst>
              <a:ext uri="{FF2B5EF4-FFF2-40B4-BE49-F238E27FC236}">
                <a16:creationId xmlns:a16="http://schemas.microsoft.com/office/drawing/2014/main" id="{974AD281-4379-8785-94F4-654E12454A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0779" y="3298822"/>
            <a:ext cx="1579491" cy="15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6;p1">
            <a:extLst>
              <a:ext uri="{FF2B5EF4-FFF2-40B4-BE49-F238E27FC236}">
                <a16:creationId xmlns:a16="http://schemas.microsoft.com/office/drawing/2014/main" id="{9E7A46BE-383E-61A1-3FE9-8712455B781E}"/>
              </a:ext>
            </a:extLst>
          </p:cNvPr>
          <p:cNvSpPr txBox="1"/>
          <p:nvPr/>
        </p:nvSpPr>
        <p:spPr>
          <a:xfrm>
            <a:off x="131975" y="111587"/>
            <a:ext cx="8804635" cy="344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800"/>
              <a:defRPr/>
            </a:pPr>
            <a:endParaRPr lang="en-IN" sz="22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pPr algn="ctr">
              <a:buSzPts val="1800"/>
              <a:defRPr/>
            </a:pPr>
            <a:endParaRPr lang="en-IN" sz="22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pPr algn="ctr">
              <a:buSzPts val="1800"/>
              <a:defRPr/>
            </a:pPr>
            <a:r>
              <a:rPr lang="en-IN" sz="32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  Model Predictive Control On An </a:t>
            </a:r>
          </a:p>
          <a:p>
            <a:pPr algn="ctr">
              <a:buSzPts val="1800"/>
              <a:defRPr/>
            </a:pPr>
            <a:r>
              <a:rPr lang="en-IN" sz="32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Arduino Device</a:t>
            </a:r>
          </a:p>
          <a:p>
            <a:pPr algn="ctr">
              <a:buSzPts val="1800"/>
              <a:defRPr/>
            </a:pPr>
            <a:endParaRPr lang="en-US" sz="2000" b="1" i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pPr algn="ctr">
              <a:buSzPts val="1800"/>
              <a:defRPr/>
            </a:pPr>
            <a:r>
              <a:rPr lang="en-US" sz="22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Subhi Gupta and Hari S. Ganesh</a:t>
            </a:r>
          </a:p>
          <a:p>
            <a:pPr algn="ctr">
              <a:buSzPts val="1800"/>
              <a:defRPr/>
            </a:pPr>
            <a:r>
              <a:rPr lang="en-US" sz="22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Chemical Engineering</a:t>
            </a:r>
          </a:p>
          <a:p>
            <a:pPr algn="ctr">
              <a:buSzPts val="1800"/>
              <a:defRPr/>
            </a:pPr>
            <a:endParaRPr lang="en-US" sz="2000" b="1" i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pPr algn="ctr">
              <a:buSzPts val="1800"/>
              <a:defRPr/>
            </a:pPr>
            <a:endParaRPr lang="en-US" sz="2000" b="1" i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96DAE6A-00E3-D3EA-EC8C-F3B48AE64B75}"/>
              </a:ext>
            </a:extLst>
          </p:cNvPr>
          <p:cNvSpPr txBox="1"/>
          <p:nvPr/>
        </p:nvSpPr>
        <p:spPr>
          <a:xfrm>
            <a:off x="457875" y="952108"/>
            <a:ext cx="8117341" cy="30481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1" name="Google Shape;381;g15aaeb1467f_4_17"/>
          <p:cNvSpPr txBox="1">
            <a:spLocks noGrp="1"/>
          </p:cNvSpPr>
          <p:nvPr>
            <p:ph type="sldNum" idx="12"/>
          </p:nvPr>
        </p:nvSpPr>
        <p:spPr>
          <a:xfrm>
            <a:off x="4254704" y="6542202"/>
            <a:ext cx="633000" cy="36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10</a:t>
            </a:fld>
            <a:endParaRPr b="1" dirty="0"/>
          </a:p>
        </p:txBody>
      </p:sp>
      <p:sp>
        <p:nvSpPr>
          <p:cNvPr id="382" name="Google Shape;382;g15aaeb1467f_4_17"/>
          <p:cNvSpPr txBox="1"/>
          <p:nvPr/>
        </p:nvSpPr>
        <p:spPr>
          <a:xfrm>
            <a:off x="376227" y="129074"/>
            <a:ext cx="72618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         Data Driven State Space Equations</a:t>
            </a:r>
            <a:endParaRPr sz="2800" b="1" dirty="0">
              <a:solidFill>
                <a:srgbClr val="00B0F0"/>
              </a:solidFill>
            </a:endParaRPr>
          </a:p>
          <a:p>
            <a:pPr algn="ctr">
              <a:buSzPts val="2800"/>
            </a:pP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383" name="Google Shape;383;g15aaeb1467f_4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5aaeb1467f_4_1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8454" y="-28278"/>
            <a:ext cx="932436" cy="84841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5aaeb1467f_4_17"/>
          <p:cNvSpPr txBox="1"/>
          <p:nvPr/>
        </p:nvSpPr>
        <p:spPr>
          <a:xfrm>
            <a:off x="1900236" y="606107"/>
            <a:ext cx="421378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IN" b="1" i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IN" b="1" i="1" dirty="0">
                <a:solidFill>
                  <a:srgbClr val="CC0000"/>
                </a:solidFill>
                <a:ea typeface="Calibri"/>
              </a:rPr>
              <a:t>Step Response Analysis</a:t>
            </a:r>
            <a:endParaRPr lang="en-IN" b="1" i="1" dirty="0">
              <a:solidFill>
                <a:srgbClr val="CC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6F124-E51A-4886-383D-13FE05BB7F73}"/>
              </a:ext>
            </a:extLst>
          </p:cNvPr>
          <p:cNvSpPr txBox="1"/>
          <p:nvPr/>
        </p:nvSpPr>
        <p:spPr>
          <a:xfrm>
            <a:off x="852954" y="4746704"/>
            <a:ext cx="15885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Number of states identified=4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AB1F1-B149-A2D4-86D7-B7A4E2B89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757" y="4149163"/>
            <a:ext cx="2803641" cy="21027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CD50F-E2E7-2125-1CF7-5A697DDB1853}"/>
              </a:ext>
            </a:extLst>
          </p:cNvPr>
          <p:cNvSpPr txBox="1"/>
          <p:nvPr/>
        </p:nvSpPr>
        <p:spPr>
          <a:xfrm>
            <a:off x="6372520" y="6371757"/>
            <a:ext cx="18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60A3BB-5A05-30DA-8DAE-41184620B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797" y="4149162"/>
            <a:ext cx="2803641" cy="21027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Google Shape;386;g15aaeb1467f_4_17">
            <a:extLst>
              <a:ext uri="{FF2B5EF4-FFF2-40B4-BE49-F238E27FC236}">
                <a16:creationId xmlns:a16="http://schemas.microsoft.com/office/drawing/2014/main" id="{DAE70FD2-D787-5177-588C-84F07E912D47}"/>
              </a:ext>
            </a:extLst>
          </p:cNvPr>
          <p:cNvSpPr txBox="1"/>
          <p:nvPr/>
        </p:nvSpPr>
        <p:spPr>
          <a:xfrm>
            <a:off x="6372520" y="1863206"/>
            <a:ext cx="1994639" cy="830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IN" b="1" i="1" dirty="0">
                <a:latin typeface="Calibri"/>
                <a:ea typeface="Calibri"/>
                <a:cs typeface="Calibri"/>
                <a:sym typeface="Calibri"/>
              </a:rPr>
              <a:t>    Temperature simulation for step changes in Q1 and Q2</a:t>
            </a:r>
            <a:endParaRPr b="1" i="1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65647E-BE01-8797-2B5F-0694F36C150E}"/>
                  </a:ext>
                </a:extLst>
              </p:cNvPr>
              <p:cNvSpPr txBox="1"/>
              <p:nvPr/>
            </p:nvSpPr>
            <p:spPr>
              <a:xfrm>
                <a:off x="6650609" y="6282963"/>
                <a:ext cx="159017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65647E-BE01-8797-2B5F-0694F36C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609" y="6282963"/>
                <a:ext cx="1590179" cy="215444"/>
              </a:xfrm>
              <a:prstGeom prst="rect">
                <a:avLst/>
              </a:prstGeom>
              <a:blipFill>
                <a:blip r:embed="rId8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B1A240-81F0-ECA2-C331-997CF4838340}"/>
                  </a:ext>
                </a:extLst>
              </p:cNvPr>
              <p:cNvSpPr txBox="1"/>
              <p:nvPr/>
            </p:nvSpPr>
            <p:spPr>
              <a:xfrm>
                <a:off x="2275778" y="6194202"/>
                <a:ext cx="45908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B1A240-81F0-ECA2-C331-997CF4838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778" y="6194202"/>
                <a:ext cx="4590852" cy="307777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399171E-4809-FF42-88E4-82CF7DFB1D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179" y="1113741"/>
            <a:ext cx="5575614" cy="27181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51f5509c5_0_81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11</a:t>
            </a:fld>
            <a:endParaRPr b="1"/>
          </a:p>
        </p:txBody>
      </p:sp>
      <p:sp>
        <p:nvSpPr>
          <p:cNvPr id="395" name="Google Shape;395;g1551f5509c5_0_81"/>
          <p:cNvSpPr txBox="1"/>
          <p:nvPr/>
        </p:nvSpPr>
        <p:spPr>
          <a:xfrm>
            <a:off x="677885" y="1114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Closed-loop Simulation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396" name="Google Shape;396;g1551f5509c5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551f5509c5_0_81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551f5509c5_0_81"/>
          <p:cNvSpPr txBox="1"/>
          <p:nvPr/>
        </p:nvSpPr>
        <p:spPr>
          <a:xfrm>
            <a:off x="2823112" y="614758"/>
            <a:ext cx="320522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CC0000"/>
                </a:solidFill>
              </a:rPr>
              <a:t>Online MPC Control Calculations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400" name="Google Shape;400;g1551f5509c5_0_81"/>
          <p:cNvSpPr txBox="1"/>
          <p:nvPr/>
        </p:nvSpPr>
        <p:spPr>
          <a:xfrm>
            <a:off x="3818480" y="3974024"/>
            <a:ext cx="1244564" cy="369302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200"/>
            </a:pPr>
            <a:r>
              <a:rPr lang="en-IN" sz="1200" b="1" i="1" dirty="0">
                <a:solidFill>
                  <a:srgbClr val="0000FF"/>
                </a:solidFill>
              </a:rPr>
              <a:t>Online MPC</a:t>
            </a:r>
            <a:endParaRPr sz="1200" b="1" i="1" dirty="0">
              <a:solidFill>
                <a:srgbClr val="0000FF"/>
              </a:solidFill>
            </a:endParaRPr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4CD1007B-E6E1-42ED-77CE-C960F130B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763" y="1135074"/>
            <a:ext cx="5988775" cy="27417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Google Shape;388;g15aaeb1467f_4_17">
            <a:extLst>
              <a:ext uri="{FF2B5EF4-FFF2-40B4-BE49-F238E27FC236}">
                <a16:creationId xmlns:a16="http://schemas.microsoft.com/office/drawing/2014/main" id="{BF12A375-738B-D718-F1AF-658BDEFADA94}"/>
              </a:ext>
            </a:extLst>
          </p:cNvPr>
          <p:cNvSpPr txBox="1"/>
          <p:nvPr/>
        </p:nvSpPr>
        <p:spPr>
          <a:xfrm>
            <a:off x="1578496" y="4711870"/>
            <a:ext cx="5985416" cy="1154132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47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q"/>
            </a:pPr>
            <a:r>
              <a:rPr lang="en-IN" dirty="0"/>
              <a:t>Solving Online MPC is computationally complex. </a:t>
            </a:r>
          </a:p>
          <a:p>
            <a:pPr marL="425447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q"/>
            </a:pPr>
            <a:r>
              <a:rPr lang="en-IN" b="1" i="1" dirty="0"/>
              <a:t>Explicit MPC </a:t>
            </a:r>
            <a:r>
              <a:rPr lang="en-IN" dirty="0"/>
              <a:t>can greatly simplify runtime operation. </a:t>
            </a:r>
          </a:p>
          <a:p>
            <a:pPr marL="425447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q"/>
            </a:pPr>
            <a:r>
              <a:rPr lang="en-US" dirty="0"/>
              <a:t>MPC formulation was solved </a:t>
            </a:r>
            <a:r>
              <a:rPr lang="en-US" b="1" i="1" dirty="0"/>
              <a:t>multi-parametrically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mp</a:t>
            </a:r>
            <a:r>
              <a:rPr lang="en-US" b="1" dirty="0">
                <a:solidFill>
                  <a:srgbClr val="0000FF"/>
                </a:solidFill>
              </a:rPr>
              <a:t>-MPC).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39d20c0f_0_156"/>
          <p:cNvSpPr txBox="1">
            <a:spLocks noGrp="1"/>
          </p:cNvSpPr>
          <p:nvPr>
            <p:ph type="sldNum" idx="12"/>
          </p:nvPr>
        </p:nvSpPr>
        <p:spPr>
          <a:xfrm>
            <a:off x="4205704" y="65017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12</a:t>
            </a:fld>
            <a:endParaRPr b="1"/>
          </a:p>
        </p:txBody>
      </p:sp>
      <p:sp>
        <p:nvSpPr>
          <p:cNvPr id="187" name="Google Shape;187;g15539d20c0f_0_156"/>
          <p:cNvSpPr txBox="1"/>
          <p:nvPr/>
        </p:nvSpPr>
        <p:spPr>
          <a:xfrm>
            <a:off x="941109" y="69176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>
                <a:solidFill>
                  <a:srgbClr val="00B0F0"/>
                </a:solidFill>
              </a:rPr>
              <a:t>Parametric Programming</a:t>
            </a: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188" name="Google Shape;188;g15539d20c0f_0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4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5539d20c0f_0_15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5539d20c0f_0_156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539d20c0f_0_156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539d20c0f_0_156"/>
          <p:cNvSpPr txBox="1"/>
          <p:nvPr/>
        </p:nvSpPr>
        <p:spPr>
          <a:xfrm>
            <a:off x="1047451" y="1142625"/>
            <a:ext cx="7155458" cy="2769959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indent="-317492">
              <a:buSzPts val="1400"/>
              <a:buFont typeface="Wingdings" panose="05000000000000000000" pitchFamily="2" charset="2"/>
              <a:buChar char="q"/>
            </a:pPr>
            <a:r>
              <a:rPr lang="en-IN" dirty="0"/>
              <a:t>Takes into account </a:t>
            </a:r>
            <a:r>
              <a:rPr lang="en-IN" dirty="0">
                <a:solidFill>
                  <a:srgbClr val="0000FF"/>
                </a:solidFill>
              </a:rPr>
              <a:t>varying parameters (𝜃).</a:t>
            </a:r>
            <a:endParaRPr dirty="0">
              <a:solidFill>
                <a:srgbClr val="0000FF"/>
              </a:solidFill>
            </a:endParaRPr>
          </a:p>
          <a:p>
            <a:pPr marL="742932" indent="-285744">
              <a:buSzPts val="1400"/>
              <a:buFont typeface="Wingdings" panose="05000000000000000000" pitchFamily="2" charset="2"/>
              <a:buChar char="q"/>
            </a:pPr>
            <a:endParaRPr dirty="0">
              <a:solidFill>
                <a:srgbClr val="0000FF"/>
              </a:solidFill>
            </a:endParaRPr>
          </a:p>
          <a:p>
            <a:pPr marL="457189" indent="-317492">
              <a:buSzPts val="1400"/>
              <a:buFont typeface="Wingdings" panose="05000000000000000000" pitchFamily="2" charset="2"/>
              <a:buChar char="q"/>
            </a:pPr>
            <a:r>
              <a:rPr lang="en-IN" dirty="0"/>
              <a:t>Approach is to obtain the </a:t>
            </a:r>
            <a:r>
              <a:rPr lang="en-IN" dirty="0">
                <a:solidFill>
                  <a:srgbClr val="0000FF"/>
                </a:solidFill>
              </a:rPr>
              <a:t>optimal solution (𝒙)</a:t>
            </a:r>
            <a:r>
              <a:rPr lang="en-IN" dirty="0"/>
              <a:t> as an explicit function of the parameters.</a:t>
            </a: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93" name="Google Shape;193;g15539d20c0f_0_156"/>
          <p:cNvSpPr txBox="1"/>
          <p:nvPr/>
        </p:nvSpPr>
        <p:spPr>
          <a:xfrm>
            <a:off x="2458851" y="3421442"/>
            <a:ext cx="5033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General parametric nonlinear programming problem</a:t>
            </a:r>
            <a:endParaRPr b="1" i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5539d20c0f_0_156"/>
          <p:cNvSpPr txBox="1"/>
          <p:nvPr/>
        </p:nvSpPr>
        <p:spPr>
          <a:xfrm>
            <a:off x="2718700" y="582165"/>
            <a:ext cx="3661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CC0000"/>
                </a:solidFill>
              </a:rPr>
              <a:t>          An Effective Solution Strategy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195" name="Google Shape;195;g15539d20c0f_0_156"/>
          <p:cNvSpPr/>
          <p:nvPr/>
        </p:nvSpPr>
        <p:spPr>
          <a:xfrm>
            <a:off x="3117601" y="1808075"/>
            <a:ext cx="2782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grpSp>
        <p:nvGrpSpPr>
          <p:cNvPr id="196" name="Google Shape;196;g15539d20c0f_0_156"/>
          <p:cNvGrpSpPr/>
          <p:nvPr/>
        </p:nvGrpSpPr>
        <p:grpSpPr>
          <a:xfrm>
            <a:off x="3431706" y="2116851"/>
            <a:ext cx="2460300" cy="1458763"/>
            <a:chOff x="2897180" y="4261984"/>
            <a:chExt cx="2460300" cy="1458762"/>
          </a:xfrm>
        </p:grpSpPr>
        <p:sp>
          <p:nvSpPr>
            <p:cNvPr id="197" name="Google Shape;197;g15539d20c0f_0_156"/>
            <p:cNvSpPr txBox="1"/>
            <p:nvPr/>
          </p:nvSpPr>
          <p:spPr>
            <a:xfrm>
              <a:off x="3191135" y="4261984"/>
              <a:ext cx="999000" cy="2154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3042" r="-1821" b="-3713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IN"/>
                <a:t> </a:t>
              </a:r>
              <a:endParaRPr/>
            </a:p>
          </p:txBody>
        </p:sp>
        <p:sp>
          <p:nvSpPr>
            <p:cNvPr id="198" name="Google Shape;198;g15539d20c0f_0_156"/>
            <p:cNvSpPr txBox="1"/>
            <p:nvPr/>
          </p:nvSpPr>
          <p:spPr>
            <a:xfrm>
              <a:off x="2897180" y="4515346"/>
              <a:ext cx="2460300" cy="12054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736" t="-100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IN"/>
                <a:t> </a:t>
              </a:r>
              <a:endParaRPr/>
            </a:p>
          </p:txBody>
        </p:sp>
        <p:sp>
          <p:nvSpPr>
            <p:cNvPr id="199" name="Google Shape;199;g15539d20c0f_0_156"/>
            <p:cNvSpPr txBox="1"/>
            <p:nvPr/>
          </p:nvSpPr>
          <p:spPr>
            <a:xfrm>
              <a:off x="3191135" y="4369706"/>
              <a:ext cx="382500" cy="3078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IN"/>
                <a:t> </a:t>
              </a:r>
              <a:endParaRPr/>
            </a:p>
          </p:txBody>
        </p:sp>
      </p:grpSp>
      <p:sp>
        <p:nvSpPr>
          <p:cNvPr id="200" name="Google Shape;200;g15539d20c0f_0_156"/>
          <p:cNvSpPr txBox="1"/>
          <p:nvPr/>
        </p:nvSpPr>
        <p:spPr>
          <a:xfrm>
            <a:off x="5641774" y="6100338"/>
            <a:ext cx="3381000" cy="646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Reference: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Faísca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 NP, </a:t>
            </a: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Dua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 V, </a:t>
            </a: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Pistikopoulos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 EN. 2007 Feb 9;1:1-23.</a:t>
            </a:r>
          </a:p>
          <a:p>
            <a:pPr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Image Source: 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https://parametric.tamu.edu/POP/</a:t>
            </a:r>
          </a:p>
        </p:txBody>
      </p:sp>
      <p:sp>
        <p:nvSpPr>
          <p:cNvPr id="2" name="Google Shape;323;g1551f5509c5_0_167">
            <a:extLst>
              <a:ext uri="{FF2B5EF4-FFF2-40B4-BE49-F238E27FC236}">
                <a16:creationId xmlns:a16="http://schemas.microsoft.com/office/drawing/2014/main" id="{9B9D9846-77A8-5F34-4177-5E094EFBFE0A}"/>
              </a:ext>
            </a:extLst>
          </p:cNvPr>
          <p:cNvSpPr txBox="1"/>
          <p:nvPr/>
        </p:nvSpPr>
        <p:spPr>
          <a:xfrm>
            <a:off x="2158737" y="4408019"/>
            <a:ext cx="4751109" cy="104641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 algn="ctr">
              <a:buSzPts val="1400"/>
            </a:pPr>
            <a:endParaRPr lang="en-IN" b="1" i="1" dirty="0"/>
          </a:p>
          <a:p>
            <a:pPr marL="139697" algn="ctr">
              <a:buSzPts val="1400"/>
            </a:pPr>
            <a:r>
              <a:rPr lang="en-IN" dirty="0"/>
              <a:t>To solve such programming problems </a:t>
            </a:r>
          </a:p>
          <a:p>
            <a:pPr marL="139697" algn="ctr">
              <a:buSzPts val="1400"/>
            </a:pPr>
            <a:r>
              <a:rPr lang="en-IN" b="1" dirty="0"/>
              <a:t>POP toolbox </a:t>
            </a:r>
            <a:r>
              <a:rPr lang="en-IN" dirty="0"/>
              <a:t>was used in our work.</a:t>
            </a:r>
          </a:p>
          <a:p>
            <a:pPr marL="139697" algn="ctr">
              <a:buSzPts val="1400"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ee01f161d_0_37"/>
          <p:cNvSpPr txBox="1"/>
          <p:nvPr/>
        </p:nvSpPr>
        <p:spPr>
          <a:xfrm>
            <a:off x="2572168" y="2192101"/>
            <a:ext cx="399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i="1" dirty="0">
                <a:latin typeface="Calibri"/>
                <a:ea typeface="Calibri"/>
                <a:cs typeface="Calibri"/>
                <a:sym typeface="Calibri"/>
              </a:rPr>
              <a:t>Solution of </a:t>
            </a:r>
            <a:r>
              <a:rPr lang="en-IN" i="1" dirty="0" err="1">
                <a:latin typeface="Calibri"/>
                <a:ea typeface="Calibri"/>
                <a:cs typeface="Calibri"/>
                <a:sym typeface="Calibri"/>
              </a:rPr>
              <a:t>mp</a:t>
            </a:r>
            <a:r>
              <a:rPr lang="en-IN" i="1" dirty="0">
                <a:latin typeface="Calibri"/>
                <a:ea typeface="Calibri"/>
                <a:cs typeface="Calibri"/>
                <a:sym typeface="Calibri"/>
              </a:rPr>
              <a:t>-QP: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 𝒙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(𝜃)</a:t>
            </a:r>
            <a:r>
              <a:rPr lang="en-IN" b="1" baseline="30000" dirty="0"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=𝑊</a:t>
            </a:r>
            <a:r>
              <a:rPr lang="en-IN" baseline="30000" dirty="0"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𝜃 + 𝘸   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 CR</a:t>
            </a:r>
            <a:r>
              <a:rPr lang="en-IN" b="1" baseline="30000" dirty="0"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IN" baseline="30000" dirty="0"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𝜃≤𝜙</a:t>
            </a:r>
            <a:r>
              <a:rPr lang="en-IN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endParaRPr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fee01f161d_0_37"/>
          <p:cNvSpPr txBox="1">
            <a:spLocks noGrp="1"/>
          </p:cNvSpPr>
          <p:nvPr>
            <p:ph type="sldNum" idx="12"/>
          </p:nvPr>
        </p:nvSpPr>
        <p:spPr>
          <a:xfrm>
            <a:off x="4205704" y="65017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13</a:t>
            </a:fld>
            <a:endParaRPr b="1"/>
          </a:p>
        </p:txBody>
      </p:sp>
      <p:sp>
        <p:nvSpPr>
          <p:cNvPr id="208" name="Google Shape;208;gfee01f161d_0_37"/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209" name="Google Shape;209;gfee01f161d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26" y="6396001"/>
            <a:ext cx="1754711" cy="4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fee01f161d_0_3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fee01f161d_0_37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ee01f161d_0_37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fee01f161d_0_37"/>
          <p:cNvSpPr txBox="1"/>
          <p:nvPr/>
        </p:nvSpPr>
        <p:spPr>
          <a:xfrm>
            <a:off x="348951" y="65201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>
                <a:solidFill>
                  <a:schemeClr val="accent1"/>
                </a:solidFill>
              </a:rPr>
              <a:t>          </a:t>
            </a:r>
            <a:r>
              <a:rPr lang="en-IN" b="1" i="1">
                <a:solidFill>
                  <a:schemeClr val="accent1"/>
                </a:solidFill>
              </a:rPr>
              <a:t>   </a:t>
            </a:r>
            <a:r>
              <a:rPr lang="en-IN" b="1">
                <a:solidFill>
                  <a:schemeClr val="accent1"/>
                </a:solidFill>
              </a:rPr>
              <a:t>        </a:t>
            </a:r>
            <a:r>
              <a:rPr lang="en-IN" b="1">
                <a:solidFill>
                  <a:srgbClr val="00B0F0"/>
                </a:solidFill>
              </a:rPr>
              <a:t>        </a:t>
            </a:r>
            <a:r>
              <a:rPr lang="en-IN" sz="2800" b="1">
                <a:solidFill>
                  <a:srgbClr val="00B0F0"/>
                </a:solidFill>
              </a:rPr>
              <a:t>Multiparametric Programming</a:t>
            </a:r>
            <a:endParaRPr sz="2800" b="1">
              <a:solidFill>
                <a:srgbClr val="00B0F0"/>
              </a:solidFill>
            </a:endParaRPr>
          </a:p>
        </p:txBody>
      </p:sp>
      <p:sp>
        <p:nvSpPr>
          <p:cNvPr id="214" name="Google Shape;214;gfee01f161d_0_37"/>
          <p:cNvSpPr txBox="1"/>
          <p:nvPr/>
        </p:nvSpPr>
        <p:spPr>
          <a:xfrm>
            <a:off x="894000" y="634601"/>
            <a:ext cx="72618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300"/>
            </a:pPr>
            <a:r>
              <a:rPr lang="en-IN" sz="1300" b="1" i="1" dirty="0">
                <a:solidFill>
                  <a:srgbClr val="CC0000"/>
                </a:solidFill>
              </a:rPr>
              <a:t>Formulation of Multiparametric Linear (</a:t>
            </a:r>
            <a:r>
              <a:rPr lang="en-IN" sz="1300" b="1" i="1" dirty="0" err="1">
                <a:solidFill>
                  <a:srgbClr val="CC0000"/>
                </a:solidFill>
              </a:rPr>
              <a:t>mp</a:t>
            </a:r>
            <a:r>
              <a:rPr lang="en-IN" sz="1300" b="1" i="1" dirty="0">
                <a:solidFill>
                  <a:srgbClr val="CC0000"/>
                </a:solidFill>
              </a:rPr>
              <a:t>-LP) and Quadratic Programming (</a:t>
            </a:r>
            <a:r>
              <a:rPr lang="en-IN" sz="1300" b="1" i="1" dirty="0" err="1">
                <a:solidFill>
                  <a:srgbClr val="CC0000"/>
                </a:solidFill>
              </a:rPr>
              <a:t>mp</a:t>
            </a:r>
            <a:r>
              <a:rPr lang="en-IN" sz="1300" b="1" i="1" dirty="0">
                <a:solidFill>
                  <a:srgbClr val="CC0000"/>
                </a:solidFill>
              </a:rPr>
              <a:t>-QP) </a:t>
            </a:r>
            <a:endParaRPr sz="1300" b="1" i="1" dirty="0">
              <a:solidFill>
                <a:srgbClr val="CC0000"/>
              </a:solidFill>
            </a:endParaRPr>
          </a:p>
        </p:txBody>
      </p:sp>
      <p:sp>
        <p:nvSpPr>
          <p:cNvPr id="215" name="Google Shape;215;gfee01f161d_0_37"/>
          <p:cNvSpPr txBox="1"/>
          <p:nvPr/>
        </p:nvSpPr>
        <p:spPr>
          <a:xfrm>
            <a:off x="281959" y="5626756"/>
            <a:ext cx="3543300" cy="553968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200"/>
            </a:pPr>
            <a:r>
              <a:rPr lang="en-IN" sz="1200" i="1" dirty="0">
                <a:solidFill>
                  <a:srgbClr val="0000FF"/>
                </a:solidFill>
              </a:rPr>
              <a:t>The parameter space(𝜃 ) is characterised into</a:t>
            </a:r>
          </a:p>
          <a:p>
            <a:pPr algn="ctr">
              <a:buSzPts val="1200"/>
            </a:pPr>
            <a:r>
              <a:rPr lang="en-IN" sz="1200" i="1" dirty="0">
                <a:solidFill>
                  <a:srgbClr val="0000FF"/>
                </a:solidFill>
              </a:rPr>
              <a:t>nine set of critical regions (</a:t>
            </a:r>
            <a:r>
              <a:rPr lang="en-IN" sz="1200" i="1" dirty="0" err="1">
                <a:solidFill>
                  <a:srgbClr val="0000FF"/>
                </a:solidFill>
              </a:rPr>
              <a:t>CR</a:t>
            </a:r>
            <a:r>
              <a:rPr lang="en-IN" sz="1200" i="1" baseline="-25000" dirty="0" err="1">
                <a:solidFill>
                  <a:srgbClr val="0000FF"/>
                </a:solidFill>
              </a:rPr>
              <a:t>i</a:t>
            </a:r>
            <a:r>
              <a:rPr lang="en-IN" sz="1200" i="1" dirty="0">
                <a:solidFill>
                  <a:srgbClr val="0000FF"/>
                </a:solidFill>
              </a:rPr>
              <a:t>).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fee01f161d_0_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628" y="2612700"/>
            <a:ext cx="5974949" cy="282456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gfee01f161d_0_37"/>
          <p:cNvSpPr/>
          <p:nvPr/>
        </p:nvSpPr>
        <p:spPr>
          <a:xfrm>
            <a:off x="1206575" y="5101975"/>
            <a:ext cx="476400" cy="554100"/>
          </a:xfrm>
          <a:prstGeom prst="bentArrow">
            <a:avLst>
              <a:gd name="adj1" fmla="val 15146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18" name="Google Shape;218;gfee01f161d_0_37"/>
          <p:cNvSpPr txBox="1"/>
          <p:nvPr/>
        </p:nvSpPr>
        <p:spPr>
          <a:xfrm>
            <a:off x="5789500" y="5607077"/>
            <a:ext cx="3187200" cy="553968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200"/>
            </a:pPr>
            <a:r>
              <a:rPr lang="en-IN" sz="1200" i="1">
                <a:solidFill>
                  <a:srgbClr val="0000FF"/>
                </a:solidFill>
              </a:rPr>
              <a:t>Each critical region has its own function optimal solution x*(𝜃 ) and Z*(𝜃 )</a:t>
            </a:r>
            <a:endParaRPr sz="1300" i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fee01f161d_0_37"/>
          <p:cNvSpPr/>
          <p:nvPr/>
        </p:nvSpPr>
        <p:spPr>
          <a:xfrm rot="-1553" flipH="1">
            <a:off x="7254132" y="5008075"/>
            <a:ext cx="664200" cy="7419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21" name="Google Shape;221;gfee01f161d_0_37"/>
          <p:cNvSpPr txBox="1"/>
          <p:nvPr/>
        </p:nvSpPr>
        <p:spPr>
          <a:xfrm>
            <a:off x="525723" y="1165052"/>
            <a:ext cx="4572000" cy="954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1311" b="-5255"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23" name="Google Shape;223;gfee01f161d_0_37"/>
          <p:cNvSpPr/>
          <p:nvPr/>
        </p:nvSpPr>
        <p:spPr>
          <a:xfrm>
            <a:off x="1494075" y="1089925"/>
            <a:ext cx="3551400" cy="10656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24" name="Google Shape;224;gfee01f161d_0_37"/>
          <p:cNvSpPr txBox="1"/>
          <p:nvPr/>
        </p:nvSpPr>
        <p:spPr>
          <a:xfrm>
            <a:off x="5788832" y="6424692"/>
            <a:ext cx="3289181" cy="3231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900" u="sng" dirty="0">
                <a:solidFill>
                  <a:srgbClr val="222222"/>
                </a:solidFill>
                <a:highlight>
                  <a:schemeClr val="lt1"/>
                </a:highlight>
              </a:rPr>
              <a:t>Reference:</a:t>
            </a:r>
            <a:r>
              <a:rPr lang="en-IN" sz="900" dirty="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lang="en-IN" sz="900" dirty="0" err="1">
                <a:solidFill>
                  <a:srgbClr val="222222"/>
                </a:solidFill>
                <a:highlight>
                  <a:schemeClr val="lt1"/>
                </a:highlight>
              </a:rPr>
              <a:t>Faísca</a:t>
            </a:r>
            <a:r>
              <a:rPr lang="en-IN" sz="900" dirty="0">
                <a:solidFill>
                  <a:srgbClr val="222222"/>
                </a:solidFill>
                <a:highlight>
                  <a:schemeClr val="lt1"/>
                </a:highlight>
              </a:rPr>
              <a:t> NP, </a:t>
            </a:r>
            <a:r>
              <a:rPr lang="en-IN" sz="900" dirty="0" err="1">
                <a:solidFill>
                  <a:srgbClr val="222222"/>
                </a:solidFill>
                <a:highlight>
                  <a:schemeClr val="lt1"/>
                </a:highlight>
              </a:rPr>
              <a:t>Dua</a:t>
            </a:r>
            <a:r>
              <a:rPr lang="en-IN" sz="900" dirty="0">
                <a:solidFill>
                  <a:srgbClr val="222222"/>
                </a:solidFill>
                <a:highlight>
                  <a:schemeClr val="lt1"/>
                </a:highlight>
              </a:rPr>
              <a:t> V, </a:t>
            </a:r>
            <a:r>
              <a:rPr lang="en-IN" sz="900" dirty="0" err="1">
                <a:solidFill>
                  <a:srgbClr val="222222"/>
                </a:solidFill>
                <a:highlight>
                  <a:schemeClr val="lt1"/>
                </a:highlight>
              </a:rPr>
              <a:t>Pistikopoulos</a:t>
            </a:r>
            <a:r>
              <a:rPr lang="en-IN" sz="900" dirty="0">
                <a:solidFill>
                  <a:srgbClr val="222222"/>
                </a:solidFill>
                <a:highlight>
                  <a:schemeClr val="lt1"/>
                </a:highlight>
              </a:rPr>
              <a:t> EN. 2007 Feb 9</a:t>
            </a:r>
            <a:endParaRPr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39d20c0f_0_156"/>
          <p:cNvSpPr txBox="1">
            <a:spLocks noGrp="1"/>
          </p:cNvSpPr>
          <p:nvPr>
            <p:ph type="sldNum" idx="12"/>
          </p:nvPr>
        </p:nvSpPr>
        <p:spPr>
          <a:xfrm>
            <a:off x="4205704" y="647346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14</a:t>
            </a:fld>
            <a:endParaRPr b="1" dirty="0"/>
          </a:p>
        </p:txBody>
      </p:sp>
      <p:sp>
        <p:nvSpPr>
          <p:cNvPr id="187" name="Google Shape;187;g15539d20c0f_0_156"/>
          <p:cNvSpPr txBox="1"/>
          <p:nvPr/>
        </p:nvSpPr>
        <p:spPr>
          <a:xfrm>
            <a:off x="1195632" y="144592"/>
            <a:ext cx="60347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Explicit MPC</a:t>
            </a:r>
          </a:p>
        </p:txBody>
      </p:sp>
      <p:pic>
        <p:nvPicPr>
          <p:cNvPr id="188" name="Google Shape;188;g15539d20c0f_0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4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5539d20c0f_0_15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5539d20c0f_0_156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539d20c0f_0_156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539d20c0f_0_156"/>
          <p:cNvSpPr txBox="1"/>
          <p:nvPr/>
        </p:nvSpPr>
        <p:spPr>
          <a:xfrm>
            <a:off x="744159" y="1011093"/>
            <a:ext cx="7250527" cy="4493508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r>
              <a:rPr lang="en-US" dirty="0"/>
              <a:t>Solves the optimization problem offline for all the states within a range.</a:t>
            </a:r>
          </a:p>
          <a:p>
            <a:pPr algn="just">
              <a:buSzPts val="1400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r>
              <a:rPr lang="en-US" dirty="0"/>
              <a:t>Optimal solution is precomputed for each state within a range offline.</a:t>
            </a:r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r>
              <a:rPr lang="en-US" dirty="0"/>
              <a:t>At each time step the region in which the current state lies is searched and then the linear function is evaluated to get the current control action. </a:t>
            </a:r>
          </a:p>
          <a:p>
            <a:pPr algn="just">
              <a:buSzPts val="1400"/>
            </a:pPr>
            <a:endParaRPr lang="en-US" dirty="0"/>
          </a:p>
        </p:txBody>
      </p:sp>
      <p:sp>
        <p:nvSpPr>
          <p:cNvPr id="194" name="Google Shape;194;g15539d20c0f_0_156"/>
          <p:cNvSpPr txBox="1"/>
          <p:nvPr/>
        </p:nvSpPr>
        <p:spPr>
          <a:xfrm>
            <a:off x="3091993" y="601018"/>
            <a:ext cx="207389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CC0000"/>
                </a:solidFill>
              </a:rPr>
              <a:t>          Advantages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195" name="Google Shape;195;g15539d20c0f_0_156"/>
          <p:cNvSpPr/>
          <p:nvPr/>
        </p:nvSpPr>
        <p:spPr>
          <a:xfrm>
            <a:off x="3117601" y="1808075"/>
            <a:ext cx="2782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413A60-8E5E-4815-BF7F-AEDDD5493804}"/>
              </a:ext>
            </a:extLst>
          </p:cNvPr>
          <p:cNvCxnSpPr>
            <a:cxnSpLocks/>
          </p:cNvCxnSpPr>
          <p:nvPr/>
        </p:nvCxnSpPr>
        <p:spPr>
          <a:xfrm flipV="1">
            <a:off x="1583704" y="2078131"/>
            <a:ext cx="0" cy="16209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E5501-5349-93F0-1195-12B654697446}"/>
              </a:ext>
            </a:extLst>
          </p:cNvPr>
          <p:cNvCxnSpPr>
            <a:cxnSpLocks/>
          </p:cNvCxnSpPr>
          <p:nvPr/>
        </p:nvCxnSpPr>
        <p:spPr>
          <a:xfrm flipV="1">
            <a:off x="1593125" y="3699044"/>
            <a:ext cx="2820597" cy="2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7C108-9194-7D0B-3021-0F95239CAC28}"/>
              </a:ext>
            </a:extLst>
          </p:cNvPr>
          <p:cNvCxnSpPr>
            <a:cxnSpLocks/>
          </p:cNvCxnSpPr>
          <p:nvPr/>
        </p:nvCxnSpPr>
        <p:spPr>
          <a:xfrm flipV="1">
            <a:off x="1583707" y="2304204"/>
            <a:ext cx="707449" cy="65926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0091E8-DA10-80CC-71D1-A2D83A77521B}"/>
              </a:ext>
            </a:extLst>
          </p:cNvPr>
          <p:cNvCxnSpPr>
            <a:cxnSpLocks/>
          </p:cNvCxnSpPr>
          <p:nvPr/>
        </p:nvCxnSpPr>
        <p:spPr>
          <a:xfrm>
            <a:off x="2272301" y="2298739"/>
            <a:ext cx="1037501" cy="99505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11F168-CDEA-13AE-93BC-4F03FE6BEA8C}"/>
              </a:ext>
            </a:extLst>
          </p:cNvPr>
          <p:cNvCxnSpPr>
            <a:cxnSpLocks/>
          </p:cNvCxnSpPr>
          <p:nvPr/>
        </p:nvCxnSpPr>
        <p:spPr>
          <a:xfrm flipV="1">
            <a:off x="3309803" y="2078128"/>
            <a:ext cx="638801" cy="123112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F14668-C133-0150-0F89-C962EF46161C}"/>
              </a:ext>
            </a:extLst>
          </p:cNvPr>
          <p:cNvCxnSpPr>
            <a:cxnSpLocks/>
          </p:cNvCxnSpPr>
          <p:nvPr/>
        </p:nvCxnSpPr>
        <p:spPr>
          <a:xfrm>
            <a:off x="2285770" y="1941276"/>
            <a:ext cx="3591" cy="175777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4C3C8D-1104-1A37-C4DB-8D54075820F2}"/>
              </a:ext>
            </a:extLst>
          </p:cNvPr>
          <p:cNvCxnSpPr>
            <a:cxnSpLocks/>
          </p:cNvCxnSpPr>
          <p:nvPr/>
        </p:nvCxnSpPr>
        <p:spPr>
          <a:xfrm>
            <a:off x="3309802" y="1941276"/>
            <a:ext cx="18855" cy="175777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94D41D-2416-A28A-D53C-860BBD21FDE4}"/>
              </a:ext>
            </a:extLst>
          </p:cNvPr>
          <p:cNvSpPr txBox="1"/>
          <p:nvPr/>
        </p:nvSpPr>
        <p:spPr>
          <a:xfrm>
            <a:off x="1018101" y="2078130"/>
            <a:ext cx="54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u(x)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F2F812-9801-E8AD-505F-94E03C769D16}"/>
              </a:ext>
            </a:extLst>
          </p:cNvPr>
          <p:cNvSpPr txBox="1"/>
          <p:nvPr/>
        </p:nvSpPr>
        <p:spPr>
          <a:xfrm>
            <a:off x="4112844" y="3678753"/>
            <a:ext cx="27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224812-1D96-9F06-7600-FB6C1670A0FE}"/>
              </a:ext>
            </a:extLst>
          </p:cNvPr>
          <p:cNvSpPr txBox="1"/>
          <p:nvPr/>
        </p:nvSpPr>
        <p:spPr>
          <a:xfrm>
            <a:off x="2150851" y="3677454"/>
            <a:ext cx="27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7F65B-2FFC-A77C-8423-BC84D2010DB7}"/>
              </a:ext>
            </a:extLst>
          </p:cNvPr>
          <p:cNvSpPr txBox="1"/>
          <p:nvPr/>
        </p:nvSpPr>
        <p:spPr>
          <a:xfrm>
            <a:off x="3167407" y="368649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5CF72C-D4DD-C0CB-D5DE-59A02A794867}"/>
                  </a:ext>
                </a:extLst>
              </p:cNvPr>
              <p:cNvSpPr txBox="1"/>
              <p:nvPr/>
            </p:nvSpPr>
            <p:spPr>
              <a:xfrm>
                <a:off x="5666305" y="2247816"/>
                <a:ext cx="187513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5CF72C-D4DD-C0CB-D5DE-59A02A79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05" y="2247816"/>
                <a:ext cx="1875136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D7D0D4-AD41-E843-D691-775D3EC1C65A}"/>
              </a:ext>
            </a:extLst>
          </p:cNvPr>
          <p:cNvCxnSpPr>
            <a:cxnSpLocks/>
          </p:cNvCxnSpPr>
          <p:nvPr/>
        </p:nvCxnSpPr>
        <p:spPr>
          <a:xfrm>
            <a:off x="3967456" y="1941276"/>
            <a:ext cx="18855" cy="175777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D227007-BE23-68C0-30E4-BB1E74765671}"/>
              </a:ext>
            </a:extLst>
          </p:cNvPr>
          <p:cNvSpPr txBox="1"/>
          <p:nvPr/>
        </p:nvSpPr>
        <p:spPr>
          <a:xfrm>
            <a:off x="3807961" y="3680778"/>
            <a:ext cx="27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2F872CF2-6735-A93E-DB6E-21A3B670FF01}"/>
              </a:ext>
            </a:extLst>
          </p:cNvPr>
          <p:cNvSpPr/>
          <p:nvPr/>
        </p:nvSpPr>
        <p:spPr>
          <a:xfrm>
            <a:off x="5476978" y="2121033"/>
            <a:ext cx="151623" cy="1528819"/>
          </a:xfrm>
          <a:prstGeom prst="leftBrac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FBA65E-35D7-F579-3E05-A277B3157BA2}"/>
              </a:ext>
            </a:extLst>
          </p:cNvPr>
          <p:cNvSpPr txBox="1"/>
          <p:nvPr/>
        </p:nvSpPr>
        <p:spPr>
          <a:xfrm>
            <a:off x="4954162" y="2719920"/>
            <a:ext cx="513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B4BD1C-CD2B-9F43-DC76-64DE2A3CD581}"/>
                  </a:ext>
                </a:extLst>
              </p:cNvPr>
              <p:cNvSpPr txBox="1"/>
              <p:nvPr/>
            </p:nvSpPr>
            <p:spPr>
              <a:xfrm rot="18960000">
                <a:off x="1459004" y="2246345"/>
                <a:ext cx="887946" cy="2861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B4BD1C-CD2B-9F43-DC76-64DE2A3CD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60000">
                <a:off x="1459004" y="2246345"/>
                <a:ext cx="887946" cy="286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B08CC3-8330-2503-2B24-DA3C87CEB040}"/>
                  </a:ext>
                </a:extLst>
              </p:cNvPr>
              <p:cNvSpPr txBox="1"/>
              <p:nvPr/>
            </p:nvSpPr>
            <p:spPr>
              <a:xfrm rot="24240000">
                <a:off x="2336729" y="2457950"/>
                <a:ext cx="9892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B08CC3-8330-2503-2B24-DA3C87CE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240000">
                <a:off x="2336729" y="2457950"/>
                <a:ext cx="9892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83B374-2AED-F1CA-2839-C10961FE9C45}"/>
                  </a:ext>
                </a:extLst>
              </p:cNvPr>
              <p:cNvSpPr txBox="1"/>
              <p:nvPr/>
            </p:nvSpPr>
            <p:spPr>
              <a:xfrm rot="-3720000">
                <a:off x="3148788" y="2274792"/>
                <a:ext cx="891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83B374-2AED-F1CA-2839-C10961FE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720000">
                <a:off x="3148788" y="2274792"/>
                <a:ext cx="89106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A457F2B0-4F40-CA27-B533-5A9EB5582F99}"/>
              </a:ext>
            </a:extLst>
          </p:cNvPr>
          <p:cNvSpPr txBox="1"/>
          <p:nvPr/>
        </p:nvSpPr>
        <p:spPr>
          <a:xfrm>
            <a:off x="4114800" y="297415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3C6570-985D-D2DB-FEB2-8835275C37B6}"/>
              </a:ext>
            </a:extLst>
          </p:cNvPr>
          <p:cNvSpPr txBox="1"/>
          <p:nvPr/>
        </p:nvSpPr>
        <p:spPr>
          <a:xfrm>
            <a:off x="1513005" y="4001680"/>
            <a:ext cx="252356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Solution space is divided into several regions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318C30E-1627-5141-FAB8-612281A9D63D}"/>
              </a:ext>
            </a:extLst>
          </p:cNvPr>
          <p:cNvSpPr/>
          <p:nvPr/>
        </p:nvSpPr>
        <p:spPr>
          <a:xfrm rot="16200000">
            <a:off x="4536526" y="3919218"/>
            <a:ext cx="145463" cy="599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7A88D9-0F3A-1F5E-8949-77069646C72D}"/>
              </a:ext>
            </a:extLst>
          </p:cNvPr>
          <p:cNvSpPr txBox="1"/>
          <p:nvPr/>
        </p:nvSpPr>
        <p:spPr>
          <a:xfrm>
            <a:off x="5123405" y="3983950"/>
            <a:ext cx="252356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Each region is mapped into unique optimal solution</a:t>
            </a:r>
          </a:p>
        </p:txBody>
      </p:sp>
      <p:sp>
        <p:nvSpPr>
          <p:cNvPr id="60" name="Google Shape;147;gfee01f161d_0_0">
            <a:extLst>
              <a:ext uri="{FF2B5EF4-FFF2-40B4-BE49-F238E27FC236}">
                <a16:creationId xmlns:a16="http://schemas.microsoft.com/office/drawing/2014/main" id="{007EF40A-819B-DFCE-55D7-17186C82F08A}"/>
              </a:ext>
            </a:extLst>
          </p:cNvPr>
          <p:cNvSpPr txBox="1"/>
          <p:nvPr/>
        </p:nvSpPr>
        <p:spPr>
          <a:xfrm>
            <a:off x="4775272" y="6201390"/>
            <a:ext cx="4265036" cy="49241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Reference: </a:t>
            </a:r>
            <a:r>
              <a:rPr lang="en-US" sz="1000" i="1" dirty="0" err="1">
                <a:solidFill>
                  <a:srgbClr val="222222"/>
                </a:solidFill>
                <a:latin typeface="Arial" panose="020B0604020202020204" pitchFamily="34" charset="0"/>
              </a:rPr>
              <a:t>Tøndel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 P, Johansen TA, </a:t>
            </a:r>
            <a:r>
              <a:rPr lang="en-US" sz="1000" i="1" dirty="0" err="1">
                <a:solidFill>
                  <a:srgbClr val="222222"/>
                </a:solidFill>
                <a:latin typeface="Arial" panose="020B0604020202020204" pitchFamily="34" charset="0"/>
              </a:rPr>
              <a:t>Bemporad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 A. An algorithm for multi-parametric quadratic programming and explicit MPC solutions. </a:t>
            </a:r>
          </a:p>
        </p:txBody>
      </p:sp>
    </p:spTree>
    <p:extLst>
      <p:ext uri="{BB962C8B-B14F-4D97-AF65-F5344CB8AC3E}">
        <p14:creationId xmlns:p14="http://schemas.microsoft.com/office/powerpoint/2010/main" val="30434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6E3218-ADD5-32B8-C70E-3331B98D6BBF}"/>
              </a:ext>
            </a:extLst>
          </p:cNvPr>
          <p:cNvSpPr txBox="1"/>
          <p:nvPr/>
        </p:nvSpPr>
        <p:spPr>
          <a:xfrm>
            <a:off x="138403" y="1142477"/>
            <a:ext cx="8779354" cy="3231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9" name="Google Shape;439;g1551f5509c5_0_275"/>
          <p:cNvSpPr txBox="1">
            <a:spLocks noGrp="1"/>
          </p:cNvSpPr>
          <p:nvPr>
            <p:ph type="sldNum" idx="12"/>
          </p:nvPr>
        </p:nvSpPr>
        <p:spPr>
          <a:xfrm>
            <a:off x="4255504" y="6480605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15</a:t>
            </a:fld>
            <a:endParaRPr b="1"/>
          </a:p>
        </p:txBody>
      </p:sp>
      <p:sp>
        <p:nvSpPr>
          <p:cNvPr id="440" name="Google Shape;440;g1551f5509c5_0_275"/>
          <p:cNvSpPr txBox="1"/>
          <p:nvPr/>
        </p:nvSpPr>
        <p:spPr>
          <a:xfrm>
            <a:off x="659035" y="1114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Closed Loop Simulation Results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441" name="Google Shape;441;g1551f5509c5_0_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1551f5509c5_0_27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551f5509c5_0_275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551f5509c5_0_275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1551f5509c5_0_275"/>
          <p:cNvSpPr txBox="1"/>
          <p:nvPr/>
        </p:nvSpPr>
        <p:spPr>
          <a:xfrm>
            <a:off x="1537199" y="3325759"/>
            <a:ext cx="176278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dirty="0">
                <a:solidFill>
                  <a:srgbClr val="CC0000"/>
                </a:solidFill>
              </a:rPr>
              <a:t>      </a:t>
            </a:r>
            <a:r>
              <a:rPr lang="en-IN" b="1" i="1" dirty="0">
                <a:solidFill>
                  <a:srgbClr val="CC0000"/>
                </a:solidFill>
              </a:rPr>
              <a:t>Online MPC 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448" name="Google Shape;448;g1551f5509c5_0_275"/>
          <p:cNvSpPr txBox="1"/>
          <p:nvPr/>
        </p:nvSpPr>
        <p:spPr>
          <a:xfrm>
            <a:off x="5849346" y="3297173"/>
            <a:ext cx="20865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dirty="0">
                <a:solidFill>
                  <a:srgbClr val="CC0000"/>
                </a:solidFill>
              </a:rPr>
              <a:t>          </a:t>
            </a:r>
            <a:r>
              <a:rPr lang="en-IN" b="1" i="1" dirty="0" err="1">
                <a:solidFill>
                  <a:srgbClr val="CC0000"/>
                </a:solidFill>
              </a:rPr>
              <a:t>mp</a:t>
            </a:r>
            <a:r>
              <a:rPr lang="en-IN" b="1" i="1" dirty="0">
                <a:solidFill>
                  <a:srgbClr val="CC0000"/>
                </a:solidFill>
              </a:rPr>
              <a:t>-MPC 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449" name="Google Shape;449;g1551f5509c5_0_275"/>
          <p:cNvSpPr txBox="1"/>
          <p:nvPr/>
        </p:nvSpPr>
        <p:spPr>
          <a:xfrm>
            <a:off x="3234752" y="3615436"/>
            <a:ext cx="2412600" cy="61552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IN" b="1" i="1">
                <a:latin typeface="Calibri"/>
                <a:ea typeface="Calibri"/>
                <a:cs typeface="Calibri"/>
                <a:sym typeface="Calibri"/>
              </a:rPr>
              <a:t>Online MPC and mp-MPC results match.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CB6F182-7ED8-75A6-B759-C0E65107A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655" y="1459463"/>
            <a:ext cx="4060419" cy="18589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46B5664-E764-CE96-5968-B956BC5DF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07" y="1462693"/>
            <a:ext cx="4069494" cy="18630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FF8229-121F-6CBC-C78D-CA6B0A9A69FE}"/>
              </a:ext>
            </a:extLst>
          </p:cNvPr>
          <p:cNvSpPr txBox="1"/>
          <p:nvPr/>
        </p:nvSpPr>
        <p:spPr>
          <a:xfrm>
            <a:off x="2616543" y="636577"/>
            <a:ext cx="364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      Verification and Comparison</a:t>
            </a:r>
            <a:endParaRPr lang="en-US" b="1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E8D7C46-56E0-572D-062A-3356BDABA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51745"/>
              </p:ext>
            </p:extLst>
          </p:nvPr>
        </p:nvGraphicFramePr>
        <p:xfrm>
          <a:off x="4351074" y="4611997"/>
          <a:ext cx="3672116" cy="12293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{7C1A225E-F4F1-4AEB-B03D-41A66EE892DA}</a:tableStyleId>
              </a:tblPr>
              <a:tblGrid>
                <a:gridCol w="412521">
                  <a:extLst>
                    <a:ext uri="{9D8B030D-6E8A-4147-A177-3AD203B41FA5}">
                      <a16:colId xmlns:a16="http://schemas.microsoft.com/office/drawing/2014/main" val="3930522600"/>
                    </a:ext>
                  </a:extLst>
                </a:gridCol>
                <a:gridCol w="1392107">
                  <a:extLst>
                    <a:ext uri="{9D8B030D-6E8A-4147-A177-3AD203B41FA5}">
                      <a16:colId xmlns:a16="http://schemas.microsoft.com/office/drawing/2014/main" val="1068781986"/>
                    </a:ext>
                  </a:extLst>
                </a:gridCol>
                <a:gridCol w="1867488">
                  <a:extLst>
                    <a:ext uri="{9D8B030D-6E8A-4147-A177-3AD203B41FA5}">
                      <a16:colId xmlns:a16="http://schemas.microsoft.com/office/drawing/2014/main" val="4129506556"/>
                    </a:ext>
                  </a:extLst>
                </a:gridCol>
              </a:tblGrid>
              <a:tr h="397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1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1" dirty="0"/>
                        <a:t>Type of 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1" dirty="0"/>
                        <a:t>Total runtime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1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Online 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5.351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2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err="1"/>
                        <a:t>mp</a:t>
                      </a:r>
                      <a:r>
                        <a:rPr lang="en-US" sz="1300" b="0" dirty="0"/>
                        <a:t>-MPC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0.912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99605"/>
                  </a:ext>
                </a:extLst>
              </a:tr>
            </a:tbl>
          </a:graphicData>
        </a:graphic>
      </p:graphicFrame>
      <p:sp>
        <p:nvSpPr>
          <p:cNvPr id="7" name="Google Shape;449;g1551f5509c5_0_275">
            <a:extLst>
              <a:ext uri="{FF2B5EF4-FFF2-40B4-BE49-F238E27FC236}">
                <a16:creationId xmlns:a16="http://schemas.microsoft.com/office/drawing/2014/main" id="{DDD2E217-D36E-3993-1A8F-C66451C426AA}"/>
              </a:ext>
            </a:extLst>
          </p:cNvPr>
          <p:cNvSpPr txBox="1"/>
          <p:nvPr/>
        </p:nvSpPr>
        <p:spPr>
          <a:xfrm>
            <a:off x="892704" y="4882854"/>
            <a:ext cx="2412600" cy="61552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Comparison based on runtime operation.</a:t>
            </a:r>
            <a:endParaRPr b="1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035E111-D059-D7F8-09FC-AB7C82AC3E2C}"/>
              </a:ext>
            </a:extLst>
          </p:cNvPr>
          <p:cNvSpPr/>
          <p:nvPr/>
        </p:nvSpPr>
        <p:spPr>
          <a:xfrm>
            <a:off x="3601041" y="5043339"/>
            <a:ext cx="451174" cy="226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449;g1551f5509c5_0_275">
            <a:extLst>
              <a:ext uri="{FF2B5EF4-FFF2-40B4-BE49-F238E27FC236}">
                <a16:creationId xmlns:a16="http://schemas.microsoft.com/office/drawing/2014/main" id="{23CC0781-9134-3445-5503-5CFCE27450C2}"/>
              </a:ext>
            </a:extLst>
          </p:cNvPr>
          <p:cNvSpPr txBox="1"/>
          <p:nvPr/>
        </p:nvSpPr>
        <p:spPr>
          <a:xfrm>
            <a:off x="4693272" y="5949654"/>
            <a:ext cx="3112121" cy="400079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Runtime operation reduced by 83.52%.</a:t>
            </a:r>
            <a:endParaRPr b="1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Bilevel Model Predictive Control (BMPC)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5539d20c0f_1_2"/>
          <p:cNvSpPr/>
          <p:nvPr/>
        </p:nvSpPr>
        <p:spPr>
          <a:xfrm>
            <a:off x="5066562" y="1493069"/>
            <a:ext cx="3233051" cy="3651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r>
              <a:rPr lang="en-IN" dirty="0"/>
              <a:t>Controller 1 (Optimisation Problem 1)</a:t>
            </a:r>
            <a:endParaRPr dirty="0"/>
          </a:p>
        </p:txBody>
      </p:sp>
      <p:sp>
        <p:nvSpPr>
          <p:cNvPr id="288" name="Google Shape;288;g15539d20c0f_1_2"/>
          <p:cNvSpPr/>
          <p:nvPr/>
        </p:nvSpPr>
        <p:spPr>
          <a:xfrm>
            <a:off x="5085417" y="2309007"/>
            <a:ext cx="32025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dk1"/>
                </a:solidFill>
              </a:rPr>
              <a:t>Controller 2 (Optimisation Problem 2)</a:t>
            </a:r>
            <a:endParaRPr dirty="0"/>
          </a:p>
        </p:txBody>
      </p:sp>
      <p:sp>
        <p:nvSpPr>
          <p:cNvPr id="289" name="Google Shape;289;g15539d20c0f_1_2"/>
          <p:cNvSpPr/>
          <p:nvPr/>
        </p:nvSpPr>
        <p:spPr>
          <a:xfrm>
            <a:off x="5098398" y="3146089"/>
            <a:ext cx="3233100" cy="30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-IN"/>
              <a:t>System</a:t>
            </a:r>
            <a:endParaRPr/>
          </a:p>
        </p:txBody>
      </p:sp>
      <p:sp>
        <p:nvSpPr>
          <p:cNvPr id="294" name="Google Shape;294;g15539d20c0f_1_2"/>
          <p:cNvSpPr txBox="1"/>
          <p:nvPr/>
        </p:nvSpPr>
        <p:spPr>
          <a:xfrm>
            <a:off x="4654763" y="6281216"/>
            <a:ext cx="4434000" cy="492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Avraamidou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 S, </a:t>
            </a: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Pistikopoulos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EN.In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 Computer aided chemical engineering 2017 Jan 1.Elsevier.</a:t>
            </a:r>
            <a:endParaRPr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0CA09-F7DE-73BC-F165-5C668C315133}"/>
              </a:ext>
            </a:extLst>
          </p:cNvPr>
          <p:cNvSpPr txBox="1"/>
          <p:nvPr/>
        </p:nvSpPr>
        <p:spPr>
          <a:xfrm>
            <a:off x="2462308" y="718968"/>
            <a:ext cx="364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      Solving MPC in hierarchical manner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3" name="Google Shape;112;gfee01f161d_0_102">
            <a:extLst>
              <a:ext uri="{FF2B5EF4-FFF2-40B4-BE49-F238E27FC236}">
                <a16:creationId xmlns:a16="http://schemas.microsoft.com/office/drawing/2014/main" id="{C5430352-104F-02CC-7D09-F991A1D7493D}"/>
              </a:ext>
            </a:extLst>
          </p:cNvPr>
          <p:cNvSpPr txBox="1">
            <a:spLocks/>
          </p:cNvSpPr>
          <p:nvPr/>
        </p:nvSpPr>
        <p:spPr>
          <a:xfrm>
            <a:off x="3951180" y="6492315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fld id="{00000000-1234-1234-1234-123412341234}" type="slidenum">
              <a:rPr lang="en-IN" b="1"/>
              <a:pPr algn="ctr"/>
              <a:t>16</a:t>
            </a:fld>
            <a:endParaRPr lang="en-IN" b="1" dirty="0"/>
          </a:p>
        </p:txBody>
      </p:sp>
      <p:pic>
        <p:nvPicPr>
          <p:cNvPr id="5" name="Google Shape;114;gfee01f161d_0_102">
            <a:extLst>
              <a:ext uri="{FF2B5EF4-FFF2-40B4-BE49-F238E27FC236}">
                <a16:creationId xmlns:a16="http://schemas.microsoft.com/office/drawing/2014/main" id="{345D99DE-FB63-D355-4426-ED1F8A547A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5;gfee01f161d_0_102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id="{B64A041A-57A6-FD1D-241B-32BD3DFC972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6;gfee01f161d_0_102">
            <a:extLst>
              <a:ext uri="{FF2B5EF4-FFF2-40B4-BE49-F238E27FC236}">
                <a16:creationId xmlns:a16="http://schemas.microsoft.com/office/drawing/2014/main" id="{F959CACD-A262-3761-6819-A110CB2B0E19}"/>
              </a:ext>
            </a:extLst>
          </p:cNvPr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7;gfee01f161d_0_102">
            <a:extLst>
              <a:ext uri="{FF2B5EF4-FFF2-40B4-BE49-F238E27FC236}">
                <a16:creationId xmlns:a16="http://schemas.microsoft.com/office/drawing/2014/main" id="{7F9163CA-1F10-E8C4-3EED-6C45AF6CD070}"/>
              </a:ext>
            </a:extLst>
          </p:cNvPr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24;gfee01f161d_0_102">
            <a:extLst>
              <a:ext uri="{FF2B5EF4-FFF2-40B4-BE49-F238E27FC236}">
                <a16:creationId xmlns:a16="http://schemas.microsoft.com/office/drawing/2014/main" id="{682E86C3-0783-5CE7-0F47-92D8C791C3DA}"/>
              </a:ext>
            </a:extLst>
          </p:cNvPr>
          <p:cNvSpPr txBox="1"/>
          <p:nvPr/>
        </p:nvSpPr>
        <p:spPr>
          <a:xfrm>
            <a:off x="1415821" y="5625961"/>
            <a:ext cx="2789885" cy="38469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300"/>
            </a:pPr>
            <a:r>
              <a:rPr lang="en-IN" sz="1300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Hierarchy of process control activities</a:t>
            </a:r>
            <a:endParaRPr sz="1300" i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25;gfee01f161d_0_102">
            <a:extLst>
              <a:ext uri="{FF2B5EF4-FFF2-40B4-BE49-F238E27FC236}">
                <a16:creationId xmlns:a16="http://schemas.microsoft.com/office/drawing/2014/main" id="{2ED30CCE-9479-7957-5C53-9291DB330E5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351" y="1110176"/>
            <a:ext cx="1210351" cy="432365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" name="Google Shape;126;gfee01f161d_0_102">
            <a:extLst>
              <a:ext uri="{FF2B5EF4-FFF2-40B4-BE49-F238E27FC236}">
                <a16:creationId xmlns:a16="http://schemas.microsoft.com/office/drawing/2014/main" id="{C8606E31-5898-00F3-0183-D33BCC9DDAE8}"/>
              </a:ext>
            </a:extLst>
          </p:cNvPr>
          <p:cNvSpPr/>
          <p:nvPr/>
        </p:nvSpPr>
        <p:spPr>
          <a:xfrm>
            <a:off x="407226" y="3028088"/>
            <a:ext cx="1886100" cy="487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8" name="Google Shape;127;gfee01f161d_0_102">
            <a:extLst>
              <a:ext uri="{FF2B5EF4-FFF2-40B4-BE49-F238E27FC236}">
                <a16:creationId xmlns:a16="http://schemas.microsoft.com/office/drawing/2014/main" id="{79089FBB-54B5-788D-EADA-66254253C0BD}"/>
              </a:ext>
            </a:extLst>
          </p:cNvPr>
          <p:cNvSpPr/>
          <p:nvPr/>
        </p:nvSpPr>
        <p:spPr>
          <a:xfrm>
            <a:off x="407226" y="4361351"/>
            <a:ext cx="1886100" cy="487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9" name="Google Shape;128;gfee01f161d_0_102">
            <a:extLst>
              <a:ext uri="{FF2B5EF4-FFF2-40B4-BE49-F238E27FC236}">
                <a16:creationId xmlns:a16="http://schemas.microsoft.com/office/drawing/2014/main" id="{C709DA49-392E-7A79-542F-4E146C81F63A}"/>
              </a:ext>
            </a:extLst>
          </p:cNvPr>
          <p:cNvSpPr/>
          <p:nvPr/>
        </p:nvSpPr>
        <p:spPr>
          <a:xfrm>
            <a:off x="374475" y="2353963"/>
            <a:ext cx="1886100" cy="487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0" name="Google Shape;129;gfee01f161d_0_102">
            <a:extLst>
              <a:ext uri="{FF2B5EF4-FFF2-40B4-BE49-F238E27FC236}">
                <a16:creationId xmlns:a16="http://schemas.microsoft.com/office/drawing/2014/main" id="{CB478075-648B-5FF0-7FAE-B64BE3ABD94F}"/>
              </a:ext>
            </a:extLst>
          </p:cNvPr>
          <p:cNvSpPr txBox="1"/>
          <p:nvPr/>
        </p:nvSpPr>
        <p:spPr>
          <a:xfrm>
            <a:off x="2412975" y="4358951"/>
            <a:ext cx="2136600" cy="646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/>
              <a:t>To measure process variables and implement the calculated control actions.</a:t>
            </a:r>
            <a:endParaRPr sz="1000"/>
          </a:p>
        </p:txBody>
      </p:sp>
      <p:sp>
        <p:nvSpPr>
          <p:cNvPr id="21" name="Google Shape;130;gfee01f161d_0_102">
            <a:extLst>
              <a:ext uri="{FF2B5EF4-FFF2-40B4-BE49-F238E27FC236}">
                <a16:creationId xmlns:a16="http://schemas.microsoft.com/office/drawing/2014/main" id="{0D1A009A-B403-4215-1AED-DC2C283C2CCF}"/>
              </a:ext>
            </a:extLst>
          </p:cNvPr>
          <p:cNvSpPr txBox="1"/>
          <p:nvPr/>
        </p:nvSpPr>
        <p:spPr>
          <a:xfrm>
            <a:off x="2422403" y="3098351"/>
            <a:ext cx="2136600" cy="49241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dirty="0"/>
              <a:t>Standard feedback and feedforward control techniques.</a:t>
            </a:r>
            <a:endParaRPr sz="1000" dirty="0"/>
          </a:p>
        </p:txBody>
      </p:sp>
      <p:sp>
        <p:nvSpPr>
          <p:cNvPr id="22" name="Google Shape;131;gfee01f161d_0_102">
            <a:extLst>
              <a:ext uri="{FF2B5EF4-FFF2-40B4-BE49-F238E27FC236}">
                <a16:creationId xmlns:a16="http://schemas.microsoft.com/office/drawing/2014/main" id="{A0ECD940-97E9-6DBB-3BF4-4D51B5939F9F}"/>
              </a:ext>
            </a:extLst>
          </p:cNvPr>
          <p:cNvSpPr txBox="1"/>
          <p:nvPr/>
        </p:nvSpPr>
        <p:spPr>
          <a:xfrm>
            <a:off x="2402763" y="2283731"/>
            <a:ext cx="2136600" cy="49241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dirty="0"/>
              <a:t>Model predictive control (MPC) strategy.</a:t>
            </a:r>
            <a:endParaRPr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BF9BEB-6FF6-D38F-7A9B-082A8EFD0754}"/>
              </a:ext>
            </a:extLst>
          </p:cNvPr>
          <p:cNvCxnSpPr/>
          <p:nvPr/>
        </p:nvCxnSpPr>
        <p:spPr>
          <a:xfrm>
            <a:off x="5891755" y="1851246"/>
            <a:ext cx="0" cy="457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029DA0-1137-9B84-6686-0A3DB12FB33C}"/>
              </a:ext>
            </a:extLst>
          </p:cNvPr>
          <p:cNvCxnSpPr/>
          <p:nvPr/>
        </p:nvCxnSpPr>
        <p:spPr>
          <a:xfrm>
            <a:off x="5882327" y="2674109"/>
            <a:ext cx="0" cy="471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2100C8-6F9E-F3FD-F1C4-072ED410F04A}"/>
              </a:ext>
            </a:extLst>
          </p:cNvPr>
          <p:cNvCxnSpPr>
            <a:cxnSpLocks/>
          </p:cNvCxnSpPr>
          <p:nvPr/>
        </p:nvCxnSpPr>
        <p:spPr>
          <a:xfrm>
            <a:off x="7400040" y="1867599"/>
            <a:ext cx="0" cy="450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96ED29-7106-B3D6-98CF-52F2BA932494}"/>
              </a:ext>
            </a:extLst>
          </p:cNvPr>
          <p:cNvCxnSpPr/>
          <p:nvPr/>
        </p:nvCxnSpPr>
        <p:spPr>
          <a:xfrm>
            <a:off x="7390613" y="2664080"/>
            <a:ext cx="0" cy="471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24;gfee01f161d_0_102">
            <a:extLst>
              <a:ext uri="{FF2B5EF4-FFF2-40B4-BE49-F238E27FC236}">
                <a16:creationId xmlns:a16="http://schemas.microsoft.com/office/drawing/2014/main" id="{3802DB20-E9ED-60A8-BDC1-C2B6C59D5A7C}"/>
              </a:ext>
            </a:extLst>
          </p:cNvPr>
          <p:cNvSpPr txBox="1"/>
          <p:nvPr/>
        </p:nvSpPr>
        <p:spPr>
          <a:xfrm>
            <a:off x="5363561" y="3638857"/>
            <a:ext cx="2789885" cy="7848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3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of Bilevel</a:t>
            </a:r>
          </a:p>
          <a:p>
            <a:pPr algn="ctr"/>
            <a:r>
              <a:rPr lang="en-IN" sz="13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model Predictive Control (MPC) structure</a:t>
            </a:r>
            <a:endParaRPr lang="en-US" sz="13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AA62CA-555A-A912-4610-3E2F31F174F6}"/>
              </a:ext>
            </a:extLst>
          </p:cNvPr>
          <p:cNvCxnSpPr>
            <a:cxnSpLocks/>
          </p:cNvCxnSpPr>
          <p:nvPr/>
        </p:nvCxnSpPr>
        <p:spPr>
          <a:xfrm>
            <a:off x="4800212" y="1083139"/>
            <a:ext cx="38495" cy="505589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Google Shape;124;gfee01f161d_0_102">
            <a:extLst>
              <a:ext uri="{FF2B5EF4-FFF2-40B4-BE49-F238E27FC236}">
                <a16:creationId xmlns:a16="http://schemas.microsoft.com/office/drawing/2014/main" id="{41510ECC-ACAE-8503-6E13-3A900F078D89}"/>
              </a:ext>
            </a:extLst>
          </p:cNvPr>
          <p:cNvSpPr txBox="1"/>
          <p:nvPr/>
        </p:nvSpPr>
        <p:spPr>
          <a:xfrm>
            <a:off x="5270370" y="4811817"/>
            <a:ext cx="3061127" cy="110796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5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a </a:t>
            </a:r>
            <a:r>
              <a:rPr lang="en-IN" sz="15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multi-parametric bi-level algorithm</a:t>
            </a:r>
          </a:p>
          <a:p>
            <a:pPr algn="ctr"/>
            <a:r>
              <a:rPr lang="en-IN" sz="15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the development of </a:t>
            </a:r>
            <a:r>
              <a:rPr lang="en-IN" sz="15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IN" sz="1500" b="1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 Hierarchical Controllers</a:t>
            </a:r>
            <a:r>
              <a:rPr lang="en-IN" sz="15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e3f6406c_0_5"/>
          <p:cNvSpPr txBox="1">
            <a:spLocks noGrp="1"/>
          </p:cNvSpPr>
          <p:nvPr>
            <p:ph type="sldNum" idx="12"/>
          </p:nvPr>
        </p:nvSpPr>
        <p:spPr>
          <a:xfrm>
            <a:off x="4205704" y="65017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17</a:t>
            </a:fld>
            <a:endParaRPr b="1"/>
          </a:p>
        </p:txBody>
      </p:sp>
      <p:sp>
        <p:nvSpPr>
          <p:cNvPr id="156" name="Google Shape;156;g155e3f6406c_0_5"/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157" name="Google Shape;157;g155e3f6406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55e3f6406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55e3f6406c_0_5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55e3f6406c_0_5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55e3f6406c_0_5"/>
          <p:cNvSpPr txBox="1"/>
          <p:nvPr/>
        </p:nvSpPr>
        <p:spPr>
          <a:xfrm>
            <a:off x="504151" y="69327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>
                <a:solidFill>
                  <a:srgbClr val="CC0000"/>
                </a:solidFill>
              </a:rPr>
              <a:t>        </a:t>
            </a:r>
            <a:r>
              <a:rPr lang="en-IN" sz="2800" b="1">
                <a:solidFill>
                  <a:srgbClr val="00B0F0"/>
                </a:solidFill>
              </a:rPr>
              <a:t>Bilevel Programming Problem (BLPP)</a:t>
            </a:r>
            <a:endParaRPr sz="2800" b="1" i="1">
              <a:solidFill>
                <a:srgbClr val="00B0F0"/>
              </a:solidFill>
            </a:endParaRPr>
          </a:p>
        </p:txBody>
      </p:sp>
      <p:sp>
        <p:nvSpPr>
          <p:cNvPr id="162" name="Google Shape;162;g155e3f6406c_0_5"/>
          <p:cNvSpPr txBox="1"/>
          <p:nvPr/>
        </p:nvSpPr>
        <p:spPr>
          <a:xfrm>
            <a:off x="651851" y="1073752"/>
            <a:ext cx="843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>
              <a:buSzPts val="1400"/>
            </a:pPr>
            <a:endParaRPr/>
          </a:p>
          <a:p>
            <a:pPr marL="342891" indent="-253994">
              <a:buSzPts val="1400"/>
            </a:pPr>
            <a:endParaRPr/>
          </a:p>
        </p:txBody>
      </p:sp>
      <p:sp>
        <p:nvSpPr>
          <p:cNvPr id="163" name="Google Shape;163;g155e3f6406c_0_5"/>
          <p:cNvSpPr txBox="1"/>
          <p:nvPr/>
        </p:nvSpPr>
        <p:spPr>
          <a:xfrm>
            <a:off x="2603801" y="746610"/>
            <a:ext cx="36849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IN" sz="1700" b="1" i="1" dirty="0">
                <a:solidFill>
                  <a:srgbClr val="CC0000"/>
                </a:solidFill>
              </a:rPr>
              <a:t>Bilevel Optimization Model</a:t>
            </a:r>
            <a:endParaRPr sz="1700" b="1" i="1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55e3f6406c_0_5"/>
          <p:cNvSpPr txBox="1"/>
          <p:nvPr/>
        </p:nvSpPr>
        <p:spPr>
          <a:xfrm>
            <a:off x="5468986" y="6430107"/>
            <a:ext cx="3543041" cy="3385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chemeClr val="lt1"/>
                </a:highlight>
              </a:rPr>
              <a:t>Reference</a:t>
            </a:r>
            <a:r>
              <a:rPr lang="en-IN" sz="1000" u="sng" dirty="0">
                <a:solidFill>
                  <a:srgbClr val="222222"/>
                </a:solidFill>
                <a:highlight>
                  <a:schemeClr val="lt1"/>
                </a:highlight>
              </a:rPr>
              <a:t>: </a:t>
            </a:r>
            <a:r>
              <a:rPr lang="en-IN" sz="1000" dirty="0">
                <a:solidFill>
                  <a:srgbClr val="222222"/>
                </a:solidFill>
                <a:highlight>
                  <a:srgbClr val="FFFFFF"/>
                </a:highlight>
              </a:rPr>
              <a:t>Ryu JH, </a:t>
            </a:r>
            <a:r>
              <a:rPr lang="en-IN" sz="1000" dirty="0" err="1">
                <a:solidFill>
                  <a:srgbClr val="222222"/>
                </a:solidFill>
                <a:highlight>
                  <a:srgbClr val="FFFFFF"/>
                </a:highlight>
              </a:rPr>
              <a:t>Dua</a:t>
            </a:r>
            <a:r>
              <a:rPr lang="en-IN" sz="1000" dirty="0">
                <a:solidFill>
                  <a:srgbClr val="222222"/>
                </a:solidFill>
                <a:highlight>
                  <a:srgbClr val="FFFFFF"/>
                </a:highlight>
              </a:rPr>
              <a:t> V, </a:t>
            </a:r>
            <a:r>
              <a:rPr lang="en-IN" sz="1000" dirty="0" err="1">
                <a:solidFill>
                  <a:srgbClr val="222222"/>
                </a:solidFill>
                <a:highlight>
                  <a:srgbClr val="FFFFFF"/>
                </a:highlight>
              </a:rPr>
              <a:t>Pistikopoulos</a:t>
            </a:r>
            <a:r>
              <a:rPr lang="en-IN" sz="1000" dirty="0">
                <a:solidFill>
                  <a:srgbClr val="222222"/>
                </a:solidFill>
                <a:highlight>
                  <a:srgbClr val="FFFFFF"/>
                </a:highlight>
              </a:rPr>
              <a:t> EN.  2004 Jun 15</a:t>
            </a:r>
            <a:endParaRPr dirty="0"/>
          </a:p>
        </p:txBody>
      </p:sp>
      <p:sp>
        <p:nvSpPr>
          <p:cNvPr id="165" name="Google Shape;165;g155e3f6406c_0_5"/>
          <p:cNvSpPr txBox="1"/>
          <p:nvPr/>
        </p:nvSpPr>
        <p:spPr>
          <a:xfrm>
            <a:off x="259228" y="1798347"/>
            <a:ext cx="1888200" cy="3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186" r="-4249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166" name="Google Shape;166;g155e3f6406c_0_5"/>
          <p:cNvSpPr txBox="1"/>
          <p:nvPr/>
        </p:nvSpPr>
        <p:spPr>
          <a:xfrm>
            <a:off x="354955" y="2163455"/>
            <a:ext cx="266100" cy="231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1418" r="-14277" b="-111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167" name="Google Shape;167;g155e3f6406c_0_5"/>
          <p:cNvSpPr txBox="1"/>
          <p:nvPr/>
        </p:nvSpPr>
        <p:spPr>
          <a:xfrm>
            <a:off x="169243" y="2428794"/>
            <a:ext cx="1888200" cy="315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5547" r="-945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 b="1" dirty="0"/>
              <a:t> </a:t>
            </a:r>
            <a:endParaRPr b="1" dirty="0"/>
          </a:p>
        </p:txBody>
      </p:sp>
      <p:sp>
        <p:nvSpPr>
          <p:cNvPr id="168" name="Google Shape;168;g155e3f6406c_0_5"/>
          <p:cNvSpPr txBox="1"/>
          <p:nvPr/>
        </p:nvSpPr>
        <p:spPr>
          <a:xfrm>
            <a:off x="220717" y="2869781"/>
            <a:ext cx="1888200" cy="315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147" t="-5871" r="-5370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169" name="Google Shape;169;g155e3f6406c_0_5"/>
          <p:cNvSpPr txBox="1"/>
          <p:nvPr/>
        </p:nvSpPr>
        <p:spPr>
          <a:xfrm>
            <a:off x="206016" y="3097892"/>
            <a:ext cx="415200" cy="327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170" name="Google Shape;170;g155e3f6406c_0_5"/>
          <p:cNvSpPr txBox="1"/>
          <p:nvPr/>
        </p:nvSpPr>
        <p:spPr>
          <a:xfrm>
            <a:off x="118641" y="3413855"/>
            <a:ext cx="1990200" cy="428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171" name="Google Shape;171;g155e3f6406c_0_5"/>
          <p:cNvSpPr txBox="1"/>
          <p:nvPr/>
        </p:nvSpPr>
        <p:spPr>
          <a:xfrm>
            <a:off x="2667100" y="1900351"/>
            <a:ext cx="1888200" cy="738623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n-IN" i="1"/>
              <a:t>Leader’s problem or </a:t>
            </a:r>
            <a:endParaRPr i="1"/>
          </a:p>
          <a:p>
            <a:pPr>
              <a:buSzPts val="1400"/>
            </a:pPr>
            <a:r>
              <a:rPr lang="en-IN" i="1"/>
              <a:t>High level decision problem</a:t>
            </a:r>
            <a:endParaRPr i="1"/>
          </a:p>
        </p:txBody>
      </p:sp>
      <p:sp>
        <p:nvSpPr>
          <p:cNvPr id="172" name="Google Shape;172;g155e3f6406c_0_5"/>
          <p:cNvSpPr txBox="1"/>
          <p:nvPr/>
        </p:nvSpPr>
        <p:spPr>
          <a:xfrm>
            <a:off x="2714151" y="2894276"/>
            <a:ext cx="1888200" cy="738623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n-IN" i="1"/>
              <a:t>Follower’s problem or </a:t>
            </a:r>
            <a:endParaRPr i="1"/>
          </a:p>
          <a:p>
            <a:pPr>
              <a:buSzPts val="1400"/>
            </a:pPr>
            <a:r>
              <a:rPr lang="en-IN" i="1"/>
              <a:t>Low level decision problem</a:t>
            </a:r>
            <a:endParaRPr i="1"/>
          </a:p>
        </p:txBody>
      </p:sp>
      <p:sp>
        <p:nvSpPr>
          <p:cNvPr id="173" name="Google Shape;173;g155e3f6406c_0_5"/>
          <p:cNvSpPr txBox="1"/>
          <p:nvPr/>
        </p:nvSpPr>
        <p:spPr>
          <a:xfrm>
            <a:off x="1816551" y="4903275"/>
            <a:ext cx="5976300" cy="104641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endParaRPr i="1">
              <a:solidFill>
                <a:srgbClr val="0000FF"/>
              </a:solidFill>
            </a:endParaRPr>
          </a:p>
          <a:p>
            <a:pPr algn="ctr">
              <a:buSzPts val="1400"/>
            </a:pPr>
            <a:r>
              <a:rPr lang="en-IN" i="1">
                <a:solidFill>
                  <a:srgbClr val="0000FF"/>
                </a:solidFill>
              </a:rPr>
              <a:t>First level (production model) is constrained by another optimization problem (second level,the distribution model).	</a:t>
            </a:r>
            <a:endParaRPr i="1">
              <a:solidFill>
                <a:srgbClr val="0000FF"/>
              </a:solidFill>
            </a:endParaRPr>
          </a:p>
          <a:p>
            <a:pPr>
              <a:buSzPts val="1400"/>
            </a:pPr>
            <a:endParaRPr/>
          </a:p>
        </p:txBody>
      </p:sp>
      <p:sp>
        <p:nvSpPr>
          <p:cNvPr id="174" name="Google Shape;174;g155e3f6406c_0_5"/>
          <p:cNvSpPr/>
          <p:nvPr/>
        </p:nvSpPr>
        <p:spPr>
          <a:xfrm>
            <a:off x="2087231" y="1993599"/>
            <a:ext cx="558900" cy="307800"/>
          </a:xfrm>
          <a:prstGeom prst="rightArrow">
            <a:avLst>
              <a:gd name="adj1" fmla="val 11786"/>
              <a:gd name="adj2" fmla="val 52388"/>
            </a:avLst>
          </a:prstGeom>
          <a:solidFill>
            <a:schemeClr val="accent5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g155e3f6406c_0_5"/>
          <p:cNvSpPr/>
          <p:nvPr/>
        </p:nvSpPr>
        <p:spPr>
          <a:xfrm>
            <a:off x="2084025" y="2898353"/>
            <a:ext cx="558900" cy="307800"/>
          </a:xfrm>
          <a:prstGeom prst="rightArrow">
            <a:avLst>
              <a:gd name="adj1" fmla="val 11786"/>
              <a:gd name="adj2" fmla="val 52388"/>
            </a:avLst>
          </a:prstGeom>
          <a:solidFill>
            <a:schemeClr val="accent5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g155e3f6406c_0_5"/>
          <p:cNvSpPr/>
          <p:nvPr/>
        </p:nvSpPr>
        <p:spPr>
          <a:xfrm>
            <a:off x="198675" y="1613801"/>
            <a:ext cx="1888200" cy="21519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pic>
        <p:nvPicPr>
          <p:cNvPr id="177" name="Google Shape;177;g155e3f6406c_0_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838703" y="1874550"/>
            <a:ext cx="4092725" cy="183256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g155e3f6406c_0_5"/>
          <p:cNvSpPr txBox="1"/>
          <p:nvPr/>
        </p:nvSpPr>
        <p:spPr>
          <a:xfrm>
            <a:off x="2086875" y="4090302"/>
            <a:ext cx="5131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55e3f6406c_0_5"/>
          <p:cNvSpPr txBox="1"/>
          <p:nvPr/>
        </p:nvSpPr>
        <p:spPr>
          <a:xfrm>
            <a:off x="5505451" y="4101201"/>
            <a:ext cx="3022500" cy="40007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>
                <a:latin typeface="Calibri"/>
                <a:ea typeface="Calibri"/>
                <a:cs typeface="Calibri"/>
                <a:sym typeface="Calibri"/>
              </a:rPr>
              <a:t>Process configuration of an enterprise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55e3f6406c_0_5"/>
          <p:cNvSpPr txBox="1"/>
          <p:nvPr/>
        </p:nvSpPr>
        <p:spPr>
          <a:xfrm>
            <a:off x="933451" y="4025001"/>
            <a:ext cx="3365100" cy="61552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IN" b="1">
                <a:latin typeface="Calibri"/>
                <a:ea typeface="Calibri"/>
                <a:cs typeface="Calibri"/>
                <a:sym typeface="Calibri"/>
              </a:rPr>
              <a:t>Aim is to minimise both Production cost and distribution cost.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39d20c0f_0_141"/>
          <p:cNvSpPr txBox="1">
            <a:spLocks noGrp="1"/>
          </p:cNvSpPr>
          <p:nvPr>
            <p:ph type="sldNum" idx="12"/>
          </p:nvPr>
        </p:nvSpPr>
        <p:spPr>
          <a:xfrm>
            <a:off x="4053304" y="65017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18</a:t>
            </a:fld>
            <a:endParaRPr b="1"/>
          </a:p>
        </p:txBody>
      </p:sp>
      <p:sp>
        <p:nvSpPr>
          <p:cNvPr id="231" name="Google Shape;231;g15539d20c0f_0_141"/>
          <p:cNvSpPr txBox="1"/>
          <p:nvPr/>
        </p:nvSpPr>
        <p:spPr>
          <a:xfrm>
            <a:off x="281951" y="111400"/>
            <a:ext cx="747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100"/>
            </a:pPr>
            <a:r>
              <a:rPr lang="en-IN" sz="2000" b="1">
                <a:solidFill>
                  <a:srgbClr val="00B0F0"/>
                </a:solidFill>
              </a:rPr>
              <a:t>          </a:t>
            </a:r>
            <a:r>
              <a:rPr lang="en-IN" sz="2800" b="1">
                <a:solidFill>
                  <a:srgbClr val="00B0F0"/>
                </a:solidFill>
              </a:rPr>
              <a:t>Bilevel Programming Problem (BLPP)</a:t>
            </a: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232" name="Google Shape;232;g15539d20c0f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725" y="6395451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5539d20c0f_0_141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5539d20c0f_0_141"/>
          <p:cNvSpPr txBox="1"/>
          <p:nvPr/>
        </p:nvSpPr>
        <p:spPr>
          <a:xfrm>
            <a:off x="1756675" y="520451"/>
            <a:ext cx="53250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300"/>
            </a:pPr>
            <a:r>
              <a:rPr lang="en-IN" sz="1300" b="1" i="1">
                <a:solidFill>
                  <a:srgbClr val="CC0000"/>
                </a:solidFill>
              </a:rPr>
              <a:t>                         Formulation of  Linear BLPP (LP/BLPP)</a:t>
            </a:r>
            <a:endParaRPr sz="1300" b="1" i="1">
              <a:solidFill>
                <a:srgbClr val="CC0000"/>
              </a:solidFill>
            </a:endParaRPr>
          </a:p>
        </p:txBody>
      </p:sp>
      <p:pic>
        <p:nvPicPr>
          <p:cNvPr id="235" name="Google Shape;235;g15539d20c0f_0_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0003" y="3043851"/>
            <a:ext cx="5848397" cy="2851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6" name="Google Shape;236;g15539d20c0f_0_141"/>
          <p:cNvSpPr txBox="1"/>
          <p:nvPr/>
        </p:nvSpPr>
        <p:spPr>
          <a:xfrm>
            <a:off x="2441100" y="5972176"/>
            <a:ext cx="4261800" cy="400079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>
                <a:solidFill>
                  <a:srgbClr val="0000FF"/>
                </a:solidFill>
              </a:rPr>
              <a:t>     Inner Level solved multi-parametrically</a:t>
            </a:r>
            <a:endParaRPr b="1" i="1">
              <a:solidFill>
                <a:srgbClr val="0000FF"/>
              </a:solidFill>
            </a:endParaRPr>
          </a:p>
        </p:txBody>
      </p:sp>
      <p:sp>
        <p:nvSpPr>
          <p:cNvPr id="237" name="Google Shape;237;g15539d20c0f_0_141"/>
          <p:cNvSpPr txBox="1"/>
          <p:nvPr/>
        </p:nvSpPr>
        <p:spPr>
          <a:xfrm>
            <a:off x="4557220" y="6449480"/>
            <a:ext cx="4531543" cy="3385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Reference:</a:t>
            </a:r>
            <a:r>
              <a:rPr lang="en-IN" sz="10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IN" sz="1000" dirty="0" err="1">
                <a:solidFill>
                  <a:srgbClr val="222222"/>
                </a:solidFill>
                <a:highlight>
                  <a:srgbClr val="FFFFFF"/>
                </a:highlight>
              </a:rPr>
              <a:t>Faísca</a:t>
            </a:r>
            <a:r>
              <a:rPr lang="en-IN" sz="1000" dirty="0">
                <a:solidFill>
                  <a:srgbClr val="222222"/>
                </a:solidFill>
                <a:highlight>
                  <a:srgbClr val="FFFFFF"/>
                </a:highlight>
              </a:rPr>
              <a:t>, Nuno P., et al. 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Journal of Global Optimization</a:t>
            </a:r>
            <a:r>
              <a:rPr lang="en-IN" sz="1000" dirty="0">
                <a:solidFill>
                  <a:srgbClr val="222222"/>
                </a:solidFill>
                <a:highlight>
                  <a:srgbClr val="FFFFFF"/>
                </a:highlight>
              </a:rPr>
              <a:t> 38.4 (2007).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8" name="Google Shape;238;g15539d20c0f_0_141"/>
          <p:cNvSpPr txBox="1"/>
          <p:nvPr/>
        </p:nvSpPr>
        <p:spPr>
          <a:xfrm>
            <a:off x="1920032" y="857979"/>
            <a:ext cx="4572000" cy="30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39" name="Google Shape;239;g15539d20c0f_0_141"/>
          <p:cNvSpPr txBox="1"/>
          <p:nvPr/>
        </p:nvSpPr>
        <p:spPr>
          <a:xfrm>
            <a:off x="2438805" y="1033751"/>
            <a:ext cx="322200" cy="215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687" r="-11532" b="-2777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0" name="Google Shape;240;g15539d20c0f_0_141"/>
          <p:cNvSpPr txBox="1"/>
          <p:nvPr/>
        </p:nvSpPr>
        <p:spPr>
          <a:xfrm>
            <a:off x="1468617" y="1275693"/>
            <a:ext cx="4572000" cy="30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1" name="Google Shape;241;g15539d20c0f_0_141"/>
          <p:cNvSpPr txBox="1"/>
          <p:nvPr/>
        </p:nvSpPr>
        <p:spPr>
          <a:xfrm>
            <a:off x="2487034" y="1440791"/>
            <a:ext cx="153900" cy="215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23067" r="-23065" b="-2777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2" name="Google Shape;242;g15539d20c0f_0_141"/>
          <p:cNvSpPr txBox="1"/>
          <p:nvPr/>
        </p:nvSpPr>
        <p:spPr>
          <a:xfrm>
            <a:off x="2355570" y="1673953"/>
            <a:ext cx="1813500" cy="215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685" t="-5874" r="-1385" b="-411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3" name="Google Shape;243;g15539d20c0f_0_141"/>
          <p:cNvSpPr txBox="1"/>
          <p:nvPr/>
        </p:nvSpPr>
        <p:spPr>
          <a:xfrm>
            <a:off x="2681591" y="1953677"/>
            <a:ext cx="2245200" cy="215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819" r="-2817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4" name="Google Shape;244;g15539d20c0f_0_141"/>
          <p:cNvSpPr txBox="1"/>
          <p:nvPr/>
        </p:nvSpPr>
        <p:spPr>
          <a:xfrm>
            <a:off x="2681591" y="2186192"/>
            <a:ext cx="2249400" cy="215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2803" t="-5547" r="-2242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5" name="Google Shape;245;g15539d20c0f_0_141"/>
          <p:cNvSpPr txBox="1"/>
          <p:nvPr/>
        </p:nvSpPr>
        <p:spPr>
          <a:xfrm>
            <a:off x="2765698" y="2401636"/>
            <a:ext cx="527700" cy="215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6970" t="-5871" r="-6969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6" name="Google Shape;246;g15539d20c0f_0_141"/>
          <p:cNvSpPr txBox="1"/>
          <p:nvPr/>
        </p:nvSpPr>
        <p:spPr>
          <a:xfrm>
            <a:off x="2765698" y="2635328"/>
            <a:ext cx="485100" cy="215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558" r="-7685" b="-166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7" name="Google Shape;247;g15539d20c0f_0_141"/>
          <p:cNvSpPr/>
          <p:nvPr/>
        </p:nvSpPr>
        <p:spPr>
          <a:xfrm>
            <a:off x="1756663" y="828075"/>
            <a:ext cx="4422600" cy="2022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endParaRPr/>
          </a:p>
        </p:txBody>
      </p:sp>
      <p:sp>
        <p:nvSpPr>
          <p:cNvPr id="248" name="Google Shape;248;g15539d20c0f_0_141"/>
          <p:cNvSpPr/>
          <p:nvPr/>
        </p:nvSpPr>
        <p:spPr>
          <a:xfrm rot="-1553" flipH="1">
            <a:off x="7009032" y="3930375"/>
            <a:ext cx="664200" cy="7419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49" name="Google Shape;249;g15539d20c0f_0_141"/>
          <p:cNvSpPr txBox="1"/>
          <p:nvPr/>
        </p:nvSpPr>
        <p:spPr>
          <a:xfrm>
            <a:off x="7323651" y="4615102"/>
            <a:ext cx="1653000" cy="923299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200"/>
            </a:pPr>
            <a:r>
              <a:rPr lang="en-IN" sz="1200" b="1" i="1">
                <a:solidFill>
                  <a:srgbClr val="0000FF"/>
                </a:solidFill>
              </a:rPr>
              <a:t>Five critical regions are obtained with y as an explicit function of x.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ee01f161d_0_68"/>
          <p:cNvSpPr txBox="1">
            <a:spLocks noGrp="1"/>
          </p:cNvSpPr>
          <p:nvPr>
            <p:ph type="sldNum" idx="12"/>
          </p:nvPr>
        </p:nvSpPr>
        <p:spPr>
          <a:xfrm>
            <a:off x="4205704" y="63493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19</a:t>
            </a:fld>
            <a:endParaRPr b="1"/>
          </a:p>
        </p:txBody>
      </p:sp>
      <p:sp>
        <p:nvSpPr>
          <p:cNvPr id="256" name="Google Shape;256;gfee01f161d_0_68"/>
          <p:cNvSpPr txBox="1"/>
          <p:nvPr/>
        </p:nvSpPr>
        <p:spPr>
          <a:xfrm>
            <a:off x="281951" y="157675"/>
            <a:ext cx="747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100"/>
            </a:pPr>
            <a:r>
              <a:rPr lang="en-IN" sz="2000" b="1">
                <a:solidFill>
                  <a:srgbClr val="00B0F0"/>
                </a:solidFill>
              </a:rPr>
              <a:t>          </a:t>
            </a:r>
            <a:r>
              <a:rPr lang="en-IN" sz="2800" b="1">
                <a:solidFill>
                  <a:srgbClr val="00B0F0"/>
                </a:solidFill>
              </a:rPr>
              <a:t>Bilevel Programming Problem (BLPP)</a:t>
            </a: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257" name="Google Shape;257;gfee01f161d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fee01f161d_0_68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fee01f161d_0_68"/>
          <p:cNvSpPr txBox="1"/>
          <p:nvPr/>
        </p:nvSpPr>
        <p:spPr>
          <a:xfrm>
            <a:off x="1052526" y="15287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fee01f161d_0_68"/>
          <p:cNvSpPr txBox="1"/>
          <p:nvPr/>
        </p:nvSpPr>
        <p:spPr>
          <a:xfrm>
            <a:off x="783469" y="631786"/>
            <a:ext cx="7338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dirty="0">
                <a:solidFill>
                  <a:srgbClr val="CC0000"/>
                </a:solidFill>
              </a:rPr>
              <a:t>                          </a:t>
            </a:r>
            <a:r>
              <a:rPr lang="en-IN" b="1" i="1" dirty="0">
                <a:solidFill>
                  <a:srgbClr val="CC0000"/>
                </a:solidFill>
              </a:rPr>
              <a:t>         Solution of a linear bilevel programming problem.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262" name="Google Shape;262;gfee01f161d_0_68"/>
          <p:cNvSpPr txBox="1"/>
          <p:nvPr/>
        </p:nvSpPr>
        <p:spPr>
          <a:xfrm>
            <a:off x="783469" y="1119109"/>
            <a:ext cx="3365054" cy="58474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300"/>
            </a:pPr>
            <a:r>
              <a:rPr lang="en-IN" sz="1300" i="1" dirty="0">
                <a:solidFill>
                  <a:srgbClr val="00B0F0"/>
                </a:solidFill>
              </a:rPr>
              <a:t>    </a:t>
            </a:r>
            <a:r>
              <a:rPr lang="en-IN" sz="1300" b="1" i="1" dirty="0">
                <a:solidFill>
                  <a:srgbClr val="0000FF"/>
                </a:solidFill>
              </a:rPr>
              <a:t>The solution obtained after solving five LP outer level problem</a:t>
            </a:r>
            <a:endParaRPr sz="1300" b="1" i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3" name="Google Shape;263;gfee01f161d_0_68"/>
              <p:cNvGraphicFramePr/>
              <p:nvPr>
                <p:extLst>
                  <p:ext uri="{D42A27DB-BD31-4B8C-83A1-F6EECF244321}">
                    <p14:modId xmlns:p14="http://schemas.microsoft.com/office/powerpoint/2010/main" val="959232860"/>
                  </p:ext>
                </p:extLst>
              </p:nvPr>
            </p:nvGraphicFramePr>
            <p:xfrm>
              <a:off x="455277" y="1875867"/>
              <a:ext cx="3881053" cy="2549985"/>
            </p:xfrm>
            <a:graphic>
              <a:graphicData uri="http://schemas.openxmlformats.org/drawingml/2006/table">
                <a:tbl>
                  <a:tblPr>
                    <a:noFill/>
                    <a:tableStyleId>{7C1A225E-F4F1-4AEB-B03D-41A66EE892DA}</a:tableStyleId>
                  </a:tblPr>
                  <a:tblGrid>
                    <a:gridCol w="5876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607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325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671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Fields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Optimised variables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100" b="1" i="1" u="none" strike="noStrike" cap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)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Function values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1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(0.5000 , 0.5000)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2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(0.5000 , 0.5000)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3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(0 , 0.7500)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-23.00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4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(0.5000 ,0.5000)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(0,0.9000)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-26.00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3" name="Google Shape;263;gfee01f161d_0_68"/>
              <p:cNvGraphicFramePr/>
              <p:nvPr>
                <p:extLst>
                  <p:ext uri="{D42A27DB-BD31-4B8C-83A1-F6EECF244321}">
                    <p14:modId xmlns:p14="http://schemas.microsoft.com/office/powerpoint/2010/main" val="959232860"/>
                  </p:ext>
                </p:extLst>
              </p:nvPr>
            </p:nvGraphicFramePr>
            <p:xfrm>
              <a:off x="455277" y="1875867"/>
              <a:ext cx="3881053" cy="2549985"/>
            </p:xfrm>
            <a:graphic>
              <a:graphicData uri="http://schemas.openxmlformats.org/drawingml/2006/table">
                <a:tbl>
                  <a:tblPr>
                    <a:noFill/>
                    <a:tableStyleId>{7C1A225E-F4F1-4AEB-B03D-41A66EE892DA}</a:tableStyleId>
                  </a:tblPr>
                  <a:tblGrid>
                    <a:gridCol w="5876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607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325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3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Fields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0745" t="-2353" r="-69565" b="-3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Function values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1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(0.5000 , 0.5000)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2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(0.5000 , 0.5000)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3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(0 , 0.7500)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-23.00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4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(0.5000 ,0.5000)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(0,0.9000)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-26.00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4" name="Google Shape;274;gfee01f161d_0_68"/>
          <p:cNvSpPr/>
          <p:nvPr/>
        </p:nvSpPr>
        <p:spPr>
          <a:xfrm rot="21600000">
            <a:off x="2824176" y="4266665"/>
            <a:ext cx="631984" cy="6624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75" name="Google Shape;275;gfee01f161d_0_68"/>
          <p:cNvSpPr txBox="1"/>
          <p:nvPr/>
        </p:nvSpPr>
        <p:spPr>
          <a:xfrm>
            <a:off x="1896013" y="5035802"/>
            <a:ext cx="2249400" cy="38469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sz="1300" b="1" i="1">
                <a:solidFill>
                  <a:srgbClr val="0000FF"/>
                </a:solidFill>
              </a:rPr>
              <a:t>Global optimum solution</a:t>
            </a:r>
            <a:endParaRPr sz="1300" b="1" i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532972A-592F-1886-BAF7-C11B8B612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159705"/>
                  </p:ext>
                </p:extLst>
              </p:nvPr>
            </p:nvGraphicFramePr>
            <p:xfrm>
              <a:off x="4852275" y="3648530"/>
              <a:ext cx="4019211" cy="2549985"/>
            </p:xfrm>
            <a:graphic>
              <a:graphicData uri="http://schemas.openxmlformats.org/drawingml/2006/table">
                <a:tbl>
                  <a:tblPr>
                    <a:noFill/>
                    <a:tableStyleId>{7C1A225E-F4F1-4AEB-B03D-41A66EE892DA}</a:tableStyleId>
                  </a:tblPr>
                  <a:tblGrid>
                    <a:gridCol w="651313">
                      <a:extLst>
                        <a:ext uri="{9D8B030D-6E8A-4147-A177-3AD203B41FA5}">
                          <a16:colId xmlns:a16="http://schemas.microsoft.com/office/drawing/2014/main" val="4265096408"/>
                        </a:ext>
                      </a:extLst>
                    </a:gridCol>
                    <a:gridCol w="1818684">
                      <a:extLst>
                        <a:ext uri="{9D8B030D-6E8A-4147-A177-3AD203B41FA5}">
                          <a16:colId xmlns:a16="http://schemas.microsoft.com/office/drawing/2014/main" val="221261196"/>
                        </a:ext>
                      </a:extLst>
                    </a:gridCol>
                    <a:gridCol w="1549214">
                      <a:extLst>
                        <a:ext uri="{9D8B030D-6E8A-4147-A177-3AD203B41FA5}">
                          <a16:colId xmlns:a16="http://schemas.microsoft.com/office/drawing/2014/main" val="3780255137"/>
                        </a:ext>
                      </a:extLst>
                    </a:gridCol>
                  </a:tblGrid>
                  <a:tr h="27671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Fields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Optimised variables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100" b="1" i="1" u="none" strike="noStrike" cap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,</a:t>
                          </a:r>
                          <a:r>
                            <a:rPr lang="en-US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)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Function values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3798041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1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12910439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2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8460622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3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(0.0.5,0)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2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505693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4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128355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5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(0,0.6,0.4)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3.2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684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532972A-592F-1886-BAF7-C11B8B612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159705"/>
                  </p:ext>
                </p:extLst>
              </p:nvPr>
            </p:nvGraphicFramePr>
            <p:xfrm>
              <a:off x="4852275" y="3648530"/>
              <a:ext cx="4019211" cy="2549985"/>
            </p:xfrm>
            <a:graphic>
              <a:graphicData uri="http://schemas.openxmlformats.org/drawingml/2006/table">
                <a:tbl>
                  <a:tblPr>
                    <a:noFill/>
                    <a:tableStyleId>{7C1A225E-F4F1-4AEB-B03D-41A66EE892DA}</a:tableStyleId>
                  </a:tblPr>
                  <a:tblGrid>
                    <a:gridCol w="651313">
                      <a:extLst>
                        <a:ext uri="{9D8B030D-6E8A-4147-A177-3AD203B41FA5}">
                          <a16:colId xmlns:a16="http://schemas.microsoft.com/office/drawing/2014/main" val="4265096408"/>
                        </a:ext>
                      </a:extLst>
                    </a:gridCol>
                    <a:gridCol w="1818684">
                      <a:extLst>
                        <a:ext uri="{9D8B030D-6E8A-4147-A177-3AD203B41FA5}">
                          <a16:colId xmlns:a16="http://schemas.microsoft.com/office/drawing/2014/main" val="221261196"/>
                        </a:ext>
                      </a:extLst>
                    </a:gridCol>
                    <a:gridCol w="1549214">
                      <a:extLst>
                        <a:ext uri="{9D8B030D-6E8A-4147-A177-3AD203B41FA5}">
                          <a16:colId xmlns:a16="http://schemas.microsoft.com/office/drawing/2014/main" val="3780255137"/>
                        </a:ext>
                      </a:extLst>
                    </a:gridCol>
                  </a:tblGrid>
                  <a:tr h="51813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Fields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6"/>
                          <a:stretch>
                            <a:fillRect l="-36455" t="-2353" r="-86622" b="-3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Function values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3798041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1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12910439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2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8460622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3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(0.0.5,0)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2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505693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4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128355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5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(0,0.6,0.4)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3.2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68479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Google Shape;262;gfee01f161d_0_68">
            <a:extLst>
              <a:ext uri="{FF2B5EF4-FFF2-40B4-BE49-F238E27FC236}">
                <a16:creationId xmlns:a16="http://schemas.microsoft.com/office/drawing/2014/main" id="{E5E793DA-CCEB-77CE-B7C4-3ADB598295CF}"/>
              </a:ext>
            </a:extLst>
          </p:cNvPr>
          <p:cNvSpPr txBox="1"/>
          <p:nvPr/>
        </p:nvSpPr>
        <p:spPr>
          <a:xfrm>
            <a:off x="5070280" y="2868888"/>
            <a:ext cx="3480870" cy="58474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300"/>
            </a:pPr>
            <a:r>
              <a:rPr lang="en-IN" sz="1300" b="1" i="1" dirty="0">
                <a:solidFill>
                  <a:srgbClr val="0000FF"/>
                </a:solidFill>
              </a:rPr>
              <a:t>Substitution of optimized variables to get solutions to inner-level problems.</a:t>
            </a:r>
            <a:endParaRPr sz="1300" b="1" i="1" dirty="0">
              <a:solidFill>
                <a:srgbClr val="0000FF"/>
              </a:solidFill>
            </a:endParaRPr>
          </a:p>
        </p:txBody>
      </p:sp>
      <p:sp>
        <p:nvSpPr>
          <p:cNvPr id="4" name="Google Shape;274;gfee01f161d_0_68">
            <a:extLst>
              <a:ext uri="{FF2B5EF4-FFF2-40B4-BE49-F238E27FC236}">
                <a16:creationId xmlns:a16="http://schemas.microsoft.com/office/drawing/2014/main" id="{58512143-1F7C-AE10-15E5-A6C8BE89195D}"/>
              </a:ext>
            </a:extLst>
          </p:cNvPr>
          <p:cNvSpPr/>
          <p:nvPr/>
        </p:nvSpPr>
        <p:spPr>
          <a:xfrm flipV="1">
            <a:off x="2809190" y="5503662"/>
            <a:ext cx="1890333" cy="659503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E5699D-C7E7-B7AD-0B57-6330E4C4699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Google Shape;102;g1551f5509c5_0_16">
            <a:extLst>
              <a:ext uri="{FF2B5EF4-FFF2-40B4-BE49-F238E27FC236}">
                <a16:creationId xmlns:a16="http://schemas.microsoft.com/office/drawing/2014/main" id="{EA7975A6-72DF-250C-6B53-0BD1D7AF55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2</a:t>
            </a:fld>
            <a:endParaRPr b="1"/>
          </a:p>
        </p:txBody>
      </p:sp>
      <p:sp>
        <p:nvSpPr>
          <p:cNvPr id="13" name="Google Shape;103;g1551f5509c5_0_16">
            <a:extLst>
              <a:ext uri="{FF2B5EF4-FFF2-40B4-BE49-F238E27FC236}">
                <a16:creationId xmlns:a16="http://schemas.microsoft.com/office/drawing/2014/main" id="{5F108EB5-0952-07B2-C858-DF5A174195C0}"/>
              </a:ext>
            </a:extLst>
          </p:cNvPr>
          <p:cNvSpPr txBox="1"/>
          <p:nvPr/>
        </p:nvSpPr>
        <p:spPr>
          <a:xfrm>
            <a:off x="681523" y="469425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 Content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14" name="Google Shape;104;g1551f5509c5_0_16">
            <a:extLst>
              <a:ext uri="{FF2B5EF4-FFF2-40B4-BE49-F238E27FC236}">
                <a16:creationId xmlns:a16="http://schemas.microsoft.com/office/drawing/2014/main" id="{139E54C5-679E-B310-C7E3-FA1AE8EF11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05;g1551f5509c5_0_16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id="{D447624A-0C7C-9D26-55E4-515FB1C423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7065" y="88299"/>
            <a:ext cx="1029547" cy="938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29D18E-A830-DBA0-3F8F-06C931781294}"/>
              </a:ext>
            </a:extLst>
          </p:cNvPr>
          <p:cNvSpPr txBox="1"/>
          <p:nvPr/>
        </p:nvSpPr>
        <p:spPr>
          <a:xfrm>
            <a:off x="502411" y="974389"/>
            <a:ext cx="8434201" cy="490922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Introduction to Temperature Control Lab 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(TCLab)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System Modeling and Identification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Model Predictive Control 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(MPC) </a:t>
            </a: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on TCLab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Data Driven State Space Equations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Parametric and Multiparametric programming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Explicit MPC 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Playfair Display" panose="00000500000000000000" pitchFamily="2" charset="0"/>
              </a:rPr>
              <a:t>mp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-MPC) </a:t>
            </a: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on TCLab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Bilevel Model Predictive Control 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(BMPC) 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Bilevel Programming problems 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(BLPP)</a:t>
            </a:r>
          </a:p>
        </p:txBody>
      </p:sp>
    </p:spTree>
    <p:extLst>
      <p:ext uri="{BB962C8B-B14F-4D97-AF65-F5344CB8AC3E}">
        <p14:creationId xmlns:p14="http://schemas.microsoft.com/office/powerpoint/2010/main" val="187838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B603794F-4A5E-5144-0A69-E5E60BA3F120}"/>
              </a:ext>
            </a:extLst>
          </p:cNvPr>
          <p:cNvSpPr txBox="1"/>
          <p:nvPr/>
        </p:nvSpPr>
        <p:spPr>
          <a:xfrm>
            <a:off x="411646" y="4117611"/>
            <a:ext cx="2859455" cy="14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EEF31A-B8BA-8D7B-9A9C-54DD54C0ECA9}"/>
              </a:ext>
            </a:extLst>
          </p:cNvPr>
          <p:cNvSpPr txBox="1"/>
          <p:nvPr/>
        </p:nvSpPr>
        <p:spPr>
          <a:xfrm>
            <a:off x="465061" y="1461798"/>
            <a:ext cx="2859455" cy="14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1" name="Google Shape;281;g15539d20c0f_1_2"/>
          <p:cNvSpPr txBox="1">
            <a:spLocks noGrp="1"/>
          </p:cNvSpPr>
          <p:nvPr>
            <p:ph type="sldNum" idx="12"/>
          </p:nvPr>
        </p:nvSpPr>
        <p:spPr>
          <a:xfrm>
            <a:off x="3873704" y="64087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20</a:t>
            </a:fld>
            <a:endParaRPr b="1"/>
          </a:p>
        </p:txBody>
      </p:sp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Bilevel Model predictive control (BMPC)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F6CCB8-D393-161D-894C-CE8986E58CA3}"/>
              </a:ext>
            </a:extLst>
          </p:cNvPr>
          <p:cNvSpPr txBox="1"/>
          <p:nvPr/>
        </p:nvSpPr>
        <p:spPr>
          <a:xfrm>
            <a:off x="2564095" y="775364"/>
            <a:ext cx="3837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solidFill>
                  <a:srgbClr val="CC0000"/>
                </a:solidFill>
              </a:rPr>
              <a:t>Explicit  Hierarchical Controller on TCLab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AC87AD-3E2C-06A8-5EE5-6AC1A58FB6D1}"/>
                  </a:ext>
                </a:extLst>
              </p:cNvPr>
              <p:cNvSpPr txBox="1"/>
              <p:nvPr/>
            </p:nvSpPr>
            <p:spPr>
              <a:xfrm>
                <a:off x="-52697" y="1471225"/>
                <a:ext cx="24226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AC87AD-3E2C-06A8-5EE5-6AC1A58FB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697" y="1471225"/>
                <a:ext cx="242268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75F32A-36EF-516F-7AA3-4E37BE8053BD}"/>
                  </a:ext>
                </a:extLst>
              </p:cNvPr>
              <p:cNvSpPr txBox="1"/>
              <p:nvPr/>
            </p:nvSpPr>
            <p:spPr>
              <a:xfrm>
                <a:off x="650451" y="1621408"/>
                <a:ext cx="273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75F32A-36EF-516F-7AA3-4E37BE805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51" y="1621408"/>
                <a:ext cx="27337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E2B7D2-03CD-6F68-7ECF-039367D58544}"/>
                  </a:ext>
                </a:extLst>
              </p:cNvPr>
              <p:cNvSpPr txBox="1"/>
              <p:nvPr/>
            </p:nvSpPr>
            <p:spPr>
              <a:xfrm>
                <a:off x="547480" y="1895244"/>
                <a:ext cx="4520579" cy="746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E2B7D2-03CD-6F68-7ECF-039367D58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0" y="1895244"/>
                <a:ext cx="4520579" cy="746358"/>
              </a:xfrm>
              <a:prstGeom prst="rect">
                <a:avLst/>
              </a:prstGeom>
              <a:blipFill>
                <a:blip r:embed="rId7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1BFBF2-F0BE-3E18-807C-DB7F251CC18E}"/>
                  </a:ext>
                </a:extLst>
              </p:cNvPr>
              <p:cNvSpPr txBox="1"/>
              <p:nvPr/>
            </p:nvSpPr>
            <p:spPr>
              <a:xfrm>
                <a:off x="631595" y="2052386"/>
                <a:ext cx="2073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1BFBF2-F0BE-3E18-807C-DB7F251CC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95" y="2052386"/>
                <a:ext cx="207388" cy="261610"/>
              </a:xfrm>
              <a:prstGeom prst="rect">
                <a:avLst/>
              </a:prstGeom>
              <a:blipFill>
                <a:blip r:embed="rId8"/>
                <a:stretch>
                  <a:fillRect r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393693-3973-70B8-101D-78F849795D60}"/>
                  </a:ext>
                </a:extLst>
              </p:cNvPr>
              <p:cNvSpPr txBox="1"/>
              <p:nvPr/>
            </p:nvSpPr>
            <p:spPr>
              <a:xfrm>
                <a:off x="-1202767" y="4161705"/>
                <a:ext cx="46002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393693-3973-70B8-101D-78F849795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2767" y="4161705"/>
                <a:ext cx="460028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B37852-268B-C3E4-91CB-33B30801E77F}"/>
                  </a:ext>
                </a:extLst>
              </p:cNvPr>
              <p:cNvSpPr txBox="1"/>
              <p:nvPr/>
            </p:nvSpPr>
            <p:spPr>
              <a:xfrm>
                <a:off x="633167" y="4319046"/>
                <a:ext cx="273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B37852-268B-C3E4-91CB-33B30801E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7" y="4319046"/>
                <a:ext cx="273377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DE7CAC-C08A-1702-A537-834E9BECDE84}"/>
                  </a:ext>
                </a:extLst>
              </p:cNvPr>
              <p:cNvSpPr txBox="1"/>
              <p:nvPr/>
            </p:nvSpPr>
            <p:spPr>
              <a:xfrm>
                <a:off x="532866" y="4566767"/>
                <a:ext cx="5175315" cy="747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 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DE7CAC-C08A-1702-A537-834E9BEC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66" y="4566767"/>
                <a:ext cx="5175315" cy="747512"/>
              </a:xfrm>
              <a:prstGeom prst="rect">
                <a:avLst/>
              </a:prstGeom>
              <a:blipFill>
                <a:blip r:embed="rId11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DA0A8D-1176-24E6-17FA-55B9B446ED1C}"/>
                  </a:ext>
                </a:extLst>
              </p:cNvPr>
              <p:cNvSpPr txBox="1"/>
              <p:nvPr/>
            </p:nvSpPr>
            <p:spPr>
              <a:xfrm>
                <a:off x="595461" y="4750019"/>
                <a:ext cx="2356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DA0A8D-1176-24E6-17FA-55B9B446E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1" y="4750019"/>
                <a:ext cx="235667" cy="261610"/>
              </a:xfrm>
              <a:prstGeom prst="rect">
                <a:avLst/>
              </a:prstGeom>
              <a:blipFill>
                <a:blip r:embed="rId12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E6680A5-3D71-E77E-9D19-98B860902632}"/>
              </a:ext>
            </a:extLst>
          </p:cNvPr>
          <p:cNvSpPr txBox="1"/>
          <p:nvPr/>
        </p:nvSpPr>
        <p:spPr>
          <a:xfrm>
            <a:off x="1161066" y="3007152"/>
            <a:ext cx="1463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Case Study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FBF9FB-740F-88AA-7E2B-428719BEAF54}"/>
              </a:ext>
            </a:extLst>
          </p:cNvPr>
          <p:cNvSpPr txBox="1"/>
          <p:nvPr/>
        </p:nvSpPr>
        <p:spPr>
          <a:xfrm>
            <a:off x="1069942" y="5728441"/>
            <a:ext cx="1324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Case Study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D9638-A3DF-2270-BCF6-94C204B246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78658" y="3881814"/>
            <a:ext cx="5183395" cy="2526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43E24-6AD0-8BB5-7672-01C31BCC20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78658" y="1171002"/>
            <a:ext cx="5183395" cy="2526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2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3ED6FAA-B284-D04D-CA2F-2A96C1DF999C}"/>
              </a:ext>
            </a:extLst>
          </p:cNvPr>
          <p:cNvSpPr txBox="1"/>
          <p:nvPr/>
        </p:nvSpPr>
        <p:spPr>
          <a:xfrm>
            <a:off x="199626" y="1668715"/>
            <a:ext cx="3029506" cy="17585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Google Shape;173;g155e3f6406c_0_5">
            <a:extLst>
              <a:ext uri="{FF2B5EF4-FFF2-40B4-BE49-F238E27FC236}">
                <a16:creationId xmlns:a16="http://schemas.microsoft.com/office/drawing/2014/main" id="{9CA38345-6752-CB1E-F79A-F64F32F46750}"/>
              </a:ext>
            </a:extLst>
          </p:cNvPr>
          <p:cNvSpPr txBox="1"/>
          <p:nvPr/>
        </p:nvSpPr>
        <p:spPr>
          <a:xfrm>
            <a:off x="1714379" y="4527849"/>
            <a:ext cx="5976300" cy="1261854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TCLab system is a simple MIMO device.</a:t>
            </a:r>
          </a:p>
          <a:p>
            <a:pPr algn="ctr"/>
            <a:endParaRPr lang="en-IN" dirty="0">
              <a:solidFill>
                <a:srgbClr val="0000FF"/>
              </a:solidFill>
            </a:endParaRPr>
          </a:p>
          <a:p>
            <a:pPr algn="ctr"/>
            <a:r>
              <a:rPr lang="en-IN" dirty="0">
                <a:solidFill>
                  <a:srgbClr val="0000FF"/>
                </a:solidFill>
              </a:rPr>
              <a:t> Explicit MPC and Hierarchical Controller algorithms were</a:t>
            </a:r>
          </a:p>
          <a:p>
            <a:pPr algn="ctr"/>
            <a:r>
              <a:rPr lang="en-IN" dirty="0">
                <a:solidFill>
                  <a:srgbClr val="0000FF"/>
                </a:solidFill>
              </a:rPr>
              <a:t> easy to understand.</a:t>
            </a:r>
          </a:p>
          <a:p>
            <a:pPr algn="ctr"/>
            <a:r>
              <a:rPr lang="en-IN" dirty="0">
                <a:solidFill>
                  <a:srgbClr val="0000FF"/>
                </a:solidFill>
              </a:rPr>
              <a:t> </a:t>
            </a:r>
            <a:endParaRPr lang="en-US" dirty="0"/>
          </a:p>
        </p:txBody>
      </p:sp>
      <p:sp>
        <p:nvSpPr>
          <p:cNvPr id="281" name="Google Shape;281;g15539d20c0f_1_2"/>
          <p:cNvSpPr txBox="1">
            <a:spLocks noGrp="1"/>
          </p:cNvSpPr>
          <p:nvPr>
            <p:ph type="sldNum" idx="12"/>
          </p:nvPr>
        </p:nvSpPr>
        <p:spPr>
          <a:xfrm>
            <a:off x="3873704" y="64087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21</a:t>
            </a:fld>
            <a:endParaRPr b="1"/>
          </a:p>
        </p:txBody>
      </p:sp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Bilevel Model predictive control (BMPC)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5539d20c0f_1_2"/>
          <p:cNvSpPr txBox="1"/>
          <p:nvPr/>
        </p:nvSpPr>
        <p:spPr>
          <a:xfrm>
            <a:off x="991926" y="3506184"/>
            <a:ext cx="144490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Case Study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6CCB8-D393-161D-894C-CE8986E58CA3}"/>
              </a:ext>
            </a:extLst>
          </p:cNvPr>
          <p:cNvSpPr txBox="1"/>
          <p:nvPr/>
        </p:nvSpPr>
        <p:spPr>
          <a:xfrm>
            <a:off x="2582950" y="775364"/>
            <a:ext cx="391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solidFill>
                  <a:srgbClr val="CC0000"/>
                </a:solidFill>
              </a:rPr>
              <a:t>Explicit  Hierarchical Controller on TCLab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A1FCC9-46D4-D17B-1232-F45D717C9036}"/>
                  </a:ext>
                </a:extLst>
              </p:cNvPr>
              <p:cNvSpPr txBox="1"/>
              <p:nvPr/>
            </p:nvSpPr>
            <p:spPr>
              <a:xfrm>
                <a:off x="332638" y="1766973"/>
                <a:ext cx="2712223" cy="746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A1FCC9-46D4-D17B-1232-F45D717C9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8" y="1766973"/>
                <a:ext cx="2712223" cy="746358"/>
              </a:xfrm>
              <a:prstGeom prst="rect">
                <a:avLst/>
              </a:prstGeom>
              <a:blipFill>
                <a:blip r:embed="rId5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AE6903-9CC6-1ACC-A76A-0D5F878FB1B1}"/>
                  </a:ext>
                </a:extLst>
              </p:cNvPr>
              <p:cNvSpPr txBox="1"/>
              <p:nvPr/>
            </p:nvSpPr>
            <p:spPr>
              <a:xfrm>
                <a:off x="405350" y="1910986"/>
                <a:ext cx="2073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AE6903-9CC6-1ACC-A76A-0D5F878F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0" y="1910986"/>
                <a:ext cx="207388" cy="261610"/>
              </a:xfrm>
              <a:prstGeom prst="rect">
                <a:avLst/>
              </a:prstGeom>
              <a:blipFill>
                <a:blip r:embed="rId6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2C2C26-0AE0-367C-0DA0-5582705A9CA9}"/>
                  </a:ext>
                </a:extLst>
              </p:cNvPr>
              <p:cNvSpPr txBox="1"/>
              <p:nvPr/>
            </p:nvSpPr>
            <p:spPr>
              <a:xfrm>
                <a:off x="281952" y="2557861"/>
                <a:ext cx="2803035" cy="747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 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2C2C26-0AE0-367C-0DA0-5582705A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52" y="2557861"/>
                <a:ext cx="2803035" cy="747512"/>
              </a:xfrm>
              <a:prstGeom prst="rect">
                <a:avLst/>
              </a:prstGeom>
              <a:blipFill>
                <a:blip r:embed="rId7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82009F-E27C-B0A5-2359-3D3D4DD11385}"/>
                  </a:ext>
                </a:extLst>
              </p:cNvPr>
              <p:cNvSpPr txBox="1"/>
              <p:nvPr/>
            </p:nvSpPr>
            <p:spPr>
              <a:xfrm>
                <a:off x="359789" y="2713822"/>
                <a:ext cx="2356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82009F-E27C-B0A5-2359-3D3D4DD11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89" y="2713822"/>
                <a:ext cx="235667" cy="261610"/>
              </a:xfrm>
              <a:prstGeom prst="rect">
                <a:avLst/>
              </a:prstGeom>
              <a:blipFill>
                <a:blip r:embed="rId8"/>
                <a:stretch>
                  <a:fillRect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B9B93A2-1A31-A633-B211-9F09CE54F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3285" y="1399977"/>
            <a:ext cx="5351469" cy="2608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475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Box 447">
            <a:extLst>
              <a:ext uri="{FF2B5EF4-FFF2-40B4-BE49-F238E27FC236}">
                <a16:creationId xmlns:a16="http://schemas.microsoft.com/office/drawing/2014/main" id="{601D597F-F64A-7E06-3120-0AEE41A2CF70}"/>
              </a:ext>
            </a:extLst>
          </p:cNvPr>
          <p:cNvSpPr txBox="1"/>
          <p:nvPr/>
        </p:nvSpPr>
        <p:spPr>
          <a:xfrm>
            <a:off x="579784" y="980388"/>
            <a:ext cx="7644579" cy="39690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9" name="Google Shape;469;g155e70d0ad4_0_22"/>
          <p:cNvSpPr txBox="1"/>
          <p:nvPr/>
        </p:nvSpPr>
        <p:spPr>
          <a:xfrm>
            <a:off x="281941" y="111389"/>
            <a:ext cx="2912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sp>
        <p:nvSpPr>
          <p:cNvPr id="470" name="Google Shape;470;g155e70d0ad4_0_22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 smtClean="0"/>
              <a:pPr algn="ctr"/>
              <a:t>22</a:t>
            </a:fld>
            <a:endParaRPr lang="en-IN" b="1"/>
          </a:p>
        </p:txBody>
      </p:sp>
      <p:pic>
        <p:nvPicPr>
          <p:cNvPr id="473" name="Google Shape;473;g155e70d0ad4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155e70d0ad4_0_2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880" y="-24151"/>
            <a:ext cx="961271" cy="100453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55e70d0ad4_0_22"/>
          <p:cNvSpPr txBox="1"/>
          <p:nvPr/>
        </p:nvSpPr>
        <p:spPr>
          <a:xfrm>
            <a:off x="2909134" y="134948"/>
            <a:ext cx="3167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IN" sz="2800" b="1" dirty="0">
                <a:solidFill>
                  <a:srgbClr val="00B0F0"/>
                </a:solidFill>
                <a:latin typeface="Playfair Display" panose="00000500000000000000" pitchFamily="2" charset="0"/>
              </a:rPr>
              <a:t>     Future Work</a:t>
            </a:r>
            <a:endParaRPr lang="en-IN" dirty="0">
              <a:solidFill>
                <a:srgbClr val="00B0F0"/>
              </a:solidFill>
              <a:latin typeface="Playfair Display" panose="00000500000000000000" pitchFamily="2" charset="0"/>
            </a:endParaRPr>
          </a:p>
        </p:txBody>
      </p:sp>
      <p:sp>
        <p:nvSpPr>
          <p:cNvPr id="8" name="Google Shape;147;gfee01f161d_0_0">
            <a:extLst>
              <a:ext uri="{FF2B5EF4-FFF2-40B4-BE49-F238E27FC236}">
                <a16:creationId xmlns:a16="http://schemas.microsoft.com/office/drawing/2014/main" id="{22F8F204-F5E1-7438-27D3-90260153A4FC}"/>
              </a:ext>
            </a:extLst>
          </p:cNvPr>
          <p:cNvSpPr txBox="1"/>
          <p:nvPr/>
        </p:nvSpPr>
        <p:spPr>
          <a:xfrm>
            <a:off x="4733053" y="5398001"/>
            <a:ext cx="4283367" cy="13695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Ryu JH, 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Dua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V, 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Pistikopoulos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EN. A bilevel programming framework for enterprise-wide process networks under uncertainty.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100" i="1" u="sng" strike="noStrike" cap="none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IN" sz="1000" b="0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Avraamidou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and 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Pistikopoulos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E.N., 2017. A multi-parametric bi-level optimization strategy for hierarchical model predictive control. 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C3D7FED-B560-D3A2-5B9A-A109B5C93ECC}"/>
              </a:ext>
            </a:extLst>
          </p:cNvPr>
          <p:cNvSpPr/>
          <p:nvPr/>
        </p:nvSpPr>
        <p:spPr>
          <a:xfrm flipV="1">
            <a:off x="2677507" y="3704859"/>
            <a:ext cx="2175946" cy="107001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4A083C-FE6E-10AE-DA17-FE2364C692B8}"/>
              </a:ext>
            </a:extLst>
          </p:cNvPr>
          <p:cNvSpPr txBox="1"/>
          <p:nvPr/>
        </p:nvSpPr>
        <p:spPr>
          <a:xfrm>
            <a:off x="2730666" y="3734797"/>
            <a:ext cx="2175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Strengthening the </a:t>
            </a:r>
            <a:r>
              <a:rPr lang="en-US" sz="1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understanding of bilevel and multilevel decision-making problems.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3A57591F-D412-F59B-F4CF-5FA428A900BB}"/>
              </a:ext>
            </a:extLst>
          </p:cNvPr>
          <p:cNvSpPr/>
          <p:nvPr/>
        </p:nvSpPr>
        <p:spPr>
          <a:xfrm rot="10800000" flipV="1">
            <a:off x="3229651" y="1286967"/>
            <a:ext cx="1983705" cy="99609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E97F01-266B-E667-E4F0-7B7A2A0D2DC6}"/>
              </a:ext>
            </a:extLst>
          </p:cNvPr>
          <p:cNvSpPr txBox="1"/>
          <p:nvPr/>
        </p:nvSpPr>
        <p:spPr>
          <a:xfrm>
            <a:off x="3229651" y="1404716"/>
            <a:ext cx="2049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better understanding of  solving Hierarchical MPC Control structures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FDCB4316-7516-0FA1-962E-7FEAB3A62CCF}"/>
              </a:ext>
            </a:extLst>
          </p:cNvPr>
          <p:cNvSpPr/>
          <p:nvPr/>
        </p:nvSpPr>
        <p:spPr>
          <a:xfrm flipV="1">
            <a:off x="5676798" y="2456466"/>
            <a:ext cx="2406526" cy="112572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C570A5-CA73-6D04-D357-7488414B22B5}"/>
              </a:ext>
            </a:extLst>
          </p:cNvPr>
          <p:cNvSpPr txBox="1"/>
          <p:nvPr/>
        </p:nvSpPr>
        <p:spPr>
          <a:xfrm>
            <a:off x="5778217" y="2546009"/>
            <a:ext cx="2305107" cy="954107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Extending the </a:t>
            </a:r>
            <a:r>
              <a:rPr lang="en-US" sz="1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BMPC</a:t>
            </a:r>
            <a:r>
              <a:rPr lang="en-IN" dirty="0">
                <a:solidFill>
                  <a:srgbClr val="C00000"/>
                </a:solidFill>
              </a:rPr>
              <a:t> algorithm to more complex systems like buildings in </a:t>
            </a:r>
          </a:p>
          <a:p>
            <a:r>
              <a:rPr lang="en-IN" dirty="0">
                <a:solidFill>
                  <a:srgbClr val="C00000"/>
                </a:solidFill>
              </a:rPr>
              <a:t>the future.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D5E24A-BB31-EA4D-18B8-E9CD1B053637}"/>
              </a:ext>
            </a:extLst>
          </p:cNvPr>
          <p:cNvCxnSpPr>
            <a:cxnSpLocks/>
          </p:cNvCxnSpPr>
          <p:nvPr/>
        </p:nvCxnSpPr>
        <p:spPr>
          <a:xfrm flipV="1">
            <a:off x="1301727" y="3476408"/>
            <a:ext cx="1983705" cy="656369"/>
          </a:xfrm>
          <a:prstGeom prst="straightConnector1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DE971F-7B05-9574-0F71-E232356A3C71}"/>
              </a:ext>
            </a:extLst>
          </p:cNvPr>
          <p:cNvCxnSpPr>
            <a:cxnSpLocks/>
          </p:cNvCxnSpPr>
          <p:nvPr/>
        </p:nvCxnSpPr>
        <p:spPr>
          <a:xfrm flipV="1">
            <a:off x="3285432" y="2476021"/>
            <a:ext cx="1285772" cy="9960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C5D034-B95A-5B4E-E1A5-0DD475C4F2C6}"/>
              </a:ext>
            </a:extLst>
          </p:cNvPr>
          <p:cNvCxnSpPr>
            <a:cxnSpLocks/>
          </p:cNvCxnSpPr>
          <p:nvPr/>
        </p:nvCxnSpPr>
        <p:spPr>
          <a:xfrm flipV="1">
            <a:off x="4571204" y="2213339"/>
            <a:ext cx="1754147" cy="265158"/>
          </a:xfrm>
          <a:prstGeom prst="straightConnector1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D1E1D4-F6DC-4625-0233-35A00A6E5128}"/>
              </a:ext>
            </a:extLst>
          </p:cNvPr>
          <p:cNvCxnSpPr>
            <a:cxnSpLocks/>
          </p:cNvCxnSpPr>
          <p:nvPr/>
        </p:nvCxnSpPr>
        <p:spPr>
          <a:xfrm flipV="1">
            <a:off x="6325351" y="1239711"/>
            <a:ext cx="1383255" cy="964435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2C50B63A-8CE2-1C4E-38CC-2E18E1C0C4E7}"/>
              </a:ext>
            </a:extLst>
          </p:cNvPr>
          <p:cNvSpPr/>
          <p:nvPr/>
        </p:nvSpPr>
        <p:spPr>
          <a:xfrm>
            <a:off x="888235" y="3233574"/>
            <a:ext cx="1428939" cy="656368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627A36-D97B-4A3F-39CD-6823F7E47717}"/>
              </a:ext>
            </a:extLst>
          </p:cNvPr>
          <p:cNvSpPr txBox="1"/>
          <p:nvPr/>
        </p:nvSpPr>
        <p:spPr>
          <a:xfrm>
            <a:off x="919637" y="3329398"/>
            <a:ext cx="149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Started with a simple system</a:t>
            </a:r>
          </a:p>
        </p:txBody>
      </p:sp>
    </p:spTree>
    <p:extLst>
      <p:ext uri="{BB962C8B-B14F-4D97-AF65-F5344CB8AC3E}">
        <p14:creationId xmlns:p14="http://schemas.microsoft.com/office/powerpoint/2010/main" val="380671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5e70d0ad4_0_22"/>
          <p:cNvSpPr txBox="1"/>
          <p:nvPr/>
        </p:nvSpPr>
        <p:spPr>
          <a:xfrm>
            <a:off x="281941" y="111389"/>
            <a:ext cx="2912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sp>
        <p:nvSpPr>
          <p:cNvPr id="470" name="Google Shape;470;g155e70d0ad4_0_22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23</a:t>
            </a:fld>
            <a:endParaRPr b="1"/>
          </a:p>
        </p:txBody>
      </p:sp>
      <p:pic>
        <p:nvPicPr>
          <p:cNvPr id="471" name="Google Shape;471;g155e70d0ad4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7481" y="1755670"/>
            <a:ext cx="3071103" cy="1931963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3" name="Google Shape;473;g155e70d0ad4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155e70d0ad4_0_22" descr="MSc Cognitive Science Admission 2014-15, Indian Institute of Technology (IIT),  Gandhinag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55e70d0ad4_0_22"/>
          <p:cNvSpPr txBox="1"/>
          <p:nvPr/>
        </p:nvSpPr>
        <p:spPr>
          <a:xfrm>
            <a:off x="3016283" y="350461"/>
            <a:ext cx="3167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IN" sz="2800" b="1" dirty="0">
                <a:solidFill>
                  <a:srgbClr val="00B0F0"/>
                </a:solidFill>
                <a:latin typeface="Playfair Display" panose="00000500000000000000" pitchFamily="2" charset="0"/>
              </a:rPr>
              <a:t>Acknowledgment</a:t>
            </a:r>
            <a:endParaRPr dirty="0">
              <a:solidFill>
                <a:srgbClr val="00B0F0"/>
              </a:solidFill>
              <a:latin typeface="Playfair Display" panose="00000500000000000000" pitchFamily="2" charset="0"/>
            </a:endParaRPr>
          </a:p>
        </p:txBody>
      </p:sp>
      <p:sp>
        <p:nvSpPr>
          <p:cNvPr id="476" name="Google Shape;476;g155e70d0ad4_0_22"/>
          <p:cNvSpPr txBox="1"/>
          <p:nvPr/>
        </p:nvSpPr>
        <p:spPr>
          <a:xfrm>
            <a:off x="651147" y="1774524"/>
            <a:ext cx="4351831" cy="1908184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700"/>
            </a:pPr>
            <a:r>
              <a:rPr lang="en-IN" sz="1600" dirty="0">
                <a:solidFill>
                  <a:schemeClr val="dk1"/>
                </a:solidFill>
                <a:latin typeface="Playfair Display" panose="00000500000000000000" pitchFamily="2" charset="0"/>
              </a:rPr>
              <a:t>I am thankful to the Post-doc in our research group </a:t>
            </a:r>
            <a:r>
              <a:rPr lang="en-IN" sz="1600" dirty="0" err="1">
                <a:solidFill>
                  <a:schemeClr val="dk1"/>
                </a:solidFill>
                <a:latin typeface="Playfair Display" panose="00000500000000000000" pitchFamily="2" charset="0"/>
              </a:rPr>
              <a:t>Dr.</a:t>
            </a:r>
            <a:r>
              <a:rPr lang="en-IN" sz="1600" dirty="0">
                <a:solidFill>
                  <a:schemeClr val="dk1"/>
                </a:solidFill>
                <a:latin typeface="Playfair Display" panose="00000500000000000000" pitchFamily="2" charset="0"/>
              </a:rPr>
              <a:t> Radhe Saini for his guidance during my course project. </a:t>
            </a:r>
            <a:endParaRPr sz="1600" dirty="0">
              <a:solidFill>
                <a:schemeClr val="dk1"/>
              </a:solidFill>
              <a:latin typeface="Playfair Display" panose="00000500000000000000" pitchFamily="2" charset="0"/>
            </a:endParaRPr>
          </a:p>
          <a:p>
            <a:pPr algn="ctr">
              <a:buSzPts val="1700"/>
            </a:pPr>
            <a:endParaRPr sz="1600" dirty="0">
              <a:solidFill>
                <a:schemeClr val="dk1"/>
              </a:solidFill>
              <a:latin typeface="Playfair Display" panose="00000500000000000000" pitchFamily="2" charset="0"/>
            </a:endParaRPr>
          </a:p>
          <a:p>
            <a:pPr algn="ctr">
              <a:buSzPts val="1700"/>
            </a:pPr>
            <a:r>
              <a:rPr lang="en-IN" sz="1600" dirty="0">
                <a:solidFill>
                  <a:schemeClr val="dk1"/>
                </a:solidFill>
                <a:latin typeface="Playfair Display" panose="00000500000000000000" pitchFamily="2" charset="0"/>
              </a:rPr>
              <a:t>I am also thankful to Prof. Hari S. Ganesh’s research group </a:t>
            </a:r>
            <a:endParaRPr sz="1600" dirty="0">
              <a:solidFill>
                <a:schemeClr val="dk1"/>
              </a:solidFill>
              <a:latin typeface="Playfair Display" panose="00000500000000000000" pitchFamily="2" charset="0"/>
            </a:endParaRPr>
          </a:p>
          <a:p>
            <a:pPr algn="ctr">
              <a:buSzPts val="1700"/>
            </a:pPr>
            <a:r>
              <a:rPr lang="en-IN" sz="1600" dirty="0">
                <a:solidFill>
                  <a:schemeClr val="dk1"/>
                </a:solidFill>
                <a:latin typeface="Playfair Display" panose="00000500000000000000" pitchFamily="2" charset="0"/>
              </a:rPr>
              <a:t>members for their support.</a:t>
            </a:r>
            <a:endParaRPr sz="1600" dirty="0">
              <a:latin typeface="Playfair Display" panose="00000500000000000000" pitchFamily="2" charset="0"/>
            </a:endParaRPr>
          </a:p>
        </p:txBody>
      </p:sp>
      <p:sp>
        <p:nvSpPr>
          <p:cNvPr id="477" name="Google Shape;477;g155e70d0ad4_0_22"/>
          <p:cNvSpPr txBox="1"/>
          <p:nvPr/>
        </p:nvSpPr>
        <p:spPr>
          <a:xfrm>
            <a:off x="688855" y="4424021"/>
            <a:ext cx="3000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200"/>
            </a:pPr>
            <a:r>
              <a:rPr lang="en-IN" sz="3200" b="1" i="1" dirty="0">
                <a:solidFill>
                  <a:srgbClr val="C00000"/>
                </a:solidFill>
              </a:rPr>
              <a:t>Thank </a:t>
            </a:r>
            <a:r>
              <a:rPr lang="en-IN" sz="3200" b="1" i="1" dirty="0">
                <a:solidFill>
                  <a:srgbClr val="C00000"/>
                </a:solidFill>
                <a:latin typeface="Playfair Display" panose="00000500000000000000" pitchFamily="2" charset="0"/>
              </a:rPr>
              <a:t>You</a:t>
            </a:r>
            <a:r>
              <a:rPr lang="en-IN" sz="3200" b="1" i="1" dirty="0">
                <a:solidFill>
                  <a:srgbClr val="C00000"/>
                </a:solidFill>
              </a:rPr>
              <a:t>!</a:t>
            </a:r>
            <a:endParaRPr sz="3200" b="1" i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441D9-A9AA-7615-5B37-A3CDFDAB8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39117"/>
            <a:ext cx="4000025" cy="9116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3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ee01f161d_0_0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790879" y="233777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dirty="0">
                <a:solidFill>
                  <a:srgbClr val="CC0000"/>
                </a:solidFill>
              </a:rPr>
              <a:t>            </a:t>
            </a:r>
            <a:r>
              <a:rPr lang="en-IN" sz="2800" b="1" dirty="0">
                <a:solidFill>
                  <a:srgbClr val="00B0F0"/>
                </a:solidFill>
              </a:rPr>
              <a:t>Temperature Control Lab (TCLab)</a:t>
            </a:r>
            <a:endParaRPr sz="2800" b="1" i="1" dirty="0">
              <a:solidFill>
                <a:srgbClr val="00B0F0"/>
              </a:solidFill>
            </a:endParaRPr>
          </a:p>
        </p:txBody>
      </p:sp>
      <p:sp>
        <p:nvSpPr>
          <p:cNvPr id="144" name="Google Shape;144;gfee01f161d_0_0"/>
          <p:cNvSpPr txBox="1"/>
          <p:nvPr/>
        </p:nvSpPr>
        <p:spPr>
          <a:xfrm>
            <a:off x="651851" y="1073751"/>
            <a:ext cx="8436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>
              <a:buSzPts val="1400"/>
            </a:pPr>
            <a:endParaRPr sz="1800"/>
          </a:p>
          <a:p>
            <a:pPr marL="342891" indent="-253994">
              <a:buSzPts val="1400"/>
            </a:pPr>
            <a:endParaRPr sz="1800"/>
          </a:p>
        </p:txBody>
      </p:sp>
      <p:sp>
        <p:nvSpPr>
          <p:cNvPr id="145" name="Google Shape;145;gfee01f161d_0_0"/>
          <p:cNvSpPr txBox="1"/>
          <p:nvPr/>
        </p:nvSpPr>
        <p:spPr>
          <a:xfrm>
            <a:off x="597151" y="1445076"/>
            <a:ext cx="7583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fee01f161d_0_0"/>
          <p:cNvSpPr txBox="1"/>
          <p:nvPr/>
        </p:nvSpPr>
        <p:spPr>
          <a:xfrm>
            <a:off x="348793" y="1360002"/>
            <a:ext cx="8512404" cy="4278064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891" indent="-342891">
              <a:buSzPts val="1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B1B1B"/>
                </a:solidFill>
                <a:latin typeface="+mn-lt"/>
              </a:rPr>
              <a:t>An application of feedback control with an Arduino, an LED, two heaters, and two temperature sensors.</a:t>
            </a:r>
          </a:p>
          <a:p>
            <a:pPr marL="342891" indent="-342891"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891" indent="-342891"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>
              <a:buSzPts val="1400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891" indent="-342891"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891" indent="-342891"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891" indent="-342891"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891" indent="-342891"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891" indent="-342891"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891" indent="-342891"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891" indent="-342891"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891" indent="-342891"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>
              <a:buSzPts val="1400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891" indent="-342891"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>
              <a:buSzPts val="1400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>
              <a:buSzPts val="1400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891" indent="-342891">
              <a:buSzPts val="1400"/>
              <a:buFont typeface="+mj-lt"/>
              <a:buAutoNum type="arabicPeriod"/>
            </a:pPr>
            <a:endParaRPr lang="en-US" dirty="0">
              <a:solidFill>
                <a:srgbClr val="1B1B1B"/>
              </a:solidFill>
              <a:latin typeface="+mn-lt"/>
            </a:endParaRPr>
          </a:p>
          <a:p>
            <a:pPr marL="342891" indent="-342891">
              <a:buSzPts val="1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B1B1B"/>
                </a:solidFill>
                <a:latin typeface="+mn-lt"/>
              </a:rPr>
              <a:t>A MIMO device for understanding the principles of </a:t>
            </a:r>
            <a:r>
              <a:rPr lang="en-US" b="1" i="1" dirty="0">
                <a:solidFill>
                  <a:schemeClr val="accent5"/>
                </a:solidFill>
                <a:latin typeface="+mn-lt"/>
              </a:rPr>
              <a:t>modeling, estimation, and control</a:t>
            </a:r>
            <a:r>
              <a:rPr lang="en-US" b="1" i="1" dirty="0">
                <a:solidFill>
                  <a:srgbClr val="1B1B1B"/>
                </a:solidFill>
                <a:latin typeface="+mn-lt"/>
              </a:rPr>
              <a:t>.</a:t>
            </a:r>
          </a:p>
        </p:txBody>
      </p:sp>
      <p:sp>
        <p:nvSpPr>
          <p:cNvPr id="147" name="Google Shape;147;gfee01f161d_0_0"/>
          <p:cNvSpPr txBox="1"/>
          <p:nvPr/>
        </p:nvSpPr>
        <p:spPr>
          <a:xfrm>
            <a:off x="4719555" y="6201266"/>
            <a:ext cx="4151071" cy="49241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Image Source Link: 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http://apmonitor.com/pdc/index.php/Main/ArduinoTemperatureControl</a:t>
            </a:r>
            <a:endParaRPr lang="en-IN" dirty="0"/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1"/>
            <a:ext cx="914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3414547" y="733623"/>
            <a:ext cx="1817447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700"/>
            </a:pPr>
            <a:r>
              <a:rPr lang="en-IN" sz="1700" b="1" i="1" dirty="0">
                <a:solidFill>
                  <a:srgbClr val="CC0000"/>
                </a:solidFill>
              </a:rPr>
              <a:t>Introduction</a:t>
            </a:r>
            <a:endParaRPr sz="1700" b="1" i="1" dirty="0">
              <a:solidFill>
                <a:srgbClr val="CC0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8854AB-04C9-E263-226B-08B1424E9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72" y="2439640"/>
            <a:ext cx="4055411" cy="2005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0E033-D2EB-607D-B37C-0979537D062A}"/>
              </a:ext>
            </a:extLst>
          </p:cNvPr>
          <p:cNvSpPr txBox="1"/>
          <p:nvPr/>
        </p:nvSpPr>
        <p:spPr>
          <a:xfrm>
            <a:off x="4524022" y="4599958"/>
            <a:ext cx="4055411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+mn-lt"/>
              </a:rPr>
              <a:t>Temperature sensors and heater transistors with connections to an Arduino Leonardo.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82EB766-0AC7-79AF-91D2-71BCCDCE3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63" y="2342979"/>
            <a:ext cx="2663656" cy="21131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00E5A8A-D6BA-A48F-4782-BCFE6FB04536}"/>
              </a:ext>
            </a:extLst>
          </p:cNvPr>
          <p:cNvCxnSpPr/>
          <p:nvPr/>
        </p:nvCxnSpPr>
        <p:spPr>
          <a:xfrm rot="16200000" flipH="1">
            <a:off x="2089851" y="3770808"/>
            <a:ext cx="1550257" cy="324608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5391DBD-4873-F810-839C-67969EA900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5628" y="3658830"/>
            <a:ext cx="1741695" cy="359523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E00F4B-F6C9-7BFE-AA20-5AEA273FFB0C}"/>
              </a:ext>
            </a:extLst>
          </p:cNvPr>
          <p:cNvSpPr txBox="1"/>
          <p:nvPr/>
        </p:nvSpPr>
        <p:spPr>
          <a:xfrm>
            <a:off x="2123711" y="4702269"/>
            <a:ext cx="169414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Temperature Sensors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0098B48-37B8-5FE4-6CE0-C625CF46061C}"/>
              </a:ext>
            </a:extLst>
          </p:cNvPr>
          <p:cNvCxnSpPr>
            <a:cxnSpLocks/>
          </p:cNvCxnSpPr>
          <p:nvPr/>
        </p:nvCxnSpPr>
        <p:spPr>
          <a:xfrm>
            <a:off x="3414545" y="3668139"/>
            <a:ext cx="1107661" cy="355373"/>
          </a:xfrm>
          <a:prstGeom prst="bentConnector3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3378DE-04A3-D502-1056-DCFB723DB3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0683" y="2489146"/>
            <a:ext cx="1496033" cy="76319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393B23F-66A9-29C3-1710-525DD81D6858}"/>
              </a:ext>
            </a:extLst>
          </p:cNvPr>
          <p:cNvCxnSpPr/>
          <p:nvPr/>
        </p:nvCxnSpPr>
        <p:spPr>
          <a:xfrm rot="10800000" flipV="1">
            <a:off x="1523089" y="2651322"/>
            <a:ext cx="1182304" cy="8484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F8FDB2-28AC-2C06-7B33-93C6E50CBC77}"/>
              </a:ext>
            </a:extLst>
          </p:cNvPr>
          <p:cNvSpPr txBox="1"/>
          <p:nvPr/>
        </p:nvSpPr>
        <p:spPr>
          <a:xfrm>
            <a:off x="558025" y="2489145"/>
            <a:ext cx="96912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 Heaters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1795F26B-6ABC-879B-44E5-20750B56E4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0683" y="3051496"/>
            <a:ext cx="1106135" cy="10406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BB63E0-EB4E-81FB-2BA4-A47295895988}"/>
              </a:ext>
            </a:extLst>
          </p:cNvPr>
          <p:cNvSpPr txBox="1"/>
          <p:nvPr/>
        </p:nvSpPr>
        <p:spPr>
          <a:xfrm>
            <a:off x="556614" y="3019346"/>
            <a:ext cx="96912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Epoxy</a:t>
            </a:r>
          </a:p>
        </p:txBody>
      </p:sp>
    </p:spTree>
    <p:extLst>
      <p:ext uri="{BB962C8B-B14F-4D97-AF65-F5344CB8AC3E}">
        <p14:creationId xmlns:p14="http://schemas.microsoft.com/office/powerpoint/2010/main" val="251270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4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ee01f161d_0_0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838008" y="233777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dirty="0">
                <a:solidFill>
                  <a:srgbClr val="CC0000"/>
                </a:solidFill>
              </a:rPr>
              <a:t>            </a:t>
            </a:r>
            <a:r>
              <a:rPr lang="en-IN" sz="2800" b="1" dirty="0">
                <a:solidFill>
                  <a:srgbClr val="00B0F0"/>
                </a:solidFill>
              </a:rPr>
              <a:t>Temperature Control Lab (TCLab)</a:t>
            </a:r>
            <a:endParaRPr sz="2800" b="1" i="1" dirty="0">
              <a:solidFill>
                <a:srgbClr val="00B0F0"/>
              </a:solidFill>
            </a:endParaRPr>
          </a:p>
        </p:txBody>
      </p:sp>
      <p:sp>
        <p:nvSpPr>
          <p:cNvPr id="144" name="Google Shape;144;gfee01f161d_0_0"/>
          <p:cNvSpPr txBox="1"/>
          <p:nvPr/>
        </p:nvSpPr>
        <p:spPr>
          <a:xfrm>
            <a:off x="651863" y="1073695"/>
            <a:ext cx="8436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>
              <a:buSzPts val="1400"/>
            </a:pPr>
            <a:endParaRPr sz="1800"/>
          </a:p>
          <a:p>
            <a:pPr marL="342891" indent="-253994">
              <a:buSzPts val="1400"/>
            </a:pPr>
            <a:endParaRPr sz="1800"/>
          </a:p>
        </p:txBody>
      </p:sp>
      <p:sp>
        <p:nvSpPr>
          <p:cNvPr id="145" name="Google Shape;145;gfee01f161d_0_0"/>
          <p:cNvSpPr txBox="1"/>
          <p:nvPr/>
        </p:nvSpPr>
        <p:spPr>
          <a:xfrm>
            <a:off x="597151" y="1445076"/>
            <a:ext cx="7583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fee01f161d_0_0"/>
          <p:cNvSpPr txBox="1"/>
          <p:nvPr/>
        </p:nvSpPr>
        <p:spPr>
          <a:xfrm>
            <a:off x="4690428" y="6191879"/>
            <a:ext cx="4617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lang="en-IN" sz="1000" i="1" u="sng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>
              <a:buSzPts val="1000"/>
            </a:pPr>
            <a:r>
              <a:rPr lang="en-IN" sz="1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lang="en-IN" dirty="0"/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1"/>
            <a:ext cx="914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3337232" y="837318"/>
            <a:ext cx="2318971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700"/>
            </a:pPr>
            <a:r>
              <a:rPr lang="en-IN" sz="1700" b="1" i="1" dirty="0">
                <a:solidFill>
                  <a:srgbClr val="CC0000"/>
                </a:solidFill>
              </a:rPr>
              <a:t>Working Principle</a:t>
            </a:r>
            <a:endParaRPr sz="1700" b="1" i="1" dirty="0">
              <a:solidFill>
                <a:srgbClr val="CC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B9DA2-FCD7-C0B9-64A4-4F04AE3539ED}"/>
              </a:ext>
            </a:extLst>
          </p:cNvPr>
          <p:cNvSpPr txBox="1"/>
          <p:nvPr/>
        </p:nvSpPr>
        <p:spPr>
          <a:xfrm>
            <a:off x="353550" y="1424991"/>
            <a:ext cx="8601915" cy="42381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09D53-4FCF-99D8-756C-1EA2282E87CB}"/>
              </a:ext>
            </a:extLst>
          </p:cNvPr>
          <p:cNvSpPr txBox="1"/>
          <p:nvPr/>
        </p:nvSpPr>
        <p:spPr>
          <a:xfrm>
            <a:off x="2290715" y="2382439"/>
            <a:ext cx="147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75357-35EB-56BF-6666-894BAD20FC18}"/>
              </a:ext>
            </a:extLst>
          </p:cNvPr>
          <p:cNvSpPr txBox="1"/>
          <p:nvPr/>
        </p:nvSpPr>
        <p:spPr>
          <a:xfrm>
            <a:off x="3209992" y="2062311"/>
            <a:ext cx="210954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PC</a:t>
            </a:r>
          </a:p>
          <a:p>
            <a:r>
              <a:rPr lang="en-US" dirty="0"/>
              <a:t>  (MATLAB/SIMULINK)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10F81-FC71-2C40-D796-2F0A1C4AA07C}"/>
              </a:ext>
            </a:extLst>
          </p:cNvPr>
          <p:cNvSpPr txBox="1"/>
          <p:nvPr/>
        </p:nvSpPr>
        <p:spPr>
          <a:xfrm>
            <a:off x="3435791" y="3157981"/>
            <a:ext cx="1697508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ARDUINO UNO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BA1D9-37D7-1974-FD17-7638DCA68D35}"/>
              </a:ext>
            </a:extLst>
          </p:cNvPr>
          <p:cNvSpPr txBox="1"/>
          <p:nvPr/>
        </p:nvSpPr>
        <p:spPr>
          <a:xfrm>
            <a:off x="1129254" y="4600531"/>
            <a:ext cx="168093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SUPPLY  DC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182A0-9EAD-0D62-C685-0ADE7EF631F6}"/>
              </a:ext>
            </a:extLst>
          </p:cNvPr>
          <p:cNvSpPr txBox="1"/>
          <p:nvPr/>
        </p:nvSpPr>
        <p:spPr>
          <a:xfrm>
            <a:off x="3403073" y="4598212"/>
            <a:ext cx="176292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HEATER</a:t>
            </a:r>
          </a:p>
          <a:p>
            <a:pPr algn="ctr"/>
            <a:r>
              <a:rPr lang="en-US" dirty="0"/>
              <a:t>TIP41C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AEFB8-1185-0A51-0231-34EB624D2EF4}"/>
              </a:ext>
            </a:extLst>
          </p:cNvPr>
          <p:cNvSpPr txBox="1"/>
          <p:nvPr/>
        </p:nvSpPr>
        <p:spPr>
          <a:xfrm>
            <a:off x="5779372" y="4588786"/>
            <a:ext cx="163533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 SENSOR (LM35)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0B68D0-D6C5-DD61-DF27-C6502A01E657}"/>
              </a:ext>
            </a:extLst>
          </p:cNvPr>
          <p:cNvCxnSpPr>
            <a:cxnSpLocks/>
          </p:cNvCxnSpPr>
          <p:nvPr/>
        </p:nvCxnSpPr>
        <p:spPr>
          <a:xfrm flipH="1">
            <a:off x="4275118" y="2585531"/>
            <a:ext cx="3708" cy="57244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C4B5F2-A5D8-81DE-3088-A5BCB29FC92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284537" y="3896646"/>
            <a:ext cx="8" cy="701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CFD02C-F51C-AC71-8CB2-7B7534FED2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10193" y="4859823"/>
            <a:ext cx="592881" cy="2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4EEB0A-0882-777D-4CA5-D9B8CA2A117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166002" y="4850396"/>
            <a:ext cx="613371" cy="9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3784029E-2502-483D-BB2F-E5E4451683D4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5334434" y="3326180"/>
            <a:ext cx="1061473" cy="14637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1942177-3755-4384-48E6-3C492E828102}"/>
              </a:ext>
            </a:extLst>
          </p:cNvPr>
          <p:cNvSpPr txBox="1"/>
          <p:nvPr/>
        </p:nvSpPr>
        <p:spPr>
          <a:xfrm>
            <a:off x="7275048" y="3752637"/>
            <a:ext cx="89088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Analog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Signal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B82065-B9F1-5DCA-70FC-F8B7DEEC8BE7}"/>
              </a:ext>
            </a:extLst>
          </p:cNvPr>
          <p:cNvSpPr txBox="1"/>
          <p:nvPr/>
        </p:nvSpPr>
        <p:spPr>
          <a:xfrm flipH="1">
            <a:off x="4312786" y="3940406"/>
            <a:ext cx="83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  <a:p>
            <a:r>
              <a:rPr lang="en-US" sz="1200" dirty="0"/>
              <a:t>(0-100%)</a:t>
            </a:r>
          </a:p>
        </p:txBody>
      </p:sp>
      <p:sp>
        <p:nvSpPr>
          <p:cNvPr id="9" name="Google Shape;147;gfee01f161d_0_0">
            <a:extLst>
              <a:ext uri="{FF2B5EF4-FFF2-40B4-BE49-F238E27FC236}">
                <a16:creationId xmlns:a16="http://schemas.microsoft.com/office/drawing/2014/main" id="{DF96C75A-95E1-3B2D-D0D8-9AD8EDF3A9E0}"/>
              </a:ext>
            </a:extLst>
          </p:cNvPr>
          <p:cNvSpPr txBox="1"/>
          <p:nvPr/>
        </p:nvSpPr>
        <p:spPr>
          <a:xfrm>
            <a:off x="4690428" y="6195047"/>
            <a:ext cx="4617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lang="en-IN" sz="1000" i="1" u="sng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>
              <a:buSzPts val="1000"/>
            </a:pPr>
            <a:r>
              <a:rPr lang="en-IN" sz="1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lang="en-IN" dirty="0"/>
          </a:p>
        </p:txBody>
      </p:sp>
      <p:sp>
        <p:nvSpPr>
          <p:cNvPr id="10" name="Google Shape;147;gfee01f161d_0_0">
            <a:extLst>
              <a:ext uri="{FF2B5EF4-FFF2-40B4-BE49-F238E27FC236}">
                <a16:creationId xmlns:a16="http://schemas.microsoft.com/office/drawing/2014/main" id="{7BC4AA54-3AAB-0692-FACA-D7350865EC0E}"/>
              </a:ext>
            </a:extLst>
          </p:cNvPr>
          <p:cNvSpPr txBox="1"/>
          <p:nvPr/>
        </p:nvSpPr>
        <p:spPr>
          <a:xfrm>
            <a:off x="4690430" y="5965720"/>
            <a:ext cx="4265036" cy="80018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Reference: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Application of different control algorithms on a ‘home-made’ temperature control lab kit.</a:t>
            </a:r>
          </a:p>
          <a:p>
            <a:pPr>
              <a:buSzPts val="1000"/>
            </a:pPr>
            <a:r>
              <a:rPr lang="en-US" sz="1000" i="1" u="sng" dirty="0">
                <a:solidFill>
                  <a:srgbClr val="222222"/>
                </a:solidFill>
                <a:latin typeface="Arial" panose="020B0604020202020204" pitchFamily="34" charset="0"/>
              </a:rPr>
              <a:t>Reference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: https://apmonitor.com/pdc/index.php/Main/TCLabSensor</a:t>
            </a:r>
          </a:p>
          <a:p>
            <a:pPr>
              <a:buSzPts val="1000"/>
            </a:pPr>
            <a:r>
              <a:rPr lang="en-US" sz="1000" i="1" u="sng" dirty="0">
                <a:solidFill>
                  <a:srgbClr val="222222"/>
                </a:solidFill>
                <a:latin typeface="Arial" panose="020B0604020202020204" pitchFamily="34" charset="0"/>
              </a:rPr>
              <a:t>Reference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: The basics of Arduino: Reading Voltage- Device Plus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E0685ED-8116-A4CE-56E0-04788B6D1ED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126996" y="2982637"/>
            <a:ext cx="1335471" cy="38280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0ACF5E-8D9A-5405-7E3C-2F4002EC8364}"/>
              </a:ext>
            </a:extLst>
          </p:cNvPr>
          <p:cNvSpPr txBox="1"/>
          <p:nvPr/>
        </p:nvSpPr>
        <p:spPr>
          <a:xfrm>
            <a:off x="6462466" y="2659472"/>
            <a:ext cx="20085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Microcontroller board for hardware and software communication.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63F9B8E-44E7-CE05-0865-FC52EF28E21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146073" y="2053761"/>
            <a:ext cx="1320556" cy="27118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56EE01-33BE-8FA8-5139-65F507342721}"/>
              </a:ext>
            </a:extLst>
          </p:cNvPr>
          <p:cNvSpPr txBox="1"/>
          <p:nvPr/>
        </p:nvSpPr>
        <p:spPr>
          <a:xfrm>
            <a:off x="6466629" y="1822929"/>
            <a:ext cx="200852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Implementation of control algorithm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9915D9F-1F8A-5F0E-5A76-7BFB744DA6CF}"/>
              </a:ext>
            </a:extLst>
          </p:cNvPr>
          <p:cNvCxnSpPr>
            <a:cxnSpLocks/>
          </p:cNvCxnSpPr>
          <p:nvPr/>
        </p:nvCxnSpPr>
        <p:spPr>
          <a:xfrm rot="10800000">
            <a:off x="2498557" y="3977863"/>
            <a:ext cx="1806872" cy="17807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79DE21-CB73-E4DD-5F1D-E923A2C83C52}"/>
              </a:ext>
            </a:extLst>
          </p:cNvPr>
          <p:cNvSpPr txBox="1"/>
          <p:nvPr/>
        </p:nvSpPr>
        <p:spPr>
          <a:xfrm>
            <a:off x="1153575" y="3744676"/>
            <a:ext cx="13658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Analog output control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03F607-FF2D-0A05-950F-1B280CDCFFF9}"/>
              </a:ext>
            </a:extLst>
          </p:cNvPr>
          <p:cNvSpPr txBox="1"/>
          <p:nvPr/>
        </p:nvSpPr>
        <p:spPr>
          <a:xfrm>
            <a:off x="728765" y="2162103"/>
            <a:ext cx="1956011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Data Acquisition (conversion of analog signal to a digital signal to be understood by software)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F54ADCA-7C05-B135-5F01-63CF81A41042}"/>
              </a:ext>
            </a:extLst>
          </p:cNvPr>
          <p:cNvCxnSpPr>
            <a:stCxn id="5" idx="1"/>
            <a:endCxn id="28" idx="3"/>
          </p:cNvCxnSpPr>
          <p:nvPr/>
        </p:nvCxnSpPr>
        <p:spPr>
          <a:xfrm rot="10800000">
            <a:off x="2684775" y="2669936"/>
            <a:ext cx="751016" cy="857379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D95AC1-18F4-E56A-E58F-1C2E7FD7544B}"/>
              </a:ext>
            </a:extLst>
          </p:cNvPr>
          <p:cNvCxnSpPr>
            <a:endCxn id="155" idx="1"/>
          </p:cNvCxnSpPr>
          <p:nvPr/>
        </p:nvCxnSpPr>
        <p:spPr>
          <a:xfrm>
            <a:off x="6597041" y="3977865"/>
            <a:ext cx="678006" cy="56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0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"/>
          <p:cNvSpPr txBox="1"/>
          <p:nvPr/>
        </p:nvSpPr>
        <p:spPr>
          <a:xfrm>
            <a:off x="5361921" y="3379365"/>
            <a:ext cx="4393023" cy="19722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endParaRPr dirty="0"/>
          </a:p>
        </p:txBody>
      </p:sp>
      <p:sp>
        <p:nvSpPr>
          <p:cNvPr id="349" name="Google Shape;349;p2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5</a:t>
            </a:fld>
            <a:endParaRPr b="1"/>
          </a:p>
        </p:txBody>
      </p:sp>
      <p:sp>
        <p:nvSpPr>
          <p:cNvPr id="350" name="Google Shape;350;p2"/>
          <p:cNvSpPr txBox="1"/>
          <p:nvPr/>
        </p:nvSpPr>
        <p:spPr>
          <a:xfrm>
            <a:off x="169685" y="111400"/>
            <a:ext cx="737407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          System </a:t>
            </a:r>
            <a:r>
              <a:rPr lang="en-IN" sz="2800" b="1" dirty="0" err="1">
                <a:solidFill>
                  <a:srgbClr val="00B0F0"/>
                </a:solidFill>
              </a:rPr>
              <a:t>Modeling</a:t>
            </a:r>
            <a:r>
              <a:rPr lang="en-IN" sz="2800" b="1" dirty="0">
                <a:solidFill>
                  <a:srgbClr val="00B0F0"/>
                </a:solidFill>
              </a:rPr>
              <a:t> and Identification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351" name="Google Shape;35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" descr="MSc Cognitive Science Admission 2014-15, Indian Institute of Technology (IIT),  Gandhinag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"/>
          <p:cNvSpPr txBox="1"/>
          <p:nvPr/>
        </p:nvSpPr>
        <p:spPr>
          <a:xfrm>
            <a:off x="2168167" y="634602"/>
            <a:ext cx="43345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b="1" i="1" dirty="0">
                <a:solidFill>
                  <a:srgbClr val="CC0000"/>
                </a:solidFill>
              </a:rPr>
              <a:t>Dual Heater </a:t>
            </a:r>
            <a:r>
              <a:rPr lang="en-IN" b="1" i="1" dirty="0" err="1">
                <a:solidFill>
                  <a:srgbClr val="CC0000"/>
                </a:solidFill>
              </a:rPr>
              <a:t>Modeling</a:t>
            </a:r>
            <a:r>
              <a:rPr lang="en-IN" b="1" i="1" dirty="0">
                <a:solidFill>
                  <a:srgbClr val="CC0000"/>
                </a:solidFill>
              </a:rPr>
              <a:t> of TCLab (MIMO System)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354" name="Google Shape;354;p2"/>
          <p:cNvSpPr txBox="1"/>
          <p:nvPr/>
        </p:nvSpPr>
        <p:spPr>
          <a:xfrm>
            <a:off x="342901" y="1175652"/>
            <a:ext cx="8339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800"/>
            </a:pPr>
            <a:r>
              <a:rPr lang="en-IN" sz="1800" b="1" i="1">
                <a:latin typeface="Calibri"/>
                <a:ea typeface="Calibri"/>
                <a:cs typeface="Calibri"/>
                <a:sym typeface="Calibri"/>
              </a:rPr>
              <a:t>          Two energy balance equations that describe the dynamic temperature response</a:t>
            </a:r>
            <a:endParaRPr sz="18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"/>
          <p:cNvSpPr txBox="1"/>
          <p:nvPr/>
        </p:nvSpPr>
        <p:spPr>
          <a:xfrm>
            <a:off x="1377051" y="2307778"/>
            <a:ext cx="6913800" cy="34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buSzPts val="1400"/>
            </a:pPr>
            <a:endParaRPr baseline="-25000">
              <a:solidFill>
                <a:schemeClr val="dk1"/>
              </a:solidFill>
            </a:endParaRPr>
          </a:p>
        </p:txBody>
      </p:sp>
      <p:grpSp>
        <p:nvGrpSpPr>
          <p:cNvPr id="357" name="Google Shape;357;p2"/>
          <p:cNvGrpSpPr/>
          <p:nvPr/>
        </p:nvGrpSpPr>
        <p:grpSpPr>
          <a:xfrm>
            <a:off x="281942" y="1839830"/>
            <a:ext cx="7634359" cy="1287780"/>
            <a:chOff x="132592" y="1897380"/>
            <a:chExt cx="7634358" cy="1287780"/>
          </a:xfrm>
        </p:grpSpPr>
        <p:sp>
          <p:nvSpPr>
            <p:cNvPr id="358" name="Google Shape;358;p2"/>
            <p:cNvSpPr txBox="1"/>
            <p:nvPr/>
          </p:nvSpPr>
          <p:spPr>
            <a:xfrm>
              <a:off x="1377050" y="2098852"/>
              <a:ext cx="5171287" cy="40902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t="-1485" b="-1342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IN"/>
                <a:t> </a:t>
              </a:r>
              <a:endParaRPr/>
            </a:p>
          </p:txBody>
        </p:sp>
        <p:grpSp>
          <p:nvGrpSpPr>
            <p:cNvPr id="359" name="Google Shape;359;p2"/>
            <p:cNvGrpSpPr/>
            <p:nvPr/>
          </p:nvGrpSpPr>
          <p:grpSpPr>
            <a:xfrm>
              <a:off x="132592" y="1897380"/>
              <a:ext cx="7634358" cy="1287780"/>
              <a:chOff x="132592" y="1897380"/>
              <a:chExt cx="7634358" cy="1287780"/>
            </a:xfrm>
          </p:grpSpPr>
          <p:sp>
            <p:nvSpPr>
              <p:cNvPr id="360" name="Google Shape;360;p2"/>
              <p:cNvSpPr txBox="1"/>
              <p:nvPr/>
            </p:nvSpPr>
            <p:spPr>
              <a:xfrm>
                <a:off x="132592" y="2574651"/>
                <a:ext cx="7634358" cy="501356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-2426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SzPts val="1400"/>
                </a:pPr>
                <a:r>
                  <a:rPr lang="en-IN"/>
                  <a:t> </a:t>
                </a: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975360" y="1897380"/>
                <a:ext cx="6568399" cy="1287780"/>
              </a:xfrm>
              <a:prstGeom prst="rect">
                <a:avLst/>
              </a:prstGeom>
              <a:noFill/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400"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" name="Google Shape;147;gfee01f161d_0_0">
            <a:extLst>
              <a:ext uri="{FF2B5EF4-FFF2-40B4-BE49-F238E27FC236}">
                <a16:creationId xmlns:a16="http://schemas.microsoft.com/office/drawing/2014/main" id="{57AFC0D4-7CEB-45C7-8E78-D4D3CBBB2D5C}"/>
              </a:ext>
            </a:extLst>
          </p:cNvPr>
          <p:cNvSpPr txBox="1"/>
          <p:nvPr/>
        </p:nvSpPr>
        <p:spPr>
          <a:xfrm>
            <a:off x="6545949" y="6264227"/>
            <a:ext cx="2136653" cy="49241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Reference link: 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apmonitor.com/do (John D. </a:t>
            </a: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Hedengren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4BB06AF-2EF7-B3D8-8199-3594EE33E68F}"/>
                  </a:ext>
                </a:extLst>
              </p14:cNvPr>
              <p14:cNvContentPartPr/>
              <p14:nvPr/>
            </p14:nvContentPartPr>
            <p14:xfrm>
              <a:off x="8926597" y="289353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4BB06AF-2EF7-B3D8-8199-3594EE33E6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17957" y="28845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378A0B-D071-6AE5-1F49-2A52604AD390}"/>
                  </a:ext>
                </a:extLst>
              </p14:cNvPr>
              <p14:cNvContentPartPr/>
              <p14:nvPr/>
            </p14:nvContentPartPr>
            <p14:xfrm>
              <a:off x="9313237" y="43076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A378A0B-D071-6AE5-1F49-2A52604AD3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04597" y="42986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D0E04A-1D02-7617-5DA4-A6C989D5F542}"/>
                  </a:ext>
                </a:extLst>
              </p14:cNvPr>
              <p14:cNvContentPartPr/>
              <p14:nvPr/>
            </p14:nvContentPartPr>
            <p14:xfrm>
              <a:off x="9426277" y="299721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D0E04A-1D02-7617-5DA4-A6C989D5F5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17637" y="29885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082FB1-F05D-EFCD-0A82-6206B19BE78F}"/>
                  </a:ext>
                </a:extLst>
              </p14:cNvPr>
              <p14:cNvContentPartPr/>
              <p14:nvPr/>
            </p14:nvContentPartPr>
            <p14:xfrm>
              <a:off x="8550037" y="393069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082FB1-F05D-EFCD-0A82-6206B19BE7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1037" y="39220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EAAB32-A947-23A2-EC09-0B0F74ED5AC4}"/>
                  </a:ext>
                </a:extLst>
              </p14:cNvPr>
              <p14:cNvContentPartPr/>
              <p14:nvPr/>
            </p14:nvContentPartPr>
            <p14:xfrm>
              <a:off x="11085517" y="31480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EAAB32-A947-23A2-EC09-0B0F74ED5A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76517" y="313941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2AC0512-C000-8B80-1A46-C500598CB7CD}"/>
              </a:ext>
            </a:extLst>
          </p:cNvPr>
          <p:cNvGrpSpPr/>
          <p:nvPr/>
        </p:nvGrpSpPr>
        <p:grpSpPr>
          <a:xfrm>
            <a:off x="9492157" y="3440372"/>
            <a:ext cx="360" cy="360"/>
            <a:chOff x="9492157" y="344037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21DA25-CB87-9B03-B96D-3F9BAF4444F9}"/>
                    </a:ext>
                  </a:extLst>
                </p14:cNvPr>
                <p14:cNvContentPartPr/>
                <p14:nvPr/>
              </p14:nvContentPartPr>
              <p14:xfrm>
                <a:off x="9492157" y="3440372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21DA25-CB87-9B03-B96D-3F9BAF4444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83517" y="34317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90F2D7-836A-DCB1-D7ED-B73443E029C6}"/>
                    </a:ext>
                  </a:extLst>
                </p14:cNvPr>
                <p14:cNvContentPartPr/>
                <p14:nvPr/>
              </p14:nvContentPartPr>
              <p14:xfrm>
                <a:off x="9492157" y="3440372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90F2D7-836A-DCB1-D7ED-B73443E029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83517" y="34317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99D426-E291-3801-0BD6-85E469765BB3}"/>
                    </a:ext>
                  </a:extLst>
                </p14:cNvPr>
                <p14:cNvContentPartPr/>
                <p14:nvPr/>
              </p14:nvContentPartPr>
              <p14:xfrm>
                <a:off x="9492157" y="3440372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99D426-E291-3801-0BD6-85E469765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83517" y="34317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2E54A2E-9252-0731-D8B0-C6FEFBC20709}"/>
                  </a:ext>
                </a:extLst>
              </p14:cNvPr>
              <p14:cNvContentPartPr/>
              <p14:nvPr/>
            </p14:nvContentPartPr>
            <p14:xfrm>
              <a:off x="10397197" y="5316332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2E54A2E-9252-0731-D8B0-C6FEFBC207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88557" y="53073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935415-0051-3547-3677-D391EB582AD0}"/>
                  </a:ext>
                </a:extLst>
              </p14:cNvPr>
              <p14:cNvContentPartPr/>
              <p14:nvPr/>
            </p14:nvContentPartPr>
            <p14:xfrm>
              <a:off x="10246717" y="2874812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935415-0051-3547-3677-D391EB582A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8077" y="286581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8CD1D6F-84C3-375F-886B-10C0431779BE}"/>
              </a:ext>
            </a:extLst>
          </p:cNvPr>
          <p:cNvSpPr/>
          <p:nvPr/>
        </p:nvSpPr>
        <p:spPr>
          <a:xfrm>
            <a:off x="502168" y="3578827"/>
            <a:ext cx="1564849" cy="141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149FDF-7394-C214-2BD0-FEF6FC170EAE}"/>
              </a:ext>
            </a:extLst>
          </p:cNvPr>
          <p:cNvSpPr/>
          <p:nvPr/>
        </p:nvSpPr>
        <p:spPr>
          <a:xfrm>
            <a:off x="3707434" y="3579137"/>
            <a:ext cx="1654487" cy="1416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96B512-AC2F-64EE-75C5-9B7F88B62EFA}"/>
              </a:ext>
            </a:extLst>
          </p:cNvPr>
          <p:cNvCxnSpPr/>
          <p:nvPr/>
        </p:nvCxnSpPr>
        <p:spPr>
          <a:xfrm flipH="1">
            <a:off x="2168167" y="3930692"/>
            <a:ext cx="14095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F88B51-4A1A-6AA4-BE38-421AE6192A3E}"/>
              </a:ext>
            </a:extLst>
          </p:cNvPr>
          <p:cNvCxnSpPr/>
          <p:nvPr/>
        </p:nvCxnSpPr>
        <p:spPr>
          <a:xfrm flipH="1">
            <a:off x="2155244" y="4619134"/>
            <a:ext cx="14224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9EEC9E4-A302-3EA0-FA19-758F3674580E}"/>
              </a:ext>
            </a:extLst>
          </p:cNvPr>
          <p:cNvSpPr txBox="1"/>
          <p:nvPr/>
        </p:nvSpPr>
        <p:spPr>
          <a:xfrm>
            <a:off x="2295960" y="3412091"/>
            <a:ext cx="11825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Convective Heat Transfer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620FB0-0CD9-EE88-7108-96B864E046E9}"/>
              </a:ext>
            </a:extLst>
          </p:cNvPr>
          <p:cNvSpPr txBox="1"/>
          <p:nvPr/>
        </p:nvSpPr>
        <p:spPr>
          <a:xfrm>
            <a:off x="2316384" y="4742842"/>
            <a:ext cx="11825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Radiative Heat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3D63A7-0386-39F0-253F-DAA8938004D7}"/>
                  </a:ext>
                </a:extLst>
              </p:cNvPr>
              <p:cNvSpPr txBox="1"/>
              <p:nvPr/>
            </p:nvSpPr>
            <p:spPr>
              <a:xfrm>
                <a:off x="895546" y="4100659"/>
                <a:ext cx="942681" cy="543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Heater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3D63A7-0386-39F0-253F-DAA89380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46" y="4100659"/>
                <a:ext cx="942681" cy="543931"/>
              </a:xfrm>
              <a:prstGeom prst="rect">
                <a:avLst/>
              </a:prstGeom>
              <a:blipFill>
                <a:blip r:embed="rId20"/>
                <a:stretch>
                  <a:fillRect l="-1935" t="-2247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7E6EC89-518F-C268-2312-8F5CF6C9C5BB}"/>
                  </a:ext>
                </a:extLst>
              </p:cNvPr>
              <p:cNvSpPr txBox="1"/>
              <p:nvPr/>
            </p:nvSpPr>
            <p:spPr>
              <a:xfrm>
                <a:off x="4099121" y="4091232"/>
                <a:ext cx="9640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Heater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7E6EC89-518F-C268-2312-8F5CF6C9C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21" y="4091232"/>
                <a:ext cx="964054" cy="523220"/>
              </a:xfrm>
              <a:prstGeom prst="rect">
                <a:avLst/>
              </a:prstGeom>
              <a:blipFill>
                <a:blip r:embed="rId21"/>
                <a:stretch>
                  <a:fillRect l="-1887" t="-2326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6E007A-18B3-DFA9-FBD8-87BA91F279AB}"/>
                  </a:ext>
                </a:extLst>
              </p:cNvPr>
              <p:cNvSpPr txBox="1"/>
              <p:nvPr/>
            </p:nvSpPr>
            <p:spPr>
              <a:xfrm>
                <a:off x="2278675" y="5562894"/>
                <a:ext cx="1182531" cy="3385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6E007A-18B3-DFA9-FBD8-87BA91F27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675" y="5562894"/>
                <a:ext cx="1182531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AAC17F5-CF65-A151-4B8D-97D1EB4DACC9}"/>
              </a:ext>
            </a:extLst>
          </p:cNvPr>
          <p:cNvSpPr txBox="1"/>
          <p:nvPr/>
        </p:nvSpPr>
        <p:spPr>
          <a:xfrm>
            <a:off x="414778" y="1202054"/>
            <a:ext cx="5015428" cy="24166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6" name="Google Shape;316;g1551f5509c5_0_167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6</a:t>
            </a:fld>
            <a:endParaRPr b="1"/>
          </a:p>
        </p:txBody>
      </p:sp>
      <p:sp>
        <p:nvSpPr>
          <p:cNvPr id="317" name="Google Shape;317;g1551f5509c5_0_167"/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318" name="Google Shape;318;g1551f5509c5_0_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551f5509c5_0_16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551f5509c5_0_167"/>
          <p:cNvSpPr txBox="1"/>
          <p:nvPr/>
        </p:nvSpPr>
        <p:spPr>
          <a:xfrm>
            <a:off x="2055579" y="70797"/>
            <a:ext cx="501545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Model Predictive Control</a:t>
            </a:r>
            <a:endParaRPr sz="28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079E0-AA9C-D03F-1B11-23EA8CF44675}"/>
              </a:ext>
            </a:extLst>
          </p:cNvPr>
          <p:cNvSpPr txBox="1"/>
          <p:nvPr/>
        </p:nvSpPr>
        <p:spPr>
          <a:xfrm>
            <a:off x="3856297" y="645990"/>
            <a:ext cx="130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DDFD3-25C2-EB2B-6A94-07BBE50BFF49}"/>
              </a:ext>
            </a:extLst>
          </p:cNvPr>
          <p:cNvSpPr txBox="1"/>
          <p:nvPr/>
        </p:nvSpPr>
        <p:spPr>
          <a:xfrm>
            <a:off x="1369121" y="1427158"/>
            <a:ext cx="1798285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MPC Controller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(Objective Function + Model + Constraints)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C8AD3-0D19-A97D-9B36-33B2E2B458D8}"/>
              </a:ext>
            </a:extLst>
          </p:cNvPr>
          <p:cNvSpPr txBox="1"/>
          <p:nvPr/>
        </p:nvSpPr>
        <p:spPr>
          <a:xfrm>
            <a:off x="3761661" y="1537435"/>
            <a:ext cx="999241" cy="615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6CD10-064B-143C-0DDE-14CA6F3F61C8}"/>
              </a:ext>
            </a:extLst>
          </p:cNvPr>
          <p:cNvSpPr txBox="1"/>
          <p:nvPr/>
        </p:nvSpPr>
        <p:spPr>
          <a:xfrm>
            <a:off x="3922101" y="1679431"/>
            <a:ext cx="753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D22291-8487-5C2F-CAF8-A15514E04F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67406" y="1842657"/>
            <a:ext cx="594255" cy="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FC570F-8677-C340-FF52-084C438619A6}"/>
              </a:ext>
            </a:extLst>
          </p:cNvPr>
          <p:cNvCxnSpPr>
            <a:stCxn id="6" idx="3"/>
          </p:cNvCxnSpPr>
          <p:nvPr/>
        </p:nvCxnSpPr>
        <p:spPr>
          <a:xfrm flipV="1">
            <a:off x="4760902" y="1845196"/>
            <a:ext cx="6410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5977CB-CCB9-B9A9-C5C4-D4F3301B31E2}"/>
              </a:ext>
            </a:extLst>
          </p:cNvPr>
          <p:cNvSpPr txBox="1"/>
          <p:nvPr/>
        </p:nvSpPr>
        <p:spPr>
          <a:xfrm>
            <a:off x="2913500" y="2837466"/>
            <a:ext cx="1046494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 Estimator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C229D54-862D-5B44-9C20-7D06B4CBE0C9}"/>
              </a:ext>
            </a:extLst>
          </p:cNvPr>
          <p:cNvCxnSpPr>
            <a:cxnSpLocks/>
            <a:stCxn id="6" idx="3"/>
            <a:endCxn id="12" idx="3"/>
          </p:cNvCxnSpPr>
          <p:nvPr/>
        </p:nvCxnSpPr>
        <p:spPr>
          <a:xfrm flipH="1">
            <a:off x="3959994" y="1845197"/>
            <a:ext cx="800908" cy="1253879"/>
          </a:xfrm>
          <a:prstGeom prst="bentConnector3">
            <a:avLst>
              <a:gd name="adj1" fmla="val -285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6200684-E1D5-1C41-3FD6-741DC3B0739A}"/>
              </a:ext>
            </a:extLst>
          </p:cNvPr>
          <p:cNvCxnSpPr>
            <a:cxnSpLocks/>
          </p:cNvCxnSpPr>
          <p:nvPr/>
        </p:nvCxnSpPr>
        <p:spPr>
          <a:xfrm rot="10800000">
            <a:off x="2268264" y="2258155"/>
            <a:ext cx="645236" cy="8409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C66F77-7B13-3C75-D545-4BFD0E486C88}"/>
              </a:ext>
            </a:extLst>
          </p:cNvPr>
          <p:cNvCxnSpPr>
            <a:cxnSpLocks/>
          </p:cNvCxnSpPr>
          <p:nvPr/>
        </p:nvCxnSpPr>
        <p:spPr>
          <a:xfrm flipV="1">
            <a:off x="519166" y="1884319"/>
            <a:ext cx="868192" cy="9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FC1BEB-3DAF-E687-B663-452A3C770771}"/>
              </a:ext>
            </a:extLst>
          </p:cNvPr>
          <p:cNvSpPr txBox="1"/>
          <p:nvPr/>
        </p:nvSpPr>
        <p:spPr>
          <a:xfrm>
            <a:off x="482075" y="1579260"/>
            <a:ext cx="905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FB9415C-D430-9FD8-3C0A-CFDE469E8850}"/>
              </a:ext>
            </a:extLst>
          </p:cNvPr>
          <p:cNvCxnSpPr>
            <a:cxnSpLocks/>
          </p:cNvCxnSpPr>
          <p:nvPr/>
        </p:nvCxnSpPr>
        <p:spPr>
          <a:xfrm>
            <a:off x="1871975" y="2472136"/>
            <a:ext cx="0" cy="15248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B553A0C-57FA-C7F0-E406-072B6587DAD0}"/>
              </a:ext>
            </a:extLst>
          </p:cNvPr>
          <p:cNvSpPr txBox="1"/>
          <p:nvPr/>
        </p:nvSpPr>
        <p:spPr>
          <a:xfrm>
            <a:off x="3695308" y="3783583"/>
            <a:ext cx="5109326" cy="2462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     MPC solves an optimization problem at each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</a:t>
            </a:r>
            <a:r>
              <a:rPr kumimoji="0" lang="en-US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</a:t>
            </a:r>
            <a:r>
              <a:rPr lang="en-US" i="1" dirty="0"/>
              <a:t> time step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264" name="Picture 263" descr="A picture containing chart&#10;&#10;Description automatically generated">
            <a:extLst>
              <a:ext uri="{FF2B5EF4-FFF2-40B4-BE49-F238E27FC236}">
                <a16:creationId xmlns:a16="http://schemas.microsoft.com/office/drawing/2014/main" id="{F752B7E3-7235-23CC-D625-7C031599C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791" y="4153155"/>
            <a:ext cx="3677319" cy="18737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68" name="Google Shape;147;gfee01f161d_0_0">
            <a:extLst>
              <a:ext uri="{FF2B5EF4-FFF2-40B4-BE49-F238E27FC236}">
                <a16:creationId xmlns:a16="http://schemas.microsoft.com/office/drawing/2014/main" id="{1CC60387-6DA4-2261-D16E-58E62DB9B421}"/>
              </a:ext>
            </a:extLst>
          </p:cNvPr>
          <p:cNvSpPr txBox="1"/>
          <p:nvPr/>
        </p:nvSpPr>
        <p:spPr>
          <a:xfrm>
            <a:off x="6268825" y="6415097"/>
            <a:ext cx="2819130" cy="33852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Image Source link: 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Wikipedia</a:t>
            </a:r>
            <a:endParaRPr lang="en-IN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37797D1-567D-201C-449D-7C6848F66BCC}"/>
              </a:ext>
            </a:extLst>
          </p:cNvPr>
          <p:cNvSpPr txBox="1"/>
          <p:nvPr/>
        </p:nvSpPr>
        <p:spPr>
          <a:xfrm>
            <a:off x="660632" y="4121663"/>
            <a:ext cx="221529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Formulation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Quadratic Programming (QP) Problem</a:t>
            </a:r>
          </a:p>
        </p:txBody>
      </p:sp>
    </p:spTree>
    <p:extLst>
      <p:ext uri="{BB962C8B-B14F-4D97-AF65-F5344CB8AC3E}">
        <p14:creationId xmlns:p14="http://schemas.microsoft.com/office/powerpoint/2010/main" val="301253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12809B-52BC-71DB-2FC8-8FA882B5C057}"/>
                  </a:ext>
                </a:extLst>
              </p:cNvPr>
              <p:cNvSpPr txBox="1"/>
              <p:nvPr/>
            </p:nvSpPr>
            <p:spPr>
              <a:xfrm>
                <a:off x="1999319" y="2764529"/>
                <a:ext cx="5234858" cy="193899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𝐷𝑒𝑓𝑖𝑛𝑖𝑡𝑖𝑜𝑛𝑠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𝑄𝑢𝑎𝑑𝑟𝑎𝑡𝑖𝑐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𝑡𝑟𝑎𝑐𝑘𝑒𝑑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𝑜𝑢𝑡𝑝𝑢𝑡𝑠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𝑄𝑢𝑎𝑑𝑟𝑎𝑡𝑖𝑐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𝑚𝑎𝑛𝑖𝑝𝑢𝑙𝑎𝑡𝑒𝑑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𝑚𝑜𝑣𝑒𝑠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12809B-52BC-71DB-2FC8-8FA882B5C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19" y="2764529"/>
                <a:ext cx="5234858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316;g1551f5509c5_0_167">
            <a:extLst>
              <a:ext uri="{FF2B5EF4-FFF2-40B4-BE49-F238E27FC236}">
                <a16:creationId xmlns:a16="http://schemas.microsoft.com/office/drawing/2014/main" id="{3686C1A3-6140-BC04-BC43-AD3F077DD9E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7</a:t>
            </a:fld>
            <a:endParaRPr b="1"/>
          </a:p>
        </p:txBody>
      </p:sp>
      <p:sp>
        <p:nvSpPr>
          <p:cNvPr id="7" name="Google Shape;317;g1551f5509c5_0_167">
            <a:extLst>
              <a:ext uri="{FF2B5EF4-FFF2-40B4-BE49-F238E27FC236}">
                <a16:creationId xmlns:a16="http://schemas.microsoft.com/office/drawing/2014/main" id="{2CB97FE6-4544-6913-CF17-F247139F925F}"/>
              </a:ext>
            </a:extLst>
          </p:cNvPr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8" name="Google Shape;318;g1551f5509c5_0_167">
            <a:extLst>
              <a:ext uri="{FF2B5EF4-FFF2-40B4-BE49-F238E27FC236}">
                <a16:creationId xmlns:a16="http://schemas.microsoft.com/office/drawing/2014/main" id="{F73D488E-2C16-5348-F61E-63D7AD25D11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19;g1551f5509c5_0_167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id="{50B89D4C-77B2-69B3-E5EC-2FCC256F11F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20;g1551f5509c5_0_167">
            <a:extLst>
              <a:ext uri="{FF2B5EF4-FFF2-40B4-BE49-F238E27FC236}">
                <a16:creationId xmlns:a16="http://schemas.microsoft.com/office/drawing/2014/main" id="{961DEACF-0DCD-8B29-F31E-F9B961B95993}"/>
              </a:ext>
            </a:extLst>
          </p:cNvPr>
          <p:cNvSpPr txBox="1"/>
          <p:nvPr/>
        </p:nvSpPr>
        <p:spPr>
          <a:xfrm>
            <a:off x="518076" y="56275"/>
            <a:ext cx="764628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Linear Model Predictive Control on TCLab</a:t>
            </a:r>
            <a:endParaRPr sz="2800" b="1" dirty="0">
              <a:solidFill>
                <a:srgbClr val="00B0F0"/>
              </a:solidFill>
            </a:endParaRPr>
          </a:p>
        </p:txBody>
      </p:sp>
      <p:sp>
        <p:nvSpPr>
          <p:cNvPr id="11" name="Google Shape;323;g1551f5509c5_0_167">
            <a:extLst>
              <a:ext uri="{FF2B5EF4-FFF2-40B4-BE49-F238E27FC236}">
                <a16:creationId xmlns:a16="http://schemas.microsoft.com/office/drawing/2014/main" id="{7E480F4E-BFB1-49D1-0ED1-4A83661267D0}"/>
              </a:ext>
            </a:extLst>
          </p:cNvPr>
          <p:cNvSpPr txBox="1"/>
          <p:nvPr/>
        </p:nvSpPr>
        <p:spPr>
          <a:xfrm>
            <a:off x="1038912" y="4887453"/>
            <a:ext cx="7140000" cy="830966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>
              <a:buSzPts val="1400"/>
            </a:pPr>
            <a:endParaRPr b="1" i="1" dirty="0"/>
          </a:p>
          <a:p>
            <a:pPr marL="457189" indent="-317492">
              <a:buSzPts val="1400"/>
              <a:buFont typeface="Wingdings" panose="05000000000000000000" pitchFamily="2" charset="2"/>
              <a:buChar char="q"/>
            </a:pPr>
            <a:r>
              <a:rPr lang="en-IN" dirty="0"/>
              <a:t>At each sampling instant the quadratic problem was solved using </a:t>
            </a:r>
            <a:r>
              <a:rPr lang="en-IN" b="1" i="1" dirty="0" err="1"/>
              <a:t>cplexqp</a:t>
            </a:r>
            <a:r>
              <a:rPr lang="en-IN" b="1" i="1" dirty="0"/>
              <a:t> solver</a:t>
            </a:r>
            <a:r>
              <a:rPr lang="en-IN" dirty="0"/>
              <a:t>.</a:t>
            </a:r>
          </a:p>
          <a:p>
            <a:pPr marL="457189" indent="-317492">
              <a:buSzPts val="14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2" name="Google Shape;324;g1551f5509c5_0_167">
            <a:extLst>
              <a:ext uri="{FF2B5EF4-FFF2-40B4-BE49-F238E27FC236}">
                <a16:creationId xmlns:a16="http://schemas.microsoft.com/office/drawing/2014/main" id="{77C882B7-9EA8-01A1-F1A5-31C9D7A57026}"/>
              </a:ext>
            </a:extLst>
          </p:cNvPr>
          <p:cNvSpPr/>
          <p:nvPr/>
        </p:nvSpPr>
        <p:spPr>
          <a:xfrm>
            <a:off x="3186260" y="1660619"/>
            <a:ext cx="197963" cy="370246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" name="Google Shape;325;g1551f5509c5_0_167">
            <a:extLst>
              <a:ext uri="{FF2B5EF4-FFF2-40B4-BE49-F238E27FC236}">
                <a16:creationId xmlns:a16="http://schemas.microsoft.com/office/drawing/2014/main" id="{CB7E618A-5430-6A97-5E30-BFEAA664F605}"/>
              </a:ext>
            </a:extLst>
          </p:cNvPr>
          <p:cNvSpPr txBox="1"/>
          <p:nvPr/>
        </p:nvSpPr>
        <p:spPr>
          <a:xfrm>
            <a:off x="3422029" y="1624029"/>
            <a:ext cx="1158602" cy="353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IN" sz="1100" b="1" i="1" dirty="0">
                <a:solidFill>
                  <a:srgbClr val="0000FF"/>
                </a:solidFill>
                <a:latin typeface="+mn-lt"/>
                <a:cs typeface="Calibri"/>
                <a:sym typeface="Calibri"/>
              </a:rPr>
              <a:t>System Model</a:t>
            </a:r>
            <a:endParaRPr lang="en-IN" sz="1100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Google Shape;327;g1551f5509c5_0_167">
            <a:extLst>
              <a:ext uri="{FF2B5EF4-FFF2-40B4-BE49-F238E27FC236}">
                <a16:creationId xmlns:a16="http://schemas.microsoft.com/office/drawing/2014/main" id="{477044A0-4F55-FAFB-C869-B47FAE8892A1}"/>
              </a:ext>
            </a:extLst>
          </p:cNvPr>
          <p:cNvSpPr txBox="1"/>
          <p:nvPr/>
        </p:nvSpPr>
        <p:spPr>
          <a:xfrm>
            <a:off x="1538377" y="1155963"/>
            <a:ext cx="483081" cy="20149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125" b="-1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/>
              <a:t> </a:t>
            </a:r>
            <a:endParaRPr/>
          </a:p>
        </p:txBody>
      </p:sp>
      <p:sp>
        <p:nvSpPr>
          <p:cNvPr id="15" name="Google Shape;322;g1551f5509c5_0_167">
            <a:extLst>
              <a:ext uri="{FF2B5EF4-FFF2-40B4-BE49-F238E27FC236}">
                <a16:creationId xmlns:a16="http://schemas.microsoft.com/office/drawing/2014/main" id="{D9EAD0C6-67A7-8E5F-AAE1-2D9979CA73A6}"/>
              </a:ext>
            </a:extLst>
          </p:cNvPr>
          <p:cNvSpPr txBox="1"/>
          <p:nvPr/>
        </p:nvSpPr>
        <p:spPr>
          <a:xfrm>
            <a:off x="1457060" y="1339948"/>
            <a:ext cx="2766000" cy="11697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654" t="-10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5D0442-9C12-EBAB-4EA6-FE32E4AB0768}"/>
              </a:ext>
            </a:extLst>
          </p:cNvPr>
          <p:cNvSpPr txBox="1"/>
          <p:nvPr/>
        </p:nvSpPr>
        <p:spPr>
          <a:xfrm>
            <a:off x="3690769" y="589553"/>
            <a:ext cx="130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Formulation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E1243CB-834A-A1AF-5D5F-1CEED564CA1B}"/>
              </a:ext>
            </a:extLst>
          </p:cNvPr>
          <p:cNvSpPr/>
          <p:nvPr/>
        </p:nvSpPr>
        <p:spPr>
          <a:xfrm>
            <a:off x="3195687" y="2138992"/>
            <a:ext cx="197963" cy="35391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Google Shape;325;g1551f5509c5_0_167">
            <a:extLst>
              <a:ext uri="{FF2B5EF4-FFF2-40B4-BE49-F238E27FC236}">
                <a16:creationId xmlns:a16="http://schemas.microsoft.com/office/drawing/2014/main" id="{46AC0061-70B4-A53A-0449-4EFB0ADC38FB}"/>
              </a:ext>
            </a:extLst>
          </p:cNvPr>
          <p:cNvSpPr txBox="1"/>
          <p:nvPr/>
        </p:nvSpPr>
        <p:spPr>
          <a:xfrm>
            <a:off x="3431456" y="2122167"/>
            <a:ext cx="1158602" cy="353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IN" sz="1100" b="1" i="1" dirty="0">
                <a:solidFill>
                  <a:srgbClr val="0000FF"/>
                </a:solidFill>
                <a:latin typeface="+mn-lt"/>
                <a:cs typeface="Calibri"/>
                <a:sym typeface="Calibri"/>
              </a:rPr>
              <a:t> Constraints</a:t>
            </a:r>
            <a:endParaRPr lang="en-IN" sz="1100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9" name="Google Shape;325;g1551f5509c5_0_167">
            <a:extLst>
              <a:ext uri="{FF2B5EF4-FFF2-40B4-BE49-F238E27FC236}">
                <a16:creationId xmlns:a16="http://schemas.microsoft.com/office/drawing/2014/main" id="{E52C061B-12BC-6618-9B45-5C5849FC18E4}"/>
              </a:ext>
            </a:extLst>
          </p:cNvPr>
          <p:cNvSpPr txBox="1"/>
          <p:nvPr/>
        </p:nvSpPr>
        <p:spPr>
          <a:xfrm>
            <a:off x="595561" y="964239"/>
            <a:ext cx="827886" cy="523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IN" sz="1100" b="1" i="1" dirty="0">
                <a:solidFill>
                  <a:srgbClr val="0000FF"/>
                </a:solidFill>
                <a:latin typeface="+mn-lt"/>
                <a:cs typeface="Calibri"/>
                <a:sym typeface="Calibri"/>
              </a:rPr>
              <a:t>Objective function</a:t>
            </a:r>
            <a:endParaRPr lang="en-IN" sz="1100" b="1" i="1" dirty="0">
              <a:solidFill>
                <a:srgbClr val="0000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47982F-3487-73E9-560C-9DAFC2FD6551}"/>
                  </a:ext>
                </a:extLst>
              </p:cNvPr>
              <p:cNvSpPr txBox="1"/>
              <p:nvPr/>
            </p:nvSpPr>
            <p:spPr>
              <a:xfrm>
                <a:off x="993308" y="982520"/>
                <a:ext cx="7140000" cy="285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ΣΔ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47982F-3487-73E9-560C-9DAFC2FD6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08" y="982520"/>
                <a:ext cx="7140000" cy="285784"/>
              </a:xfrm>
              <a:prstGeom prst="rect">
                <a:avLst/>
              </a:prstGeom>
              <a:blipFill>
                <a:blip r:embed="rId8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89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0DDDFD1-718E-1D5C-D600-C6D28EE76750}"/>
              </a:ext>
            </a:extLst>
          </p:cNvPr>
          <p:cNvSpPr txBox="1"/>
          <p:nvPr/>
        </p:nvSpPr>
        <p:spPr>
          <a:xfrm>
            <a:off x="507610" y="1323656"/>
            <a:ext cx="7695646" cy="28179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3" name="Google Shape;333;g155ea4cfc4c_0_5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fld id="{00000000-1234-1234-1234-123412341234}" type="slidenum">
              <a:rPr lang="en-IN" b="1"/>
              <a:pPr algn="ctr">
                <a:defRPr/>
              </a:pPr>
              <a:t>8</a:t>
            </a:fld>
            <a:endParaRPr b="1"/>
          </a:p>
        </p:txBody>
      </p:sp>
      <p:sp>
        <p:nvSpPr>
          <p:cNvPr id="334" name="Google Shape;334;g155ea4cfc4c_0_5"/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  <a:defRPr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335" name="Google Shape;335;g155ea4cfc4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55ea4cfc4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55ea4cfc4c_0_5"/>
          <p:cNvSpPr txBox="1"/>
          <p:nvPr/>
        </p:nvSpPr>
        <p:spPr>
          <a:xfrm>
            <a:off x="272523" y="203989"/>
            <a:ext cx="8252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  <a:defRPr/>
            </a:pPr>
            <a:r>
              <a:rPr lang="en-IN" sz="2800" b="1" dirty="0">
                <a:solidFill>
                  <a:srgbClr val="00B0F0"/>
                </a:solidFill>
              </a:rPr>
              <a:t>           Data-Driven State Space Equations</a:t>
            </a:r>
            <a:endParaRPr sz="2800" b="1" dirty="0">
              <a:solidFill>
                <a:srgbClr val="00B0F0"/>
              </a:solidFill>
            </a:endParaRPr>
          </a:p>
        </p:txBody>
      </p:sp>
      <p:sp>
        <p:nvSpPr>
          <p:cNvPr id="338" name="Google Shape;338;g155ea4cfc4c_0_5"/>
          <p:cNvSpPr txBox="1"/>
          <p:nvPr/>
        </p:nvSpPr>
        <p:spPr>
          <a:xfrm>
            <a:off x="934246" y="1615433"/>
            <a:ext cx="3421187" cy="104641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 algn="ctr">
              <a:buSzPts val="1400"/>
              <a:defRPr/>
            </a:pPr>
            <a:r>
              <a:rPr lang="en-US" dirty="0"/>
              <a:t>The differential equations representing the physical system were first linearized around the steady-state point.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9" name="Google Shape;339;g155ea4cfc4c_0_5"/>
          <p:cNvSpPr txBox="1"/>
          <p:nvPr/>
        </p:nvSpPr>
        <p:spPr>
          <a:xfrm>
            <a:off x="6092962" y="5318944"/>
            <a:ext cx="1810200" cy="215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  <a:defRPr/>
            </a:pPr>
            <a:r>
              <a:rPr lang="en-IN"/>
              <a:t> </a:t>
            </a:r>
            <a:endParaRPr/>
          </a:p>
        </p:txBody>
      </p:sp>
      <p:sp>
        <p:nvSpPr>
          <p:cNvPr id="340" name="Google Shape;340;g155ea4cfc4c_0_5"/>
          <p:cNvSpPr txBox="1"/>
          <p:nvPr/>
        </p:nvSpPr>
        <p:spPr>
          <a:xfrm>
            <a:off x="6282005" y="5640190"/>
            <a:ext cx="14556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7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  <a:defRPr/>
            </a:pPr>
            <a:r>
              <a:rPr lang="en-IN"/>
              <a:t> </a:t>
            </a:r>
            <a:endParaRPr/>
          </a:p>
        </p:txBody>
      </p:sp>
      <p:sp>
        <p:nvSpPr>
          <p:cNvPr id="341" name="Google Shape;341;g155ea4cfc4c_0_5"/>
          <p:cNvSpPr/>
          <p:nvPr/>
        </p:nvSpPr>
        <p:spPr>
          <a:xfrm>
            <a:off x="5010254" y="4912507"/>
            <a:ext cx="229200" cy="67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  <a:defRPr/>
            </a:pPr>
            <a:endParaRPr/>
          </a:p>
        </p:txBody>
      </p:sp>
      <p:sp>
        <p:nvSpPr>
          <p:cNvPr id="343" name="Google Shape;343;g155ea4cfc4c_0_5"/>
          <p:cNvSpPr/>
          <p:nvPr/>
        </p:nvSpPr>
        <p:spPr>
          <a:xfrm>
            <a:off x="5375042" y="4501466"/>
            <a:ext cx="3150181" cy="1634956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  <a:defRPr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F33C8-A705-0152-FE00-B24E126971D3}"/>
              </a:ext>
            </a:extLst>
          </p:cNvPr>
          <p:cNvSpPr txBox="1"/>
          <p:nvPr/>
        </p:nvSpPr>
        <p:spPr>
          <a:xfrm>
            <a:off x="3629321" y="850188"/>
            <a:ext cx="20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System Identification</a:t>
            </a:r>
          </a:p>
        </p:txBody>
      </p:sp>
      <p:sp>
        <p:nvSpPr>
          <p:cNvPr id="3" name="Google Shape;341;g155ea4cfc4c_0_5">
            <a:extLst>
              <a:ext uri="{FF2B5EF4-FFF2-40B4-BE49-F238E27FC236}">
                <a16:creationId xmlns:a16="http://schemas.microsoft.com/office/drawing/2014/main" id="{7B94FAD1-4B62-0D4F-67E7-9D4213AEA66D}"/>
              </a:ext>
            </a:extLst>
          </p:cNvPr>
          <p:cNvSpPr/>
          <p:nvPr/>
        </p:nvSpPr>
        <p:spPr>
          <a:xfrm>
            <a:off x="4679138" y="1787154"/>
            <a:ext cx="229200" cy="67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  <a:defRPr/>
            </a:pPr>
            <a:endParaRPr/>
          </a:p>
        </p:txBody>
      </p:sp>
      <p:sp>
        <p:nvSpPr>
          <p:cNvPr id="4" name="Google Shape;342;g155ea4cfc4c_0_5">
            <a:extLst>
              <a:ext uri="{FF2B5EF4-FFF2-40B4-BE49-F238E27FC236}">
                <a16:creationId xmlns:a16="http://schemas.microsoft.com/office/drawing/2014/main" id="{AD736DB4-DCB5-8E69-5363-C34F668D959B}"/>
              </a:ext>
            </a:extLst>
          </p:cNvPr>
          <p:cNvSpPr txBox="1"/>
          <p:nvPr/>
        </p:nvSpPr>
        <p:spPr>
          <a:xfrm>
            <a:off x="5132801" y="1823492"/>
            <a:ext cx="2838158" cy="52319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200"/>
              <a:defRPr/>
            </a:pPr>
            <a:r>
              <a:rPr lang="en-IN" sz="1100" b="1" i="1" dirty="0">
                <a:solidFill>
                  <a:schemeClr val="tx1"/>
                </a:solidFill>
              </a:rPr>
              <a:t>MATLAB System Identification Toolbox</a:t>
            </a:r>
          </a:p>
          <a:p>
            <a:pPr algn="ctr">
              <a:buSzPts val="1200"/>
              <a:defRPr/>
            </a:pPr>
            <a:r>
              <a:rPr lang="en-IN" sz="1100" b="1" i="1" dirty="0">
                <a:solidFill>
                  <a:schemeClr val="tx1"/>
                </a:solidFill>
              </a:rPr>
              <a:t>(Data-Driven Toolbox)</a:t>
            </a:r>
            <a:endParaRPr sz="1100" b="1" i="1" dirty="0">
              <a:solidFill>
                <a:schemeClr val="tx1"/>
              </a:solidFill>
            </a:endParaRPr>
          </a:p>
        </p:txBody>
      </p:sp>
      <p:sp>
        <p:nvSpPr>
          <p:cNvPr id="5" name="Google Shape;338;g155ea4cfc4c_0_5">
            <a:extLst>
              <a:ext uri="{FF2B5EF4-FFF2-40B4-BE49-F238E27FC236}">
                <a16:creationId xmlns:a16="http://schemas.microsoft.com/office/drawing/2014/main" id="{DB8D8D24-4856-A4FE-6101-92AE7D91B5FC}"/>
              </a:ext>
            </a:extLst>
          </p:cNvPr>
          <p:cNvSpPr txBox="1"/>
          <p:nvPr/>
        </p:nvSpPr>
        <p:spPr>
          <a:xfrm>
            <a:off x="1093510" y="4836024"/>
            <a:ext cx="3847628" cy="830966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 algn="ctr">
              <a:buSzPts val="1400"/>
            </a:pPr>
            <a:r>
              <a:rPr lang="en-US" dirty="0"/>
              <a:t>The resulting pseudo states equations obtained in matrix form were used as</a:t>
            </a:r>
            <a:r>
              <a:rPr lang="en-US" dirty="0">
                <a:solidFill>
                  <a:srgbClr val="0000FF"/>
                </a:solidFill>
              </a:rPr>
              <a:t> linear constraints </a:t>
            </a:r>
            <a:r>
              <a:rPr lang="en-US" dirty="0"/>
              <a:t>in MPC formulation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8" name="Google Shape;338;g155ea4cfc4c_0_5">
            <a:extLst>
              <a:ext uri="{FF2B5EF4-FFF2-40B4-BE49-F238E27FC236}">
                <a16:creationId xmlns:a16="http://schemas.microsoft.com/office/drawing/2014/main" id="{523B005D-9D12-EB1B-400E-E8F08B82A9D4}"/>
              </a:ext>
            </a:extLst>
          </p:cNvPr>
          <p:cNvSpPr txBox="1"/>
          <p:nvPr/>
        </p:nvSpPr>
        <p:spPr>
          <a:xfrm>
            <a:off x="2470809" y="3072071"/>
            <a:ext cx="3421187" cy="615523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 algn="ctr">
              <a:buSzPts val="1400"/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Step Response Analysis </a:t>
            </a:r>
            <a:r>
              <a:rPr lang="en-US" dirty="0"/>
              <a:t>method was employed to obtain the data.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7372317-7795-6480-D7F6-49D5946AF0F8}"/>
              </a:ext>
            </a:extLst>
          </p:cNvPr>
          <p:cNvCxnSpPr>
            <a:cxnSpLocks/>
          </p:cNvCxnSpPr>
          <p:nvPr/>
        </p:nvCxnSpPr>
        <p:spPr>
          <a:xfrm flipV="1">
            <a:off x="5901423" y="2346682"/>
            <a:ext cx="659884" cy="103315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E8608C-B65E-5968-4E3F-3090F8902631}"/>
              </a:ext>
            </a:extLst>
          </p:cNvPr>
          <p:cNvSpPr txBox="1"/>
          <p:nvPr/>
        </p:nvSpPr>
        <p:spPr>
          <a:xfrm>
            <a:off x="5772577" y="4626533"/>
            <a:ext cx="245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TCLab System captured using linear dynamics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ACC4917-EFEE-D133-589C-97619371C505}"/>
              </a:ext>
            </a:extLst>
          </p:cNvPr>
          <p:cNvSpPr/>
          <p:nvPr/>
        </p:nvSpPr>
        <p:spPr>
          <a:xfrm>
            <a:off x="4213784" y="3978111"/>
            <a:ext cx="546755" cy="615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5c815f1b8_0_3"/>
          <p:cNvSpPr txBox="1">
            <a:spLocks noGrp="1"/>
          </p:cNvSpPr>
          <p:nvPr>
            <p:ph type="sldNum" idx="12"/>
          </p:nvPr>
        </p:nvSpPr>
        <p:spPr>
          <a:xfrm>
            <a:off x="4205729" y="649289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9</a:t>
            </a:fld>
            <a:endParaRPr b="1"/>
          </a:p>
        </p:txBody>
      </p:sp>
      <p:sp>
        <p:nvSpPr>
          <p:cNvPr id="368" name="Google Shape;368;g155c815f1b8_0_3"/>
          <p:cNvSpPr txBox="1"/>
          <p:nvPr/>
        </p:nvSpPr>
        <p:spPr>
          <a:xfrm>
            <a:off x="281959" y="111403"/>
            <a:ext cx="72618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         Data Driven State Space Equations</a:t>
            </a:r>
            <a:endParaRPr sz="2800" b="1" dirty="0">
              <a:solidFill>
                <a:srgbClr val="00B0F0"/>
              </a:solidFill>
            </a:endParaRPr>
          </a:p>
          <a:p>
            <a:pPr algn="ctr">
              <a:buSzPts val="2800"/>
            </a:pP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369" name="Google Shape;369;g155c815f1b8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55c815f1b8_0_3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55c815f1b8_0_3"/>
          <p:cNvSpPr txBox="1"/>
          <p:nvPr/>
        </p:nvSpPr>
        <p:spPr>
          <a:xfrm>
            <a:off x="1224101" y="606321"/>
            <a:ext cx="5377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IN" b="1" i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en-IN" b="1" i="1" dirty="0">
                <a:solidFill>
                  <a:srgbClr val="CC0000"/>
                </a:solidFill>
                <a:ea typeface="Calibri"/>
              </a:rPr>
              <a:t>Steady State Response</a:t>
            </a:r>
            <a:endParaRPr b="1" i="1" dirty="0">
              <a:solidFill>
                <a:srgbClr val="CC0000"/>
              </a:solidFill>
            </a:endParaRPr>
          </a:p>
          <a:p>
            <a:pPr algn="ctr">
              <a:buSzPts val="1400"/>
            </a:pPr>
            <a:endParaRPr b="1" i="1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55c815f1b8_0_3"/>
          <p:cNvSpPr txBox="1"/>
          <p:nvPr/>
        </p:nvSpPr>
        <p:spPr>
          <a:xfrm>
            <a:off x="784657" y="4662291"/>
            <a:ext cx="2228017" cy="615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/>
              <a:t>Steady-state achieved for </a:t>
            </a:r>
            <a:r>
              <a:rPr lang="en-IN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Q1=30 and Q2=30</a:t>
            </a:r>
            <a:endParaRPr b="1" i="1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F03CFA9-5758-449E-4EC0-5C6DA0843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36" y="1045039"/>
            <a:ext cx="5192395" cy="25312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E68237E-9F6A-05A1-35D8-55A6AEA35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322" y="3732705"/>
            <a:ext cx="5453675" cy="26586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Google Shape;372;g155c815f1b8_0_3">
            <a:extLst>
              <a:ext uri="{FF2B5EF4-FFF2-40B4-BE49-F238E27FC236}">
                <a16:creationId xmlns:a16="http://schemas.microsoft.com/office/drawing/2014/main" id="{C9AD85AC-7D9B-AB1B-E805-CBE7AB19311E}"/>
              </a:ext>
            </a:extLst>
          </p:cNvPr>
          <p:cNvSpPr txBox="1"/>
          <p:nvPr/>
        </p:nvSpPr>
        <p:spPr>
          <a:xfrm>
            <a:off x="6076546" y="1723048"/>
            <a:ext cx="1918137" cy="615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IN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Steady-state achieved for Q1=30 and Q2=30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blipFill rotWithShape="1">
          <a:blip xmlns:r="http://schemas.openxmlformats.org/officeDocument/2006/relationships" r:embed="rId1">
            <a:alphaModFix/>
          </a:blip>
          <a:stretch>
            <a:fillRect b="-626"/>
          </a:stretch>
        </a:blipFill>
        <a:ln w="28575" cap="flat" cmpd="sng">
          <a:solidFill>
            <a:schemeClr val="accent5">
              <a:lumMod val="75000"/>
            </a:schemeClr>
          </a:solidFill>
          <a:prstDash val="solid"/>
          <a:round/>
          <a:headEnd type="none" w="sm" len="sm"/>
          <a:tailEnd type="none" w="sm" len="sm"/>
        </a:ln>
      </a:spPr>
      <a:bodyPr spcFirstLastPara="1" wrap="square" lIns="91425" tIns="45700" rIns="91425" bIns="45700" anchor="t" anchorCtr="0">
        <a:noAutofit/>
      </a:bodyPr>
      <a:lstStyle>
        <a:defPPr algn="l">
          <a:buSzPts val="1400"/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D96CAFBC20C14F84650BBA32D9AA5F" ma:contentTypeVersion="2" ma:contentTypeDescription="Create a new document." ma:contentTypeScope="" ma:versionID="1efa27baae57da32283a4d3173985a15">
  <xsd:schema xmlns:xsd="http://www.w3.org/2001/XMLSchema" xmlns:xs="http://www.w3.org/2001/XMLSchema" xmlns:p="http://schemas.microsoft.com/office/2006/metadata/properties" xmlns:ns3="a507cd5d-705b-4eab-9914-4244c3abad83" targetNamespace="http://schemas.microsoft.com/office/2006/metadata/properties" ma:root="true" ma:fieldsID="ffee5376c5333c874591158b79e246aa" ns3:_="">
    <xsd:import namespace="a507cd5d-705b-4eab-9914-4244c3aba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07cd5d-705b-4eab-9914-4244c3abad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5E8C6F-4CF3-441C-88A4-3823E6B82B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1CF100-254D-4949-BA5A-D862761344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07cd5d-705b-4eab-9914-4244c3aba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40B187-31F4-4DD9-B70B-52D03B438B8A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a507cd5d-705b-4eab-9914-4244c3abad83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4065</TotalTime>
  <Words>1669</Words>
  <Application>Microsoft Office PowerPoint</Application>
  <PresentationFormat>On-screen Show (4:3)</PresentationFormat>
  <Paragraphs>401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Palatino Linotype</vt:lpstr>
      <vt:lpstr>Playfair Display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Radhe</dc:creator>
  <cp:lastModifiedBy>Akash Krishna</cp:lastModifiedBy>
  <cp:revision>32</cp:revision>
  <dcterms:created xsi:type="dcterms:W3CDTF">2022-04-10T08:52:36Z</dcterms:created>
  <dcterms:modified xsi:type="dcterms:W3CDTF">2022-12-11T17:25:43Z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2022-12-01T12:26:53Z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cacacb91-d536-4ad4-a3a9-d6aa2e9105a8</vt:lpwstr>
  </property>
  <property fmtid="{D5CDD505-2E9C-101B-9397-08002B2CF9AE}" pid="7" name="MSIP_Label_defa4170-0d19-0005-0004-bc88714345d2_ActionId">
    <vt:lpwstr>6205cd50-c0d0-4564-90a1-7b15fedc5346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0x0101005CD96CAFBC20C14F84650BBA32D9AA5F</vt:lpwstr>
  </property>
</Properties>
</file>