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4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9F8A4-97E8-4F28-9B5F-7971819D8853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23CAE-DDED-4349-85E9-34D4B6A97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0CDF-EBA7-4B1A-A9C1-23433B08C9F1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05204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0CDF-EBA7-4B1A-A9C1-23433B08C9F1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229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0CDF-EBA7-4B1A-A9C1-23433B08C9F1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229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0CDF-EBA7-4B1A-A9C1-23433B08C9F1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229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0CDF-EBA7-4B1A-A9C1-23433B08C9F1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229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0CDF-EBA7-4B1A-A9C1-23433B08C9F1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229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0CDF-EBA7-4B1A-A9C1-23433B08C9F1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229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0CDF-EBA7-4B1A-A9C1-23433B08C9F1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229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0CDF-EBA7-4B1A-A9C1-23433B08C9F1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229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0CDF-EBA7-4B1A-A9C1-23433B08C9F1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229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5B084-0CBB-4CCB-9C97-BD746B5EA4C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17296" y="291456"/>
            <a:ext cx="9143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</a:p>
          <a:p>
            <a:pPr algn="ctr"/>
            <a:r>
              <a:rPr lang="en-US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35723" y="4637782"/>
            <a:ext cx="60842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Discipline of Chemical Engineering,</a:t>
            </a:r>
          </a:p>
          <a:p>
            <a:pPr algn="ctr"/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Indian Institute of Technology Gandhinagar,</a:t>
            </a:r>
          </a:p>
          <a:p>
            <a:pPr algn="ctr"/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Palaj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, Gujarat – 382055</a:t>
            </a:r>
          </a:p>
          <a:p>
            <a:pPr algn="ctr"/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India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2703"/>
            <a:ext cx="2136652" cy="48768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254704" y="6332516"/>
            <a:ext cx="633012" cy="365125"/>
          </a:xfrm>
        </p:spPr>
        <p:txBody>
          <a:bodyPr/>
          <a:lstStyle/>
          <a:p>
            <a:pPr algn="ctr"/>
            <a:fld id="{9AB03FCC-D49C-430B-BE8C-630AD1FAA727}" type="slidenum">
              <a:rPr lang="en-IN" b="1" smtClean="0"/>
              <a:pPr algn="ctr"/>
              <a:t>1</a:t>
            </a:fld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57600" y="2590800"/>
            <a:ext cx="1609765" cy="1582936"/>
          </a:xfrm>
          <a:prstGeom prst="rect">
            <a:avLst/>
          </a:prstGeom>
        </p:spPr>
      </p:pic>
      <p:pic>
        <p:nvPicPr>
          <p:cNvPr id="12" name="Picture 4" descr="MSc Cognitive Science Admission 2014-15, Indian Institute of Technology (IIT),  Gandhinagar">
            <a:extLst>
              <a:ext uri="{FF2B5EF4-FFF2-40B4-BE49-F238E27FC236}">
                <a16:creationId xmlns="" xmlns:a16="http://schemas.microsoft.com/office/drawing/2014/main" id="{84C602A4-83A1-4E16-A980-2A9259BC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683" y="0"/>
            <a:ext cx="1094080" cy="10831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057400" y="15240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All the results obtained are attached in the slides shared. </a:t>
            </a:r>
          </a:p>
          <a:p>
            <a:endParaRPr lang="en-US" dirty="0" smtClean="0"/>
          </a:p>
          <a:p>
            <a:r>
              <a:rPr lang="en-US" dirty="0" smtClean="0"/>
              <a:t>The slides contain the tables of features selected and their corresponding accuracy obtained while training ANN/Random Forest Classifier or feature importance obtained while employing unsupervised learning methods on datasets.</a:t>
            </a:r>
          </a:p>
          <a:p>
            <a:endParaRPr lang="en-US" dirty="0" smtClean="0"/>
          </a:p>
          <a:p>
            <a:r>
              <a:rPr lang="en-US" dirty="0" smtClean="0"/>
              <a:t>The June FFSA Updated slides has the results which showed improvement in accuracy.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9899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254704" y="6474055"/>
            <a:ext cx="633012" cy="365125"/>
          </a:xfrm>
        </p:spPr>
        <p:txBody>
          <a:bodyPr/>
          <a:lstStyle/>
          <a:p>
            <a:pPr algn="ctr"/>
            <a:fld id="{9AB03FCC-D49C-430B-BE8C-630AD1FAA727}" type="slidenum">
              <a:rPr lang="en-IN" b="1" smtClean="0"/>
              <a:pPr algn="ctr"/>
              <a:t>10</a:t>
            </a:fld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92216" y="76200"/>
            <a:ext cx="4191000" cy="24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  <a:endParaRPr lang="en-IN" sz="2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4" descr="MSc Cognitive Science Admission 2014-15, Indian Institute of Technology (IIT),  Gandhinagar">
            <a:extLst>
              <a:ext uri="{FF2B5EF4-FFF2-40B4-BE49-F238E27FC236}">
                <a16:creationId xmlns="" xmlns:a16="http://schemas.microsoft.com/office/drawing/2014/main" id="{84C602A4-83A1-4E16-A980-2A9259BC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"/>
            <a:ext cx="990600" cy="9806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AutoShape 2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E0D68E5-C559-77A6-3B81-5313A0A961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4600"/>
            <a:ext cx="2136652" cy="487681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="" xmlns:a16="http://schemas.microsoft.com/office/drawing/2014/main" id="{7B154797-2D6E-0657-51A2-67D08813F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13915914"/>
              </p:ext>
            </p:extLst>
          </p:nvPr>
        </p:nvGraphicFramePr>
        <p:xfrm>
          <a:off x="457200" y="990601"/>
          <a:ext cx="8001001" cy="2738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832988">
                  <a:extLst>
                    <a:ext uri="{9D8B030D-6E8A-4147-A177-3AD203B41FA5}">
                      <a16:colId xmlns="" xmlns:a16="http://schemas.microsoft.com/office/drawing/2014/main" val="110231139"/>
                    </a:ext>
                  </a:extLst>
                </a:gridCol>
                <a:gridCol w="1634613">
                  <a:extLst>
                    <a:ext uri="{9D8B030D-6E8A-4147-A177-3AD203B41FA5}">
                      <a16:colId xmlns="" xmlns:a16="http://schemas.microsoft.com/office/drawing/2014/main" val="2699121428"/>
                    </a:ext>
                  </a:extLst>
                </a:gridCol>
              </a:tblGrid>
              <a:tr h="87573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Statistical Features Selected from Forward Selection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Corresponding increase in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31909680"/>
                  </a:ext>
                </a:extLst>
              </a:tr>
              <a:tr h="36488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PER_VN MEAN </a:t>
                      </a:r>
                      <a:endParaRPr lang="en-US" sz="1200" dirty="0" smtClean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72.2689%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6488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SEG 3+4 BOTTOM SECONDARY COOLING WATER FLOW ACTUAL VARIANCE 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70.5882%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6488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SEG 9+10+11+12 TOP SECONDARY COOLING WATER FLOW SETPOINT VARIANCE 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69.7478 %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6488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MOLD BROAD FACE COOLING WATER INLET PRESS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70.5882 %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6488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SEG 7+8 TOP SECONDARY COOLING WATER FLOW SET POINT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69.7478%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A943360-CCDB-A34A-1BAE-75E33B3EF69D}"/>
              </a:ext>
            </a:extLst>
          </p:cNvPr>
          <p:cNvSpPr txBox="1"/>
          <p:nvPr/>
        </p:nvSpPr>
        <p:spPr>
          <a:xfrm>
            <a:off x="2476020" y="470575"/>
            <a:ext cx="41157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Case Study </a:t>
            </a:r>
            <a:r>
              <a:rPr lang="en-US" sz="1600" b="1" dirty="0" smtClean="0">
                <a:solidFill>
                  <a:srgbClr val="222222"/>
                </a:solidFill>
              </a:rPr>
              <a:t>3</a:t>
            </a:r>
            <a:endParaRPr lang="en-US" sz="1600" b="1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516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254704" y="6474055"/>
            <a:ext cx="633012" cy="365125"/>
          </a:xfrm>
        </p:spPr>
        <p:txBody>
          <a:bodyPr/>
          <a:lstStyle/>
          <a:p>
            <a:pPr algn="ctr"/>
            <a:fld id="{9AB03FCC-D49C-430B-BE8C-630AD1FAA727}" type="slidenum">
              <a:rPr lang="en-IN" b="1" smtClean="0"/>
              <a:pPr algn="ctr"/>
              <a:t>2</a:t>
            </a:fld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92216" y="76200"/>
            <a:ext cx="4191000" cy="24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  <a:endParaRPr lang="en-IN" sz="2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4" descr="MSc Cognitive Science Admission 2014-15, Indian Institute of Technology (IIT),  Gandhinagar">
            <a:extLst>
              <a:ext uri="{FF2B5EF4-FFF2-40B4-BE49-F238E27FC236}">
                <a16:creationId xmlns="" xmlns:a16="http://schemas.microsoft.com/office/drawing/2014/main" id="{84C602A4-83A1-4E16-A980-2A9259BC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"/>
            <a:ext cx="990600" cy="9806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AutoShape 2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E0D68E5-C559-77A6-3B81-5313A0A961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4600"/>
            <a:ext cx="2136652" cy="4876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C7C9EB3-A270-C0F6-5363-26E308A37706}"/>
              </a:ext>
            </a:extLst>
          </p:cNvPr>
          <p:cNvSpPr txBox="1"/>
          <p:nvPr/>
        </p:nvSpPr>
        <p:spPr>
          <a:xfrm>
            <a:off x="1066800" y="1472625"/>
            <a:ext cx="69342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Statistical Features obtained after running the forward selection algorithm starting with an empty set of features.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="" xmlns:a16="http://schemas.microsoft.com/office/drawing/2014/main" id="{7B154797-2D6E-0657-51A2-67D08813F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13915914"/>
              </p:ext>
            </p:extLst>
          </p:nvPr>
        </p:nvGraphicFramePr>
        <p:xfrm>
          <a:off x="762000" y="2208550"/>
          <a:ext cx="7331476" cy="3027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110231139"/>
                    </a:ext>
                  </a:extLst>
                </a:gridCol>
                <a:gridCol w="3216676">
                  <a:extLst>
                    <a:ext uri="{9D8B030D-6E8A-4147-A177-3AD203B41FA5}">
                      <a16:colId xmlns="" xmlns:a16="http://schemas.microsoft.com/office/drawing/2014/main" val="2699121428"/>
                    </a:ext>
                  </a:extLst>
                </a:gridCol>
              </a:tblGrid>
              <a:tr h="6823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Statistical Features Selected from Forward Selection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Corresponding increase in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31909680"/>
                  </a:ext>
                </a:extLst>
              </a:tr>
              <a:tr h="395311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MOLD BROAD FACE 2 INLET OUTLET WATER TEMP. DELTA MEAN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67.23%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3527519372"/>
                  </a:ext>
                </a:extLst>
              </a:tr>
              <a:tr h="454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SEG 7+8 BOTTOM SECONDARY COOLING WATER FLOW ACTUAL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76.47%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00888641"/>
                  </a:ext>
                </a:extLst>
              </a:tr>
              <a:tr h="40275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PER_S MEAN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77.31%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2700886337"/>
                  </a:ext>
                </a:extLst>
              </a:tr>
              <a:tr h="592967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MOLD NARROW FACE COOLING WATER INLET TEMP MEAN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81.51%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40852072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A943360-CCDB-A34A-1BAE-75E33B3EF69D}"/>
              </a:ext>
            </a:extLst>
          </p:cNvPr>
          <p:cNvSpPr txBox="1"/>
          <p:nvPr/>
        </p:nvSpPr>
        <p:spPr>
          <a:xfrm>
            <a:off x="2476020" y="470575"/>
            <a:ext cx="411576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Case Study </a:t>
            </a:r>
            <a:r>
              <a:rPr lang="en-US" sz="1600" b="1" dirty="0" smtClean="0">
                <a:solidFill>
                  <a:srgbClr val="222222"/>
                </a:solidFill>
                <a:effectLst/>
              </a:rPr>
              <a:t>1</a:t>
            </a:r>
            <a:endParaRPr lang="en-US" sz="1600" b="1" dirty="0">
              <a:solidFill>
                <a:srgbClr val="222222"/>
              </a:solidFill>
              <a:effectLst/>
            </a:endParaRPr>
          </a:p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Forward Selection Algorithm implemented on Random Forest Classifier.</a:t>
            </a:r>
          </a:p>
        </p:txBody>
      </p:sp>
    </p:spTree>
    <p:extLst>
      <p:ext uri="{BB962C8B-B14F-4D97-AF65-F5344CB8AC3E}">
        <p14:creationId xmlns="" xmlns:p14="http://schemas.microsoft.com/office/powerpoint/2010/main" val="3945166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254704" y="6474055"/>
            <a:ext cx="633012" cy="365125"/>
          </a:xfrm>
        </p:spPr>
        <p:txBody>
          <a:bodyPr/>
          <a:lstStyle/>
          <a:p>
            <a:pPr algn="ctr"/>
            <a:fld id="{9AB03FCC-D49C-430B-BE8C-630AD1FAA727}" type="slidenum">
              <a:rPr lang="en-IN" b="1" smtClean="0"/>
              <a:pPr algn="ctr"/>
              <a:t>3</a:t>
            </a:fld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92216" y="76200"/>
            <a:ext cx="4191000" cy="24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  <a:endParaRPr lang="en-IN" sz="2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4" descr="MSc Cognitive Science Admission 2014-15, Indian Institute of Technology (IIT),  Gandhinagar">
            <a:extLst>
              <a:ext uri="{FF2B5EF4-FFF2-40B4-BE49-F238E27FC236}">
                <a16:creationId xmlns="" xmlns:a16="http://schemas.microsoft.com/office/drawing/2014/main" id="{84C602A4-83A1-4E16-A980-2A9259BC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"/>
            <a:ext cx="990600" cy="9806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AutoShape 2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E0D68E5-C559-77A6-3B81-5313A0A961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4600"/>
            <a:ext cx="2136652" cy="4876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C7C9EB3-A270-C0F6-5363-26E308A37706}"/>
              </a:ext>
            </a:extLst>
          </p:cNvPr>
          <p:cNvSpPr txBox="1"/>
          <p:nvPr/>
        </p:nvSpPr>
        <p:spPr>
          <a:xfrm>
            <a:off x="1143000" y="1752600"/>
            <a:ext cx="69342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Statistical Features obtained after running the forward selection algorithm starting with an empty set of features.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="" xmlns:a16="http://schemas.microsoft.com/office/drawing/2014/main" id="{7B154797-2D6E-0657-51A2-67D08813F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13915914"/>
              </p:ext>
            </p:extLst>
          </p:nvPr>
        </p:nvGraphicFramePr>
        <p:xfrm>
          <a:off x="762000" y="2667000"/>
          <a:ext cx="7331476" cy="1878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110231139"/>
                    </a:ext>
                  </a:extLst>
                </a:gridCol>
                <a:gridCol w="3216676">
                  <a:extLst>
                    <a:ext uri="{9D8B030D-6E8A-4147-A177-3AD203B41FA5}">
                      <a16:colId xmlns="" xmlns:a16="http://schemas.microsoft.com/office/drawing/2014/main" val="2699121428"/>
                    </a:ext>
                  </a:extLst>
                </a:gridCol>
              </a:tblGrid>
              <a:tr h="6823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Statistical Features Selected from Forward Selection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Corresponding increase in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31909680"/>
                  </a:ext>
                </a:extLst>
              </a:tr>
              <a:tr h="395311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MOLD BROAD FACE 2 INLET OUTLET WATER TEMP. DELTA MEAN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71.43%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3527519372"/>
                  </a:ext>
                </a:extLst>
              </a:tr>
              <a:tr h="454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SEG 7+8 BOTTOM SECONDARY COOLING WATER FLOW ACTUAL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73.11%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0088864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A943360-CCDB-A34A-1BAE-75E33B3EF69D}"/>
              </a:ext>
            </a:extLst>
          </p:cNvPr>
          <p:cNvSpPr txBox="1"/>
          <p:nvPr/>
        </p:nvSpPr>
        <p:spPr>
          <a:xfrm>
            <a:off x="2476020" y="470575"/>
            <a:ext cx="411576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Case Study </a:t>
            </a:r>
            <a:r>
              <a:rPr lang="en-US" sz="1600" b="1" dirty="0" smtClean="0">
                <a:solidFill>
                  <a:srgbClr val="222222"/>
                </a:solidFill>
              </a:rPr>
              <a:t>2</a:t>
            </a:r>
            <a:endParaRPr lang="en-US" sz="1600" b="1" dirty="0">
              <a:solidFill>
                <a:srgbClr val="222222"/>
              </a:solidFill>
              <a:effectLst/>
            </a:endParaRPr>
          </a:p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Forward Selection Algorithm implemented on </a:t>
            </a:r>
            <a:r>
              <a:rPr lang="en-US" sz="1600" b="1" dirty="0" smtClean="0">
                <a:solidFill>
                  <a:srgbClr val="222222"/>
                </a:solidFill>
              </a:rPr>
              <a:t>ANN</a:t>
            </a:r>
            <a:r>
              <a:rPr lang="en-US" sz="1600" b="1" dirty="0" smtClean="0">
                <a:solidFill>
                  <a:srgbClr val="222222"/>
                </a:solidFill>
                <a:effectLst/>
              </a:rPr>
              <a:t>.</a:t>
            </a:r>
            <a:endParaRPr lang="en-US" sz="1600" b="1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5166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254704" y="6474055"/>
            <a:ext cx="633012" cy="365125"/>
          </a:xfrm>
        </p:spPr>
        <p:txBody>
          <a:bodyPr/>
          <a:lstStyle/>
          <a:p>
            <a:pPr algn="ctr"/>
            <a:fld id="{9AB03FCC-D49C-430B-BE8C-630AD1FAA727}" type="slidenum">
              <a:rPr lang="en-IN" b="1" smtClean="0"/>
              <a:pPr algn="ctr"/>
              <a:t>4</a:t>
            </a:fld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43200" y="0"/>
            <a:ext cx="4191000" cy="24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  <a:endParaRPr lang="en-IN" sz="2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4" descr="MSc Cognitive Science Admission 2014-15, Indian Institute of Technology (IIT),  Gandhinagar">
            <a:extLst>
              <a:ext uri="{FF2B5EF4-FFF2-40B4-BE49-F238E27FC236}">
                <a16:creationId xmlns="" xmlns:a16="http://schemas.microsoft.com/office/drawing/2014/main" id="{84C602A4-83A1-4E16-A980-2A9259BC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"/>
            <a:ext cx="990600" cy="9806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AutoShape 2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E0D68E5-C559-77A6-3B81-5313A0A961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4600"/>
            <a:ext cx="2136652" cy="4876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A943360-CCDB-A34A-1BAE-75E33B3EF69D}"/>
              </a:ext>
            </a:extLst>
          </p:cNvPr>
          <p:cNvSpPr txBox="1"/>
          <p:nvPr/>
        </p:nvSpPr>
        <p:spPr>
          <a:xfrm>
            <a:off x="1066800" y="381000"/>
            <a:ext cx="68580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Case Study </a:t>
            </a:r>
            <a:r>
              <a:rPr lang="en-US" sz="1600" b="1" dirty="0" smtClean="0">
                <a:solidFill>
                  <a:srgbClr val="222222"/>
                </a:solidFill>
              </a:rPr>
              <a:t>2</a:t>
            </a:r>
            <a:endParaRPr lang="en-US" sz="1600" b="1" dirty="0">
              <a:solidFill>
                <a:srgbClr val="222222"/>
              </a:solidFill>
              <a:effectLst/>
            </a:endParaRPr>
          </a:p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Forward Selection Algorithm implemented on </a:t>
            </a:r>
            <a:r>
              <a:rPr lang="en-US" sz="1600" b="1" dirty="0" smtClean="0">
                <a:solidFill>
                  <a:srgbClr val="222222"/>
                </a:solidFill>
              </a:rPr>
              <a:t>ANN.</a:t>
            </a:r>
          </a:p>
          <a:p>
            <a:pPr algn="ctr"/>
            <a:r>
              <a:rPr lang="en-US" sz="1600" b="1" dirty="0" smtClean="0">
                <a:solidFill>
                  <a:srgbClr val="222222"/>
                </a:solidFill>
                <a:effectLst/>
              </a:rPr>
              <a:t>Stability and Convergence analysis.</a:t>
            </a:r>
            <a:endParaRPr lang="en-US" sz="1600" b="1" dirty="0">
              <a:solidFill>
                <a:srgbClr val="222222"/>
              </a:solidFill>
              <a:effectLst/>
            </a:endParaRPr>
          </a:p>
        </p:txBody>
      </p:sp>
      <p:pic>
        <p:nvPicPr>
          <p:cNvPr id="1027" name="Picture 3" descr="C:\Users\subhi\AMNS_Forward_Feature_Selection_Algorithm\Codes on forward feature selection Algorithm\learning_curves_iteration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1295400"/>
            <a:ext cx="4191000" cy="3143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8" name="Picture 4" descr="C:\Users\subhi\AMNS_Forward_Feature_Selection_Algorithm\Codes on forward feature selection Algorithm\learning_curves_iteration2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95800" y="2971800"/>
            <a:ext cx="4475199" cy="3357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94516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254704" y="6474055"/>
            <a:ext cx="633012" cy="365125"/>
          </a:xfrm>
        </p:spPr>
        <p:txBody>
          <a:bodyPr/>
          <a:lstStyle/>
          <a:p>
            <a:pPr algn="ctr"/>
            <a:fld id="{9AB03FCC-D49C-430B-BE8C-630AD1FAA727}" type="slidenum">
              <a:rPr lang="en-IN" b="1" smtClean="0"/>
              <a:pPr algn="ctr"/>
              <a:t>5</a:t>
            </a:fld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92216" y="76200"/>
            <a:ext cx="4191000" cy="24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  <a:endParaRPr lang="en-IN" sz="2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4" descr="MSc Cognitive Science Admission 2014-15, Indian Institute of Technology (IIT),  Gandhinagar">
            <a:extLst>
              <a:ext uri="{FF2B5EF4-FFF2-40B4-BE49-F238E27FC236}">
                <a16:creationId xmlns="" xmlns:a16="http://schemas.microsoft.com/office/drawing/2014/main" id="{84C602A4-83A1-4E16-A980-2A9259BC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"/>
            <a:ext cx="990600" cy="9806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AutoShape 2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E0D68E5-C559-77A6-3B81-5313A0A961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4600"/>
            <a:ext cx="2136652" cy="4876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C7C9EB3-A270-C0F6-5363-26E308A37706}"/>
              </a:ext>
            </a:extLst>
          </p:cNvPr>
          <p:cNvSpPr txBox="1"/>
          <p:nvPr/>
        </p:nvSpPr>
        <p:spPr>
          <a:xfrm>
            <a:off x="1066800" y="1472625"/>
            <a:ext cx="69342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Statistical Features obtained after running the forward selection algorithm starting with an empty set of features.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="" xmlns:a16="http://schemas.microsoft.com/office/drawing/2014/main" id="{7B154797-2D6E-0657-51A2-67D08813F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13915914"/>
              </p:ext>
            </p:extLst>
          </p:nvPr>
        </p:nvGraphicFramePr>
        <p:xfrm>
          <a:off x="685800" y="2209800"/>
          <a:ext cx="8001000" cy="3306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6375">
                  <a:extLst>
                    <a:ext uri="{9D8B030D-6E8A-4147-A177-3AD203B41FA5}">
                      <a16:colId xmlns="" xmlns:a16="http://schemas.microsoft.com/office/drawing/2014/main" val="110231139"/>
                    </a:ext>
                  </a:extLst>
                </a:gridCol>
                <a:gridCol w="2714625">
                  <a:extLst>
                    <a:ext uri="{9D8B030D-6E8A-4147-A177-3AD203B41FA5}">
                      <a16:colId xmlns="" xmlns:a16="http://schemas.microsoft.com/office/drawing/2014/main" val="2699121428"/>
                    </a:ext>
                  </a:extLst>
                </a:gridCol>
              </a:tblGrid>
              <a:tr h="6823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Statistical Features Selected from Forward Selection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Corresponding increase in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31909680"/>
                  </a:ext>
                </a:extLst>
              </a:tr>
              <a:tr h="395311">
                <a:tc>
                  <a:txBody>
                    <a:bodyPr/>
                    <a:lstStyle/>
                    <a:p>
                      <a:r>
                        <a:rPr lang="en-US" dirty="0" smtClean="0"/>
                        <a:t>MOLD WIDTH TOP MEAN</a:t>
                      </a:r>
                      <a:endParaRPr lang="en-US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67.2278%</a:t>
                      </a:r>
                      <a:endParaRPr lang="en-US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3527519372"/>
                  </a:ext>
                </a:extLst>
              </a:tr>
              <a:tr h="454176">
                <a:tc>
                  <a:txBody>
                    <a:bodyPr/>
                    <a:lstStyle/>
                    <a:p>
                      <a:r>
                        <a:rPr lang="en-US" dirty="0" smtClean="0"/>
                        <a:t>MOLD NARROW FACE COOLING WATER INLET TEMP MEAN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76.4706%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00888641"/>
                  </a:ext>
                </a:extLst>
              </a:tr>
              <a:tr h="402759">
                <a:tc>
                  <a:txBody>
                    <a:bodyPr/>
                    <a:lstStyle/>
                    <a:p>
                      <a:r>
                        <a:rPr lang="en-US" dirty="0" smtClean="0"/>
                        <a:t>PER_VC MEAN </a:t>
                      </a:r>
                      <a:endParaRPr lang="en-US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78.1513%</a:t>
                      </a:r>
                      <a:endParaRPr lang="en-US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2700886337"/>
                  </a:ext>
                </a:extLst>
              </a:tr>
              <a:tr h="592967">
                <a:tc>
                  <a:txBody>
                    <a:bodyPr/>
                    <a:lstStyle/>
                    <a:p>
                      <a:r>
                        <a:rPr lang="en-US" dirty="0" smtClean="0"/>
                        <a:t>DAYS AFTER CIRCLARD MEAN </a:t>
                      </a:r>
                      <a:endParaRPr lang="en-US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82.3529%</a:t>
                      </a:r>
                      <a:endParaRPr lang="en-US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4085207208"/>
                  </a:ext>
                </a:extLst>
              </a:tr>
              <a:tr h="592967">
                <a:tc>
                  <a:txBody>
                    <a:bodyPr/>
                    <a:lstStyle/>
                    <a:p>
                      <a:r>
                        <a:rPr lang="en-US" dirty="0" smtClean="0"/>
                        <a:t>MOLD BROAD FACE COOLING WATER INLET PRESS MEAN</a:t>
                      </a:r>
                      <a:endParaRPr lang="en-US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84.8739%</a:t>
                      </a:r>
                      <a:endParaRPr lang="en-US" dirty="0"/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A943360-CCDB-A34A-1BAE-75E33B3EF69D}"/>
              </a:ext>
            </a:extLst>
          </p:cNvPr>
          <p:cNvSpPr txBox="1"/>
          <p:nvPr/>
        </p:nvSpPr>
        <p:spPr>
          <a:xfrm>
            <a:off x="2476020" y="470575"/>
            <a:ext cx="411576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Case Study </a:t>
            </a:r>
            <a:r>
              <a:rPr lang="en-US" sz="1600" b="1" dirty="0" smtClean="0">
                <a:solidFill>
                  <a:srgbClr val="222222"/>
                </a:solidFill>
              </a:rPr>
              <a:t>3</a:t>
            </a:r>
            <a:endParaRPr lang="en-US" sz="1600" b="1" dirty="0">
              <a:solidFill>
                <a:srgbClr val="222222"/>
              </a:solidFill>
              <a:effectLst/>
            </a:endParaRPr>
          </a:p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Forward Selection Algorithm implemented on Random Forest Classifier.</a:t>
            </a:r>
          </a:p>
        </p:txBody>
      </p:sp>
    </p:spTree>
    <p:extLst>
      <p:ext uri="{BB962C8B-B14F-4D97-AF65-F5344CB8AC3E}">
        <p14:creationId xmlns="" xmlns:p14="http://schemas.microsoft.com/office/powerpoint/2010/main" val="394516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254704" y="6474055"/>
            <a:ext cx="633012" cy="365125"/>
          </a:xfrm>
        </p:spPr>
        <p:txBody>
          <a:bodyPr/>
          <a:lstStyle/>
          <a:p>
            <a:pPr algn="ctr"/>
            <a:fld id="{9AB03FCC-D49C-430B-BE8C-630AD1FAA727}" type="slidenum">
              <a:rPr lang="en-IN" b="1" smtClean="0"/>
              <a:pPr algn="ctr"/>
              <a:t>6</a:t>
            </a:fld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92216" y="76200"/>
            <a:ext cx="4191000" cy="24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  <a:endParaRPr lang="en-IN" sz="2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4" descr="MSc Cognitive Science Admission 2014-15, Indian Institute of Technology (IIT),  Gandhinagar">
            <a:extLst>
              <a:ext uri="{FF2B5EF4-FFF2-40B4-BE49-F238E27FC236}">
                <a16:creationId xmlns="" xmlns:a16="http://schemas.microsoft.com/office/drawing/2014/main" id="{84C602A4-83A1-4E16-A980-2A9259BC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"/>
            <a:ext cx="990600" cy="9806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AutoShape 2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E0D68E5-C559-77A6-3B81-5313A0A961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4600"/>
            <a:ext cx="2136652" cy="487681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="" xmlns:a16="http://schemas.microsoft.com/office/drawing/2014/main" id="{7B154797-2D6E-0657-51A2-67D08813F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13915914"/>
              </p:ext>
            </p:extLst>
          </p:nvPr>
        </p:nvGraphicFramePr>
        <p:xfrm>
          <a:off x="457200" y="990600"/>
          <a:ext cx="8001001" cy="510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832988">
                  <a:extLst>
                    <a:ext uri="{9D8B030D-6E8A-4147-A177-3AD203B41FA5}">
                      <a16:colId xmlns="" xmlns:a16="http://schemas.microsoft.com/office/drawing/2014/main" val="110231139"/>
                    </a:ext>
                  </a:extLst>
                </a:gridCol>
                <a:gridCol w="1634613">
                  <a:extLst>
                    <a:ext uri="{9D8B030D-6E8A-4147-A177-3AD203B41FA5}">
                      <a16:colId xmlns="" xmlns:a16="http://schemas.microsoft.com/office/drawing/2014/main" val="2699121428"/>
                    </a:ext>
                  </a:extLst>
                </a:gridCol>
              </a:tblGrid>
              <a:tr h="68231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Statistical Features Selected from Forward Selection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Corresponding increase in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31909680"/>
                  </a:ext>
                </a:extLst>
              </a:tr>
              <a:tr h="3953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STEEL LEVEL IN MOLD-SET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82.3529%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3527519372"/>
                  </a:ext>
                </a:extLst>
              </a:tr>
              <a:tr h="290489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MOLD BROAD FACE1 INLET OUTLET WATER TEMP. DELTA MEAN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81.5126%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0088864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 TUNDISH WEIGHT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82.3529%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270088633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SEG 7+8 BOTTOM SECONDARY COOLING WATER FLOW ACTUAL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79.8319%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40852072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DAYS AFTER SHUT DOWN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80.6722%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MOLD TAPER PERCENT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80.6722%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DAYS AFTER SPRAY CLEANING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79.8319%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124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PER_C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79.8319%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 STEEL LEVEL IN MOLD-ACT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79.8319%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MOLD BROAD FACE COOLING WATER INLET TEMP MEAN 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79.8319%, 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BROAD FACE 2 HEAT FLUX MAX 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80.6722%, 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TUNDISH TEMPERATURE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79.8319% 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DAYS AFTER NARROW FACE ALIGNMENT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81.5126% 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A943360-CCDB-A34A-1BAE-75E33B3EF69D}"/>
              </a:ext>
            </a:extLst>
          </p:cNvPr>
          <p:cNvSpPr txBox="1"/>
          <p:nvPr/>
        </p:nvSpPr>
        <p:spPr>
          <a:xfrm>
            <a:off x="2476020" y="470575"/>
            <a:ext cx="41157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Case Study </a:t>
            </a:r>
            <a:r>
              <a:rPr lang="en-US" sz="1600" b="1" dirty="0" smtClean="0">
                <a:solidFill>
                  <a:srgbClr val="222222"/>
                </a:solidFill>
              </a:rPr>
              <a:t>3</a:t>
            </a:r>
            <a:endParaRPr lang="en-US" sz="1600" b="1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5166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254704" y="6474055"/>
            <a:ext cx="633012" cy="365125"/>
          </a:xfrm>
        </p:spPr>
        <p:txBody>
          <a:bodyPr/>
          <a:lstStyle/>
          <a:p>
            <a:pPr algn="ctr"/>
            <a:fld id="{9AB03FCC-D49C-430B-BE8C-630AD1FAA727}" type="slidenum">
              <a:rPr lang="en-IN" b="1" smtClean="0"/>
              <a:pPr algn="ctr"/>
              <a:t>7</a:t>
            </a:fld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92216" y="76200"/>
            <a:ext cx="4191000" cy="24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  <a:endParaRPr lang="en-IN" sz="2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4" descr="MSc Cognitive Science Admission 2014-15, Indian Institute of Technology (IIT),  Gandhinagar">
            <a:extLst>
              <a:ext uri="{FF2B5EF4-FFF2-40B4-BE49-F238E27FC236}">
                <a16:creationId xmlns="" xmlns:a16="http://schemas.microsoft.com/office/drawing/2014/main" id="{84C602A4-83A1-4E16-A980-2A9259BC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"/>
            <a:ext cx="990600" cy="9806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AutoShape 2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E0D68E5-C559-77A6-3B81-5313A0A961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4600"/>
            <a:ext cx="2136652" cy="487681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="" xmlns:a16="http://schemas.microsoft.com/office/drawing/2014/main" id="{7B154797-2D6E-0657-51A2-67D08813F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13915914"/>
              </p:ext>
            </p:extLst>
          </p:nvPr>
        </p:nvGraphicFramePr>
        <p:xfrm>
          <a:off x="457200" y="990601"/>
          <a:ext cx="8001001" cy="4839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832988">
                  <a:extLst>
                    <a:ext uri="{9D8B030D-6E8A-4147-A177-3AD203B41FA5}">
                      <a16:colId xmlns="" xmlns:a16="http://schemas.microsoft.com/office/drawing/2014/main" val="110231139"/>
                    </a:ext>
                  </a:extLst>
                </a:gridCol>
                <a:gridCol w="1634613">
                  <a:extLst>
                    <a:ext uri="{9D8B030D-6E8A-4147-A177-3AD203B41FA5}">
                      <a16:colId xmlns="" xmlns:a16="http://schemas.microsoft.com/office/drawing/2014/main" val="2699121428"/>
                    </a:ext>
                  </a:extLst>
                </a:gridCol>
              </a:tblGrid>
              <a:tr h="87573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Statistical Features Selected from Forward Selection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Corresponding increase in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31909680"/>
                  </a:ext>
                </a:extLst>
              </a:tr>
              <a:tr h="36488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BROAD FACE 2 HEAT FLUX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82.3529%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6488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PER_V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80.6722%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6488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NARROWFACE1 WATER FLOW MIN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79.8319%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6488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BROAD FACE1 HEAT FLUX MIN 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81.5126%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6488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TUNDISH TEMPERATURE MIN 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79.8319%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6488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MOLD NARROW FACE2 INLET OUTLET WATER TEMP.DELTA MEAN 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79.8319%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6488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NARROW FACE 2 HEAT FLUX MIN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82.3529%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43786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21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SEG0A SECONDARY COOLING WATER PRESSURE ACTUAL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81.5126% 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6488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22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MOLD NARROW FACE 1 INLET OUTLET WATER TEMP. DELTA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80.6722%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56789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PER_CA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79.8319%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A943360-CCDB-A34A-1BAE-75E33B3EF69D}"/>
              </a:ext>
            </a:extLst>
          </p:cNvPr>
          <p:cNvSpPr txBox="1"/>
          <p:nvPr/>
        </p:nvSpPr>
        <p:spPr>
          <a:xfrm>
            <a:off x="2476020" y="470575"/>
            <a:ext cx="41157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Case Study </a:t>
            </a:r>
            <a:r>
              <a:rPr lang="en-US" sz="1600" b="1" dirty="0" smtClean="0">
                <a:solidFill>
                  <a:srgbClr val="222222"/>
                </a:solidFill>
              </a:rPr>
              <a:t>3</a:t>
            </a:r>
            <a:endParaRPr lang="en-US" sz="1600" b="1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516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254704" y="6474055"/>
            <a:ext cx="633012" cy="365125"/>
          </a:xfrm>
        </p:spPr>
        <p:txBody>
          <a:bodyPr/>
          <a:lstStyle/>
          <a:p>
            <a:pPr algn="ctr"/>
            <a:fld id="{9AB03FCC-D49C-430B-BE8C-630AD1FAA727}" type="slidenum">
              <a:rPr lang="en-IN" b="1" smtClean="0"/>
              <a:pPr algn="ctr"/>
              <a:t>8</a:t>
            </a:fld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92216" y="76200"/>
            <a:ext cx="4191000" cy="24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  <a:endParaRPr lang="en-IN" sz="2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4" descr="MSc Cognitive Science Admission 2014-15, Indian Institute of Technology (IIT),  Gandhinagar">
            <a:extLst>
              <a:ext uri="{FF2B5EF4-FFF2-40B4-BE49-F238E27FC236}">
                <a16:creationId xmlns="" xmlns:a16="http://schemas.microsoft.com/office/drawing/2014/main" id="{84C602A4-83A1-4E16-A980-2A9259BC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"/>
            <a:ext cx="990600" cy="9806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AutoShape 2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E0D68E5-C559-77A6-3B81-5313A0A961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4600"/>
            <a:ext cx="2136652" cy="4876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C7C9EB3-A270-C0F6-5363-26E308A37706}"/>
              </a:ext>
            </a:extLst>
          </p:cNvPr>
          <p:cNvSpPr txBox="1"/>
          <p:nvPr/>
        </p:nvSpPr>
        <p:spPr>
          <a:xfrm>
            <a:off x="1143000" y="1752600"/>
            <a:ext cx="69342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Statistical Features obtained after running the forward selection algorithm starting with an empty set of features.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="" xmlns:a16="http://schemas.microsoft.com/office/drawing/2014/main" id="{7B154797-2D6E-0657-51A2-67D08813F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13915914"/>
              </p:ext>
            </p:extLst>
          </p:nvPr>
        </p:nvGraphicFramePr>
        <p:xfrm>
          <a:off x="762000" y="2667000"/>
          <a:ext cx="7331476" cy="1878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110231139"/>
                    </a:ext>
                  </a:extLst>
                </a:gridCol>
                <a:gridCol w="3216676">
                  <a:extLst>
                    <a:ext uri="{9D8B030D-6E8A-4147-A177-3AD203B41FA5}">
                      <a16:colId xmlns="" xmlns:a16="http://schemas.microsoft.com/office/drawing/2014/main" val="2699121428"/>
                    </a:ext>
                  </a:extLst>
                </a:gridCol>
              </a:tblGrid>
              <a:tr h="6823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Statistical Features Selected from Forward Selection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Corresponding increase in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31909680"/>
                  </a:ext>
                </a:extLst>
              </a:tr>
              <a:tr h="395311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MOLD BROAD FACE 2 INLET OUTLET WATER TEMP. DELTA MEAN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71.43%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3527519372"/>
                  </a:ext>
                </a:extLst>
              </a:tr>
              <a:tr h="454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SEG 7+8 BOTTOM SECONDARY COOLING WATER FLOW ACTUAL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73.11%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0088864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A943360-CCDB-A34A-1BAE-75E33B3EF69D}"/>
              </a:ext>
            </a:extLst>
          </p:cNvPr>
          <p:cNvSpPr txBox="1"/>
          <p:nvPr/>
        </p:nvSpPr>
        <p:spPr>
          <a:xfrm>
            <a:off x="2476020" y="470575"/>
            <a:ext cx="411576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Case Study </a:t>
            </a:r>
            <a:r>
              <a:rPr lang="en-US" sz="1600" b="1" dirty="0" smtClean="0">
                <a:solidFill>
                  <a:srgbClr val="222222"/>
                </a:solidFill>
                <a:effectLst/>
              </a:rPr>
              <a:t>4</a:t>
            </a:r>
            <a:endParaRPr lang="en-US" sz="1600" b="1" dirty="0">
              <a:solidFill>
                <a:srgbClr val="222222"/>
              </a:solidFill>
              <a:effectLst/>
            </a:endParaRPr>
          </a:p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Forward Selection Algorithm implemented on </a:t>
            </a:r>
            <a:r>
              <a:rPr lang="en-US" sz="1600" b="1" dirty="0" smtClean="0">
                <a:solidFill>
                  <a:srgbClr val="222222"/>
                </a:solidFill>
              </a:rPr>
              <a:t>ANN</a:t>
            </a:r>
            <a:r>
              <a:rPr lang="en-US" sz="1600" b="1" dirty="0" smtClean="0">
                <a:solidFill>
                  <a:srgbClr val="222222"/>
                </a:solidFill>
                <a:effectLst/>
              </a:rPr>
              <a:t>.</a:t>
            </a:r>
            <a:endParaRPr lang="en-US" sz="1600" b="1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5166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254704" y="6474055"/>
            <a:ext cx="633012" cy="365125"/>
          </a:xfrm>
        </p:spPr>
        <p:txBody>
          <a:bodyPr/>
          <a:lstStyle/>
          <a:p>
            <a:pPr algn="ctr"/>
            <a:fld id="{9AB03FCC-D49C-430B-BE8C-630AD1FAA727}" type="slidenum">
              <a:rPr lang="en-IN" b="1" smtClean="0"/>
              <a:pPr algn="ctr"/>
              <a:t>9</a:t>
            </a:fld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92216" y="76200"/>
            <a:ext cx="4191000" cy="24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  <a:endParaRPr lang="en-IN" sz="2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4" descr="MSc Cognitive Science Admission 2014-15, Indian Institute of Technology (IIT),  Gandhinagar">
            <a:extLst>
              <a:ext uri="{FF2B5EF4-FFF2-40B4-BE49-F238E27FC236}">
                <a16:creationId xmlns="" xmlns:a16="http://schemas.microsoft.com/office/drawing/2014/main" id="{84C602A4-83A1-4E16-A980-2A9259BC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"/>
            <a:ext cx="990600" cy="9806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AutoShape 2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E0D68E5-C559-77A6-3B81-5313A0A961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4600"/>
            <a:ext cx="2136652" cy="487681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="" xmlns:a16="http://schemas.microsoft.com/office/drawing/2014/main" id="{7B154797-2D6E-0657-51A2-67D08813F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13915914"/>
              </p:ext>
            </p:extLst>
          </p:nvPr>
        </p:nvGraphicFramePr>
        <p:xfrm>
          <a:off x="533400" y="914400"/>
          <a:ext cx="8001001" cy="507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486400">
                  <a:extLst>
                    <a:ext uri="{9D8B030D-6E8A-4147-A177-3AD203B41FA5}">
                      <a16:colId xmlns="" xmlns:a16="http://schemas.microsoft.com/office/drawing/2014/main" val="110231139"/>
                    </a:ext>
                  </a:extLst>
                </a:gridCol>
                <a:gridCol w="1981201">
                  <a:extLst>
                    <a:ext uri="{9D8B030D-6E8A-4147-A177-3AD203B41FA5}">
                      <a16:colId xmlns="" xmlns:a16="http://schemas.microsoft.com/office/drawing/2014/main" val="269912142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 </a:t>
                      </a:r>
                      <a:r>
                        <a:rPr lang="en-US" sz="1600" dirty="0"/>
                        <a:t>Statistical Features Selected from Forward Selection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Corresponding increase in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31909680"/>
                  </a:ext>
                </a:extLst>
              </a:tr>
              <a:tr h="3953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MOLD BROAD FACE 2 INLET OUTLET WATER TEMP. DELTA MEAN 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71.4285%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3527519372"/>
                  </a:ext>
                </a:extLst>
              </a:tr>
              <a:tr h="290489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SEG7+8 BOTTOM SECONDARY COOLING WATER FLOW ACTUAL MEAN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73.1092%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0088864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MOLD WIDTH TOP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71.4285% 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270088633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MOLD BROAD FACE 1 INLET OUTLET WATER TEMP. DELTA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72.2689%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40852072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TUNDISH WEIGHT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71.4285%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NARROW FACE 1 WATER FLOW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69.7478%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PER_MN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70.5882 %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124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STRAND DRIVE CURRENT MAX 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69.7478 %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SEG 5+6 TOP SECONDARY COOLING WATER FLOW ACTUAL VARIANCE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70.5882 %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BROAD FACE1 WATER FLOW VARIANCE 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73.1092 %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NARROW FACE1 WATER FLOW MAX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71.4285 %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SEG2 BOTTOM SECONDARY COOLING WATER FLOW ACTUAL VARIANCE 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70.5882 %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SEG1 TOP SECONDARY COOLING WATER PRESSURE ACTUAL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72.2689 %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SEG1 BOT SECONDARY COOLING WATER FLOW ACTUAL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72.2689 %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A943360-CCDB-A34A-1BAE-75E33B3EF69D}"/>
              </a:ext>
            </a:extLst>
          </p:cNvPr>
          <p:cNvSpPr txBox="1"/>
          <p:nvPr/>
        </p:nvSpPr>
        <p:spPr>
          <a:xfrm>
            <a:off x="2476020" y="470575"/>
            <a:ext cx="41157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Case Study </a:t>
            </a:r>
            <a:r>
              <a:rPr lang="en-US" sz="1600" b="1" dirty="0" smtClean="0">
                <a:solidFill>
                  <a:srgbClr val="222222"/>
                </a:solidFill>
              </a:rPr>
              <a:t>3</a:t>
            </a:r>
            <a:endParaRPr lang="en-US" sz="1600" b="1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5166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5662</TotalTime>
  <Words>728</Words>
  <Application>Microsoft Office PowerPoint</Application>
  <PresentationFormat>On-screen Show (4:3)</PresentationFormat>
  <Paragraphs>230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subhi</dc:creator>
  <cp:lastModifiedBy>subhi</cp:lastModifiedBy>
  <cp:revision>213</cp:revision>
  <dcterms:created xsi:type="dcterms:W3CDTF">2023-02-09T09:18:58Z</dcterms:created>
  <dcterms:modified xsi:type="dcterms:W3CDTF">2023-06-22T09:57:15Z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2023-03-19T06:38:10Z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cacacb91-d536-4ad4-a3a9-d6aa2e9105a8</vt:lpwstr>
  </property>
  <property fmtid="{D5CDD505-2E9C-101B-9397-08002B2CF9AE}" pid="7" name="MSIP_Label_defa4170-0d19-0005-0004-bc88714345d2_ActionId">
    <vt:lpwstr>b0a0b762-6860-403c-a75f-596f0a6956b8</vt:lpwstr>
  </property>
  <property fmtid="{D5CDD505-2E9C-101B-9397-08002B2CF9AE}" pid="8" name="MSIP_Label_defa4170-0d19-0005-0004-bc88714345d2_ContentBits">
    <vt:lpwstr>0</vt:lpwstr>
  </property>
</Properties>
</file>