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9F8A4-97E8-4F28-9B5F-7971819D8853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23CAE-DDED-4349-85E9-34D4B6A970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05204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9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9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9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9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9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60CDF-EBA7-4B1A-A9C1-23433B08C9F1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2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5B084-0CBB-4CCB-9C97-BD746B5EA4C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5B084-0CBB-4CCB-9C97-BD746B5EA4C9}" type="datetimeFigureOut">
              <a:rPr lang="en-US" smtClean="0"/>
              <a:pPr/>
              <a:t>7/5/2023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79090-E303-496F-97E2-BD60A4244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17296" y="291456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35723" y="4637782"/>
            <a:ext cx="60842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Discipline of Chemical Engineering,</a:t>
            </a:r>
          </a:p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Indian Institute of Technology Gandhinagar,</a:t>
            </a:r>
          </a:p>
          <a:p>
            <a:pPr algn="ctr"/>
            <a:r>
              <a:rPr 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Palaj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Gujarat – 382055</a:t>
            </a:r>
          </a:p>
          <a:p>
            <a:pPr algn="ctr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India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2703"/>
            <a:ext cx="2136652" cy="4876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332516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1</a:t>
            </a:fld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2590800"/>
            <a:ext cx="1609765" cy="1582936"/>
          </a:xfrm>
          <a:prstGeom prst="rect">
            <a:avLst/>
          </a:prstGeom>
        </p:spPr>
      </p:pic>
      <p:pic>
        <p:nvPicPr>
          <p:cNvPr id="12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94683" y="0"/>
            <a:ext cx="1094080" cy="108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9899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10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3915914"/>
              </p:ext>
            </p:extLst>
          </p:nvPr>
        </p:nvGraphicFramePr>
        <p:xfrm>
          <a:off x="457200" y="990601"/>
          <a:ext cx="8001001" cy="2738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:a16="http://schemas.microsoft.com/office/drawing/2014/main" xmlns="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:a16="http://schemas.microsoft.com/office/drawing/2014/main" xmlns="" val="2699121428"/>
                    </a:ext>
                  </a:extLst>
                </a:gridCol>
              </a:tblGrid>
              <a:tr h="8757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909680"/>
                  </a:ext>
                </a:extLst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PER_VN MEAN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72.2689%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 3+4 BOTTOM SECONDARY COOLING WATER FLOW ACTUAL VARIANCE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70.5882%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 9+10+11+12 TOP SECONDARY COOLING WATER FLOW SETPOINT VARIANCE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69.7478 %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BROAD FACE COOLING WATER INLET PRESS MEAN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70.5882 %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 7+8 TOP SECONDARY COOLING WATER FLOW SET POINT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69.7478%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4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6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11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3915914"/>
              </p:ext>
            </p:extLst>
          </p:nvPr>
        </p:nvGraphicFramePr>
        <p:xfrm>
          <a:off x="457200" y="990600"/>
          <a:ext cx="8001001" cy="4825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:a16="http://schemas.microsoft.com/office/drawing/2014/main" xmlns="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:a16="http://schemas.microsoft.com/office/drawing/2014/main" xmlns="" val="2699121428"/>
                    </a:ext>
                  </a:extLst>
                </a:gridCol>
              </a:tblGrid>
              <a:tr h="120688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</a:t>
                      </a:r>
                      <a:r>
                        <a:rPr lang="en-US" sz="1800" dirty="0"/>
                        <a:t>Statistical Features Selected from Forward Selection </a:t>
                      </a:r>
                      <a:r>
                        <a:rPr lang="en-US" sz="1800" dirty="0" smtClean="0"/>
                        <a:t>Algorithm Using Random Forest Classifier changing</a:t>
                      </a:r>
                      <a:r>
                        <a:rPr lang="en-US" sz="1800" baseline="0" dirty="0" smtClean="0"/>
                        <a:t> the subset of 5 selected feature by one</a:t>
                      </a:r>
                      <a:endParaRPr lang="en-US" sz="18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909680"/>
                  </a:ext>
                </a:extLst>
              </a:tr>
              <a:tr h="43479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[MOLD WIDTH TOP MEAN ]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67.2268</a:t>
                      </a:r>
                      <a:r>
                        <a:rPr lang="en-US" sz="1400" dirty="0" smtClean="0"/>
                        <a:t>%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7519372"/>
                  </a:ext>
                </a:extLst>
              </a:tr>
              <a:tr h="4157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[ 1,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MOLD NARROW FACE COOLING WATER INLET TEMP MEAN]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76.4705%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00888641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</a:t>
                      </a:r>
                      <a:r>
                        <a:rPr lang="en-US" sz="1400" baseline="0" dirty="0" smtClean="0"/>
                        <a:t> 2, </a:t>
                      </a:r>
                      <a:r>
                        <a:rPr lang="en-US" sz="1400" dirty="0" smtClean="0"/>
                        <a:t>PER_VC MEAN]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78.1512%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0886337"/>
                  </a:ext>
                </a:extLst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</a:t>
                      </a:r>
                      <a:r>
                        <a:rPr lang="en-US" sz="1400" baseline="0" dirty="0" smtClean="0"/>
                        <a:t> 2, 3, </a:t>
                      </a:r>
                      <a:r>
                        <a:rPr lang="en-US" sz="1400" dirty="0" smtClean="0"/>
                        <a:t>DAYS AFTER CIRCLARD MEAN]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82.3529%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5207208"/>
                  </a:ext>
                </a:extLst>
              </a:tr>
              <a:tr h="251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[1,</a:t>
                      </a:r>
                      <a:r>
                        <a:rPr lang="en-US" sz="1400" baseline="0" dirty="0" smtClean="0"/>
                        <a:t> 2, 3, 4, </a:t>
                      </a:r>
                      <a:r>
                        <a:rPr lang="en-US" sz="1400" dirty="0" smtClean="0"/>
                        <a:t>MOLD BROAD FACE COOLING WATER INLET PRESS MEAN]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84.8739%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</a:t>
                      </a:r>
                      <a:r>
                        <a:rPr lang="en-US" sz="1400" baseline="0" dirty="0" smtClean="0"/>
                        <a:t> 2, 3, 4, 5, </a:t>
                      </a:r>
                      <a:r>
                        <a:rPr lang="en-US" sz="1400" dirty="0" smtClean="0"/>
                        <a:t>STEEL LEVEL IN MOLD-SET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82.3529%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2514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</a:t>
                      </a:r>
                      <a:r>
                        <a:rPr lang="en-US" sz="1400" baseline="0" dirty="0" smtClean="0"/>
                        <a:t> 3, 4, 5,6, </a:t>
                      </a:r>
                      <a:r>
                        <a:rPr lang="en-US" sz="1400" dirty="0" smtClean="0"/>
                        <a:t>MOLD BROAD FACE1 INLET OUTLET WATER TEMP.DELTA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82.3529%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4362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</a:t>
                      </a:r>
                      <a:r>
                        <a:rPr lang="en-US" sz="1400" baseline="0" dirty="0" smtClean="0"/>
                        <a:t> 7,</a:t>
                      </a:r>
                      <a:r>
                        <a:rPr lang="en-US" sz="1400" dirty="0" smtClean="0"/>
                        <a:t>NARROW FACE1 WATER FLOW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80.6722%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352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[1,2,3,4,5,6,7,8,PER_SIMEAN]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80.6722%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4777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SEG 7+8 BOTTOM SECONDARY COOLING WATER FLOW ACTUAL MEAN]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80.6722%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5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66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12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3915914"/>
              </p:ext>
            </p:extLst>
          </p:nvPr>
        </p:nvGraphicFramePr>
        <p:xfrm>
          <a:off x="457200" y="990600"/>
          <a:ext cx="8001001" cy="4521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:a16="http://schemas.microsoft.com/office/drawing/2014/main" xmlns="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:a16="http://schemas.microsoft.com/office/drawing/2014/main" xmlns="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Statistical Features Selected from Forward Selection </a:t>
                      </a:r>
                      <a:r>
                        <a:rPr lang="en-US" sz="1200" dirty="0" smtClean="0"/>
                        <a:t>Algorithm Using Random Forest Classifier changing</a:t>
                      </a:r>
                      <a:r>
                        <a:rPr lang="en-US" sz="1200" baseline="0" dirty="0" smtClean="0"/>
                        <a:t> the subset of 5 selected feature by one</a:t>
                      </a:r>
                      <a:endParaRPr lang="en-US" sz="12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11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 </a:t>
                      </a:r>
                      <a:r>
                        <a:rPr lang="en-US" sz="1400" dirty="0" smtClean="0"/>
                        <a:t>LIQUIDUS TEMP MEAN]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82.3529%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7519372"/>
                  </a:ext>
                </a:extLst>
              </a:tr>
              <a:tr h="290489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</a:t>
                      </a:r>
                      <a:r>
                        <a:rPr lang="en-US" sz="1400" dirty="0" smtClean="0"/>
                        <a:t>STRAND DRIVE CURRENT MAX]</a:t>
                      </a:r>
                      <a:endParaRPr 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81.5126%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8886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13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 </a:t>
                      </a:r>
                      <a:r>
                        <a:rPr lang="en-US" sz="1400" dirty="0" smtClean="0"/>
                        <a:t>SEG 7+8 TOP SECONDARY COOLING WATER PRESSURE ACTUAL MEAN]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81.5126%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00886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 </a:t>
                      </a:r>
                      <a:r>
                        <a:rPr lang="en-US" sz="1400" dirty="0" smtClean="0"/>
                        <a:t>PER_TIMEAN]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79.8319%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85207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10,11,12,13,14, </a:t>
                      </a:r>
                      <a:r>
                        <a:rPr lang="en-US" sz="1400" dirty="0" smtClean="0"/>
                        <a:t>SEG 5+6 BOTTOM SECONDARY COOLING WATER PRESSURE ACTUAL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 79.8319%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16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10,11,12,13,14,15, </a:t>
                      </a:r>
                      <a:r>
                        <a:rPr lang="en-US" sz="1400" dirty="0" smtClean="0"/>
                        <a:t>SEG 5+6 BOTTOM SECONDARY COOLING WATER FLOW SET POINT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79.8319%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17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10,11,12,13,14,15,16,</a:t>
                      </a:r>
                      <a:r>
                        <a:rPr lang="en-US" sz="1400" dirty="0" smtClean="0"/>
                        <a:t>NARROW FACE2 WATER FLOW MEAN]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80.6722%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18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10,11,12,13,14,15,16,17, </a:t>
                      </a:r>
                      <a:r>
                        <a:rPr lang="en-US" sz="1400" dirty="0" smtClean="0"/>
                        <a:t>SEG 0A SECONDARY COOLING WATER FLOW ACTUAL VARIANCE]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79.8319%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10,11,12,13,14,15,16,17,18, </a:t>
                      </a:r>
                      <a:r>
                        <a:rPr lang="en-US" sz="1400" dirty="0" smtClean="0"/>
                        <a:t>NARROW FACE 2 WATER FLOW MAX]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79.8319%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20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</a:t>
                      </a:r>
                      <a:r>
                        <a:rPr lang="en-US" sz="1400" baseline="0" dirty="0" smtClean="0"/>
                        <a:t> 10,11,12,13,14,15,16,17,18,19, </a:t>
                      </a:r>
                      <a:r>
                        <a:rPr lang="en-US" sz="1400" dirty="0" smtClean="0"/>
                        <a:t>SEG 2 BOTTOM SECONDARY COOLING WATER FLOW SET POINT MEAN]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79.8319%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5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6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13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3915914"/>
              </p:ext>
            </p:extLst>
          </p:nvPr>
        </p:nvGraphicFramePr>
        <p:xfrm>
          <a:off x="457200" y="990600"/>
          <a:ext cx="8001001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:a16="http://schemas.microsoft.com/office/drawing/2014/main" xmlns="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:a16="http://schemas.microsoft.com/office/drawing/2014/main" xmlns="" val="2699121428"/>
                    </a:ext>
                  </a:extLst>
                </a:gridCol>
              </a:tblGrid>
              <a:tr h="122595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</a:t>
                      </a:r>
                      <a:r>
                        <a:rPr lang="en-US" sz="1800" dirty="0"/>
                        <a:t>Statistical Features Selected from Forward Selection </a:t>
                      </a:r>
                      <a:r>
                        <a:rPr lang="en-US" sz="1800" dirty="0" smtClean="0"/>
                        <a:t>Algorithm Using ANN changing</a:t>
                      </a:r>
                      <a:r>
                        <a:rPr lang="en-US" sz="1800" baseline="0" dirty="0" smtClean="0"/>
                        <a:t> the subset of 5 selected feature by one</a:t>
                      </a:r>
                      <a:endParaRPr lang="en-US" sz="1800" dirty="0" smtClean="0"/>
                    </a:p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909680"/>
                  </a:ext>
                </a:extLst>
              </a:tr>
              <a:tr h="4416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[MOLD BROAD FACE 2 INLET OUTLET WATER TEMP. DELTA MEAN]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71.4285%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27519372"/>
                  </a:ext>
                </a:extLst>
              </a:tr>
              <a:tr h="34054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SEG 7+8 BOTTOM SECONDARY COOLING WATER FLOW ACTUAL MEAN] </a:t>
                      </a:r>
                      <a:endParaRPr lang="en-US" sz="1400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73.1092%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888641"/>
                  </a:ext>
                </a:extLst>
              </a:tr>
              <a:tr h="3405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[1,2,MOLD WIDTH TOP MEAN]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72.2689%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00886337"/>
                  </a:ext>
                </a:extLst>
              </a:tr>
              <a:tr h="3405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[1,2,3,MOLD BROAD FACE1 INLET OUTLET WATER TEMP. DELTA MEAN]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72.2689%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85207208"/>
                  </a:ext>
                </a:extLst>
              </a:tr>
              <a:tr h="2554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/>
                        <a:t>[1,2,3,4,TUNDISH WEIGHT MEAN] 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75.63025%</a:t>
                      </a:r>
                      <a:endParaRPr lang="en-US" sz="1400" dirty="0"/>
                    </a:p>
                  </a:txBody>
                  <a:tcPr marL="7620" marR="7620" marT="7620" marB="0" anchor="b">
                    <a:solidFill>
                      <a:srgbClr val="FFFF00"/>
                    </a:solidFill>
                  </a:tcPr>
                </a:tc>
              </a:tr>
              <a:tr h="3405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</a:t>
                      </a:r>
                      <a:r>
                        <a:rPr lang="en-US" sz="1400" baseline="0" dirty="0" smtClean="0"/>
                        <a:t> 5,S</a:t>
                      </a:r>
                      <a:r>
                        <a:rPr lang="en-US" sz="1400" dirty="0" smtClean="0"/>
                        <a:t>EG 0B SECONDARY COOLING WATER PRESSURE ACTUAL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70.5882%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25540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[1,2,3,4,5,6,PER_MN MEAN]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69.7478%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3490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 [1,2,3,4,5,6,7,LIQUIDUS TEMP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70.5882%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48527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SEG 5+6 BOTTOM SECONDARY COOLING WATER PRESSURE ACTUAL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69.7478%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  <a:tr h="42567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[1,2,3,4,5,6,7,8,9,PER_TIC MEAN]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71.4285% </a:t>
                      </a:r>
                      <a:endParaRPr lang="en-US" sz="14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6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6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14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3915914"/>
              </p:ext>
            </p:extLst>
          </p:nvPr>
        </p:nvGraphicFramePr>
        <p:xfrm>
          <a:off x="457200" y="990601"/>
          <a:ext cx="8001001" cy="5271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:a16="http://schemas.microsoft.com/office/drawing/2014/main" xmlns="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:a16="http://schemas.microsoft.com/office/drawing/2014/main" xmlns="" val="2699121428"/>
                    </a:ext>
                  </a:extLst>
                </a:gridCol>
              </a:tblGrid>
              <a:tr h="565707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Statistical Features Selected from Forward Selection </a:t>
                      </a:r>
                      <a:r>
                        <a:rPr lang="en-US" sz="1400" dirty="0" smtClean="0"/>
                        <a:t>Algorithm Using ANN changing</a:t>
                      </a:r>
                      <a:r>
                        <a:rPr lang="en-US" sz="1400" baseline="0" dirty="0" smtClean="0"/>
                        <a:t> the subset of 5 selected feature by one</a:t>
                      </a:r>
                      <a:endParaRPr lang="en-US" sz="1400" dirty="0" smtClean="0"/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909680"/>
                  </a:ext>
                </a:extLst>
              </a:tr>
              <a:tr h="327751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11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BROAD FACE 2 WATER FLOW MEAN]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73.1092%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27519372"/>
                  </a:ext>
                </a:extLst>
              </a:tr>
              <a:tr h="362209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/>
                        <a:t>12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</a:t>
                      </a:r>
                      <a:r>
                        <a:rPr lang="en-US" sz="1000" baseline="0" dirty="0" smtClean="0"/>
                        <a:t> 11,</a:t>
                      </a:r>
                      <a:r>
                        <a:rPr lang="en-US" sz="1000" dirty="0" smtClean="0"/>
                        <a:t>NARROW FACE2 WATER FLOW MEAN] </a:t>
                      </a:r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73.1092% 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888641"/>
                  </a:ext>
                </a:extLst>
              </a:tr>
              <a:tr h="2792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13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</a:t>
                      </a:r>
                      <a:r>
                        <a:rPr lang="en-US" sz="1000" baseline="0" dirty="0" smtClean="0"/>
                        <a:t> 11,12, </a:t>
                      </a:r>
                      <a:r>
                        <a:rPr lang="en-US" sz="1000" dirty="0" smtClean="0"/>
                        <a:t>NARROW FACE1 HEAT FLUX MIN]</a:t>
                      </a:r>
                      <a:endParaRPr lang="en-US" sz="10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69.7478%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00886337"/>
                  </a:ext>
                </a:extLst>
              </a:tr>
              <a:tr h="2792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14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</a:t>
                      </a:r>
                      <a:r>
                        <a:rPr lang="en-US" sz="1000" baseline="0" dirty="0" smtClean="0"/>
                        <a:t> 11,12, </a:t>
                      </a:r>
                      <a:r>
                        <a:rPr lang="en-US" sz="1000" dirty="0" smtClean="0"/>
                        <a:t>SEG 5+6 BOTTOM SECONDARY COOLING WATER FLOW ACTUAL VARIANCE] </a:t>
                      </a:r>
                      <a:endParaRPr lang="en-US" sz="1000" dirty="0"/>
                    </a:p>
                  </a:txBody>
                  <a:tcPr marL="7620" marR="7620" marT="762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72.2689%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85207208"/>
                  </a:ext>
                </a:extLst>
              </a:tr>
              <a:tr h="2792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15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</a:t>
                      </a:r>
                      <a:r>
                        <a:rPr lang="en-US" sz="1000" baseline="0" dirty="0" smtClean="0"/>
                        <a:t> 11,12,13,14, </a:t>
                      </a:r>
                      <a:r>
                        <a:rPr lang="en-US" sz="1000" dirty="0" smtClean="0"/>
                        <a:t>PER_VC MEAN]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69.7478%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2792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16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PER_CU MEAN]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69.7478%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2792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17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 16, </a:t>
                      </a:r>
                      <a:r>
                        <a:rPr lang="en-US" sz="1000" dirty="0" smtClean="0"/>
                        <a:t>FOOT ROLL WATER FLOW ACTUAL MEAN]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70.5882%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2792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18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16,17,</a:t>
                      </a:r>
                      <a:r>
                        <a:rPr lang="en-US" sz="1000" dirty="0" smtClean="0"/>
                        <a:t>SEG3+4 TOP SECONDARY COOLING WATER FLOW SET POINT MEAN]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69.7478%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27920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19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[1,2,3,4,5,6,7,8,9,10,11,12,13,14,15,16,17,18,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PER_ALN MEAN]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70.5882%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3158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20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16,17,18,19, </a:t>
                      </a:r>
                      <a:r>
                        <a:rPr lang="en-US" sz="1000" dirty="0" smtClean="0"/>
                        <a:t>SEG 3+4 BOTTOM SECONDARY COOLING WATER PRESSURE ACTUAL MEAN]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70.5882%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3158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21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 16,17,18,19,20 </a:t>
                      </a:r>
                      <a:r>
                        <a:rPr lang="en-US" sz="1000" dirty="0" smtClean="0"/>
                        <a:t>SEG 7+8 TOP SECONDARY COOLING WATER FLOW ACTUAL MEAN]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71.4285%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3158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22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 16,17,18,19,20 </a:t>
                      </a:r>
                      <a:r>
                        <a:rPr lang="en-US" sz="1000" dirty="0" smtClean="0"/>
                        <a:t>NARROW FACE2 WATER FLOW MIN]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69.7478%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3158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23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 16,17,18,19,20,21,22, </a:t>
                      </a:r>
                      <a:r>
                        <a:rPr lang="en-US" sz="1000" dirty="0" smtClean="0"/>
                        <a:t>TUNDISH TEMPERATURE MAX]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69.7478%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3158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24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 16,17,18,19,20,21,22, 23, </a:t>
                      </a:r>
                      <a:r>
                        <a:rPr lang="en-US" sz="1000" dirty="0" smtClean="0"/>
                        <a:t>SEG 9+10+11+12 TOP SECONDARY COOLING WATER FLOW SET POINT MEAN]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70.5882% 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  <a:tr h="315885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25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[1,2,3,4,5,6,7,8,9,10,11,12,13,14,15,</a:t>
                      </a:r>
                      <a:r>
                        <a:rPr lang="en-US" sz="1000" baseline="0" dirty="0" smtClean="0"/>
                        <a:t> 16,17,18,19,20,21,22, 23,24, </a:t>
                      </a:r>
                      <a:r>
                        <a:rPr lang="en-US" sz="1000" dirty="0" smtClean="0"/>
                        <a:t>MOLD BROAD FACE COOLING WATER INLET PRESS MEAN]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/>
                        <a:t>70.5882%</a:t>
                      </a:r>
                      <a:endParaRPr lang="en-US" sz="10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6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6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2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C7C9EB3-A270-C0F6-5363-26E308A37706}"/>
              </a:ext>
            </a:extLst>
          </p:cNvPr>
          <p:cNvSpPr txBox="1"/>
          <p:nvPr/>
        </p:nvSpPr>
        <p:spPr>
          <a:xfrm>
            <a:off x="1066800" y="1472625"/>
            <a:ext cx="6934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Statistical Features obtained after running the forward selection algorithm starting with an empty set of features.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3915914"/>
              </p:ext>
            </p:extLst>
          </p:nvPr>
        </p:nvGraphicFramePr>
        <p:xfrm>
          <a:off x="762000" y="2208550"/>
          <a:ext cx="7331476" cy="302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110231139"/>
                    </a:ext>
                  </a:extLst>
                </a:gridCol>
                <a:gridCol w="3216676">
                  <a:extLst>
                    <a:ext uri="{9D8B030D-6E8A-4147-A177-3AD203B41FA5}">
                      <a16:colId xmlns:a16="http://schemas.microsoft.com/office/drawing/2014/main" xmlns="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MOLD BROAD FACE 2 INLET OUTLET WATER TEMP. DELTA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67.23%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27519372"/>
                  </a:ext>
                </a:extLst>
              </a:tr>
              <a:tr h="454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 7+8 BOTTOM SECONDARY COOLING WATER FLOW ACTUAL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76.47%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888641"/>
                  </a:ext>
                </a:extLst>
              </a:tr>
              <a:tr h="40275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PER_S MEAN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77.31%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00886337"/>
                  </a:ext>
                </a:extLst>
              </a:tr>
              <a:tr h="592967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MOLD NARROW FACE COOLING WATER INLET TEMP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81.51%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852072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1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Random Forest Classifier.</a:t>
            </a:r>
          </a:p>
        </p:txBody>
      </p:sp>
    </p:spTree>
    <p:extLst>
      <p:ext uri="{BB962C8B-B14F-4D97-AF65-F5344CB8AC3E}">
        <p14:creationId xmlns:p14="http://schemas.microsoft.com/office/powerpoint/2010/main" xmlns="" val="394516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3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C7C9EB3-A270-C0F6-5363-26E308A37706}"/>
              </a:ext>
            </a:extLst>
          </p:cNvPr>
          <p:cNvSpPr txBox="1"/>
          <p:nvPr/>
        </p:nvSpPr>
        <p:spPr>
          <a:xfrm>
            <a:off x="1143000" y="1752600"/>
            <a:ext cx="6934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Statistical Features obtained after running the forward selection algorithm starting with an empty set of features.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3915914"/>
              </p:ext>
            </p:extLst>
          </p:nvPr>
        </p:nvGraphicFramePr>
        <p:xfrm>
          <a:off x="762000" y="2667000"/>
          <a:ext cx="7331476" cy="187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110231139"/>
                    </a:ext>
                  </a:extLst>
                </a:gridCol>
                <a:gridCol w="3216676">
                  <a:extLst>
                    <a:ext uri="{9D8B030D-6E8A-4147-A177-3AD203B41FA5}">
                      <a16:colId xmlns:a16="http://schemas.microsoft.com/office/drawing/2014/main" xmlns="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MOLD BROAD FACE 2 INLET OUTLET WATER TEMP. DELTA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71.43%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27519372"/>
                  </a:ext>
                </a:extLst>
              </a:tr>
              <a:tr h="454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 7+8 BOTTOM SECONDARY COOLING WATER FLOW ACTUAL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73.11%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8886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2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</a:t>
            </a:r>
            <a:r>
              <a:rPr lang="en-US" sz="1600" b="1" dirty="0" smtClean="0">
                <a:solidFill>
                  <a:srgbClr val="222222"/>
                </a:solidFill>
              </a:rPr>
              <a:t>ANN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.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66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4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43200" y="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43360-CCDB-A34A-1BAE-75E33B3EF69D}"/>
              </a:ext>
            </a:extLst>
          </p:cNvPr>
          <p:cNvSpPr txBox="1"/>
          <p:nvPr/>
        </p:nvSpPr>
        <p:spPr>
          <a:xfrm>
            <a:off x="1066800" y="381000"/>
            <a:ext cx="68580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2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</a:t>
            </a:r>
            <a:r>
              <a:rPr lang="en-US" sz="1600" b="1" dirty="0" smtClean="0">
                <a:solidFill>
                  <a:srgbClr val="222222"/>
                </a:solidFill>
              </a:rPr>
              <a:t>ANN.</a:t>
            </a:r>
          </a:p>
          <a:p>
            <a:pPr algn="ctr"/>
            <a:r>
              <a:rPr lang="en-US" sz="1600" b="1" dirty="0" smtClean="0">
                <a:solidFill>
                  <a:srgbClr val="222222"/>
                </a:solidFill>
                <a:effectLst/>
              </a:rPr>
              <a:t>Stability and Convergence analysis.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  <p:pic>
        <p:nvPicPr>
          <p:cNvPr id="1027" name="Picture 3" descr="C:\Users\subhi\AMNS_Forward_Feature_Selection_Algorithm\Codes on forward feature selection Algorithm\learning_curves_iteration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295400"/>
            <a:ext cx="4191000" cy="3143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8" name="Picture 4" descr="C:\Users\subhi\AMNS_Forward_Feature_Selection_Algorithm\Codes on forward feature selection Algorithm\learning_curves_iteration2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95800" y="2971800"/>
            <a:ext cx="4475199" cy="3357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94516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5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C7C9EB3-A270-C0F6-5363-26E308A37706}"/>
              </a:ext>
            </a:extLst>
          </p:cNvPr>
          <p:cNvSpPr txBox="1"/>
          <p:nvPr/>
        </p:nvSpPr>
        <p:spPr>
          <a:xfrm>
            <a:off x="1066800" y="1472625"/>
            <a:ext cx="6934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Statistical Features obtained after running the forward selection algorithm starting with an empty set of features.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3915914"/>
              </p:ext>
            </p:extLst>
          </p:nvPr>
        </p:nvGraphicFramePr>
        <p:xfrm>
          <a:off x="685800" y="2209800"/>
          <a:ext cx="8001000" cy="3306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375">
                  <a:extLst>
                    <a:ext uri="{9D8B030D-6E8A-4147-A177-3AD203B41FA5}">
                      <a16:colId xmlns:a16="http://schemas.microsoft.com/office/drawing/2014/main" xmlns="" val="110231139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xmlns="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r>
                        <a:rPr lang="en-US" dirty="0" smtClean="0"/>
                        <a:t>MOLD WIDTH TOP MEAN</a:t>
                      </a:r>
                      <a:endParaRPr lang="en-US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67.2278%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27519372"/>
                  </a:ext>
                </a:extLst>
              </a:tr>
              <a:tr h="454176">
                <a:tc>
                  <a:txBody>
                    <a:bodyPr/>
                    <a:lstStyle/>
                    <a:p>
                      <a:r>
                        <a:rPr lang="en-US" dirty="0" smtClean="0"/>
                        <a:t>MOLD NARROW FACE COOLING WATER INLET TEMP MEAN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76.4706%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888641"/>
                  </a:ext>
                </a:extLst>
              </a:tr>
              <a:tr h="402759">
                <a:tc>
                  <a:txBody>
                    <a:bodyPr/>
                    <a:lstStyle/>
                    <a:p>
                      <a:r>
                        <a:rPr lang="en-US" dirty="0" smtClean="0"/>
                        <a:t>PER_VC MEAN 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78.1513%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00886337"/>
                  </a:ext>
                </a:extLst>
              </a:tr>
              <a:tr h="592967">
                <a:tc>
                  <a:txBody>
                    <a:bodyPr/>
                    <a:lstStyle/>
                    <a:p>
                      <a:r>
                        <a:rPr lang="en-US" dirty="0" smtClean="0"/>
                        <a:t>DAYS AFTER CIRCLARD MEAN 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82.3529%</a:t>
                      </a:r>
                      <a:endParaRPr lang="en-US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85207208"/>
                  </a:ext>
                </a:extLst>
              </a:tr>
              <a:tr h="592967">
                <a:tc>
                  <a:txBody>
                    <a:bodyPr/>
                    <a:lstStyle/>
                    <a:p>
                      <a:r>
                        <a:rPr lang="en-US" dirty="0" smtClean="0"/>
                        <a:t>MOLD BROAD FACE COOLING WATER INLET PRESS MEAN</a:t>
                      </a:r>
                      <a:endParaRPr lang="en-US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84.8739%</a:t>
                      </a:r>
                      <a:endParaRPr lang="en-US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3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Random Forest Classifier.</a:t>
            </a:r>
          </a:p>
        </p:txBody>
      </p:sp>
    </p:spTree>
    <p:extLst>
      <p:ext uri="{BB962C8B-B14F-4D97-AF65-F5344CB8AC3E}">
        <p14:creationId xmlns:p14="http://schemas.microsoft.com/office/powerpoint/2010/main" xmlns="" val="394516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6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3915914"/>
              </p:ext>
            </p:extLst>
          </p:nvPr>
        </p:nvGraphicFramePr>
        <p:xfrm>
          <a:off x="457200" y="990600"/>
          <a:ext cx="8001001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:a16="http://schemas.microsoft.com/office/drawing/2014/main" xmlns="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:a16="http://schemas.microsoft.com/office/drawing/2014/main" xmlns="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STEEL LEVEL IN MOLD-SET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82.3529%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27519372"/>
                  </a:ext>
                </a:extLst>
              </a:tr>
              <a:tr h="29048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BROAD FACE1 INLET OUTLET WATER TEMP. DELTA MEAN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81.5126%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8886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TUNDISH WEIGHT MEAN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82.3529%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00886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 7+8 BOTTOM SECONDARY COOLING WATER FLOW ACTUAL MEAN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85207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DAYS AFTER SHUT DOWN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80.6722%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TAPER PERCENT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80.6722%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DAYS AFTER SPRAY CLEANING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79.8319%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PER_C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STEEL LEVEL IN MOLD-ACT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BROAD FACE COOLING WATER INLET TEMP MEAN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79.8319%,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BROAD FACE 2 HEAT FLUX MAX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80.6722%,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TUNDISH TEMPERATURE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DAYS AFTER NARROW FACE ALIGNMENT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81.5126%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4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6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7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3915914"/>
              </p:ext>
            </p:extLst>
          </p:nvPr>
        </p:nvGraphicFramePr>
        <p:xfrm>
          <a:off x="457200" y="990601"/>
          <a:ext cx="8001001" cy="4839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832988">
                  <a:extLst>
                    <a:ext uri="{9D8B030D-6E8A-4147-A177-3AD203B41FA5}">
                      <a16:colId xmlns:a16="http://schemas.microsoft.com/office/drawing/2014/main" xmlns="" val="110231139"/>
                    </a:ext>
                  </a:extLst>
                </a:gridCol>
                <a:gridCol w="1634613">
                  <a:extLst>
                    <a:ext uri="{9D8B030D-6E8A-4147-A177-3AD203B41FA5}">
                      <a16:colId xmlns:a16="http://schemas.microsoft.com/office/drawing/2014/main" xmlns="" val="2699121428"/>
                    </a:ext>
                  </a:extLst>
                </a:gridCol>
              </a:tblGrid>
              <a:tr h="8757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909680"/>
                  </a:ext>
                </a:extLst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BROAD FACE 2 HEAT FLUX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82.3529%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PER_V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80.6722%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NARROWFACE1 WATER FLOW MIN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BROAD FACE1 HEAT FLUX MIN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81.5126%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TUNDISH TEMPERATURE MIN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NARROW FACE2 INLET OUTLET WATER TEMP.DELTA MEAN 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NARROW FACE 2 HEAT FLUX MIN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82.3529%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43786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SEG0A SECONDARY COOLING WATER PRESSURE ACTUAL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81.5126%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648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22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NARROW FACE 1 INLET OUTLET WATER TEMP. DELTA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80.6722%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56789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PER_CA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79.8319%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</a:rPr>
              <a:t>3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6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8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C7C9EB3-A270-C0F6-5363-26E308A37706}"/>
              </a:ext>
            </a:extLst>
          </p:cNvPr>
          <p:cNvSpPr txBox="1"/>
          <p:nvPr/>
        </p:nvSpPr>
        <p:spPr>
          <a:xfrm>
            <a:off x="1143000" y="1752600"/>
            <a:ext cx="69342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Statistical Features obtained after running the forward selection algorithm starting with an empty set of features.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3915914"/>
              </p:ext>
            </p:extLst>
          </p:nvPr>
        </p:nvGraphicFramePr>
        <p:xfrm>
          <a:off x="762000" y="2667000"/>
          <a:ext cx="7331476" cy="1878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xmlns="" val="110231139"/>
                    </a:ext>
                  </a:extLst>
                </a:gridCol>
                <a:gridCol w="3216676">
                  <a:extLst>
                    <a:ext uri="{9D8B030D-6E8A-4147-A177-3AD203B41FA5}">
                      <a16:colId xmlns:a16="http://schemas.microsoft.com/office/drawing/2014/main" xmlns="" val="2699121428"/>
                    </a:ext>
                  </a:extLst>
                </a:gridCol>
              </a:tblGrid>
              <a:tr h="682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MOLD BROAD FACE 2 INLET OUTLET WATER TEMP. DELTA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 smtClean="0"/>
                        <a:t>71.43%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27519372"/>
                  </a:ext>
                </a:extLst>
              </a:tr>
              <a:tr h="454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SEG 7+8 BOTTOM SECONDARY COOLING WATER FLOW ACTUAL MEAN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73.11%</a:t>
                      </a:r>
                      <a:endParaRPr lang="en-US" sz="18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8886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4</a:t>
            </a:r>
            <a:endParaRPr lang="en-US" sz="1600" b="1" dirty="0">
              <a:solidFill>
                <a:srgbClr val="222222"/>
              </a:solidFill>
              <a:effectLst/>
            </a:endParaRPr>
          </a:p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Forward Selection Algorithm implemented on </a:t>
            </a:r>
            <a:r>
              <a:rPr lang="en-US" sz="1600" b="1" dirty="0" smtClean="0">
                <a:solidFill>
                  <a:srgbClr val="222222"/>
                </a:solidFill>
              </a:rPr>
              <a:t>ANN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.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6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254704" y="6474055"/>
            <a:ext cx="633012" cy="365125"/>
          </a:xfrm>
        </p:spPr>
        <p:txBody>
          <a:bodyPr/>
          <a:lstStyle/>
          <a:p>
            <a:pPr algn="ctr"/>
            <a:fld id="{9AB03FCC-D49C-430B-BE8C-630AD1FAA727}" type="slidenum">
              <a:rPr lang="en-IN" b="1" smtClean="0"/>
              <a:pPr algn="ctr"/>
              <a:t>9</a:t>
            </a:fld>
            <a:endParaRPr lang="en-IN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2216" y="76200"/>
            <a:ext cx="4191000" cy="24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Artificial Neural Network</a:t>
            </a:r>
            <a:endParaRPr lang="en-IN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4" descr="MSc Cognitive Science Admission 2014-15, Indian Institute of Technology (IIT),  Gandhinagar">
            <a:extLst>
              <a:ext uri="{FF2B5EF4-FFF2-40B4-BE49-F238E27FC236}">
                <a16:creationId xmlns:a16="http://schemas.microsoft.com/office/drawing/2014/main" xmlns="" id="{84C602A4-83A1-4E16-A980-2A9259BCC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"/>
            <a:ext cx="990600" cy="98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AutoShape 2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XQAAAD4CAYAAAD8Zh1EAAAAOXRFWHRTb2Z0d2FyZQBNYXRwbG90bGliIHZlcnNpb24zLjQuMywgaHR0cHM6Ly9tYXRwbG90bGliLm9yZy/MnkTPAAAACXBIWXMAAAsTAAALEwEAmpwYAABeXUlEQVR4nO29ebgkV13//zpV1cu9s09mJplMlpmsZMISYAhLUPYlCX4DKBAWRQiGICg/URFEfRQf5UE0KiCEHUEkIqAixASFGHZkAllIQoZJJplMMvsks93bS1Wd3x+nTnVVd1V19e3q29X3nvfz3KdvV1dXV3V1v+vV7/M55wgpJUZGRkZGky9r3DtgZGRkZFSMjKEbGRkZLRAZQzcyMjJaIDKGbmRkZLRAZAzdyMjIaIHIGdcLr1mzRm7cuHFcL29kZGQ0kbr55psPSCnXJj02NkPfuHEjW7duHdfLGxkZGU2khBD3pz1mIhcjIyOjBSJj6EZGRkYLRMbQjYyMjBaIjKEbGRkZLRAZQzcyMjJaIOpr6EKITwoh9gkhfpryuBBCvF8IsV0IcZsQ4gnF76aRkZGRUT/lIfRPAy/MePxi4Ozg70rgw8PvlpGRkZHRoOpbhy6l/JYQYmPGKpcBn5FqHN4fCCFWCiHWSyl3F7WThevGG2HDBjjnnGK3e/31cN55cPrpxW53WG3fDp/9LOihki+7DJ74xP7Pu+EG+O53Ux/edvAEPF9w3toD4bJjrSr//NPH8Cvn3cnqqdlw+e1713HwzAt55tsvnPNhJOqWW6DZhCc/ubOs1YL3vx+OHFH3zz4bfvVX+2/rvvvg058G348vdxx4wxvg5JM7y+65Bz7zmc57qlWpwJVXwoknzuFgCpDvwwc+AAcPFrK5tmfhWD5CJD8+23bYd3wJS6ptllRaTFXcgbY/23bYfmg165YcZ92S4wgBrm+x7/gSBJI10zNUbB8p4Uizxqxb4cQlx1L3R+/z1t0b2HtsCS9+1M96V3j5y+HRj+7cP3IEvvY1eOUr++/wvn3wkY9Auz3Qcfbo6U+H5z9/uG0kSUrZ9w/YCPw05bGvAk+P3P8GsCVl3SuBrcDW0047TY5NGzdKecUVxW93xQopf+/3it/usHrb26QEKYVQty95Sa6nvXzZdfJMfi6v4sPyC7xMfomXyo9wpfw93ifP5S6p3EzKX+PT8iHWy6/zPHk6OyRIeQlflT5CSiHkXtbJE9ktH1XdXvyxXXKJlE99anzZd78rw53Tx91u99/Wu97VWV//6W381V/F142+p93rfuADxR3foLrzzvhxz/HPw5If5M1yCUflu/njnsdnqcur+R15Avtjb/VjuFX+OX8kf8iF8vNcLn+Hq+Xl/LN8J38pP84V8tO8Vr6Hd8i38AH5FL4nKzTD59aYlWvYJwVebJvLeUQ6tML7qzkgn8vX5Sd5XWyfGtTky7lWTnMsXPcONveeo1//9fh79slPquUPPtj//f3gBwt5f+U73jHnUwxslSleXURP0aRrZeKsGVLKjwIfBdiyZcv4ZtZoNtXfpGx3WLVasHq1orYnPlHdz6Efzj6Gmdpy/qlyFdccuypc7jjwzGfCWy6DBx+Eq69+LV+wXkujoX70/NYL4AMfuJQPvt/nLW+B170I9l4H0/7O4o8t6T3Xx3fjjfC978G73gWep3Y8S60WTE3BzEx8Wa3W+561WrBqFRw61Fl25AisWJH7/R2J9Gt/+cvwkpeEixsNdVuv99/EfffBr/863HQTLF0K76+/m99/4N3hc3/4Q3jZy+CBBxRkvuxlavsPPww33PBY/vi7j+WP+fPw9davhy8+AG4E3pctg8c9Dt52kbo9eBDuv7/O0aN1TjpJ/cCREvbvh4MHV7BkCaxZA9Uq3H77Cdx00/O44ufP47n3f5JTT1Xb/Pd/gS9cDq97nfocvvOdsO3f7mDziyMHd9ZZvedHf37yfHf1cx9+GFauBNRx/e7vwi/9Ejz3uclP27NHQb3e11GpCEPfBUR38xTgoQK2Ozq5bvzTVfbtDivX7ZiZ4+Texxm/zi+fuZX33/5sbr1VpQlr1qi/Wq2z3hVXwJ/8CZx5pvLOWg3uvRd+//dV2nPddbCqegzXs0dzbN3Ho+87Tue4XTe+02nb6jb96PMj+vjtT+bvjvwm/3hzJL1KWXc+1Zr1+G0+jPjo4znlTrAs+OY34TvfgTPOgB//uP/bcOWVar1PfEIZ0POfD1/8IrzmNSrReeMbldl+4xvw7GfHn/vHfwy7dqmk7pxzVLJRqai35IEH1HV1/XpYsmS447z3XvV5+/Sn1WsCfOpTan8/9jF1bX3nO9XnL6akz7++n+e8RT9bgd71LpXwNRrJht5sKgCqVOD22/Mc3dxVhKF/BXiLEOJa4MnAYVnm/BzUp8rzJme7w8rzwA7M1LZz7+OsrDPluFQqsGVL+npnnQX//M/xZZ/8JDzmMeqDfsklcPL2H/O17QW3WUDye67v23bnuPMcc/R90rKsxOffuv9k7vDO42lPU5H1b/wGiEFea0TatqPCR7iKqRs9Zq9Xy84/X1H0Zz8L732vuvimqd1W5n/llfD61ysDP+cc+NCHlKH/y7/ArbfC5z7Xa+Zap5wCr3hFfJnjwKZNxRwjqIvTs5+tTPxd74Ldu+G//xv+8A/VKVy1Sv0oveeericmff71/byfEb0d4Etfgr/6K7Xo4YeTn/K3fwt3363+37Gj2PehW3nKFj8PfB84VwixSwhxhRDiKiGE/g1+HXAvsB34GPCbI9vbojQKkvZ9hS0LhNClDAy9OjdzWrcOrr0WLr5YfekqjsSVIxgLbhBCz7OtpFgm4T1zPcFycYRnPUsR6yWXwHVfd/CwxvoZcJvqfP3zO25jZkZFGT/9qWq/fcUr4C//En7+8/Tn/+QnMDur2uxAXc/e9Cb4/vfhRz9SNPzYx8Lll8/DwfTRFVcog/zf/1XH5/sqKtI666zREvpdd6nXe/KT4fGPh0ce6V1950748z+HJz1J3f+v/+r/EsOor6FLKV8ppVwvpaxIKU+RUn5CSnmNlPKa4HEppXyzlPJMKeVjpJTlH0JxFCQ9yFV+vjUHQm+3wcNhujL31vxnPUvFLevWgWNLXEYQuYya0PV2up7f9iyWWjN87WuKen/yE7j0/9mcyT38eNe6ORxIMXLbqmnKdiymphSlav3t36q45U1v6i3O0frOd9TtRRd1lr32tapp4aUvVcT7F3/R+eEyTr3kJSrG/sQnVPTyC7+gYhitREMvkNDf/W4Vo3zxiyrzTyL0t71Nvdf/+q9q3667LufBzVElOC1j0CgIfZCr/HxrDoQ+G1QczpXQu6UIfcwZep5t5ST0tieoCBfbhre/XZHY5z4H97ORG+85bQ4HUozcliq5dKq9X+316+E971HZ97XXJj//u99Vccb69Z1lq1bBq1+tsvGLLoJLLx3Fng+uqSl41avg85+HbdtUY2hUZ52lzkusDbQIQhcCLIsHH1QNuqecot6jbkO/8UYVyfzRH6lK5ksuUe0Zs7PJmy5CxtCL3Gb0tkxy3Tih59hHXegxXS3meBShz3PkEiX0vF/WAQi9IjrbrFZVTg0w2xrBhSunvLbaT6eSXKj9xjeqhsr3va+X0qVUhB6lc623vlVR6PveR2YN+HzriivUfi9Z0nn/tc48U8Uw993XWXb1vldzw94L4isOaujBZ+TAAVUgAMmG/q1vqdu3vU3dXnKJMvObbur/MnPV4jN0KRdn5BIl9Bz7GBJ6zc9eMaccZ0SGnhW5RAk978/pYP3Pflb9lA6300PoNhUR32alAg5tZsZo6G5LuXQSoYPyoje9SUVE3fPLbN+u+s3o/DyqRz9ald499alF7/FwesIT4DnPUY3SS5fGHzvrLHWrY5dGA96580185qHnxFccNHIJPiMHD8IJJ6jFK1eqDD16kTx4UFWx6nLPZzxD/aoYZeyy+Axd9wJcrISeM3IJCb1WFKEzHkIfNHIJ3qf3vU9l40CKoVtUrN5tTjHLbGtsE4HhttXn23bSMfrVr4bpadXhMSrdKTiJ0Mus//kf1T7QrW5Dv/lmaMkqDbcSX3FQQnccpFSGHSV034ejRzurRg0flJk/+9mqU2paG8awWnyGPiqSnhRCz9koWjyhg8Tq6VU/tPoR+qCNosH7tH+/ymWlJDly8S0c0Xsw02KW2fYYCT1oFHVq6fuwYkUnez58uLP8O99RxnTeeaPey/nR2rWK2nXpor5gzXrV+IqDErptc/iw+lcb9qpV6jYau3QbOqjY5d57syuNhtHiM/RRkXTZCX3QRtEZZQxTtWJQQr98u1UwmoygUVRKlY8eOQJ795JStphC6KLBTKvSs3y+5LWzIxetN75R/Qr73Oc6y3R+XoYKliIkRLzS5XvfU7cNb3hCP3BA3Y0SOvQ39IsvVrejil0WyKkbQIuV0AcsW5w5puhzulbM8TiOMhpdJ12YRlC2ePhw57u9bRsphG5TsXq3OSWazLbHGbnkM/QtW1T+fM01nS72d989eXFLP2lDl7Jj6LP+8ISuxz7rJvRoLXqSoW/apGr4164d6DBya/EZuiH0fIR+TH24p+pFEbrKdN3GCN73DELf9chSruUVA9HX/v2dRdu2kZyh+1aioU9bDWba4yP0MEPvY+igKP3221XHGN1RKKlBdJJ11lmq89HPfkZ4XhvdkUsBhB4M69KX0EFFXa9+de5DGEiLz9ANoecj9OMBodeLq3KB+Sf0j/z3Jl7FP+d73eB96jH0QQjdajDrjpPQ1a1T6f/V/rVfUzX0y5ernPmcc7KHeJhEnXmm6iSn6+4fvfx+Zv2uwWwKJHRt6O22iuySDH2UGt8nb1xarIQ+Pa3+z0vogaEXTugFG/oNs7/IjOvxkujCCKHvfmQKiYXb9Pp/2Lvoy7azCN2mYiU0ilpNjrir5ng0w8sLCD2rUVSrXo9U8ixQ6UqXz35WUfTjV9zHtx48K77SEISeZuh6EE5j6KOWPmmjIvQyGvqcMnRl5NNTxTaKFm3oV8++iYdZxkt8v3cgLdtmzyOqCFgbXaaCskVN6I97XDCoUjWJ0B0qdhKhN9nTrvYsny+F17IckctikDb0HTtUhcn03W1mZTGEbtuqYgjUcMCW1cnQuwl+vrT4zvqojHdUF4oiNEyVy1Qxu6B7LhZt6K60VX179JgihL73kVr+1w3KFrWhP/3pKopw7VovoctkQp+yW8x2V1HMo/KULS4mnXxyp2PPRRdBveLS6I5c5kjoJ5zQ6TVrWcrcNaEbQ58vLdbIZcCORdrQ6wWVLVYCjyve0K10Q7dt9j6saFmPcZK9MfU+HTigEqoLLlBZ6P3eKYkZumMnRC52gxl3jISuB+eqGkMHZbRnnKH+v+gimKp4vYQ+B0OPdirSinb/N4Y+X1qsjaIDdiyaOS6pM4tVLSaVCwk9j7EOoLasKEOPHlPwv7QGNPQIoa9Z05lydltrY28deiqht3s7rsyjwj5VhtBDnXWW+vg/6UlQd1zaVONfgTlELprQo1q1ykQu86/FSugDj7YomWK2/7RtOTWSyEWqIXkTCd22OXxE0Gpb+V83Ura4dm22obelQ8VJIHSnNVZDDyOX+uJrHkvTlVfCn/6p+tWlRw/VU/IBhtAnWouV0AdtFJ0RTDOTPPrgHBQ2ihZJ6L6Pi5NM6LbNnj2dRdroMhWhr7Vr1Rd25Uq4u3F6b+QiHSoJkcuU3WLWr49srI5+Mo2ivbr0UjWrEUC9kmDoBRH6ypVxQ69Wh59qb1AtvrNuCH08hB4YTLtZoKG7bsfQuwndcVS3fb0ob4YeiVyEgHPPhW2NU5MJ3e517SlHFYLHDGMeFTYf1AyhJ0kTemxM8gEJXdr5CD3aaDpfWnyGbghd3fYZJWtmtmBC142iRRK652USeszQ85QtdhE6qNhl20xCo2gKoU87ajYFPVrlfMtk6NkqgtCPsox2u3+GPt9xCyxGQzeE3lmWodlZUXCGHmTZRRr6CAi9IaY4dixu6A801jHTNSSuytATCL2i9mOUs9JkyUQu2dKjhw5D6AelmtcvidCbTbVtY+jzJdOxqLMsQ7MNNbZ3cYQ+gkbRPoQezdC9PBm667K/vRLofFl1w+j2mZNjq7apJBN6RRH6uA09azz0xax6VZ2zYQj9gKe6hSYROqjYxRj6fMl0LOosy9DMrKUil4Iz9FyNk3lVNKF7HgfclUCH0M89V93ePXNqdDUkVuJbMxX8pB9X5OK6IPAXzBC4RasQQveVc3cTenSALmPo86Wo8RZZilD2yKWb0PtFLg0xGkIvOHJpU0ktW4xn6DkJvaX6cmtD151S7muuj64GkFzlEjSKjo3QPXAo4WewJAoJfSZy7gY0dH3RN4ReBkUJusjpc8reKNpN6H32c6YxAYSeFbkEhG4HlSh5yxa1oWv60kMfNL3O+9AORjSsJPTw11P2ja9RVBhDz5AebE4PPgcMHLkc9FYCyRk6wAMPqGuDMfT5UFIX8SK3W3ZCz9so2iyW0CvV0RB6auQSEPr6E9Xr5apycV0OtJYBHUK3bRVhtPzO+xAaemKjaEJZ3DzKdcGhhFBREumhLIYldMvqRCxa2tD19HLG0OdDCV3EC91u2Qk9Z6PoTNMultCDMrpRELrEwm/Hz6u0HfbsgQ3rtaHn297+5nJsu/NlFQKqlkcridATDH26OuYqF19gixJ+BksiTegxQx+U0NvLWb26d6o+/ZnRU94ZQ58PLVZCH7RssWmNpGPRKAgduqpnXJfD1ipaLdgQFKfkztAbyznhhPiXtWq7yYSeELnoRrfxNYoKHGPoqdIjL8Yil0EJvb080ayNoY9DoyZ03y+2sXVY+T4PyxXcuj9wthyE3m6D61nFNopqQy/yehcQOnRdKDyPvXIdABs2DJahH2gs7ZnvsWp7tPwIoQe9XRMjl6SeiPMozzeNolnSF9zGbOTcDUrorWU9+Tko9lm2TA25DMbQ50ejJnQoV+ziebyP3+eJH72S668nF6FrMxpJo2iBhC7bLi4Kk7sJvWPoKrv33JyEPptg6JZHO0roDfVayY2iYy5b9AyhZ6k+pT4Ps8Nk6M1kQgeVo+/bp/43hj4fGpXxenFDKY2Crsqeb/Hyl8Ntu1aHy9OkDX0UhN5uFffrJZqbx8aI8Tz2egqhNpwSNMb2OyVSqgx9dkkPfanIpePe+qKUFbmMr2zRwhbFDlG8kFQLhkJvRM/PoITeXJpq1tGG0lVjmIlw8Rn6qIy3rIQe1GovrbVYvhwufd8zeIj1mceu6XIkjaJFvuURKo+Rv+uyx1eYveHUnOWSQQnrgZnphMjFj0cuAaHr2vrYulWw8MZo6IbQsyQqDnVmwwlcgIEIXbZdDjSXJkYu0DHxlSsL++oMpMVn6IuQ0F0cVtSbfPWrcOhYlXfynrERepFVLlEq74lc3DVYFpy4Pmd277p4WBycTTB0x6MlOzgeRi4JGbpwbKaYHV8dum8MPVO2Oj+xDH2AXt4zXo2mV8mMXGA8cQvkNHQhxAuFEHcLIbYLId6R8PgKIcR/CiFuFULcIYR4XfG7WpAWIaG7ODi25IIL4PzTjrKPdfNP6MGECyMj9Ha8kWuvewLr1nV+Yvd9Xc/jEKuRUvTQV8X2acmERtFqwngpjsOUaIy1bNExkUu6HIc6XedngOFADrTjHc+6VXpDF0LYwD8AFwObgVcKITZ3rfZm4E4p5eOAZwJ/I4QY37QtWZqPRtEyEXoQuehu6lM1SYN6rkbRshN6NGbpjlz2uqs58cRIG3C/13VdDqC+pYmRSxKhJxm6rer3x9coauFYJQKKsslxFKHPccaig64y9Ekm9AuB7VLKe6WULeBa4LKudSSwTAghgKXAIShp7dSoyxaL3u6wCiIXx9aTPvvMMpU/cilzhp5m6J7HntYJcUP3+ow+6HnsRzl5YuRCNczZQ0JPaBTFcZiSs2MkdNMominbVoQ+4GiLzaZqN9cjLaYRum4ULbOhbwAeiNzfFSyL6oPAecBDwO3AW6WUPZ8qIcSVQoitQoit+/fvn+MuD6lFSOhxQ+9P6KONXAok9IxG0b2tVZx4Yu6xyFTJYmDoPVUujq8MPfjC94tcpjk+xjp0gZMwebVRoDkQ+t69sHy5Gkr5b9q/DUw2oSehTfe38gXALcDJwAXAB4UQy3ueJOVHpZRbpJRb1nZj0HxpERJ6m0rYgBca+jw3itpVG4GP6xY3Tnc0Ron+L12Pva2VcULPkaGnRi7a0IONZBK6rRtFx9O5zPUtk6FnKST0yOewD6Hv2QOtFjiO5Js8i4rlsn594qoTYei7gFMj909BkXhUrwO+LJW2AzuARxWziwVrkRP6VH08hI7j4OAWS+jRyCUy+NaRVp2mX+Wkk3IPLtmH0GXM0MM69FrC1ycgwNlxZei+ZQg9SyGhRwy9D6E3m+r2b/7KZx/ruP3NH+kZmEtrEgz9R8DZQohNQUPn5cBXutbZCTwHQAhxInAucG+RO1qYFmnZohOAdr3GWAgd21aGnmeQrJyKG3pn+d7mSoCuDL3fxlyOsoya41Ltas6vVnzaVDqRS9A5KqkOvdMoOiZClxa2MfR0aUJv5id0behVx2cVj3DuiY+kbn7cGXpf/JJSukKItwA3ADbwSSnlHUKIq4LHrwH+HPi0EOJ2VETzB1LKAyPc77lrEZYtxiKXOqpRdFyE3q9xcgC1UxpFD7RU2rdmTTRy6d8o2qZC1ek1w25CDyOXWkrZ4hgJ3fMFUxVj6KlyHKY4TEMbupSdeRFSvhMtNasgNUfPwJ3+ndiyBd7+dnjBC4ra4cGU69sqpbwOuK5r2TWR/x8Cnl/sro1Ii5TQqxFDHx+hN2gXWuWSnKHrySjq9QGqXFyXFtVEQ684kha1HkKvZBD6+KpcbByrOZ4XnwSFhB6EEznavkJCt71wG2mqVuG97y1iR+emxddTdBESuosTGlu9Di1q+K1sQq/aLhZyBBn66BtF28FrVCoDVLl0NR5HVa10EXqODH1mXIYuLRyrRKN9lk06Q28F5y5H29cghD5uLT5DX4SEroxK3Z2aVmbXzIC42VmYrgShdFGzDVtWELkUsznIMPSAxh1HTVBh4+L6cyf0alV2lS0GhJ5k6EGVy9gIXdrYxtDTpXuKNhMMPS+hG0MvkQyhA13jQXdpdjaY7Ni2lSMWISGKJ/Rohh4FLU99rHVZoSO83Bl6LkJvZxi646hG0VkxlmHxPd/CSZi82iiQHsullRC59CN02w23UVYtPkNfrGWL2tDD8aDT3WZmBqadVuEfXAev0EbRdEKPG7ot/PwZeiXJ0IkRus7uswhdShEawXzKRC59FBB6s22rttAc39uQ0C033EZZtfgMfbF2LArMTRt6o5lucCGhF/zBdUSxVS4xQ4/Ut7f9LkLHw+sXuegqlyRDDyIX2daErpZnETqMZ5ILV9qG0LMUNIpCYNQ5vreG0MusxUro2tCn1SnPilxmZmDabo3A0EdJ6J3lbU994UJDt3K8bkDoiZFLFSQWXqurDr2W8MUOGt1gPJNcqAx9/l93YtR9fgyhT7gWYaNoNHLRjaJ9Cd0eQeRStKGnfBc1oYfzYgsP1+/zUQ8jl96H9LLWbGDowcVDjyAZUxC5wLgMvdMr2ChBEUJvNDCEPvFahI2iKnJRRhoSeiP9KTMzgaEXTCKVgiOXdkodemKjaI7RFtX7lEzo0OlQ1G5LHNqISsL7M+bIxcMyhp6lCKE3GgxG6EJfyQ2hl0eLldC7IpewbCtBs7MwbTdHQ+j9suwBFK9s6WxXT+jcMXR/KELXoyq2GtrQoUI7+f0ZO6HbxtCzFCH02VlyE7ptg03/jkXj1uIzdM8bYBqbAeS6ne2WjNCVoXcRet/IpTmiDL24j1xio6iUtGVChp6zUTRpBEVN6D2GnvT+jL1R1Cmz34xfaYReq2USerUaWdcQeok0KuMd1YViWAWEHkYuS9S3PcvQZ2Zg2hoFofthSWERihG6bhQNjBmihj4AoVcTIpdgzJZW0KEo09DHTegYQs9UULYIXY2itVomoddqdB43hl4ieV6nd03RhK63WzJCb1MJCX1qSU5Ct0ZA6FaOxskBlBi5RAxd776dJ3IJCb33fakG12lN6K6bEbmMucrFw8ZJqNQxChS54MYaRevpQ0o3m4Ghu6ZRtHyKEvqoIpcyEXp35LJUuVzYUy5BitALHJgrUPEZejRy6fzjBmPOzY3Qex+qBvXmHUIXmYQ+1sglMlSyUYKyCD2jp6iJXMqqaDQyqsilRIQuXQ83Quhho2iKobuuihSmxCgIPYexDqBod/5uQreEHw5D41g+Xl5CTzL07gy9pIQuJbhUygyQ41caoWdELiGhe6ZRtHxaZISuO8PoSo1wLJcUQw+HzhWNkWToI4tcIoTepkIl0ltyMEJPiFzqAaG3OoTu4JaO0H0v6PBUXoAcvwyhLzAtMkLXlSC6E0zH0JPNWhv6tJgtPaG3Mwi9x9Bln4uT5ylDr/U+FDaKNmT4umUkdH3xLrHfjF+G0BeYFhmh6xEJtaFXKmo42Ua7D6FTfkNPbBTVjcCRSg/HkrkIXUUuvetpQtc9RENDTylbjBHgPMptuHoXjNJkCH2ByXU7oegiKFsMZ9eJRAl1GjTayZQRTj8nRtAoavm4fnHbjHYmihK6izM4oevIJYHQw45FzRyEbtsIYKrqznvk4jYNofeVZRlCX1DyPIWpQiyKjkXdhA5QF81UQx8pods+riye0Oui0UPoMUO3Zf/XDRtFEwh9Sr1X2tBdL5vQAaaq3vwTemDotlNcJdGCkxDUgkG2egjd90kaxN4QepnlBo1ZjrMoCL07Qwdl6LPt5A9lbILogkmkMgJCF/hURbvX0CO12OpCkv26XsvDxw7z8qg6jaLqfmbkErxn0zVv3gndZOj5ZFVsana7t6coJHpCD6GX+A1efIbueR1DXwQdi9oJkzEoQk/+UE4UoQekHBt8K2wU7Ri6bcm+hp70Pmn1GLqX3SgKMFVxcxP6t78NK1fCww/nWz9NJnLJKdum7rjxsVwyOhv2ELqJXEok1w1G2rEXLaFPWU0abnaGPiWPjyBDl7RlcW7jegJHeEE5ZEajqC3x+lxIdJySSOg6cgkN3epL6IMY+s9/DocPw969+dZPU2joCePRGEXkOEzZrQVJ6OXds1FplIQ+isbWIRUaeqRLe100abjZhD4tZ0ZE6MVGLo7wggksOnNEujhdkYvE7XMhGYzQ1YTXiRNoB+/Z9ACNonq7w05Z18nQFx+nDSTbpi67CD0DxnoG5zKEXiJFCb1oQ3cc9SUvEaEnVrlYrb6GPuWPhtBHYujRIQUSM/T+hq7NVJt3VCGht9VrtF2LCm7yBNqa0J38hB5eKNrZ6/WTydBzynGYclIIPSVyiY3lUuI3ePEZepTQi45cRrHdIZX0GaxbLWbd5N/lsUbRwgm9WENve1YkcukQevdEFY4tccmZoWf1FNV16L5FxUq5aIeE3s5N6HoChWENPaxoShhgzCgi26ZutZMJPSVyqVYxZYul1CgJfRTbHVJuO/iSxwy9TSPF0ENC944Vb+jOiAg9GrmEhB55XVsNWpVUkqaVSejTamMhoXsWFZFy0daNok57YEIvKnJxEi5KRhE5DlN20xD6gtAoyxZHkc0PqXZgQtGJG6bsJg0vm9BHFbl4OFm+OpBcPyB0q5fQne7IBUfVGadIm2nSBBeVunof9Hvp+hYVkXKOdeRiD27oQxN60F5i6tD7yLbVr1RD6AtAnjd6Qi9T5NLuHbCpbrdTDX12Vpma4xc/p6jeXFFvj+sLHOHHI5dg+NyoMTtOQOgZ51ubadLwuaLi4NCOE7qVTejTldbAjaKFZeiVxfe1HkiOw5SVL0OXUp0XQ+hl1SIj9MQM3XZp+OmEPjVF5wJVoHQpYVFvj+upLFt17e/K0KORixMQesb5DiOXBEPHcajS6hi6b6cb+hwIXWfoQ0cuJkPPJ8dRhQHdXf+h5zMS+1xMQNni4jP0UZYtlrBRVFNflFjrdptZL8m5gtmKpui8TwVKxyCFGbpv4Vh+PHLRGXrkeG07B6EHDyVFLliWMnQ3GKTLyzB0TehOc94JPWmYB6ME2TZTViPe9T+lY5E+NwtqxiIhxAuFEHcLIbYLId6Rss4zhRC3CCHuEELcVOxuFqhRRCN6DIgyNoomEbrTpuGnG/r0NCMi9Pg+DSuVofc3dMdRU7NlE7qi2kRChy5CVxeSRGlCt1p4Xj6TNhn6PMtxVF+MHB2L9K+nSSH0vnsmhLCBfwCeB+wCfiSE+IqU8s7IOiuBDwEvlFLuFEKsG9H+Dq9REHr0RJeM0JMMfcpu0/BrSNlbSj0zExj60eIJvTIqQo92WNKNolFDDwk9PQPRY6snEjpQpd0h9FyRi3Jp3SaRpcKqXAyh55NtMyWauToWLURCvxDYLqW8V0rZAq4FLuta51XAl6WUOwGklPuK3c0CNYrywuiJLhmhJ0UJdUctTDKQMHIZBaE7esafYrbX9m0cy4sPyzvHRtHMDB2oChW5SAmujA/PG5MQYFlM2wrt8sQuRdWhdxpFDaFnynGoi0auRtEYobtueH7Lqjx7tgF4IHJ/V7AsqnOAVUKI/xVC3CyE+LWkDQkhrhRCbBVCbN2/f//c9nhYjaIDUKkJXX2545GL+tA2Gr3rh4Q+kgw9KPsr6joqLRxLUrETGkUjpqYiFwfppp+XvoQuFKHrfU8l9OAFpyzlBHkaRgsj9IRxe4wSZNtMCZWhh5+JPo2i4VguJaZzyGfoSZf77kpiB3gicCnwAuCPhRDn9DxJyo9KKbdIKbesXbt24J0dWlIuOkJPzNArkfGguzRSQi+6yiVsFI10WApnHoq8bmDuXjOD0N0+Gbpo0/Iihp5G6BA0uuUn9OIydLVPtilbzFZk1iI9KFt44vsReonzc8hn6LuAUyP3TwEeSljneinlcSnlAeBbwOOK2cUCpTuWjJrQy2ToXhKhq/1NI/TQ0Ism9ErBhO7bOHZyhh7twq8PQ2fMSWq1O1P0JakiXFqu1aka6kPodaGcIA91F2fowcsbQs+WbTOlp6FrWgpcUjpJLERC/xFwthBikxCiClwOfKVrnf8AfkEI4QghpoEnA3cVu6sFKNrTa5SEXqLIJSlKmKqkRy5hlctIIhd1W2zk4sfHiAky9GiOrBtI9ZybSWr3JXSXtmd3DN3JIPSgbh06hJelourQPT3MQ63cpjN2RQi90aDzvYVUQg8bRUtO6H33TkrpCiHeAtwA2MAnpZR3CCGuCh6/Rkp5lxDieuA2wAc+LqX86Sh3fE6K5g+Ok+xoc9GkEXq1D6HXpfo1U3ijaLBPbUlykjeYXGlTsd24oYcZegd3w+w+i9DdbEKvWipyCQ3dzhi/wLZDQ59fQjcZei45Tjiv6GzT6nxvoX/Hokk3dAAp5XXAdV3Lrum6/z7gfcXt2gi0CAndjVxrtLIil9lZmJ6SvU8qQGHk0vTI+dHLlCttHKudnKHXOudA12XrwauS1Pb6E/qxKKFnZeiOQy2IXPIQujH0eZZtU5fBRNEtMRihL4DIZeGom9AXQYbe9nrJs15VZpTaKFoLzGpUhJ5hrIPIlTaOLYNRHNXGZdvFw4ln6LpRtN0/Q081dMulFTF0px+hy8EJvagqF9Mo2keOw5RUrdWzjYVF6IvrzI/KeEd1oShAiWWLlWRC9zxFJNP1SONxgQoJPSP6GETK0P2g41AwImLCuObxXwbJSrrwRaUilwEInfkndM8NCN1k6NmKEnrbjhu6IfQJ0qiikVFFOQVId4mP9RQNCLzb0PX9qVrkeApU0YTelo4idD08LtHekgmGnpWhe/0I3aPlOZ2yRacfoeevcilsggvNFcbQs+U4oaGHVS52pw0mKkPoZdYiJHSdDSdFLt2GHo6FXh0RoQfZbrGEriKXNhXw/cS5QfMYetuzEfip17Cq5dLy81e5aEIfR+RiDL2PbDuMXAyhT7JG1QGozB2LAkOP9lZOM/RwgugREbq+qLSbBRk6mtA7Xfs7kUuCoWf8Mmh5FtW0aeWAqu3R8p2IoWfsmG1T9dWbO45GUZOh95HjUPeDDL1lZTaKxgh9AsoWF9eZX4SNompEQjc2CFe9pr746YQ+mlHl8hjrIFKEHhmrxfM6hptE6O30mERNK5d+3ipWl6H3y9Bl0BNxHssWw49hvdymM3bZtpqRC5htOZmNojFCXyAdixaOFmHZYtLsOtrQu6tcegi97JELDhXH70xgESX0qKHneN2W5/Ql9HY0cskaQdFxwgx9PjsWmcglpxyHVfIQAIca04bQJ1aLltDjxzlVTyb0cILoymiGCS20ykXKIHKJE3poatGeorkMPWNIXBIil0qfRlE/H6FLWWDkoj+GxtCz5Tis8g9i27B/dulghG4MvURahITuer2TMVQqIPBTI5fp6mjmTgyNNSP6yC3fV4bugGMHoym2I4QenbHI6V+H3vbt/hm6rETq0DP2bQBC9zzCSbOLGsvFrpXbdMYu28by2pxwAhxoLO1L6CLoe2QaRcumRUjoSZMxiIoay2KiCd3zAkOX4VgtXstLjETyXEhaWZNWAFXHw5VOSNOZkYttY3stbLs/oUcfH3osF09dqK1KuU1n7Aq++2vWwP7Gsr6EXqsFE8EYQi+ZFmHZops0XZptK0OfjRvcvBF6AYYu2y5tqjiO6IzV0nCzDT2rbNG3qWZGLuq5+j3KrEMPPgO1Wn+TjhJ8EXXoDuXPeceu4Nf52rWwv7m8b9li2DfBEHrJtBg7Fkk172ZMwWhzszNxUwoJ3dG/3UdE6AVELn47mJ3HlrEOS0mRSz5Cd6jaGZFLUHd+XBVHxHqi9ij4DFSr/SOXqOEPn6ELZeglnlGnFApgbu1a2N9a3rdjkZ77whB62bQICb3t21Tsrv2xbaaYpTEbN/qwbFEb+sgy9OEJXQ+F61RELMpJmtAjj6Gr9yl9v6rBexgaekGEXmTk4rpg4/VOFGsUVwBza9fCgZYh9MnVYuxY5Nu9kUtA6N2RS1i26ATOUjShh9HH8IQeGroTIfS0yKWWo8rFr2RHLhNB6EHkYpStAObWrIGD7eV4ViWzUTQkdFO2WDIFJ+vam9bzo72nxUsMhlGJG0X1vJsxhRl6fPHICT0opyuE0ANzrnQRetKEHk7QczLrtLRlNqFrIs9N6IGhD5KhD98oKoyh55Ftg5SsXeMjsTgkV2U2ioaEbjoWlUzByfrdD53BB7c+RS3zC6i4KHHZYtt3eiMXTeiNXkJ3HDo9JkeUobeHNC7o9DZ1HDozEjVTqlzCC0lWhl4JY5UkaUIPG0X7EXoQueQl9FqtoEZRUZ7PXmkVmPfa1eqc7vdWh+0On7/lUbz73Z1VDaGXWYHxHm/YNHxd61bAF6DUhG73jt2tG0UTeoqG84kG6xWpSr2/seZVaOiVCIG3ZTKh5zF06WQOuFWtxAk9cxKJAQhdP75kSQGG7gtsiumFu6ClDf2EiKEHxeb/eMvj+NjHOqv2ELox9BIpMN6ZhkXTK3CCyxITelrkMsVsYseicD5RGGHkUqChOyJW5ZJ0LdKDVenxwpPUlk5YmpikHkLv0/V/UEJfurSIRlGBkzEejVGg4JfnmpXqvTrgrgyXP3B4BYcPd1btIXQTuZRIrksbh7Zr0fQWB6GrMcNTGkUTOhbFCL3gD68dZtkFGLoe97wiYnXmScMF68Gqsk5LS1ayCb3alaHnbBTNm6EvXVrA4Fy+MJFLHmlCX6U+EPu9VQBI22HnkRUcPdpJYg2hl1mexyxTAKMldN8vprF1WAXjnfRMaKwbRRtxU5qZCQx9RIRuVR0svLCL+jBqN6IZeqRRtJ1g6HnKFqmEFJ6kqm4UPdY7I1KP5lC2WEjk4hlDzyVN6CvUG76/tRKAR+wTONauA3D0qFrVEHqZ5brMMA1Aw0tu1Z6Tugm9qO0OK909PiVDb3TFAbOzQeQyIkLHtnFwiyH0cEJkERuWNzND70foGfOEdghdYuFld6+fQ9liIZGLIfR8Cr6jVctluXWU/e2VADwgTgtX0bGLIfQyy/NCQ2+6IyD0shm669Km0mvoAaHPzjOh4zjK0Asg9E6jqBUj8KS5QTuGnmLYUs14VK3kIPTjUKGdfbEbI6Hb3b2CjXoV6RW61jrEgfZyAHaK08NVtKEbQi+zIoTe9JK7+s5J3V3/g9cauwJC78mGHUc1irbip3/+CH34TcUy9H49RUNDT4lJfJ8W1ezIJaC00NCzLnYDEHp3hj5MUmcy9JyK9Apdax1U47kAOzk1XMUQ+iQoaugFEbrvd2gxqwvxWOS64ZjhMekMvSliBjLqssWQ0AtsFK1URX9Cr/ZpjA1+yWRNK6e3l5vQByxbXLpUmfkwfOF6CeP2GPUqRugHOoYuO4Z+5Ii6NYReZnkex1kCQNMthqR/67fgRZ94sbqTMcjPWKQNvbtXY5Ch+76IHX5P2eKkEHqsyiXB0PtdYz1PEXpW5BIh9L4jGs6hY9ES9bEcKnZxfYGTMXyBUaDIB2INB9UQusAD3gas4IIYJXTTsaisijaKusUY7z33wA93rld3ykbonpdMnoGhQ3zWovkj9OE3FRp6NUeG3q9Zw3VpUc0kdG3oM7Oif+Qyx45FMKyhW9iiBNVVZVfkA7FW7OdAYylSwk5/A2ct3QvEM3QTuZRV0UbRdnDoQ7rL7Cw80pjiEVZMDqEHkQvE5xWdt0bRtCx7AKVl6EmG3q9Zw2t5+Nhhb9Ak6S+164pCG0WjGToMV+niJY19b9SryAdirdxPy69w9CjsdE/mMSt2AhmEbiKXEimWoRdjvLrn4A42qfEgSkboiRl60CgKvYQ+H42i7QLeGj3uuVO1Yj1QXV+Ze3RI8M73N/lC0p5VO5TV+7Na6zy3yEbRaIYOwxO6iVxyKEro7Adgzx540D2RRy3dhW0rQ9fzvRpCL6tihG4joRBCB7jXOisy+SClIfQ2lV6jihC6NnTfV/+PmtArtIsh9HbE0Lsil4pox4YEFwJs3HAS5W61m4pqda15ksIvNTkbRX2fWlXSamVXrmhDn54O9mVoQzeE3lcRQl/j7wPgttvUvLSn1feyYoVqFHVdde4MoZdVEUIH1TtwWOPVhr5DnKn+KSOhpzSKQsfQ9e28lC0WcK1LN/TkuUHV6yZfSFqzav3MDH1QQoewkTXLpDUB6gvGMJGLK02GnkvRskVvDwA//rFadFptHytWKELX56JapTMWgCH0EilC6AAN6oUR+g5xhvqnZB2LlKF3GVkCoYdjoU9aht4VubR9K9nQhZceuQTDCEQpvFsDEzqdzkhZJq0NXf+KGobQPd/qHbfHqFfRskVfNYJqQz+1sofly5Wh67isVmN0kFOwchm6EOKFQoi7hRDbhRDvyFjvSUIITwjxK8XtYoHqIvQmtQIz9I3qn5J1LFKRS39CD2crmhdCL8DQg5rySq0AQm/oyTLSX8+u2lgEJJ+T0GuOWj8rR9eNbkUYuhpZ0xh6X+lz126zVipDv/lmtejU6t5kQh8V5BSsvoYuhLCBfwAuBjYDrxRCbE5Z773ADUXvZGFyXWaCOnQIDL0oQvc3qn/KFLlkELpuFNX7H04QPR9li0VELrpRtGbHxmpx/eTONY7wUg09D6Fj28rIGYTQ1X7kIfRCIhff7h0q2ahX+ty1WizhODXH5cABWGkfZTlHQkNfqIR+IbBdSnmvlLIFXAtclrDebwFfAvYVuH/FyvOYEV2GPgShe17nC7jDP03FbGVqFA0z9K7lCYSeGLmUmtDVbW/kkkLowgsrYLqlCT3T0B2HKupk5+pYRD5CLzJycaWFbQy9v/S5azYRwNol6sN/an0feF7YKLogCR3YADwQub8rWBZKCLEBeAlwTdaGhBBXCiG2CiG27t+/f9B9HV6uy3GxNLw7LKFrM9y49ABN6uzZQ6kI3Wu6SKzeoV4XQuTSTiZ0NTdor6HbwsdLI/RmZxiBVEUMPVfHIgintBuE0IfK0KXJ0HMpYugAa5eoD/9p9f3gutmEvgAMPelT3o0Bfwf8gZQyE0ullB+VUm6RUm5Zu3Ztzl0sUJ7HjOjK0IcwXk21m1c+CMCOHZSK0KPzbsaUp1HUsojV/hUhIQJDH74tPlblEjV036aSkCNnRS6tZg5Ct+24oWdd7DShV/pHLt0Z+nBVLiZyySV97gLHXrM0MPQpZejdjaLVKgsqctkFkWHI4BTgoa51tgDXCiHuA34F+JAQ4sVF7GChct1Y5NKgPpTxaqo9f8UuIDD0EhF6tDdlTHkIfUQk4gi/EELXJNtD6EmTYtMvcuk0sKZqLoRuqc/A/EUuCfPHGvWqm9CXqS/BqdMHw8jF8+Dhh9VqtRoTE7nk2bsfAWcLITYBDwKXA6+KriCl3KT/F0J8GviqlPLfi9vNghSULVqWKisdltC1CZ63VBn6vfcCG8pD6KlRgm2zHDWc3COPqEU9hD4yQ0831kGUTOgyeQ5V9IUk2bDDjkW1jP0ahNDH1Sgq7bIDZDnURehrl6nb05YcDCMXAJ0KLyhCl1K6wFtQ1St3AV+QUt4hhLhKCHHVqHewUAVliytXqrvDNopqQ1/pHONkZ+9EEfoSZlhWb7F7t1rUQ+gj+uA6lheOtzKMwkiz7kTmDBXphG55uH7y67aa+aaVy03oOnKx55vQE+aPNepVN6EvDwx96aGQ0KFj6AuN0JFSXgdc17UssQFUSvnrw+/WiBQQ+urVcOhQcRn6NDNsqj7Ijh0nlqpjUWdWn15CB1i/fIbduxUaxsoWR0joFZFurINIn7ZK3Y6Md64mxU6aSi7rl4EeF6ZwQs/RKNpsqnFcCulYhNU7bo9Rr/S5C/LG09bOYllwxooDcGCBE/qCkusyI6dYvVrdLYrQp0SDTdWH4o2iJSD0cACrBEIHOHnFMR4KWkNikcsoCV14xTSKakKv2bG3XFW5JDSKWn4GoRdc5aIJ3VLunIfQi4pcTIaeQ12EfvlT7uPmm2HD0iPgeSxX812wLyjAniRCX5SGvmqVujts1//Q0JllU303u3apyYb1a41b4aw+3Y19geGcvKxj6PPWKJphrIMoGrlEB99yZcKUewQZesrrtoPIpVrP2K9IxyKHPhe8rkbR+er6nzghuFGvujL0St3mggsIx7E3hD4p8ryYoRdG6MxyxtRD+D7s3FcPX2vcysrQAdYvO8bu3WpEuZkZValYqaD2fYQZelGGLvCxKmo/9RgxbZzkRlHLx0sj9MBwC6ty6crQ58/QK2X3m3Koi9DDNy2YaUobuiH0kstve8x2G3oRGbo8zqYpNSbEjj1TamEJCD06ZnhMOnJZeoTZWVVzq8dCF4KJIfQoKTu4qqcoFSrdo0sCtiXTCb2Vg9DnVLbYP3LRkxAPG7lMyGCA5VC3oev7eQi95G9wufeuYM221Jc/lqEXEbnIGTZNHwdgx+5g8OQSEXpS2SLA+mk1Lcvu3ZHZimC0hC58XDm8obdd1UkJqxps18N1taEnZegZVS55CH0uHYtyRi5FDM4V+o2JXPqrK3KJEbrrskxNMRqvcpmQyGVRGfpMU52MUUQu65Y0qFRgx0NB5FICQo/WascUIXSAhx6KzFYEoyV028dtFkDoXkDoeru4uG01xn1yo6ikkXIhaY2K0EX+RtHCDH1RfaPnqCxC9zwsC5Yt63QsWmhjuSwYzbTUydB16IU1ivrHsR3BqafCfQ8G38wSELruMON0k2cwP9vJU+oTm0joI4tcJK4/POW4mtD1dgNCd3F6hwtGRz3Jr6tNtDqVTd0Dly3OoVF0rpFLCJDl9ptyqA+hA2HsApNF6IvS0JcsUdONDUvouiGx6jfAcdi4Ee57qERVLrpWu5vQARwnjFw0oYeGPtKORcVELq4ncETn3ClDV4SeVIvt2OmvO7JGUaHWz5Oh27b6LM2V0L1gfHhTh55DfQgd4oYeFgpE1y2pFpeht5XZTk+rq24RGfrUFAhPGeDGjXD/gyXqWKSrXGoJ33LbZqk1w7JlCZHLKAnd9nFlAYTuEZYRAjh4ncgloVHUsWTq67bbqo2haEKviGxC15MQ6zkrK5UhIpewE9ncnr+o1NWxKIvQq9VIoUB03ZJqcRl6hNDr9WIy9GjPytNPh917bRoFTJxRhKJjhvcooJH16xMil5ESuhqzfFi5nhUndMvD9TIM3U43dG24djXbpAcdD93yXSqVdEL3PGXqusKlWh0ictGGXm6/KYcGIPRwgmhD6OXTqAhdNyJu3KiWP8CppTB0XY6XGCUENHLyyfPfKCqxwjK7ucr1SIhcRDDlXvLrphM6VGkismaJnsOMRbhupknHJlCgGEK3u2enMupV0IaUVrYIhL1FwyGVDaGXT3FDF6nD5/7Hf8Df/32O7c0EJhiU+Z1+ulp+HxvLEbm4KVUukE3oIyxb1GOVD3u9cz0Lhy5D90TyDE2oXwZeWobeFrlMetAMHc+jVks39Nh42wxn6F4rZex7o14Joc5RUqOo74OUhtAnQcfb6psTErqYSnSWT3wCrr66//bSCP1+Ti8FoUdn9elRF6GHFycYMaHL8CWGkesJHCtq6Gqc9TRCtzMil7aLMus+Jj1ohq4JPS1y0UavTaOQyKW7V7BRsqKGHiV0iPUWNYReYs143YaenKEfOtSpQc1SLEO3bTZsUMZRFkLXjX2VelLZhyL0k09Wx7Fv3zx1LCrI0NsJGXrbs2hTTS5btNU4L0lqta2REfq8RS66AbzcAFkeOU4yoUPM0A2hl1gzEUKv16EpkuvQDx2Co0f7m043oTsOnHLKhBB6kBeuX6/utttdjaJlJ3S/u2zRp+kF1SUJlOrYEpeURtG26E/oc+hYhOsqcOhD6NFG0aEz9Mqi+krPXVFD7yb0SPf/HkI3hl4ezXjqcttpFE03dOjM5pO6vZneCSE2bpyQDD0SuWjFyhZLTuhJVS6zvvr2JRN6VuSSI0Pvjlys7GECgDkR+lwjF5OhD6i0DB1ihh4SuolcyqcZt4olfKrV9MhFSjh4UP3fL3bpLlsEOP10URpCDyOXpHG+I42iWvNC6AVN6OT6FpVohm75NAJDT8qRHUcNL5ukljsgoVt+9gTaOQk9Nqs8BUUuWWO6G3WUReiRMdFDQjeRS/k049VYYjcQQn2Jkrr+HzvWWZTb0LsI/UE2DDVRQVHK/JUYEHrU0OenY1GRkUun9tERPrO+csb0yCX5mNqupcw6L6FbfX59RYxhEEIvInJxTOSST7ad3LEIDKFPima8GtOO+haFdehdhK7jFshn6GHZYkjo4GOz6+ElRe76nJRp6AGhL1tGOLrcvHQscooydCtW5VKx1Vj3AJVq7/ohocveOKblWv1jlGjHon4jGkaMIatsscjIRbeXmDr0nOpD6D0ZuiH08mnGrzHtKASq1aApezsWDWLoYe12JKIISxcfXl7QXs9dbTeIXJK6g0e6OWtKn5+yxc5LDCNl6BFCtySzaENPJnQPm6QeTW1PhCMjpirasSgvoecsWyy0Dt1ELvlk252Le0ajqCH0EmvGrzNdUd8i1fW/OjShR8sWgU7nokdWFrTXc1ceQgfChtF5KVsM9mWYmXkAXN/uMnS/Y+gpGbqHg3R7zbjl2lToc4WJZugJQwvENGDHokLq0MOyRWPouRT9UmSULRpCL7GOe1N9CV03iEK2obfb6hx3E/qpp6qp0e4/vLLgvY/r+uvh9a/PXsfN+gwmEPqkNYrGDN32VZsIyZQaflebvS/c9kQ4u1CqbJulHANgid3IXncMhN5pFF1UX+m5KwosCYSuG0UNoZdYM7LOdKVj6A05d0KPTaocIdpqFU629nDfkVVF7nqPrr0WPvWpbANou+r0JkYuCYQ+L2WLBWXobdlN6JI2umwxgdCDZbrxMKqWZ4cjI6bKsngO3+BLvJTH1u7OXnccHYt0hm4aRfOpD6FXKgpwDKGXWDP+VMzQm7KamqGfcEI+Q5+q+SqXjZzojc4u7j+yutB979a2ber28OH0dTKhIjIQUU/kMkJCrxRK6J3ow4nMUpQ0GFkIXw31wv/2b2rIA1C9Tqv9DF0IHEfwUv4texCv2IsN3rFo6MjFEHo+RT/fCYQOcM45nQjVdCwqoWbkFNPVjqG7VPDbvYQ+PQ0nnZRt6HqC6Kl6YCQR19zoPMh9x04odN+7pQ09ax9dT2DjJpdMRyIX3ZCrp+abjwx9aEOXNhU7WofeMffERlH9uk2PZhN++Zfh/e9Xy1qeTcXKsUPdJNdvvT6EXmQdutcODN2M5ZJP0XOYULYI8IMfwB/9EbFlJnIpkZShqxNTD6b+bLbjb8HBg2oS6VWrchJ6tXe69dOru9l1fNXI+hYdPNjJ+rN6s7a7ZvWJKRK5XHYZfPObikiA0WboOvoowNDjhB4x9CRC1xNJNT0OH1YFDtu3q2Utzw6ni8tUN8mlSQhVAjkgoRcRuRhCz6ksQg++F/V6xL89r3NeS6xy713BmmGKJYGhaypqtuJEc+iQilvyGvp0LTDMKKFXH8KVTviTvmhpOodsQ3ddkV69ESF024ZnPSvy2CQQum/HYpbY/4lVLp0MXcdU99yjbtueTSXtwhdVXkLX68yhY5GJXOZJOQg9phH2zShSi+fsS8kM00zX4obeaMdP0qFDAxJ6rbex5PTaHgDuu6+QPe/R3ZE2uUxD9y2ctGw4Qui9T5xEQu88lknoLT98z+69N5gGzi+Y0PU6c+hYNHSjaNasS0YdJTWKdhF6TCPsPV2kFo2hS89Xhl5VJysk9K7IJa+hhxl6pdfQN9RVHrJ7dzH73q0ooWeWVmZFLhFC79GkGLqdErkkDBesCd1rdQj9yBEVXbV9m6pdMKEHhq678yfN0FRohp41EJtRr6LnUjcyZf18NIReLrVmPXzsMCJJM/Rohn7kSDrEdjL03shlbVU5xv79xe1/VHffDRs2qP8zCd2z0qOELEKfhMiFDENPahTVF5KWH6sMuuceaHlO/96fMBihRyIXSDZqTeh6c0NFLiZDH0z6TU+KXhY6oQshXiiEuFsIsV0I8Y6Ex18thLgt+PueEOJxxe/qcJo5ohxEG3pSo6iU8Qwd0g0zzNCrveVMJ9SPI/BHZujbtsHjH69eMtvQ47P6xJRG6FL2lGEWqdBY2316W/ZRWzpxQ4/sbhKh25EMPfqe3Xuvqmmv2gVWuegdCiIXSG4YbbUis8rTIfSE4Wb6KnPse6Nedccs0f8XMqELIWzgH4CLgc3AK4UQm7tW2wE8Q0r5WODPgY8WvaPD6vhR9Zt3ut5F6G7nJB0/rr5QmtAhPdIICb3SW85kO4LVlaMjMXTfh5//HM49F1au7FPl4lu5qlxi8np/cRQpbejt5nCzRGdFLkmUmknovhPOdZqpIQg9iby1oWvp/+cylL4e+950LMqpRUzoFwLbpZT3SilbwLXAZdEVpJTfk1Jq6/sBcEqxuzm8Zo6qkzQd1I0nGbruVJTH0MMMPRhKoPtKv7byyEgMfedORXvnnts/53c9Kz1KiHQsij9ptB0oOsY63AQgajLo/ISuTV43igoBJ56oShc9mTNDn2OjKCQTerMZ6VpOp0fvXGIXzxD6YEo6l/0IfYEY+gbggcj9XcGyNF0B/FfSA0KIK4UQW4UQW/ePKo9I0cyxgNBrcUNvuJ2TNIihZxE6tj0yQ9cNouec05/Q3SxCDwiyR/NE6G5r7pGL74PEopKWofepcjl8GJYvh7PPhp/9LHhO0Y2icyB0behzaRgNr8MmQ8+npHPZj9AXQuQCJHU9S/w2CiGehTL0P0h6XEr5USnlFinllrVr1+bfywKkDX3JVDqh68460Qy9r6GnEbrz8EgMXZcs5jH0dtcAVjFNMKEn7WJfQq90CP3wYVixAs44o2PoVbvgyKWL0AeJXOZk6JrQ6+WnyFJoERP6LuDUyP1TgJ4uM0KIxwIfBy6TUh7sfnzcmjmuPvDTgaGHjaJzjFxmZxVROaQQuj0aQ9+2TU1IcdJJ+Qg9NXJJaxQdMaHrCpRhCD009AEaRaODcz3yiHrvzjyzMxZOJY+hD0HoWY2i4X4PEbmEPdNNhp5PWYS+kBtFgR8BZwshNgkhqsDlwFeiKwghTgO+DPyqlHJbwjbGrjByCQagCgndyxe5HDsGr3qVyrAhMrlF0ihsjsNa+xAHDybXHw+ju+9WdC5Ejgy9a8zwmNIaRUdN6JEse67qR+hJObJ+Xc+VIaGfeWbn8aozGkLPilyazeIiF88zhD6Qsgh9ITeKSild4C3ADcBdwBeklHcIIa4SQlwVrPYnwAnAh4QQtwghto5sj+eokNC7G0W9ZEKv19WfNszvfQ8+/3m44QZ1PzafKPQSunUQ348Px1uEtm1TDaKQM0NPM/R+hD5qQ28XYegphD7Vu+/RKhdN6GecEXlO0YQeXDD7lS1GG0WHi1zUOPxWtfymUwotUELPdfallNcB13Utuyby/xuANxS7a8UqNPRgzO+wUdTrINLBg+pxHcdECfiOO9StJvTYfKLQS+iWSp3274c1a4o5htlZ9fqve526v3KlMopGo7PPUbWlnV3lkkXoJW4U7Rh6p3mnb+RS0xcSReiPfvSICT24YM6lUXSukYvDZJhOKbRYCX2hKM3QuyOX1ZFhzJMM/YGg3qeH0LsNXRwAiu0tun276nQSJXRIp/TuMcNjSiP0UUcuQRwyTOTSTmqHjgzIldRT1HZ6G0XXroWlS9XjuQx9RB2Lwv0essrFZjJMpxRarB2LFoqOB3Xj2tDDRtEBDT01Q++OXIRy8iINXQ/2tWlTZ/8gPUdXnW8GzNDnq2xxiJ6infkzI9tN+T9cFhB6u6UIfeVK1Q6hY5e+84RGN1xQx6LuDH2YyMXzDKEPpEXcsWhBaOa4uq1PKUMJycnvzM+WZuhSwp13qmXRyCWT0GXxhr53r7o96SR124/Q276d3gNyTGWLejTAoQw9mHUoOrWevlCkTejhBK97+KiF5xFOAqxjl1E1ig6SoRcSuUyA6ZRCi7hscUFoZlYwzXGsivpiOw5Ywo8Z+sGDqgZdSxv6rl1qoK6VK1Xk4vsJGXrXlX4NxUcu2tBPPFHd9o1csgjdtjvjtkQ1YkIXjo2NS3uYDD2D0Csk461ujD1wWJ3vbkPPRehl7ljkCUPog2gRdyxaEJqZgWlmYi5Qs10aOQhdxy3Pe576Eu7f35/Qq94sK1YUb+jLl3fionyGnmJUaQ1Ao5470XFwcIcj9GCi52hurv/vZ+gHj6jj0u+djlyqlYIjlyE6Fs2V0G0mw3RKIUPok61jM5Yy9MgHvma7IaHrkRa7Df3wYbj9dnX/4ovV7c6dkQw9pWwRz2Pt2uINXdO53j9Iz9Db0kkvx0sr0RoxoWPbxRl6QqNoJWVCj46hxwn9ggvU7brpY/1feJ46Fg2VoSdOIGvUowVatrhoDH3fIYd17IsTuuPR9NU3amZGfcG6DR1UDfq6dWrIWlCGHhJ6StkirjtyQ9emtOgIvZVB6GmGHlTXHDyizrcm9Kc+Fe476Sk8eu3e/i88go5FSRn6UJGLUT6ZssXJ1u6DFdazO3aVrTsuTam+RboDUHeGDvCd78D558Npp6n72tCnpxkroevOT+mG7qQb+pgJfa4z8wC4zd4Z7vX/Dsl196GhH1MOqy+GAKeLnfmpO3rbb90cHYsKi1yyZqcy6pUh9MnW7oNVZejdhE4NfD8cmCuJ0A8cUIa+ahUsWVIeQtf7mBq54MTm2oxpjIS+jn08tH/u228nGXoQqfQj9ANHlcNGDT13PlowoRfeKGoMPb+SzqUpW5wMuS7sP1zlJPZ0GbpPgzq4bqzbv5Y2dFCGLoSi9MQMPcXQDxyY2ww03Wq1lHF3G3pW939X2lTSyvHSaGQeDP187uDO+6bnvInMRtGUyZ71oFUHjylD15GL2mBOQ59DxyJt0iPvWOQJbAoeOGghK6ljkRDZHe4MoZdD+/aBlKIncqlVAkL3vFyGDnDqqWrGIMjuWKQjl3ab2Aw5wxwDDGjocyH0eYhcNnMn9zw0RaOR/2lSwje/qXYvHCp2kAw9GLTq4PE6lUrXUAl5S9Lm0LFIiOS5QqXszdCHiVw8H5yUYzdKUFLHIn3fEHq5tXu3uu2NXHxl6K4bRiPRDD1KcdrQTzutY+ixDD2F0KGY2KW7Bj26j6kdi6jEBrCKKa1Ea54I3fdFOLZ7Hn372/Cc58C//muH0KNd/DuRS3aG3nSdsJdoqBFGLqBMu9ukPU+ZenGEbuEIQ+i5lXYuszrcGUMvh2KGHm0UjRD6zp3qC6V7YUKH0E86qUPup51GSJaZhO77rF2jzHSUhp6aoUuJixOb1SemtLxwnggdOvX9eXTTTer2xhtTCD0w97QcOTqkbiw/h/yEPodGUVCm3R25aIMvbIIL32ToAyntXGYRuolcyiFt6D0ZeqVD6Pfdp8zairwjU1PqS6bpHDqVLvrxrMG5165WH4yxELrnBfNupmxwjIR+DtuwLT8cTiGPvv1tdfutb0V6ikamW9Nd+9NGl4yOE95j6CMm9KTIJcnQB+3632qpic0hyNDzTHRtpGQIfXK1Z4+6PYk9XRm6HxL6fffBxo3x5wkBT3wiPPe5nWWnRuZuyiR05tfQuxte/baHj53+GRwjoVdpc/b6Y7kJ3XXh+99X7/fPfgYP7gmGbxigUVQP+QBdDaJSjpzQa7VeQtf351qH7vtw6aXwC7+g7ntZ88ca9coQ+uRq9244YWmDKu04oVc7VS733w+nn9773O99D97xjs79KKFnZujA2lXqsaIMfckS9RfVypXqs6ZJTaszgFX5MnSA8085nJvQb71VzRh15ZXq/o3/pypkYoReyyZ04dg4wbAAMULXY9nMM6HruUxPPrmzLM3QfR8+8AE1fLLW1VfD//wP/OQn6vOtIhdD6LllCH1ytXs3rF8RjJ8bI3RJkxqNYy67d/cSepJOOaXzf2bXf2Cq6rFkSbahP/ggPOlJnaFx05RUgw7p3f+1oadWuYyxYxHA5pMPs307uSpddNzy1reqi+iNW5cBXYYeEnoKpVpW2JMyRuiDHG+BhH7DDcofnvWs2C5i273mf8st8Nu/DU9+smpLuOUW+MM/hMc+Vj3+rW8FjaJpx27UqyxCN2WL5dbu3bB+eWDokatsvaYil5271NuQx9Dr9Y6xZnYsglydi77xDdi6Vd1mad++ZENPG6ArqfNNTGPsWARw/vpD+L6aUq+fvvMddW42bYKnPQ0OBeOxJBF66pR7BINXkdCpKLJfefa9CEK//np1LMuXx5dXKr2Ermm+XlcDxP3SL6lZsL7+dTVh+E03gSstbFFAh4fFoixCN2WL5dbu3XDSsiCTSCD0++5XppcUuSRJ5+j9CD2Pod92m7rtlyenEXqaoSeNGR7TGDsWAWw+SRX+9ztuKRWh66z4F38xsqlYo2hQtphh6JrQ52zoc+hYBL2Evnevikpe8ILep1WryYZuWfDjH8MznqF+1X3qU+rzcNFF8L//C54vMi9mRl0yhD6ZklI1iq5fFoymF83Qa8rQ79+lTlQeQodOjp41pygQdi46cCB9W9rQ++XJAxt6wpjhMY2xYxHAOWsOYdv9j3v7dvXr5OlPV/ef8YzOY5VaQoZup8cOepyXOUcuc+hYBL2E/t//rW5f+MLep1UqvTR/993q18mJJ8J//Rfs2NG5GDzjGXDXXfBQY7WJXAaRIfTJ1MMPqy/I+qVH1YJYoyg0qLNjp6oGiTZQZUkbeozQo/WOA0QueQjdddVFYZAMvd3o7R4f05gbRWuixVlndY77xz+G3/3d3qxZ5+ea0C+8UPXwhXhteadRNIPQxZCEXlDkcv31aj5TPXRvVGmRy6Me1dls9JekvsDtaa5Onz/WqFemUXQyFXYq0oYejVxqEonFPQ9UOOWU/OfrnHPUF2/5cjrlTNGuh5GSwCxD37tX/Z10UmdWpCTp8WDmQuh9I5cxETqex/nnK0LfvRte9CJVufEXfxFf/dvfVr13taHV6/Dkc9VYComRS9r473Q6Hc1bo6jvg5SxyMX3Vfb9/OfHGUCrO3LR7Qx6YvBubdnSmSfX1KEPIFO2OJkKOxVNB24ZaxRVt3fvqOWOWwBe/3rVkLl8OclX7gj9btigRmZMqmLRE2e84hXqNi1+SKtBh/Qx0ZMGsErbx/gT54fQcV02b1aRyktfqsa7ed7z4D3v6fxqOXRIleY9/enx6+WzH7OfCi1qUwmNolmGPt+NohBOcqEJ/ZZb1AU+KW6B3shl505VCaQvaEnrP+1pwUsaQs+vQQg9uDAbQi+BdKei9UsCQ48RurrdtnMwQ6/VOiVjiVfuCIW+9KWKxD7+8d7taOO6/HJ1mxa7ZBm648DSpXPI0EtC6J4HP/iBauT7/OfVEAtXXKEubk95isrPf/M345v4/cu28W1+gfr0gI2iSZHLKAk92H6U0K+/Xt0+//nJT+uOXHSFS5qhQyd2MY2iA2gQQh/1d6JALXhDDyOXqUfUP7FGUXU727RzV7j0qA+hn3aamrruE5/ozUZvuw3Wr1d16PX63Agdksdz0Rl6dACrtH3sOZ7o40Ur8rpPeIL69w/+AF7+chWtfPCD6tfP4x6nLlI33thrftN2kyfzf7F91F37U4cLJiVyGTWhB2OiHzkCf/u38JGPqJmv1q1Lflp33q4HMEuLXCBi6Bm/Toy6NAihj/o7UaAWhaEvWQLLnFm1IBJcRrtdD0LoMSWVM3XR71VXqV8K//mf8dVuvVWRvm3DeefNjdBBGZQe/jfcLU3oaZHLmDsW4Xmcc44aufI97+k8/Cu/Aq95DTzmMfDDH3bihJgSSkV11/7UwcjoGPp8E7ruXPa2t6m68b/8y/SnJRH6qlWEI3cm6cILYcpqUMuo8DHq0iBli0mlySVV+S85Q2r3bkXBSSRdq3fMbs6EnlTO1EW/F1+satevuUblxaC+tHfeqXJjgM2bVY+/JO3dqwh+2bLkxy+4AP793xUF6o4qnQGsytmxSL/OWWfFHxYCPvOZPnMdJ5SKiopDjQY1J93UdMebWGeeeSD0t70NnvAENfxvv89Zt6Hffbei86z3o1aDr57xVjae5gMv6r9vRoOVLSaVJpdUi4LQTzqJRJKOTnIwEkIPzMK24Q1vUPXH99yjHtq2Tf201ln8+efDAw90Kl0OH+78r2vQ077Ub30rHD0az+l1T9HKoIQ+ahrJmrcxUN+J61M6c/0Tr+E3HvXt1Kc5wmOJ3YhX/gxyvHMhdNfljDNUQ3oeaOiOXKIli1l69tT3OWN5RocHo7gWKKEveEPfsycg9ASS1oRuWTI2RstAyiL0yJX+iivU5+EjH1H3dYNo1NBBUXu7raKGRz9a7X9apyKtJz5R5ah///edz17SELP99jG8b1k5XHWOEkJtP6k0LK9SOnP9Cl9i06pHUp/mWB4rKl2jmA1CX3OschlEUUI/ckQBSVZ+HmpCOr6URobQJ1OZkUtQ9rZhdSO9Xruf+jSKam3YAC97maq1/tKXlKFXKh362rxZ3d55J3z4w+p2zx647DJVupZl6KDy2Z071bZhAENPopFRf3DTOm/kVcYIl1n77lg+K7sNfR4il0EUNXTdIJqH0Cel40tpZBpFJ08zM4pyQkLv+smkCX3juuMJz86pPmWLUX3sY6oU7/LLVYneeed1JjjYtElFQN/6Fvzpn6ps/QtfgB/9SP3s7mfoL3oRnH02/M3fqJLZdqt3Vp88+zgvHSjSOm/kVcYY9Fn7XhEeK51j/beVpjk2ig6iaOSSp2Qx1IR0fCmNFnPZohDihUKIu4UQ24UQ70h4XAgh3h88fpsQ4gnF7+rgCjsV6Qy9h9ADQ18zhKHnJHRQ9eLXXacayO6/P1LLTqfS5R//UeXnV18NL34xvPe9kWPIkGXB7/yOugBcfDH89gdUa2N0vJM8+7iQCf2PTvk0f3rGZ/tvK01jIHTbhjPOyPFEQ+iDaYESet89FELYwD8AzwN2AT8SQnxFShmtmr4YODv4ezLw4eB2rAo7FaUSujK700/oorZBNAChg6qwuOEG1UimOxRpbd6sRuF74xtVfg7we7+n9v+Zz+y/K699rap337ULzlw/w4t2XcNjz7koeeWFRui6HDVj35+7+sedfvJZ20rTPBG6NvSf/QzOPDM+TV2qDKEPpgVK6HkuORcC26WU9wIIIa4FLgOihn4Z8BkppQR+IIRYKYRYL6XcXfQOX/8XN/O2d6/sWZ5UfXzMnwbWs/43XwIHb+yp+1u+QhH6mTd+HM7/+tx2aOdOlZdEpa/kv/EbibWGK4EvA7w9+Av0zId/mRudN/Pub7wUzn8EAAG8BuA99NU0sFXf2XMUeACmfpi8st7HP/szNR2O1u7do//gOg780z/1HwQ+TXr4yu79dJxsinIcNQVVdJJYPdVT0aMt6nUuvTTe4aGPKg/+JTsOX8K5tV3sbK/neUu+D+e/pf8T5+O8LSRlEfrPfx7/jOhuvhPw/uYx9A3AA5H7u+il76R1NgAxQxdCXAlcCXBadC63AbRibZVHr9ub+FhSWrymdiubH1cF63nxwbSB059+Kl+75B94Tm0P2JvntD9s3gyXXBJf9pjHqDrFxNmb0/UG7uL18rewxMlAzqEfs/T856t9SdIJJ3RaUqPavBme+tThXztL73ynmiR0GJ1xhsqwovrrv45PAdStN78Z/vVfe5c/5zmE3Vaz9IxnwNvfrrqx9tMv/iL86q+qgXwG0K+v+Qmz967FQrJF7OINm26CdTk+m+efr17PKJ82bYJ3vUvlk1G9/vXJMdnTnhYfu7mkErJ7duHuFYR4GfACKeUbgvu/ClwopfytyDpfA94jpfxOcP8bwNullDenbXfLli1y69ataQ8bGRkZGSVICHGzlHJL0mN5GkV3AadG7p8CPDSHdYyMjIyMRqg8hv4j4GwhxCYhRBW4HPhK1zpfAX4tqHZ5CnB4FPm5kZGRkVG6+mboUkpXCPEW4AbABj4ppbxDCHFV8Pg1wHXAJcB2YAZ43eh22cjIyMgoSbkKK6WU16FMO7rsmsj/EnhzsbtmZGRkZDSIFnRPUSMjI6PFJGPoRkZGRgtExtCNjIyMFoiMoRsZGRktEPXtWDSyFxZiP3D/HJ++Blioo/mbY5tMmWObTE3isZ0upUyclHBshj6MhBBb03pKTbrMsU2mzLFNphbasZnIxcjIyGiByBi6kZGR0QLRpBr6R8e9AyOUObbJlDm2ydSCOraJzNCNjIyMjHo1qYRuZGRkZNQlY+hGRkZGC0QTZ+j9JqyeJAkhThVC3CiEuEsIcYcQ4q3B8tVCiP8WQvw8uF017n2di4QQthDiJ0KIrwb3F8pxrRRCfFEI8bPg3D11AR3b7wSfxZ8KIT4vhKhP6rEJIT4phNgnhPhpZFnqsQgh3hn4yt1CiBeMZ6+H00QZemTC6ouBzcArhRBznDuuFHKB35VSngc8BXhzcDzvAL4hpTwb+EZwfxL1VuCuyP2Fclx/D1wvpXwU8DjUMU78sQkhNgC/DWyRUj4aNVz25UzusX0aeGHXssRjCb53lwPnB8/5UOA3E6WJMnQiE1ZLKVuAnrB6IiWl3C2l/HHw/1GUMWxAHdM/Bqv9I/DisezgEBJCnAJcCnw8snghHNdy4BeBTwBIKVtSykdYAMcWyAGmhBAOat7xh5jQY5NSfgs41LU47VguA66VUjallDtQcztcOB/7WaQmzdDTJqOeeAkhNgKPB34InKhnfApu141x1+aqvwPeDviRZQvhuM4A9gOfCuKkjwshlrAAjk1K+SDw18BO1ATvh6WUX2cBHFtEaceyILxl0gxdJCyb+LpLIcRS4EvA/yelPDLu/RlWQogXAfuyJgmfYDnAE4APSykfDxxnciKITAV58mXAJuBkYIkQ4jXj3at504Lwlkkz9AU3GbUQooIy889JKb8cLN4rhFgfPL4e2Deu/ZujLgL+nxDiPlQs9mwhxD8x+ccF6jO4S0r5w+D+F1EGvxCO7bnADinlfillG/gy8DQWxrFppR3LgvCWSTP0PBNWT4yEEAKVxd4lpbw68tBXgNcG/78W+I/53rdhJKV8p5TyFCnlRtQ5+qaU8jVM+HEBSCn3AA8IIc4NFj0HuJMFcGyoqOUpQojp4LP5HFS7zkI4Nq20Y/kKcLkQoiaE2AScDfzfGPZvOEkpJ+oPNRn1NuAe4F3j3p8hj+XpqJ91twG3BH+XACegWuB/HtyuHve+DnGMzwS+Gvy/II4LuADYGpy3fwdWLaBj+zPgZ8BPgc8CtUk9NuDzqLaANorAr8g6FuBdga/cDVw87v2fy5/p+m9kZGS0QDRpkYuRkZGRUYqMoRsZGRktEBlDNzIyMlogMoZuZGRktEBkDN3IyMhogcgYupGRkdECkTF0IyMjowWi/x8ypwW+1wGb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E0D68E5-C559-77A6-3B81-5313A0A961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" y="6324600"/>
            <a:ext cx="2136652" cy="487681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xmlns="" id="{7B154797-2D6E-0657-51A2-67D08813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3915914"/>
              </p:ext>
            </p:extLst>
          </p:nvPr>
        </p:nvGraphicFramePr>
        <p:xfrm>
          <a:off x="533400" y="914400"/>
          <a:ext cx="8035863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5521262">
                  <a:extLst>
                    <a:ext uri="{9D8B030D-6E8A-4147-A177-3AD203B41FA5}">
                      <a16:colId xmlns:a16="http://schemas.microsoft.com/office/drawing/2014/main" xmlns="" val="110231139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xmlns="" val="269912142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 </a:t>
                      </a:r>
                      <a:r>
                        <a:rPr lang="en-US" sz="1600" dirty="0"/>
                        <a:t>Statistical Features Selected from Forward Selection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Corresponding increase in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3190968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BROAD FACE 2 INLET OUTLET WATER TEMP. DELTA MEAN 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71.4285%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27519372"/>
                  </a:ext>
                </a:extLst>
              </a:tr>
              <a:tr h="290489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SEG7+8 BOTTOM SECONDARY COOLING WATER FLOW ACTUAL MEAN</a:t>
                      </a:r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73.1092%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88864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WIDTH TOP MEAN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71.4285% </a:t>
                      </a:r>
                    </a:p>
                    <a:p>
                      <a:pPr algn="ctr"/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0088633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MOLD BROAD FACE 1 INLET OUTLET WATER TEMP. DELTA MEAN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72.2689%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85207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TUNDISH WEIGHT MEAN</a:t>
                      </a:r>
                      <a:endParaRPr lang="en-US" sz="1200" dirty="0"/>
                    </a:p>
                  </a:txBody>
                  <a:tcPr marL="7620" marR="7620" marT="7620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71.4285%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NARROW FACE 1 WATER FLOW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69.7478%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PER_MN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70.5882 %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STRAND DRIVE CURRENT MAX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69.7478 %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 5+6 TOP SECONDARY COOLING WATER FLOW ACTUAL VARIANCE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70.5882 %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BROAD FACE1 WATER FLOW VARIANCE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73.1092 %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NARROW FACE1 WATER FLOW MAX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71.4285 %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SEG2 BOTTOM SECONDARY COOLING WATER FLOW ACTUAL VARIANCE 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70.5882 %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SEG1 TOP SECONDARY COOLING WATER PRESSURE ACTUAL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72.2689 %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SEG1 BOT SECONDARY COOLING WATER FLOW ACTUAL MEAN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72.2689 %</a:t>
                      </a:r>
                      <a:endParaRPr lang="en-US" sz="1200" dirty="0"/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A943360-CCDB-A34A-1BAE-75E33B3EF69D}"/>
              </a:ext>
            </a:extLst>
          </p:cNvPr>
          <p:cNvSpPr txBox="1"/>
          <p:nvPr/>
        </p:nvSpPr>
        <p:spPr>
          <a:xfrm>
            <a:off x="2476020" y="470575"/>
            <a:ext cx="41157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222222"/>
                </a:solidFill>
                <a:effectLst/>
              </a:rPr>
              <a:t> Case Study </a:t>
            </a:r>
            <a:r>
              <a:rPr lang="en-US" sz="1600" b="1" dirty="0" smtClean="0">
                <a:solidFill>
                  <a:srgbClr val="222222"/>
                </a:solidFill>
                <a:effectLst/>
              </a:rPr>
              <a:t>4</a:t>
            </a:r>
            <a:endParaRPr lang="en-US" sz="1600" b="1" dirty="0">
              <a:solidFill>
                <a:srgbClr val="22222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45166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5778</TotalTime>
  <Words>1419</Words>
  <Application>Microsoft Office PowerPoint</Application>
  <PresentationFormat>On-screen Show (4:3)</PresentationFormat>
  <Paragraphs>384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subhi</dc:creator>
  <cp:lastModifiedBy>subhi</cp:lastModifiedBy>
  <cp:revision>239</cp:revision>
  <dcterms:created xsi:type="dcterms:W3CDTF">2023-02-09T09:18:58Z</dcterms:created>
  <dcterms:modified xsi:type="dcterms:W3CDTF">2023-07-05T13:14:08Z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2023-03-19T06:38:10Z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cacacb91-d536-4ad4-a3a9-d6aa2e9105a8</vt:lpwstr>
  </property>
  <property fmtid="{D5CDD505-2E9C-101B-9397-08002B2CF9AE}" pid="7" name="MSIP_Label_defa4170-0d19-0005-0004-bc88714345d2_ActionId">
    <vt:lpwstr>b0a0b762-6860-403c-a75f-596f0a6956b8</vt:lpwstr>
  </property>
  <property fmtid="{D5CDD505-2E9C-101B-9397-08002B2CF9AE}" pid="8" name="MSIP_Label_defa4170-0d19-0005-0004-bc88714345d2_ContentBits">
    <vt:lpwstr>0</vt:lpwstr>
  </property>
</Properties>
</file>