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9F8A4-97E8-4F28-9B5F-7971819D8853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3CAE-DDED-4349-85E9-34D4B6A9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05204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B084-0CBB-4CCB-9C97-BD746B5EA4C9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17296" y="291456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</a:p>
          <a:p>
            <a:pPr algn="ctr"/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35723" y="4637782"/>
            <a:ext cx="6084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Discipline of Chemical Engineering,</a:t>
            </a:r>
          </a:p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Indian Institute of Technology Gandhinagar,</a:t>
            </a:r>
          </a:p>
          <a:p>
            <a:pPr algn="ctr"/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Palaj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Gujarat – 382055</a:t>
            </a:r>
          </a:p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2703"/>
            <a:ext cx="2136652" cy="4876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332516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1</a:t>
            </a:fld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2590800"/>
            <a:ext cx="1609765" cy="1582936"/>
          </a:xfrm>
          <a:prstGeom prst="rect">
            <a:avLst/>
          </a:prstGeom>
        </p:spPr>
      </p:pic>
      <p:pic>
        <p:nvPicPr>
          <p:cNvPr id="12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683" y="0"/>
            <a:ext cx="1094080" cy="10831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9899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10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457200" y="990601"/>
          <a:ext cx="8001001" cy="2738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8757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PER_VN MEAN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72.2689%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 3+4 BOTTOM SECONDARY COOLING WATER FLOW ACTUAL VARIANCE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70.5882%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 9+10+11+12 TOP SECONDARY COOLING WATER FLOW SETPOINT VARIANCE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69.7478 %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BROAD FACE COOLING WATER INLET PRESS MEAN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70.5882 %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 7+8 TOP SECONDARY COOLING WATER FLOW SET POINT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69.7478%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4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11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457200" y="990600"/>
          <a:ext cx="8001001" cy="4989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120688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</a:t>
                      </a:r>
                      <a:r>
                        <a:rPr lang="en-US" sz="1800" dirty="0"/>
                        <a:t>Statistical Features Selected from Forward Selection </a:t>
                      </a:r>
                      <a:r>
                        <a:rPr lang="en-US" sz="1800" dirty="0" smtClean="0"/>
                        <a:t>Algorithm Using Random Forest Classifier changing</a:t>
                      </a:r>
                      <a:r>
                        <a:rPr lang="en-US" sz="1800" baseline="0" dirty="0" smtClean="0"/>
                        <a:t> the subset of 5 selected feature by </a:t>
                      </a:r>
                      <a:r>
                        <a:rPr lang="en-US" sz="1800" baseline="0" dirty="0" smtClean="0"/>
                        <a:t>one. 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Accuracy range (0.79-0.9)</a:t>
                      </a:r>
                      <a:endParaRPr lang="en-US" sz="18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4347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[MOLD WIDTH TOP MEAN ]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67.2268%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4157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[ 1,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MOLD NARROW FACE COOLING WATER INLET TEMP MEAN]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76.4705%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</a:t>
                      </a:r>
                      <a:r>
                        <a:rPr lang="en-US" sz="1400" baseline="0" dirty="0" smtClean="0"/>
                        <a:t> 2, </a:t>
                      </a:r>
                      <a:r>
                        <a:rPr lang="en-US" sz="1400" dirty="0" smtClean="0"/>
                        <a:t>PER_VC MEAN]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78.1512%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0886337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</a:t>
                      </a:r>
                      <a:r>
                        <a:rPr lang="en-US" sz="1400" baseline="0" dirty="0" smtClean="0"/>
                        <a:t> 2, 3, </a:t>
                      </a:r>
                      <a:r>
                        <a:rPr lang="en-US" sz="1400" dirty="0" smtClean="0"/>
                        <a:t>DAYS AFTER CIRCLARD MEAN]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82.3529%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5207208"/>
                  </a:ext>
                </a:extLst>
              </a:tr>
              <a:tr h="251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[1,</a:t>
                      </a:r>
                      <a:r>
                        <a:rPr lang="en-US" sz="1400" baseline="0" dirty="0" smtClean="0"/>
                        <a:t> 2, 3, 4, </a:t>
                      </a:r>
                      <a:r>
                        <a:rPr lang="en-US" sz="1400" dirty="0" smtClean="0"/>
                        <a:t>MOLD BROAD FACE COOLING WATER INLET PRESS MEAN]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84.8739%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</a:t>
                      </a:r>
                      <a:r>
                        <a:rPr lang="en-US" sz="1400" baseline="0" dirty="0" smtClean="0"/>
                        <a:t> 2, 3, 4, 5, </a:t>
                      </a:r>
                      <a:r>
                        <a:rPr lang="en-US" sz="1400" dirty="0" smtClean="0"/>
                        <a:t>STEEL LEVEL IN MOLD-SET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82.3529%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251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</a:t>
                      </a:r>
                      <a:r>
                        <a:rPr lang="en-US" sz="1400" baseline="0" dirty="0" smtClean="0"/>
                        <a:t> 3, 4, 5,6, </a:t>
                      </a:r>
                      <a:r>
                        <a:rPr lang="en-US" sz="1400" dirty="0" smtClean="0"/>
                        <a:t>MOLD BROAD FACE1 INLET OUTLET WATER TEMP.DELTA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82.3529%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43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</a:t>
                      </a:r>
                      <a:r>
                        <a:rPr lang="en-US" sz="1400" baseline="0" dirty="0" smtClean="0"/>
                        <a:t> 7,</a:t>
                      </a:r>
                      <a:r>
                        <a:rPr lang="en-US" sz="1400" dirty="0" smtClean="0"/>
                        <a:t>NARROW FACE1 WATER FLOW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80.6722%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[1,2,3,4,5,6,7,8,PER_SIMEAN]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80.6722%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477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SEG 7+8 BOTTOM SECONDARY COOLING WATER FLOW ACTUAL MEAN]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80.6722%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5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12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457200" y="990600"/>
          <a:ext cx="8001001" cy="521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</a:t>
                      </a:r>
                      <a:r>
                        <a:rPr lang="en-US" sz="1800" dirty="0"/>
                        <a:t>Statistical Features Selected from Forward Selection </a:t>
                      </a:r>
                      <a:r>
                        <a:rPr lang="en-US" sz="1800" dirty="0" smtClean="0"/>
                        <a:t>Algorithm Using Random Forest Classifier changing</a:t>
                      </a:r>
                      <a:r>
                        <a:rPr lang="en-US" sz="1800" baseline="0" dirty="0" smtClean="0"/>
                        <a:t> the subset of 5 selected feature by </a:t>
                      </a:r>
                      <a:r>
                        <a:rPr lang="en-US" sz="1800" baseline="0" dirty="0" smtClean="0"/>
                        <a:t>one.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Accuracy Range (0.79-0.9)</a:t>
                      </a:r>
                      <a:endParaRPr lang="en-US" sz="18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 </a:t>
                      </a:r>
                      <a:r>
                        <a:rPr lang="en-US" sz="1400" dirty="0" smtClean="0"/>
                        <a:t>LIQUIDUS TEMP MEAN]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82.3529%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29048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</a:t>
                      </a:r>
                      <a:r>
                        <a:rPr lang="en-US" sz="1400" dirty="0" smtClean="0"/>
                        <a:t>STRAND DRIVE CURRENT MAX]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81.5126%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 </a:t>
                      </a:r>
                      <a:r>
                        <a:rPr lang="en-US" sz="1400" dirty="0" smtClean="0"/>
                        <a:t>SEG 7+8 TOP SECONDARY COOLING WATER PRESSURE ACTUAL MEAN]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81.5126%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700886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10,11,12,13, </a:t>
                      </a:r>
                      <a:r>
                        <a:rPr lang="en-US" sz="1400" dirty="0" smtClean="0"/>
                        <a:t>PER_TIMEAN]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79.8319%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4085207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10,11,12,13,14, </a:t>
                      </a:r>
                      <a:r>
                        <a:rPr lang="en-US" sz="1400" dirty="0" smtClean="0"/>
                        <a:t>SEG 5+6 BOTTOM SECONDARY COOLING WATER PRESSURE ACTUAL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79.8319%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10,11,12,13,14,15, </a:t>
                      </a:r>
                      <a:r>
                        <a:rPr lang="en-US" sz="1400" dirty="0" smtClean="0"/>
                        <a:t>SEG 5+6 BOTTOM SECONDARY COOLING WATER FLOW SET POINT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79.8319%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10,11,12,13,14,15,16,</a:t>
                      </a:r>
                      <a:r>
                        <a:rPr lang="en-US" sz="1400" dirty="0" smtClean="0"/>
                        <a:t>NARROW FACE2 WATER FLOW MEAN]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80.6722%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10,11,12,13,14,15,16,17, </a:t>
                      </a:r>
                      <a:r>
                        <a:rPr lang="en-US" sz="1400" dirty="0" smtClean="0"/>
                        <a:t>SEG 0A SECONDARY COOLING WATER FLOW ACTUAL VARIANCE]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79.8319%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10,11,12,13,14,15,16,17,18, </a:t>
                      </a:r>
                      <a:r>
                        <a:rPr lang="en-US" sz="1400" dirty="0" smtClean="0"/>
                        <a:t>NARROW FACE 2 WATER FLOW MAX]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79.8319%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10,11,12,13,14,15,16,17,18,19, </a:t>
                      </a:r>
                      <a:r>
                        <a:rPr lang="en-US" sz="1400" dirty="0" smtClean="0"/>
                        <a:t>SEG 2 BOTTOM SECONDARY COOLING WATER FLOW SET POINT MEAN]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79.8319%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5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13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457200" y="990600"/>
          <a:ext cx="8001001" cy="494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122595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</a:t>
                      </a:r>
                      <a:r>
                        <a:rPr lang="en-US" sz="1800" dirty="0"/>
                        <a:t>Statistical Features Selected from Forward Selection </a:t>
                      </a:r>
                      <a:r>
                        <a:rPr lang="en-US" sz="1800" dirty="0" smtClean="0"/>
                        <a:t>Algorithm Using ANN changing</a:t>
                      </a:r>
                      <a:r>
                        <a:rPr lang="en-US" sz="1800" baseline="0" dirty="0" smtClean="0"/>
                        <a:t> the subset of </a:t>
                      </a:r>
                      <a:r>
                        <a:rPr lang="en-US" sz="1800" baseline="0" dirty="0" smtClean="0"/>
                        <a:t>2 </a:t>
                      </a:r>
                      <a:r>
                        <a:rPr lang="en-US" sz="1800" baseline="0" dirty="0" smtClean="0"/>
                        <a:t>selected feature by </a:t>
                      </a:r>
                      <a:r>
                        <a:rPr lang="en-US" sz="1800" baseline="0" dirty="0" smtClean="0"/>
                        <a:t>one.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Accuracy range (0.69-0.8)</a:t>
                      </a:r>
                      <a:endParaRPr lang="en-US" sz="18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4416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[MOLD BROAD FACE 2 INLET OUTLET WATER TEMP. DELTA MEAN]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71.4285%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34054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SEG 7+8 BOTTOM SECONDARY COOLING WATER FLOW ACTUAL MEAN] 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73.1092%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  <a:tr h="3405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[1,2,MOLD WIDTH TOP MEAN]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72.2689%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700886337"/>
                  </a:ext>
                </a:extLst>
              </a:tr>
              <a:tr h="3405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[1,2,3,MOLD BROAD FACE1 INLET OUTLET WATER TEMP. DELTA MEAN]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72.2689%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4085207208"/>
                  </a:ext>
                </a:extLst>
              </a:tr>
              <a:tr h="2554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[1,2,3,4,TUNDISH WEIGHT MEAN]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75.63025%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</a:tr>
              <a:tr h="3405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</a:t>
                      </a:r>
                      <a:r>
                        <a:rPr lang="en-US" sz="1400" baseline="0" dirty="0" smtClean="0"/>
                        <a:t> 5,S</a:t>
                      </a:r>
                      <a:r>
                        <a:rPr lang="en-US" sz="1400" dirty="0" smtClean="0"/>
                        <a:t>EG 0B SECONDARY COOLING WATER PRESSURE ACTUAL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70.5882%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2554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[1,2,3,4,5,6,PER_MN MEAN]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69.7478%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490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[1,2,3,4,5,6,7,LIQUIDUS TEMP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70.5882%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4852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SEG 5+6 BOTTOM SECONDARY COOLING WATER PRESSURE ACTUAL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69.7478%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4256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[1,2,3,4,5,6,7,8,9,PER_TIC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71.4285%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6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14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457200" y="990601"/>
          <a:ext cx="8001001" cy="542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565707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Statistical Features Selected from Forward Selection </a:t>
                      </a:r>
                      <a:r>
                        <a:rPr lang="en-US" sz="1400" dirty="0" smtClean="0"/>
                        <a:t>Algorithm Using ANN changing</a:t>
                      </a:r>
                      <a:r>
                        <a:rPr lang="en-US" sz="1400" baseline="0" dirty="0" smtClean="0"/>
                        <a:t> the subset of </a:t>
                      </a:r>
                      <a:r>
                        <a:rPr lang="en-US" sz="1400" baseline="0" dirty="0" smtClean="0"/>
                        <a:t>2 </a:t>
                      </a:r>
                      <a:r>
                        <a:rPr lang="en-US" sz="1400" baseline="0" dirty="0" smtClean="0"/>
                        <a:t>selected feature by </a:t>
                      </a:r>
                      <a:r>
                        <a:rPr lang="en-US" sz="1400" baseline="0" dirty="0" smtClean="0"/>
                        <a:t>one.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Accuracy range (0.69-0.8)</a:t>
                      </a:r>
                      <a:endParaRPr lang="en-US" sz="1400" dirty="0" smtClean="0"/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277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BROAD FACE 2 WATER FLOW MEAN]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73.1092%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362209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</a:t>
                      </a:r>
                      <a:r>
                        <a:rPr lang="en-US" sz="1000" baseline="0" dirty="0" smtClean="0"/>
                        <a:t> 11,</a:t>
                      </a:r>
                      <a:r>
                        <a:rPr lang="en-US" sz="1000" dirty="0" smtClean="0"/>
                        <a:t>NARROW FACE2 WATER FLOW MEAN] 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73.1092% 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  <a:tr h="2792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13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</a:t>
                      </a:r>
                      <a:r>
                        <a:rPr lang="en-US" sz="1000" baseline="0" dirty="0" smtClean="0"/>
                        <a:t> 11,12, </a:t>
                      </a:r>
                      <a:r>
                        <a:rPr lang="en-US" sz="1000" dirty="0" smtClean="0"/>
                        <a:t>NARROW FACE1 HEAT FLUX MIN]</a:t>
                      </a:r>
                      <a:endParaRPr lang="en-US" sz="10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69.7478%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700886337"/>
                  </a:ext>
                </a:extLst>
              </a:tr>
              <a:tr h="2792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</a:t>
                      </a:r>
                      <a:r>
                        <a:rPr lang="en-US" sz="1000" baseline="0" dirty="0" smtClean="0"/>
                        <a:t> 11,12, </a:t>
                      </a:r>
                      <a:r>
                        <a:rPr lang="en-US" sz="1000" dirty="0" smtClean="0"/>
                        <a:t>SEG 5+6 BOTTOM SECONDARY COOLING WATER FLOW ACTUAL VARIANCE] </a:t>
                      </a:r>
                      <a:endParaRPr lang="en-US" sz="10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72.2689%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4085207208"/>
                  </a:ext>
                </a:extLst>
              </a:tr>
              <a:tr h="2792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</a:t>
                      </a:r>
                      <a:r>
                        <a:rPr lang="en-US" sz="1000" baseline="0" dirty="0" smtClean="0"/>
                        <a:t> 11,12,13,14, </a:t>
                      </a:r>
                      <a:r>
                        <a:rPr lang="en-US" sz="1000" dirty="0" smtClean="0"/>
                        <a:t>PER_VC MEAN]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69.7478%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2792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PER_CU MEAN]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69.7478%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2792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 16, </a:t>
                      </a:r>
                      <a:r>
                        <a:rPr lang="en-US" sz="1000" dirty="0" smtClean="0"/>
                        <a:t>FOOT ROLL WATER FLOW ACTUAL MEAN]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70.5882%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2792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18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16,17,</a:t>
                      </a:r>
                      <a:r>
                        <a:rPr lang="en-US" sz="1000" dirty="0" smtClean="0"/>
                        <a:t>SEG3+4 TOP SECONDARY COOLING WATER FLOW SET POINT MEAN]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69.7478%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2792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19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[1,2,3,4,5,6,7,8,9,10,11,12,13,14,15,16,17,18,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PER_ALN MEAN]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70.5882%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3158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16,17,18,19, </a:t>
                      </a:r>
                      <a:r>
                        <a:rPr lang="en-US" sz="1000" dirty="0" smtClean="0"/>
                        <a:t>SEG 3+4 BOTTOM SECONDARY COOLING WATER PRESSURE ACTUAL MEAN]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70.5882%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3158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 16,17,18,19,20 </a:t>
                      </a:r>
                      <a:r>
                        <a:rPr lang="en-US" sz="1000" dirty="0" smtClean="0"/>
                        <a:t>SEG 7+8 TOP SECONDARY COOLING WATER FLOW ACTUAL MEAN]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71.4285%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3158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22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 16,17,18,19,20 </a:t>
                      </a:r>
                      <a:r>
                        <a:rPr lang="en-US" sz="1000" dirty="0" smtClean="0"/>
                        <a:t>NARROW FACE2 WATER FLOW MIN]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69.7478%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3158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 16,17,18,19,20,21,22, </a:t>
                      </a:r>
                      <a:r>
                        <a:rPr lang="en-US" sz="1000" dirty="0" smtClean="0"/>
                        <a:t>TUNDISH TEMPERATURE MAX]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69.7478%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3158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24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 16,17,18,19,20,21,22, 23, </a:t>
                      </a:r>
                      <a:r>
                        <a:rPr lang="en-US" sz="1000" dirty="0" smtClean="0"/>
                        <a:t>SEG 9+10+11+12 TOP SECONDARY COOLING WATER FLOW SET POINT MEAN]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70.5882%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3158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 16,17,18,19,20,21,22, 23,24, </a:t>
                      </a:r>
                      <a:r>
                        <a:rPr lang="en-US" sz="1000" dirty="0" smtClean="0"/>
                        <a:t>MOLD BROAD FACE COOLING WATER INLET PRESS MEAN]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70.5882%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6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2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C7C9EB3-A270-C0F6-5363-26E308A37706}"/>
              </a:ext>
            </a:extLst>
          </p:cNvPr>
          <p:cNvSpPr txBox="1"/>
          <p:nvPr/>
        </p:nvSpPr>
        <p:spPr>
          <a:xfrm>
            <a:off x="1066800" y="1472625"/>
            <a:ext cx="6934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Statistical Features obtained after running the forward selection algorithm starting with an empty set of features.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762000" y="2208550"/>
          <a:ext cx="7331476" cy="302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3216676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MOLD BROAD FACE 2 INLET OUTLET WATER TEMP. DELTA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67.23%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454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 7+8 BOTTOM SECONDARY COOLING WATER FLOW ACTUAL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76.47%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  <a:tr h="40275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PER_S MEAN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77.31%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700886337"/>
                  </a:ext>
                </a:extLst>
              </a:tr>
              <a:tr h="592967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MOLD NARROW FACE COOLING WATER INLET TEMP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81.51%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40852072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1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Random Forest Classifier.</a:t>
            </a: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3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C7C9EB3-A270-C0F6-5363-26E308A37706}"/>
              </a:ext>
            </a:extLst>
          </p:cNvPr>
          <p:cNvSpPr txBox="1"/>
          <p:nvPr/>
        </p:nvSpPr>
        <p:spPr>
          <a:xfrm>
            <a:off x="1143000" y="1752600"/>
            <a:ext cx="6934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Statistical Features obtained after running the forward selection algorithm starting with an empty set of features.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762000" y="2667000"/>
          <a:ext cx="7331476" cy="1878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3216676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MOLD BROAD FACE 2 INLET OUTLET WATER TEMP. DELTA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71.43%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454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 7+8 BOTTOM SECONDARY COOLING WATER FLOW ACTUAL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73.11%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2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</a:t>
            </a:r>
            <a:r>
              <a:rPr lang="en-US" sz="1600" b="1" dirty="0" smtClean="0">
                <a:solidFill>
                  <a:srgbClr val="222222"/>
                </a:solidFill>
              </a:rPr>
              <a:t>ANN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.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4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1066800" y="381000"/>
            <a:ext cx="6858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2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</a:t>
            </a:r>
            <a:r>
              <a:rPr lang="en-US" sz="1600" b="1" dirty="0" smtClean="0">
                <a:solidFill>
                  <a:srgbClr val="222222"/>
                </a:solidFill>
              </a:rPr>
              <a:t>ANN.</a:t>
            </a:r>
          </a:p>
          <a:p>
            <a:pPr algn="ctr"/>
            <a:r>
              <a:rPr lang="en-US" sz="1600" b="1" dirty="0" smtClean="0">
                <a:solidFill>
                  <a:srgbClr val="222222"/>
                </a:solidFill>
                <a:effectLst/>
              </a:rPr>
              <a:t>Stability and Convergence analysis.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  <p:pic>
        <p:nvPicPr>
          <p:cNvPr id="1027" name="Picture 3" descr="C:\Users\subhi\AMNS_Forward_Feature_Selection_Algorithm\Codes on forward feature selection Algorithm\learning_curves_iteratio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295400"/>
            <a:ext cx="4191000" cy="3143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C:\Users\subhi\AMNS_Forward_Feature_Selection_Algorithm\Codes on forward feature selection Algorithm\learning_curves_iteration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2971800"/>
            <a:ext cx="4475199" cy="3357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5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C7C9EB3-A270-C0F6-5363-26E308A37706}"/>
              </a:ext>
            </a:extLst>
          </p:cNvPr>
          <p:cNvSpPr txBox="1"/>
          <p:nvPr/>
        </p:nvSpPr>
        <p:spPr>
          <a:xfrm>
            <a:off x="1066800" y="1472625"/>
            <a:ext cx="6934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Statistical Features obtained after running the forward selection algorithm starting with an empty set of features.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685800" y="2209800"/>
          <a:ext cx="8001000" cy="3306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375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2714625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r>
                        <a:rPr lang="en-US" dirty="0" smtClean="0"/>
                        <a:t>MOLD WIDTH TOP MEAN</a:t>
                      </a:r>
                      <a:endParaRPr lang="en-US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67.2278%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454176">
                <a:tc>
                  <a:txBody>
                    <a:bodyPr/>
                    <a:lstStyle/>
                    <a:p>
                      <a:r>
                        <a:rPr lang="en-US" dirty="0" smtClean="0"/>
                        <a:t>MOLD NARROW FACE COOLING WATER INLET TEMP MEAN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76.4706%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  <a:tr h="402759">
                <a:tc>
                  <a:txBody>
                    <a:bodyPr/>
                    <a:lstStyle/>
                    <a:p>
                      <a:r>
                        <a:rPr lang="en-US" dirty="0" smtClean="0"/>
                        <a:t>PER_VC MEAN 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78.1513%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700886337"/>
                  </a:ext>
                </a:extLst>
              </a:tr>
              <a:tr h="592967">
                <a:tc>
                  <a:txBody>
                    <a:bodyPr/>
                    <a:lstStyle/>
                    <a:p>
                      <a:r>
                        <a:rPr lang="en-US" dirty="0" smtClean="0"/>
                        <a:t>DAYS AFTER CIRCLARD MEAN 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82.3529%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4085207208"/>
                  </a:ext>
                </a:extLst>
              </a:tr>
              <a:tr h="592967">
                <a:tc>
                  <a:txBody>
                    <a:bodyPr/>
                    <a:lstStyle/>
                    <a:p>
                      <a:r>
                        <a:rPr lang="en-US" dirty="0" smtClean="0"/>
                        <a:t>MOLD BROAD FACE COOLING WATER INLET PRESS MEAN</a:t>
                      </a:r>
                      <a:endParaRPr lang="en-US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84.8739%</a:t>
                      </a:r>
                      <a:endParaRPr lang="en-US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3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Random Forest Classifier.</a:t>
            </a: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6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457200" y="990600"/>
          <a:ext cx="8001001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STEEL LEVEL IN MOLD-SET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82.3529%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29048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BROAD FACE1 INLET OUTLET WATER TEMP. DELTA MEAN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81.5126%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TUNDISH WEIGHT MEAN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82.3529%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700886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 7+8 BOTTOM SECONDARY COOLING WATER FLOW ACTUAL MEAN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4085207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DAYS AFTER SHUT DOWN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80.6722%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TAPER PERCENT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80.6722%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DAYS AFTER SPRAY CLEANING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79.8319%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PER_C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STEEL LEVEL IN MOLD-ACT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BROAD FACE COOLING WATER INLET TEMP MEAN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79.8319%,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BROAD FACE 2 HEAT FLUX MAX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80.6722%,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TUNDISH TEMPERATURE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DAYS AFTER NARROW FACE ALIGNMENT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81.5126%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3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7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457200" y="990601"/>
          <a:ext cx="8001001" cy="483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8757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BROAD FACE 2 HEAT FLUX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82.3529%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PER_V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80.6722%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NARROWFACE1 WATER FLOW MIN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BROAD FACE1 HEAT FLUX MIN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81.5126%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TUNDISH TEMPERATURE MIN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NARROW FACE2 INLET OUTLET WATER TEMP.DELTA MEAN 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NARROW FACE 2 HEAT FLUX MIN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82.3529%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4378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SEG0A SECONDARY COOLING WATER PRESSURE ACTUAL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81.5126%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NARROW FACE 1 INLET OUTLET WATER TEMP. DELTA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80.6722%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5678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PER_CA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3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8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C7C9EB3-A270-C0F6-5363-26E308A37706}"/>
              </a:ext>
            </a:extLst>
          </p:cNvPr>
          <p:cNvSpPr txBox="1"/>
          <p:nvPr/>
        </p:nvSpPr>
        <p:spPr>
          <a:xfrm>
            <a:off x="1143000" y="1752600"/>
            <a:ext cx="6934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Statistical Features obtained after running the forward selection algorithm starting with an empty set of features.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762000" y="2667000"/>
          <a:ext cx="7331476" cy="1878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3216676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MOLD BROAD FACE 2 INLET OUTLET WATER TEMP. DELTA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71.43%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454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 7+8 BOTTOM SECONDARY COOLING WATER FLOW ACTUAL MEAN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73.11%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4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</a:t>
            </a:r>
            <a:r>
              <a:rPr lang="en-US" sz="1600" b="1" dirty="0" smtClean="0">
                <a:solidFill>
                  <a:srgbClr val="222222"/>
                </a:solidFill>
              </a:rPr>
              <a:t>ANN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.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9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533400" y="914400"/>
          <a:ext cx="8035863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521262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1981201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</a:t>
                      </a:r>
                      <a:r>
                        <a:rPr lang="en-US" sz="1600" dirty="0"/>
                        <a:t>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BROAD FACE 2 INLET OUTLET WATER TEMP. DELTA MEAN 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71.4285%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29048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SEG7+8 BOTTOM SECONDARY COOLING WATER FLOW ACTUAL MEAN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73.1092%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WIDTH TOP MEAN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71.4285% 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700886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BROAD FACE 1 INLET OUTLET WATER TEMP. DELTA MEAN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72.2689%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4085207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TUNDISH WEIGHT MEAN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71.4285%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NARROW FACE 1 WATER FLOW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69.7478%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PER_MN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70.5882 %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STRAND DRIVE CURRENT MAX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69.7478 %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 5+6 TOP SECONDARY COOLING WATER FLOW ACTUAL VARIANCE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70.5882 %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BROAD FACE1 WATER FLOW VARIANCE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73.1092 %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NARROW FACE1 WATER FLOW MAX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71.4285 %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SEG2 BOTTOM SECONDARY COOLING WATER FLOW ACTUAL VARIANCE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70.5882 %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SEG1 TOP SECONDARY COOLING WATER PRESSURE ACTUAL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72.2689 %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SEG1 BOT SECONDARY COOLING WATER FLOW ACTUAL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72.2689 %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4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5909</TotalTime>
  <Words>1443</Words>
  <Application>Microsoft Office PowerPoint</Application>
  <PresentationFormat>On-screen Show (4:3)</PresentationFormat>
  <Paragraphs>388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subhi</dc:creator>
  <cp:lastModifiedBy>subhi</cp:lastModifiedBy>
  <cp:revision>246</cp:revision>
  <dcterms:created xsi:type="dcterms:W3CDTF">2023-02-09T09:18:58Z</dcterms:created>
  <dcterms:modified xsi:type="dcterms:W3CDTF">2023-07-06T09:00:11Z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2023-03-19T06:38:10Z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cacacb91-d536-4ad4-a3a9-d6aa2e9105a8</vt:lpwstr>
  </property>
  <property fmtid="{D5CDD505-2E9C-101B-9397-08002B2CF9AE}" pid="7" name="MSIP_Label_defa4170-0d19-0005-0004-bc88714345d2_ActionId">
    <vt:lpwstr>b0a0b762-6860-403c-a75f-596f0a6956b8</vt:lpwstr>
  </property>
  <property fmtid="{D5CDD505-2E9C-101B-9397-08002B2CF9AE}" pid="8" name="MSIP_Label_defa4170-0d19-0005-0004-bc88714345d2_ContentBits">
    <vt:lpwstr>0</vt:lpwstr>
  </property>
</Properties>
</file>