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2" y="-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9F8A4-97E8-4F28-9B5F-7971819D8853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3CAE-DDED-4349-85E9-34D4B6A9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520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17296" y="291456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35723" y="4637782"/>
            <a:ext cx="6084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Discipline of Chemical Engineering,</a:t>
            </a:r>
          </a:p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Indian Institute of Technology Gandhinagar,</a:t>
            </a:r>
          </a:p>
          <a:p>
            <a:pPr algn="ctr"/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Palaj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Gujarat – 382055</a:t>
            </a:r>
          </a:p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2703"/>
            <a:ext cx="2136652" cy="4876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332516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1</a:t>
            </a:fld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2590800"/>
            <a:ext cx="1609765" cy="1582936"/>
          </a:xfrm>
          <a:prstGeom prst="rect">
            <a:avLst/>
          </a:prstGeom>
        </p:spPr>
      </p:pic>
      <p:pic>
        <p:nvPicPr>
          <p:cNvPr id="12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94683" y="0"/>
            <a:ext cx="1094080" cy="108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899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2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457200" y="990600"/>
          <a:ext cx="8001001" cy="5169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120688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</a:t>
                      </a:r>
                      <a:r>
                        <a:rPr lang="en-US" sz="1800" dirty="0"/>
                        <a:t>Statistical Features Selected from Forward Selection </a:t>
                      </a:r>
                      <a:r>
                        <a:rPr lang="en-US" sz="1800" dirty="0" smtClean="0"/>
                        <a:t>Algorithm Using Random Forest Classifier changing</a:t>
                      </a:r>
                      <a:r>
                        <a:rPr lang="en-US" sz="1800" baseline="0" dirty="0" smtClean="0"/>
                        <a:t> the subset of 5 selected feature by </a:t>
                      </a:r>
                      <a:r>
                        <a:rPr lang="en-US" sz="1800" baseline="0" dirty="0" smtClean="0"/>
                        <a:t>one.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Accuracy range  (0.86-0.9)</a:t>
                      </a:r>
                      <a:endParaRPr lang="en-US" sz="18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4347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[MOLD WIDTH TOP MEAN 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79.7979%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415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[ 1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dirty="0" smtClean="0"/>
                        <a:t> TUNDISH TEMPERATURE MIN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80.8080%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2, </a:t>
                      </a:r>
                      <a:r>
                        <a:rPr lang="en-US" sz="1400" dirty="0" smtClean="0"/>
                        <a:t>DAYS AFTER SPRAY CLEANING MEAN</a:t>
                      </a:r>
                      <a:r>
                        <a:rPr lang="en-US" sz="1400" dirty="0" smtClean="0"/>
                        <a:t>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85.8585%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0886337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</a:t>
                      </a:r>
                      <a:r>
                        <a:rPr lang="en-US" sz="1400" baseline="0" dirty="0" smtClean="0"/>
                        <a:t> 2, 3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dirty="0" smtClean="0"/>
                        <a:t> SEG 1 BOT SECONDARY COOLING WATER FLOW ACTUAL MEAN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88.8888%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5207208"/>
                  </a:ext>
                </a:extLst>
              </a:tr>
              <a:tr h="251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[1,</a:t>
                      </a:r>
                      <a:r>
                        <a:rPr lang="en-US" sz="1400" baseline="0" dirty="0" smtClean="0"/>
                        <a:t> 2, 3, 4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dirty="0" smtClean="0"/>
                        <a:t> BROAD FACE1 HEAT FLUX MEAN]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86.8686%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</a:t>
                      </a:r>
                      <a:r>
                        <a:rPr lang="en-US" sz="1400" baseline="0" dirty="0" smtClean="0"/>
                        <a:t> 2, 3, 4, 5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dirty="0" smtClean="0"/>
                        <a:t> NARROW FACE2 HEAT FLUX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86.8686%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251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</a:t>
                      </a:r>
                      <a:r>
                        <a:rPr lang="en-US" sz="1400" baseline="0" dirty="0" smtClean="0"/>
                        <a:t> 3, 4, 5,6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dirty="0" smtClean="0"/>
                        <a:t> SEG 3+4 BOTTOM SECONDARY COOLING WATER FLOW ACTUAL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87.8787%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43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</a:t>
                      </a:r>
                      <a:r>
                        <a:rPr lang="en-US" sz="1400" baseline="0" dirty="0" smtClean="0"/>
                        <a:t> 7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dirty="0" smtClean="0"/>
                        <a:t> FOOT ROLL WATER FLOW SET POINT VARIANCE]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86.8686%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[1,2,3,4,5,6,7,8</a:t>
                      </a:r>
                      <a:r>
                        <a:rPr lang="en-US" sz="1400" dirty="0" smtClean="0"/>
                        <a:t>, SEG 0A SECONDARY COOLING WATER FLOW                                         SET POINT VARIANCE]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86.8686%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477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[1,2,3,4,5,6,7,8,9</a:t>
                      </a:r>
                      <a:r>
                        <a:rPr lang="en-US" sz="1400" dirty="0" smtClean="0"/>
                        <a:t>, SEG 0B SECONDARY COOLING WATER FLOW </a:t>
                      </a:r>
                    </a:p>
                    <a:p>
                      <a:pPr algn="ctr"/>
                      <a:r>
                        <a:rPr lang="en-US" sz="1400" dirty="0" smtClean="0"/>
                        <a:t>SET POINT MEAN]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86.8686%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1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3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457200" y="1143000"/>
          <a:ext cx="8229600" cy="495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999644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1681316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129091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</a:t>
                      </a:r>
                      <a:r>
                        <a:rPr lang="en-US" sz="1800" dirty="0"/>
                        <a:t>Statistical Features Selected from Forward Selection </a:t>
                      </a:r>
                      <a:r>
                        <a:rPr lang="en-US" sz="1800" dirty="0" smtClean="0"/>
                        <a:t>Algorithm Using Random Forest Classifier changing</a:t>
                      </a:r>
                      <a:r>
                        <a:rPr lang="en-US" sz="1800" baseline="0" dirty="0" smtClean="0"/>
                        <a:t> the subset of 5 selected feature by </a:t>
                      </a:r>
                      <a:r>
                        <a:rPr lang="en-US" sz="1800" baseline="0" dirty="0" smtClean="0"/>
                        <a:t>one.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Accuracy range  (0.86-0.9)</a:t>
                      </a:r>
                      <a:endParaRPr lang="en-US" sz="18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510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dirty="0" smtClean="0"/>
                        <a:t> NARROW FACE SECONDARY COOLING WATER PRESSURE ACTUAL MEAN]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86.8686%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dirty="0" smtClean="0"/>
                        <a:t> MOLD OSC FREQ MIN]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86.8686%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10,11,12</a:t>
                      </a:r>
                      <a:r>
                        <a:rPr lang="en-US" sz="1400" dirty="0" smtClean="0"/>
                        <a:t>, STRAND DRIVE CURRENT MIN]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86.8686%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70088633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dirty="0" smtClean="0"/>
                        <a:t> PER_MO MEAN]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86.8686%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085207208"/>
                  </a:ext>
                </a:extLst>
              </a:tr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10,11,12,13,14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dirty="0" smtClean="0"/>
                        <a:t> PER_SIMEAN]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86.8686%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58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10,11,12,13,14,15</a:t>
                      </a:r>
                      <a:r>
                        <a:rPr lang="en-US" sz="1400" dirty="0" smtClean="0"/>
                        <a:t>, PER_TI MEAN]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87.8787%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10,11,12,13,14,15,16,</a:t>
                      </a:r>
                      <a:r>
                        <a:rPr lang="en-US" sz="1400" dirty="0" smtClean="0"/>
                        <a:t> DAYS AFTER NARROW FACE </a:t>
                      </a:r>
                    </a:p>
                    <a:p>
                      <a:pPr algn="ctr"/>
                      <a:r>
                        <a:rPr lang="en-US" sz="1400" dirty="0" smtClean="0"/>
                        <a:t>ALIGNMENT MEAN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86.8686%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675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10,11,12,13,14,15,16,17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dirty="0" smtClean="0"/>
                        <a:t> PER_ALC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86.8686%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58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10,11,12,13,14,15,16,17,18, </a:t>
                      </a:r>
                      <a:r>
                        <a:rPr lang="en-US" sz="1400" dirty="0" smtClean="0"/>
                        <a:t>PER_ALN MEAN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86.8686%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1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4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533400" y="914400"/>
          <a:ext cx="8035863" cy="496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521262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1981201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Statistical Features Selected from Forward Selection Algorithm Using Random Forest Classifier</a:t>
                      </a:r>
                      <a:r>
                        <a:rPr lang="en-US" sz="1400" baseline="0" dirty="0" smtClean="0"/>
                        <a:t>. Accuracy range  (0.83-0.88)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WIDTH TOP MEAN 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79.7979%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2904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1,TUNDISH TEMPERATURE MIN 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80.8080%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1,2,DAYS AFTER SPRAY CLEANING MEAN'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85.8585%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0886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1,2,3,SEG 1 BOT SECONDARY COOLING WATER FLOW ACTUAL MEAN 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88.8888%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5207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[1,2,3,4,TUNDISH WEIGHT MEAN ]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86.8686% 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[1,2,3,4,</a:t>
                      </a:r>
                      <a:r>
                        <a:rPr lang="en-US" sz="1200" dirty="0" smtClean="0"/>
                        <a:t>BROAD FACE 2 WATER FLOW MEAN ]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84.84848%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1,2,3,4,MOLD NARROW FACE COOLING WATER INLET PRESS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83.8383%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1,2,3,4,BROAD FACE1 HEAT FLUX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84.8484%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1,2,3,4,BROAD FACE1 HEAT FLUX MIN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83.8383%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1,2,3,4,SEG 0A SECONDARY COOLING WATER FLOW ACTUAL MEAN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83.8383%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1,2,3,4,SEG 5+6B OTTOM SECONDARY COOLING WATER FLOW ACTUAL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84.8484%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1,2,3,4,SEG 0A SECONDARY COOLING WATER FLOWS ETPOINT VARIANCE',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85.8585%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1,2,3,4,SEG 9+10+11+12 BOTTOM SECONDARY COOLING WATER FLOW SET POINT VARIANCE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83.8383%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1,2,3,4,SEG2 TOP SECONDARY COOLING WATER PRESSURE ACTUAL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85.8585%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4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5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685800" y="1066800"/>
          <a:ext cx="7772400" cy="499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/>
                <a:gridCol w="5666330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1587910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10035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</a:t>
                      </a:r>
                      <a:r>
                        <a:rPr lang="en-US" dirty="0" smtClean="0"/>
                        <a:t>Algorithm. </a:t>
                      </a:r>
                      <a:r>
                        <a:rPr lang="en-US" sz="1800" baseline="0" dirty="0" smtClean="0"/>
                        <a:t>Accuracy range  (0.8-0.88)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</a:t>
                      </a:r>
                      <a:r>
                        <a:rPr lang="en-US" dirty="0" smtClean="0"/>
                        <a:t>       increase </a:t>
                      </a:r>
                      <a:r>
                        <a:rPr lang="en-US" dirty="0"/>
                        <a:t>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6105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1,2,3,4,SEG 5+6 BOTTOM SECONDARY COOLING WATER PRESSURE ACTUAL MEAN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83.8383%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70251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1,2,3,4,SEG 7+8 BOTTOM SECONDARY COOLING WATER PRESSURE ACTUAL MEAN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83.8383%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  <a:tr h="535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1,2,3,4,STRAND DRIVE CURRENT MIN </a:t>
                      </a:r>
                      <a:endParaRPr lang="en-US" dirty="0"/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88.8888%</a:t>
                      </a:r>
                      <a:endParaRPr lang="en-US" dirty="0"/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0886337"/>
                  </a:ext>
                </a:extLst>
              </a:tr>
              <a:tr h="535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1,2,3,4,STRAND DRIVE CURRENT MAX </a:t>
                      </a:r>
                      <a:endParaRPr lang="en-US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83.8383%</a:t>
                      </a:r>
                      <a:endParaRPr lang="en-US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5207208"/>
                  </a:ext>
                </a:extLst>
              </a:tr>
              <a:tr h="535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1,2,3,4,PER_SI MEAN 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84.8484%</a:t>
                      </a:r>
                      <a:endParaRPr lang="en-US" dirty="0"/>
                    </a:p>
                  </a:txBody>
                  <a:tcPr marL="7620" marR="7620" marT="7620" marB="0" anchor="b"/>
                </a:tc>
              </a:tr>
              <a:tr h="535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1,2,3,4,DAYS AFTER CIRCLARD MEAN 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83.8383%</a:t>
                      </a:r>
                      <a:endParaRPr lang="en-US" dirty="0"/>
                    </a:p>
                  </a:txBody>
                  <a:tcPr marL="7620" marR="7620" marT="7620" marB="0" anchor="b"/>
                </a:tc>
              </a:tr>
              <a:tr h="535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1,2,3,4,PER_NBC MEAN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83.8383%</a:t>
                      </a:r>
                      <a:endParaRPr lang="en-US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3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5789</TotalTime>
  <Words>614</Words>
  <Application>Microsoft Office PowerPoint</Application>
  <PresentationFormat>On-screen Show (4:3)</PresentationFormat>
  <Paragraphs>157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subhi</dc:creator>
  <cp:lastModifiedBy>subhi</cp:lastModifiedBy>
  <cp:revision>233</cp:revision>
  <dcterms:created xsi:type="dcterms:W3CDTF">2023-02-09T09:18:58Z</dcterms:created>
  <dcterms:modified xsi:type="dcterms:W3CDTF">2023-07-06T08:51:32Z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2023-03-19T06:38:10Z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cacacb91-d536-4ad4-a3a9-d6aa2e9105a8</vt:lpwstr>
  </property>
  <property fmtid="{D5CDD505-2E9C-101B-9397-08002B2CF9AE}" pid="7" name="MSIP_Label_defa4170-0d19-0005-0004-bc88714345d2_ActionId">
    <vt:lpwstr>b0a0b762-6860-403c-a75f-596f0a6956b8</vt:lpwstr>
  </property>
  <property fmtid="{D5CDD505-2E9C-101B-9397-08002B2CF9AE}" pid="8" name="MSIP_Label_defa4170-0d19-0005-0004-bc88714345d2_ContentBits">
    <vt:lpwstr>0</vt:lpwstr>
  </property>
</Properties>
</file>