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3" d="100"/>
          <a:sy n="73" d="100"/>
        </p:scale>
        <p:origin x="1042"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7575-FF99-4D7F-A9C3-342926E8CF75}" type="datetimeFigureOut">
              <a:rPr lang="en-IN" smtClean="0"/>
              <a:t>06-12-2024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839B-19BB-44CC-B1BD-D3E4109C12E1}" type="slidenum">
              <a:rPr lang="en-IN" smtClean="0"/>
              <a:t>‹#›</a:t>
            </a:fld>
            <a:endParaRPr lang="en-IN" dirty="0"/>
          </a:p>
        </p:txBody>
      </p:sp>
    </p:spTree>
    <p:extLst>
      <p:ext uri="{BB962C8B-B14F-4D97-AF65-F5344CB8AC3E}">
        <p14:creationId xmlns:p14="http://schemas.microsoft.com/office/powerpoint/2010/main" val="59411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80CE9-0672-4DA1-8CC6-DB7499889AC5}"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584144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AB5556-AF3A-414C-B2C3-202EE24804CB}"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61270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AF8648-5174-4940-83FF-D926A08FCBF2}"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56210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2BC4001-87A7-4542-972D-92AC266D5003}"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45930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55B4-4D88-4EC1-AF99-7726194EA1BB}"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23222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500EC4-C332-4005-8640-679338D6D72F}" type="datetime1">
              <a:rPr lang="en-IN" smtClean="0"/>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79183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3FE5DD-1CD9-4C6E-A623-7EE0B14F5D11}" type="datetime1">
              <a:rPr lang="en-IN" smtClean="0"/>
              <a:t>06-12-2024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42056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C3D4D1-CD6E-453C-8CE8-C4BF38A87F99}" type="datetime1">
              <a:rPr lang="en-IN" smtClean="0"/>
              <a:t>06-12-2024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17787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t>06-12-2024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77361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4CFD40-5B3F-48CA-9E91-F177A4F9F956}" type="datetime1">
              <a:rPr lang="en-IN" smtClean="0"/>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94892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08BCC-6910-4A61-97EF-6597F85AF1CF}" type="datetime1">
              <a:rPr lang="en-IN" smtClean="0"/>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16348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6283B-F6D4-485C-8717-981EE02556F3}" type="datetime1">
              <a:rPr lang="en-IN" smtClean="0"/>
              <a:t>06-12-2024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9CA-C85A-4E11-ADC0-8193E41C1656}" type="slidenum">
              <a:rPr lang="en-IN" smtClean="0"/>
              <a:t>‹#›</a:t>
            </a:fld>
            <a:endParaRPr lang="en-IN" dirty="0"/>
          </a:p>
        </p:txBody>
      </p:sp>
    </p:spTree>
    <p:extLst>
      <p:ext uri="{BB962C8B-B14F-4D97-AF65-F5344CB8AC3E}">
        <p14:creationId xmlns:p14="http://schemas.microsoft.com/office/powerpoint/2010/main" val="58577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B37B9-2026-DD6B-FAB8-09EE4F67146F}"/>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0BB8833-2822-6B1C-FBFC-2674156E0116}"/>
              </a:ext>
            </a:extLst>
          </p:cNvPr>
          <p:cNvSpPr>
            <a:spLocks noGrp="1"/>
          </p:cNvSpPr>
          <p:nvPr>
            <p:ph idx="1"/>
          </p:nvPr>
        </p:nvSpPr>
        <p:spPr>
          <a:xfrm>
            <a:off x="137160" y="2015497"/>
            <a:ext cx="11894343" cy="4604067"/>
          </a:xfrm>
        </p:spPr>
        <p:txBody>
          <a:bodyPr>
            <a:noAutofit/>
          </a:bodyPr>
          <a:lstStyle/>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DEPARTMENT OF  </a:t>
            </a:r>
          </a:p>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COMPUTER SCIENCE AND ENGINEERING</a:t>
            </a:r>
          </a:p>
          <a:p>
            <a:pPr marL="0" indent="0" algn="ctr" rtl="0">
              <a:spcBef>
                <a:spcPts val="1000"/>
              </a:spcBef>
              <a:buNone/>
            </a:pPr>
            <a:endParaRPr lang="en-US" sz="3200" dirty="0">
              <a:latin typeface="Times New Roman" panose="02020603050405020304" pitchFamily="18" charset="0"/>
              <a:cs typeface="Times New Roman" panose="02020603050405020304" pitchFamily="18" charset="0"/>
            </a:endParaRPr>
          </a:p>
          <a:p>
            <a:pPr marL="0" indent="0" algn="ctr" rtl="0">
              <a:spcBef>
                <a:spcPts val="1000"/>
              </a:spcBef>
              <a:buNone/>
            </a:pPr>
            <a:r>
              <a:rPr lang="en-US" sz="4400" b="1" i="0" u="none" strike="noStrike" dirty="0">
                <a:solidFill>
                  <a:srgbClr val="000000"/>
                </a:solidFill>
                <a:effectLst/>
                <a:latin typeface="Times New Roman" panose="02020603050405020304" pitchFamily="18" charset="0"/>
                <a:cs typeface="Times New Roman" panose="02020603050405020304" pitchFamily="18" charset="0"/>
              </a:rPr>
              <a:t>20CS5501 DESIGN PROJECT-1</a:t>
            </a:r>
          </a:p>
          <a:p>
            <a:pPr marL="0" indent="0" algn="ctr" rtl="0">
              <a:spcBef>
                <a:spcPts val="1000"/>
              </a:spcBef>
              <a:buNone/>
            </a:pPr>
            <a:br>
              <a:rPr lang="en-US" sz="3200" b="0" i="0" u="none" strike="noStrike" dirty="0">
                <a:solidFill>
                  <a:srgbClr val="000000"/>
                </a:solidFill>
                <a:effectLst/>
                <a:latin typeface="Times New Roman" panose="02020603050405020304" pitchFamily="18" charset="0"/>
                <a:cs typeface="Times New Roman" panose="02020603050405020304" pitchFamily="18" charset="0"/>
              </a:rPr>
            </a:b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Batch No. : </a:t>
            </a:r>
            <a:r>
              <a:rPr lang="en-US" sz="3200" b="1" dirty="0">
                <a:solidFill>
                  <a:srgbClr val="000000"/>
                </a:solidFill>
                <a:latin typeface="Times New Roman" panose="02020603050405020304" pitchFamily="18" charset="0"/>
                <a:cs typeface="Times New Roman" panose="02020603050405020304" pitchFamily="18" charset="0"/>
              </a:rPr>
              <a:t>05</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rtl="0">
              <a:spcBef>
                <a:spcPts val="1000"/>
              </a:spcBef>
              <a:buNone/>
            </a:pPr>
            <a:r>
              <a:rPr lang="en-US" sz="3200" b="1" dirty="0">
                <a:solidFill>
                  <a:srgbClr val="000000"/>
                </a:solidFill>
                <a:latin typeface="Times New Roman" panose="02020603050405020304" pitchFamily="18" charset="0"/>
                <a:cs typeface="Times New Roman" panose="02020603050405020304" pitchFamily="18" charset="0"/>
              </a:rPr>
              <a:t>D</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ate  : 07.12.2024</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96F88E8-C50B-0A33-52E6-4AE978D4F38F}"/>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1</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3">
            <a:extLst>
              <a:ext uri="{FF2B5EF4-FFF2-40B4-BE49-F238E27FC236}">
                <a16:creationId xmlns:a16="http://schemas.microsoft.com/office/drawing/2014/main" id="{19FFFA7C-A65A-6E5C-3DEF-5244AEB82319}"/>
              </a:ext>
            </a:extLst>
          </p:cNvPr>
          <p:cNvPicPr>
            <a:picLocks noChangeAspect="1"/>
          </p:cNvPicPr>
          <p:nvPr/>
        </p:nvPicPr>
        <p:blipFill>
          <a:blip r:embed="rId2"/>
          <a:stretch>
            <a:fillRect/>
          </a:stretch>
        </p:blipFill>
        <p:spPr>
          <a:xfrm>
            <a:off x="286544" y="307337"/>
            <a:ext cx="1066800" cy="1057275"/>
          </a:xfrm>
          <a:prstGeom prst="rect">
            <a:avLst/>
          </a:prstGeom>
          <a:noFill/>
          <a:ln w="9525">
            <a:noFill/>
          </a:ln>
        </p:spPr>
      </p:pic>
      <p:pic>
        <p:nvPicPr>
          <p:cNvPr id="8" name="Picture 5">
            <a:extLst>
              <a:ext uri="{FF2B5EF4-FFF2-40B4-BE49-F238E27FC236}">
                <a16:creationId xmlns:a16="http://schemas.microsoft.com/office/drawing/2014/main" id="{AF824101-4335-B951-7D97-9CFD12345E5A}"/>
              </a:ext>
            </a:extLst>
          </p:cNvPr>
          <p:cNvPicPr>
            <a:picLocks noChangeAspect="1"/>
          </p:cNvPicPr>
          <p:nvPr/>
        </p:nvPicPr>
        <p:blipFill>
          <a:blip r:embed="rId3"/>
          <a:stretch>
            <a:fillRect/>
          </a:stretch>
        </p:blipFill>
        <p:spPr>
          <a:xfrm>
            <a:off x="10807700" y="332101"/>
            <a:ext cx="1154112" cy="1103312"/>
          </a:xfrm>
          <a:prstGeom prst="rect">
            <a:avLst/>
          </a:prstGeom>
          <a:noFill/>
          <a:ln w="9525">
            <a:noFill/>
          </a:ln>
        </p:spPr>
      </p:pic>
      <p:sp>
        <p:nvSpPr>
          <p:cNvPr id="9" name="Rectangle 4">
            <a:extLst>
              <a:ext uri="{FF2B5EF4-FFF2-40B4-BE49-F238E27FC236}">
                <a16:creationId xmlns:a16="http://schemas.microsoft.com/office/drawing/2014/main" id="{429C6D29-4ADE-E7C5-AA96-67EC7C0B9918}"/>
              </a:ext>
            </a:extLst>
          </p:cNvPr>
          <p:cNvSpPr/>
          <p:nvPr/>
        </p:nvSpPr>
        <p:spPr>
          <a:xfrm>
            <a:off x="1382713" y="250606"/>
            <a:ext cx="9424987" cy="1198875"/>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K.RAMAKRISHNAN COLLEGE OF TECHNOLOGY</a:t>
            </a: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(AUTONOMOUS), TRICHY.</a:t>
            </a:r>
            <a:endParaRPr lang="en-US" altLang="en-US" sz="3600" b="1" dirty="0">
              <a:solidFill>
                <a:srgbClr val="0000FF"/>
              </a:solidFill>
              <a:latin typeface="Arial Narrow" panose="020B0606020202030204" pitchFamily="34" charset="0"/>
              <a:ea typeface="Arial" panose="020B0604020202020204" pitchFamily="34" charset="0"/>
            </a:endParaRPr>
          </a:p>
        </p:txBody>
      </p:sp>
      <p:sp>
        <p:nvSpPr>
          <p:cNvPr id="11" name="Title 1">
            <a:extLst>
              <a:ext uri="{FF2B5EF4-FFF2-40B4-BE49-F238E27FC236}">
                <a16:creationId xmlns:a16="http://schemas.microsoft.com/office/drawing/2014/main" id="{61D90308-8127-FE3D-A70A-A27A0F42EB87}"/>
              </a:ext>
            </a:extLst>
          </p:cNvPr>
          <p:cNvSpPr txBox="1">
            <a:spLocks/>
          </p:cNvSpPr>
          <p:nvPr/>
        </p:nvSpPr>
        <p:spPr>
          <a:xfrm>
            <a:off x="0" y="2494915"/>
            <a:ext cx="12180887"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831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MODULE-1</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36431"/>
            <a:ext cx="10515600" cy="4572000"/>
          </a:xfrm>
        </p:spPr>
        <p:txBody>
          <a:bodyPr>
            <a:normAutofit lnSpcReduction="10000"/>
          </a:bodyPr>
          <a:lstStyle/>
          <a:p>
            <a:pPr marL="0" indent="0" algn="just">
              <a:buClr>
                <a:srgbClr val="FF0000"/>
              </a:buClr>
              <a:buNone/>
            </a:pPr>
            <a:r>
              <a:rPr lang="en-US" b="1" dirty="0" err="1">
                <a:latin typeface="Times New Roman" panose="02020603050405020304" pitchFamily="18" charset="0"/>
                <a:cs typeface="Times New Roman" panose="02020603050405020304" pitchFamily="18" charset="0"/>
              </a:rPr>
              <a:t>Pywhatkit</a:t>
            </a: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lgn="just">
              <a:buClr>
                <a:srgbClr val="FF0000"/>
              </a:buClr>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is a python library for sending messages at a certain time. It is an inbuilt libraries to ease our work. It can also be used for converting text into handwritten text images.  The features are:</a:t>
            </a:r>
          </a:p>
          <a:p>
            <a:pPr marL="0" indent="0" algn="just">
              <a:buClr>
                <a:srgbClr val="FF0000"/>
              </a:buClr>
              <a:buNone/>
            </a:pPr>
            <a:r>
              <a:rPr lang="en-US" dirty="0">
                <a:latin typeface="Times New Roman" panose="02020603050405020304" pitchFamily="18" charset="0"/>
                <a:cs typeface="Times New Roman" panose="02020603050405020304" pitchFamily="18" charset="0"/>
              </a:rPr>
              <a:t>  1.Send WhatsApp message</a:t>
            </a:r>
          </a:p>
          <a:p>
            <a:pPr marL="0" indent="0" algn="just">
              <a:buClr>
                <a:srgbClr val="FF0000"/>
              </a:buClr>
              <a:buNone/>
            </a:pPr>
            <a:r>
              <a:rPr lang="en-US" dirty="0">
                <a:latin typeface="Times New Roman" panose="02020603050405020304" pitchFamily="18" charset="0"/>
                <a:cs typeface="Times New Roman" panose="02020603050405020304" pitchFamily="18" charset="0"/>
              </a:rPr>
              <a:t>  2.Play a YouTube video</a:t>
            </a:r>
          </a:p>
          <a:p>
            <a:pPr marL="0" indent="0" algn="just">
              <a:buClr>
                <a:srgbClr val="FF0000"/>
              </a:buClr>
              <a:buNone/>
            </a:pPr>
            <a:r>
              <a:rPr lang="en-US" dirty="0">
                <a:latin typeface="Times New Roman" panose="02020603050405020304" pitchFamily="18" charset="0"/>
                <a:cs typeface="Times New Roman" panose="02020603050405020304" pitchFamily="18" charset="0"/>
              </a:rPr>
              <a:t>  3.Perform a google search</a:t>
            </a:r>
          </a:p>
          <a:p>
            <a:pPr marL="0" indent="0" algn="just">
              <a:buClr>
                <a:srgbClr val="FF0000"/>
              </a:buClr>
              <a:buNone/>
            </a:pPr>
            <a:r>
              <a:rPr lang="en-US" dirty="0">
                <a:latin typeface="Times New Roman" panose="02020603050405020304" pitchFamily="18" charset="0"/>
                <a:cs typeface="Times New Roman" panose="02020603050405020304" pitchFamily="18" charset="0"/>
              </a:rPr>
              <a:t>  4.Get information on a particular topic</a:t>
            </a:r>
          </a:p>
          <a:p>
            <a:pPr marL="0" indent="0" algn="just">
              <a:buClr>
                <a:srgbClr val="FF0000"/>
              </a:buClr>
              <a:buNone/>
            </a:pPr>
            <a:r>
              <a:rPr lang="en-US" dirty="0">
                <a:latin typeface="Times New Roman" panose="02020603050405020304" pitchFamily="18" charset="0"/>
                <a:cs typeface="Times New Roman" panose="02020603050405020304" pitchFamily="18" charset="0"/>
              </a:rPr>
              <a:t>  5.Sending mails with HTML code </a:t>
            </a:r>
          </a:p>
          <a:p>
            <a:pPr marL="0" indent="0" algn="just">
              <a:buClr>
                <a:srgbClr val="FF0000"/>
              </a:buClr>
              <a:buNone/>
            </a:pP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E8604BA-62E1-6B15-4EC2-F7F28ED2049F}"/>
              </a:ext>
            </a:extLst>
          </p:cNvPr>
          <p:cNvSpPr>
            <a:spLocks noGrp="1"/>
          </p:cNvSpPr>
          <p:nvPr>
            <p:ph type="sldNum" sz="quarter" idx="12"/>
          </p:nvPr>
        </p:nvSpPr>
        <p:spPr/>
        <p:txBody>
          <a:bodyPr/>
          <a:lstStyle/>
          <a:p>
            <a:fld id="{672DB9CA-C85A-4E11-ADC0-8193E41C1656}" type="slidenum">
              <a:rPr lang="en-IN" b="1" smtClean="0">
                <a:solidFill>
                  <a:schemeClr val="tx1"/>
                </a:solidFill>
              </a:rPr>
              <a:t>10</a:t>
            </a:fld>
            <a:endParaRPr lang="en-IN" b="1">
              <a:solidFill>
                <a:schemeClr val="tx1"/>
              </a:solidFill>
            </a:endParaRPr>
          </a:p>
        </p:txBody>
      </p:sp>
    </p:spTree>
    <p:extLst>
      <p:ext uri="{BB962C8B-B14F-4D97-AF65-F5344CB8AC3E}">
        <p14:creationId xmlns:p14="http://schemas.microsoft.com/office/powerpoint/2010/main" val="2785781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5A6BB-47CA-0FB1-DBF0-FD6C563FC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185F7A-14AA-E4E7-B8DE-23B1DBE837DD}"/>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MODULE-2</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3943E6-05D1-A13E-8F7B-9F4C77FB10EE}"/>
              </a:ext>
            </a:extLst>
          </p:cNvPr>
          <p:cNvSpPr>
            <a:spLocks noGrp="1"/>
          </p:cNvSpPr>
          <p:nvPr>
            <p:ph idx="1"/>
          </p:nvPr>
        </p:nvSpPr>
        <p:spPr>
          <a:xfrm>
            <a:off x="838200" y="1153551"/>
            <a:ext cx="10515600" cy="4318781"/>
          </a:xfrm>
        </p:spPr>
        <p:txBody>
          <a:bodyPr/>
          <a:lstStyle/>
          <a:p>
            <a:pPr marL="0" indent="0">
              <a:buClr>
                <a:srgbClr val="FF0000"/>
              </a:buClr>
              <a:buNone/>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Wikipedia</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 feature that enables user to access and retrieve content directly from Wikipedia, a free and widely used online encyclopedia. This module is commonly used to quickly access reliable general knowledge and explore diverse topics. With this module user can perform tasks such as:</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1.Searching Wikipedia</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2.Content Retrieval</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3.Citations and Sources</a:t>
            </a:r>
          </a:p>
        </p:txBody>
      </p:sp>
      <p:sp>
        <p:nvSpPr>
          <p:cNvPr id="5" name="Slide Number Placeholder 4">
            <a:extLst>
              <a:ext uri="{FF2B5EF4-FFF2-40B4-BE49-F238E27FC236}">
                <a16:creationId xmlns:a16="http://schemas.microsoft.com/office/drawing/2014/main" id="{E18EDCE8-32B6-397B-0564-D5DA8173D36A}"/>
              </a:ext>
            </a:extLst>
          </p:cNvPr>
          <p:cNvSpPr>
            <a:spLocks noGrp="1"/>
          </p:cNvSpPr>
          <p:nvPr>
            <p:ph type="sldNum" sz="quarter" idx="12"/>
          </p:nvPr>
        </p:nvSpPr>
        <p:spPr/>
        <p:txBody>
          <a:bodyPr/>
          <a:lstStyle/>
          <a:p>
            <a:fld id="{672DB9CA-C85A-4E11-ADC0-8193E41C1656}" type="slidenum">
              <a:rPr lang="en-IN" b="1" smtClean="0">
                <a:solidFill>
                  <a:schemeClr val="tx1"/>
                </a:solidFill>
              </a:rPr>
              <a:t>11</a:t>
            </a:fld>
            <a:endParaRPr lang="en-IN" b="1" dirty="0">
              <a:solidFill>
                <a:schemeClr val="tx1"/>
              </a:solidFill>
            </a:endParaRPr>
          </a:p>
        </p:txBody>
      </p:sp>
    </p:spTree>
    <p:extLst>
      <p:ext uri="{BB962C8B-B14F-4D97-AF65-F5344CB8AC3E}">
        <p14:creationId xmlns:p14="http://schemas.microsoft.com/office/powerpoint/2010/main" val="2521962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B1614-42A2-D2CE-10AF-EAF925909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C6874F-381A-C207-B399-45B338633622}"/>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MODULE-3</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59FCB8-D3B7-9E06-FB2B-B78B0EE52522}"/>
              </a:ext>
            </a:extLst>
          </p:cNvPr>
          <p:cNvSpPr>
            <a:spLocks noGrp="1"/>
          </p:cNvSpPr>
          <p:nvPr>
            <p:ph idx="1"/>
          </p:nvPr>
        </p:nvSpPr>
        <p:spPr>
          <a:xfrm>
            <a:off x="838200" y="1125415"/>
            <a:ext cx="10515600" cy="4389120"/>
          </a:xfrm>
        </p:spPr>
        <p:txBody>
          <a:bodyPr/>
          <a:lstStyle/>
          <a:p>
            <a:pPr marL="0" indent="0">
              <a:buClr>
                <a:srgbClr val="FF0000"/>
              </a:buClr>
              <a:buNone/>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Pyttsx3</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It is a python library used for text-to-speech conversion. It provides a way to convert written text into spoken words, allowing python programs to interact with users through auditory output.</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 features:</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1.Cross-platform support</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2.Voice customization</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3.Offline functionality</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4.Ease of integration</a:t>
            </a:r>
          </a:p>
        </p:txBody>
      </p:sp>
      <p:sp>
        <p:nvSpPr>
          <p:cNvPr id="5" name="Slide Number Placeholder 4">
            <a:extLst>
              <a:ext uri="{FF2B5EF4-FFF2-40B4-BE49-F238E27FC236}">
                <a16:creationId xmlns:a16="http://schemas.microsoft.com/office/drawing/2014/main" id="{191DF9B0-1A13-B121-8024-278161501104}"/>
              </a:ext>
            </a:extLst>
          </p:cNvPr>
          <p:cNvSpPr>
            <a:spLocks noGrp="1"/>
          </p:cNvSpPr>
          <p:nvPr>
            <p:ph type="sldNum" sz="quarter" idx="12"/>
          </p:nvPr>
        </p:nvSpPr>
        <p:spPr/>
        <p:txBody>
          <a:bodyPr/>
          <a:lstStyle/>
          <a:p>
            <a:fld id="{672DB9CA-C85A-4E11-ADC0-8193E41C1656}" type="slidenum">
              <a:rPr lang="en-IN" b="1" smtClean="0">
                <a:solidFill>
                  <a:schemeClr val="tx1"/>
                </a:solidFill>
              </a:rPr>
              <a:t>12</a:t>
            </a:fld>
            <a:endParaRPr lang="en-IN" b="1" dirty="0">
              <a:solidFill>
                <a:schemeClr val="tx1"/>
              </a:solidFill>
            </a:endParaRPr>
          </a:p>
        </p:txBody>
      </p:sp>
    </p:spTree>
    <p:extLst>
      <p:ext uri="{BB962C8B-B14F-4D97-AF65-F5344CB8AC3E}">
        <p14:creationId xmlns:p14="http://schemas.microsoft.com/office/powerpoint/2010/main" val="2855988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E0A52-D6D8-CA5C-E873-4B538C4426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7302D-DA4B-9D23-3059-458992115FE1}"/>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MODULE-4</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37B505-64D6-E4A3-BD37-21FFF33342AE}"/>
              </a:ext>
            </a:extLst>
          </p:cNvPr>
          <p:cNvSpPr>
            <a:spLocks noGrp="1"/>
          </p:cNvSpPr>
          <p:nvPr>
            <p:ph idx="1"/>
          </p:nvPr>
        </p:nvSpPr>
        <p:spPr>
          <a:xfrm>
            <a:off x="838200" y="1519311"/>
            <a:ext cx="10515600" cy="4248443"/>
          </a:xfrm>
        </p:spPr>
        <p:txBody>
          <a:bodyPr/>
          <a:lstStyle/>
          <a:p>
            <a:pPr marL="0" indent="0">
              <a:buClr>
                <a:srgbClr val="FF0000"/>
              </a:buClr>
              <a:buNone/>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Web browser</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It allows you to control and open web pages in a browser directly from your python script. It’s a part of python’s library and provide provides interface to open URLs in the default or specific web browser.</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Practical Use Cases:</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1.Automating access to web-based dashboards or tools.</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2.Opening web pages for educational or demonstration purposes.</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3.Creating simple python scripts for personal browsing shortcuts.</a:t>
            </a:r>
          </a:p>
        </p:txBody>
      </p:sp>
      <p:sp>
        <p:nvSpPr>
          <p:cNvPr id="5" name="Slide Number Placeholder 4">
            <a:extLst>
              <a:ext uri="{FF2B5EF4-FFF2-40B4-BE49-F238E27FC236}">
                <a16:creationId xmlns:a16="http://schemas.microsoft.com/office/drawing/2014/main" id="{60D8CA42-9B5A-DCA4-CF9B-63E0CB3C0181}"/>
              </a:ext>
            </a:extLst>
          </p:cNvPr>
          <p:cNvSpPr>
            <a:spLocks noGrp="1"/>
          </p:cNvSpPr>
          <p:nvPr>
            <p:ph type="sldNum" sz="quarter" idx="12"/>
          </p:nvPr>
        </p:nvSpPr>
        <p:spPr/>
        <p:txBody>
          <a:bodyPr/>
          <a:lstStyle/>
          <a:p>
            <a:fld id="{672DB9CA-C85A-4E11-ADC0-8193E41C1656}" type="slidenum">
              <a:rPr lang="en-IN" b="1" smtClean="0">
                <a:solidFill>
                  <a:schemeClr val="tx1"/>
                </a:solidFill>
              </a:rPr>
              <a:t>13</a:t>
            </a:fld>
            <a:endParaRPr lang="en-IN" b="1" dirty="0">
              <a:solidFill>
                <a:schemeClr val="tx1"/>
              </a:solidFill>
            </a:endParaRPr>
          </a:p>
        </p:txBody>
      </p:sp>
    </p:spTree>
    <p:extLst>
      <p:ext uri="{BB962C8B-B14F-4D97-AF65-F5344CB8AC3E}">
        <p14:creationId xmlns:p14="http://schemas.microsoft.com/office/powerpoint/2010/main" val="206589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356E-6FC8-683E-D337-621A4419C54E}"/>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p>
        </p:txBody>
      </p:sp>
      <p:sp>
        <p:nvSpPr>
          <p:cNvPr id="5" name="Slide Number Placeholder 4">
            <a:extLst>
              <a:ext uri="{FF2B5EF4-FFF2-40B4-BE49-F238E27FC236}">
                <a16:creationId xmlns:a16="http://schemas.microsoft.com/office/drawing/2014/main" id="{BA6CD300-6FEA-6D2C-C5B2-700E7B4A8206}"/>
              </a:ext>
            </a:extLst>
          </p:cNvPr>
          <p:cNvSpPr>
            <a:spLocks noGrp="1"/>
          </p:cNvSpPr>
          <p:nvPr>
            <p:ph type="sldNum" sz="quarter" idx="12"/>
          </p:nvPr>
        </p:nvSpPr>
        <p:spPr/>
        <p:txBody>
          <a:bodyPr/>
          <a:lstStyle/>
          <a:p>
            <a:fld id="{672DB9CA-C85A-4E11-ADC0-8193E41C1656}" type="slidenum">
              <a:rPr lang="en-IN" b="1" smtClean="0">
                <a:solidFill>
                  <a:schemeClr val="tx1"/>
                </a:solidFill>
              </a:rPr>
              <a:t>14</a:t>
            </a:fld>
            <a:endParaRPr lang="en-IN" b="1" dirty="0">
              <a:solidFill>
                <a:schemeClr val="tx1"/>
              </a:solidFill>
            </a:endParaRPr>
          </a:p>
        </p:txBody>
      </p:sp>
    </p:spTree>
    <p:extLst>
      <p:ext uri="{BB962C8B-B14F-4D97-AF65-F5344CB8AC3E}">
        <p14:creationId xmlns:p14="http://schemas.microsoft.com/office/powerpoint/2010/main" val="4214116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Clr>
                <a:srgbClr val="FF0000"/>
              </a:buClr>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 a conclusion, a virtual text assistant is a powerful tool that leverages artificial intelligences to provide efficient, interactive and personalized communication. It can perform a wide range of such as answering question, managing schedules, automating repetitive activities and enhancing productivity. As virtual assistants continue to evolve, they are becoming more integrated into daily life an workplaces, revolutionizing the way we interact with technology. The future holds potential for even smarter, context-aware, and human-like virtual assistants, bridging the gap between humans and machines.  </a:t>
            </a:r>
          </a:p>
        </p:txBody>
      </p:sp>
      <p:sp>
        <p:nvSpPr>
          <p:cNvPr id="5" name="Slide Number Placeholder 4">
            <a:extLst>
              <a:ext uri="{FF2B5EF4-FFF2-40B4-BE49-F238E27FC236}">
                <a16:creationId xmlns:a16="http://schemas.microsoft.com/office/drawing/2014/main" id="{730D2D25-F808-2E84-D9B9-AFDF4295C52A}"/>
              </a:ext>
            </a:extLst>
          </p:cNvPr>
          <p:cNvSpPr>
            <a:spLocks noGrp="1"/>
          </p:cNvSpPr>
          <p:nvPr>
            <p:ph type="sldNum" sz="quarter" idx="12"/>
          </p:nvPr>
        </p:nvSpPr>
        <p:spPr/>
        <p:txBody>
          <a:bodyPr/>
          <a:lstStyle/>
          <a:p>
            <a:fld id="{672DB9CA-C85A-4E11-ADC0-8193E41C1656}" type="slidenum">
              <a:rPr lang="en-IN" b="1" smtClean="0">
                <a:solidFill>
                  <a:schemeClr val="tx1"/>
                </a:solidFill>
              </a:rPr>
              <a:t>15</a:t>
            </a:fld>
            <a:endParaRPr lang="en-IN" b="1" dirty="0">
              <a:solidFill>
                <a:schemeClr val="tx1"/>
              </a:solidFill>
            </a:endParaRPr>
          </a:p>
        </p:txBody>
      </p:sp>
    </p:spTree>
    <p:extLst>
      <p:ext uri="{BB962C8B-B14F-4D97-AF65-F5344CB8AC3E}">
        <p14:creationId xmlns:p14="http://schemas.microsoft.com/office/powerpoint/2010/main" val="2315211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2746016"/>
            <a:ext cx="10515600" cy="1325563"/>
          </a:xfrm>
        </p:spPr>
        <p:txBody>
          <a:bodyPr>
            <a:noAutofit/>
          </a:bodyPr>
          <a:lstStyle/>
          <a:p>
            <a:pPr algn="ctr"/>
            <a:r>
              <a:rPr lang="en-US" sz="9600" b="1" dirty="0">
                <a:solidFill>
                  <a:srgbClr val="FF0000"/>
                </a:solidFill>
                <a:effectLst>
                  <a:outerShdw blurRad="38100" dist="38100" dir="2700000" algn="tl">
                    <a:srgbClr val="000000">
                      <a:alpha val="43137"/>
                    </a:srgbClr>
                  </a:outerShdw>
                </a:effectLst>
              </a:rPr>
              <a:t>THANK YOU</a:t>
            </a:r>
            <a:endParaRPr lang="en-IN" sz="9600" b="1" dirty="0">
              <a:solidFill>
                <a:srgbClr val="FF0000"/>
              </a:solidFill>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id="{A4DB402E-B753-B603-33B2-F32A456D19BC}"/>
              </a:ext>
            </a:extLst>
          </p:cNvPr>
          <p:cNvSpPr>
            <a:spLocks noGrp="1"/>
          </p:cNvSpPr>
          <p:nvPr>
            <p:ph type="sldNum" sz="quarter" idx="12"/>
          </p:nvPr>
        </p:nvSpPr>
        <p:spPr>
          <a:xfrm>
            <a:off x="9448800" y="6492875"/>
            <a:ext cx="2743200" cy="365125"/>
          </a:xfrm>
        </p:spPr>
        <p:txBody>
          <a:bodyPr/>
          <a:lstStyle/>
          <a:p>
            <a:fld id="{672DB9CA-C85A-4E11-ADC0-8193E41C1656}" type="slidenum">
              <a:rPr lang="en-IN" b="1" smtClean="0">
                <a:solidFill>
                  <a:schemeClr val="tx1"/>
                </a:solidFill>
              </a:rPr>
              <a:t>16</a:t>
            </a:fld>
            <a:endParaRPr lang="en-IN" b="1" dirty="0">
              <a:solidFill>
                <a:schemeClr val="tx1"/>
              </a:solidFill>
            </a:endParaRPr>
          </a:p>
        </p:txBody>
      </p:sp>
    </p:spTree>
    <p:extLst>
      <p:ext uri="{BB962C8B-B14F-4D97-AF65-F5344CB8AC3E}">
        <p14:creationId xmlns:p14="http://schemas.microsoft.com/office/powerpoint/2010/main" val="3329782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07244" y="4422148"/>
            <a:ext cx="10602436" cy="2014853"/>
          </a:xfrm>
        </p:spPr>
        <p:txBody>
          <a:bodyPr>
            <a:normAutofit/>
          </a:bodyPr>
          <a:lstStyle/>
          <a:p>
            <a:pPr marL="0" indent="0">
              <a:buNone/>
            </a:pP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Guided by</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a:t>
            </a:r>
          </a:p>
          <a:p>
            <a:pPr marL="0" indent="0">
              <a:buNone/>
            </a:pP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Dr.C.Shyamala</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M.E.,</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Ph.D</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Subhika</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 (811722104158)</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Associate Professor, CSE 			           Swetha M (811722104166)</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Swethalasmi</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 (811722104167)</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F565CA9-DAD9-64ED-2AB9-0930232FCD31}"/>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AF97A502-958A-FC6B-BDB0-7D11A34701C7}"/>
              </a:ext>
            </a:extLst>
          </p:cNvPr>
          <p:cNvSpPr txBox="1">
            <a:spLocks/>
          </p:cNvSpPr>
          <p:nvPr/>
        </p:nvSpPr>
        <p:spPr>
          <a:xfrm>
            <a:off x="0" y="1143635"/>
            <a:ext cx="12192000"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Virtual Text Assistant</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403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41679"/>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THE PROJECT</a:t>
            </a:r>
            <a:endParaRPr lang="en-IN" sz="3600" dirty="0">
              <a:solidFill>
                <a:srgbClr val="FF0000"/>
              </a:solidFill>
            </a:endParaRPr>
          </a:p>
        </p:txBody>
      </p:sp>
      <p:sp>
        <p:nvSpPr>
          <p:cNvPr id="3" name="Content Placeholder 2"/>
          <p:cNvSpPr>
            <a:spLocks noGrp="1"/>
          </p:cNvSpPr>
          <p:nvPr>
            <p:ph idx="1"/>
          </p:nvPr>
        </p:nvSpPr>
        <p:spPr>
          <a:xfrm>
            <a:off x="690880" y="1290320"/>
            <a:ext cx="10662920" cy="4561840"/>
          </a:xfrm>
        </p:spPr>
        <p:txBody>
          <a:bodyPr>
            <a:normAutofit fontScale="92500" lnSpcReduction="20000"/>
          </a:bodyPr>
          <a:lstStyle/>
          <a:p>
            <a:pPr algn="just">
              <a:buClr>
                <a:srgbClr val="FF0000"/>
              </a:buClr>
            </a:pPr>
            <a:r>
              <a:rPr lang="en-US" dirty="0"/>
              <a:t>The objective of a virtual text assistant is to provide users with a seamless, efficient, and personalized experience for accessing information, completing tasks, and facilitating communication.</a:t>
            </a:r>
          </a:p>
          <a:p>
            <a:pPr algn="just">
              <a:buClr>
                <a:srgbClr val="FF0000"/>
              </a:buClr>
            </a:pPr>
            <a:r>
              <a:rPr lang="en-US" dirty="0"/>
              <a:t>Information Retrieval: Quickly and accurately provide users with answers to queries, whether for general knowledge, technical information, or current events.</a:t>
            </a:r>
          </a:p>
          <a:p>
            <a:pPr algn="just">
              <a:buClr>
                <a:srgbClr val="FF0000"/>
              </a:buClr>
            </a:pPr>
            <a:r>
              <a:rPr lang="en-US" dirty="0"/>
              <a:t>Engagement and Learning: Provide a conversational, human-like interaction to enhance user engagement and improve understanding of complex topics.</a:t>
            </a:r>
          </a:p>
          <a:p>
            <a:pPr algn="just">
              <a:buClr>
                <a:srgbClr val="FF0000"/>
              </a:buClr>
            </a:pPr>
            <a:r>
              <a:rPr lang="en-US" dirty="0"/>
              <a:t>Confidentiality and Security: Ensure user data and interactions are private and secure. Maintain user data confidentiality and secure interactions.</a:t>
            </a:r>
          </a:p>
          <a:p>
            <a:pPr algn="just">
              <a:buClr>
                <a:srgbClr val="FF0000"/>
              </a:buClr>
            </a:pPr>
            <a:r>
              <a:rPr lang="en-US" dirty="0"/>
              <a:t>Streamlining Communication: Facilitate clear and efficient text-based interactions for answering queries and solving problems.</a:t>
            </a:r>
            <a:r>
              <a:rPr lang="en-IN" dirty="0"/>
              <a:t> </a:t>
            </a:r>
          </a:p>
          <a:p>
            <a:pPr marL="0" indent="0" algn="just">
              <a:buClr>
                <a:srgbClr val="FF0000"/>
              </a:buClr>
              <a:buNone/>
            </a:pPr>
            <a:r>
              <a:rPr lang="en-IN" dirty="0"/>
              <a:t> </a:t>
            </a:r>
          </a:p>
        </p:txBody>
      </p:sp>
      <p:sp>
        <p:nvSpPr>
          <p:cNvPr id="5" name="Slide Number Placeholder 4">
            <a:extLst>
              <a:ext uri="{FF2B5EF4-FFF2-40B4-BE49-F238E27FC236}">
                <a16:creationId xmlns:a16="http://schemas.microsoft.com/office/drawing/2014/main" id="{DD0719CA-84EC-48A5-22A6-771E02128899}"/>
              </a:ext>
            </a:extLst>
          </p:cNvPr>
          <p:cNvSpPr>
            <a:spLocks noGrp="1"/>
          </p:cNvSpPr>
          <p:nvPr>
            <p:ph type="sldNum" sz="quarter" idx="12"/>
          </p:nvPr>
        </p:nvSpPr>
        <p:spPr/>
        <p:txBody>
          <a:bodyPr/>
          <a:lstStyle/>
          <a:p>
            <a:fld id="{672DB9CA-C85A-4E11-ADC0-8193E41C1656}" type="slidenum">
              <a:rPr lang="en-IN" b="1" smtClean="0">
                <a:solidFill>
                  <a:schemeClr val="tx1"/>
                </a:solidFill>
              </a:rPr>
              <a:t>3</a:t>
            </a:fld>
            <a:endParaRPr lang="en-IN" b="1">
              <a:solidFill>
                <a:schemeClr val="tx1"/>
              </a:solidFill>
            </a:endParaRPr>
          </a:p>
        </p:txBody>
      </p:sp>
    </p:spTree>
    <p:extLst>
      <p:ext uri="{BB962C8B-B14F-4D97-AF65-F5344CB8AC3E}">
        <p14:creationId xmlns:p14="http://schemas.microsoft.com/office/powerpoint/2010/main" val="14205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8B144-E1E7-CE6B-C627-835A3E9237B8}"/>
              </a:ext>
            </a:extLst>
          </p:cNvPr>
          <p:cNvSpPr>
            <a:spLocks noGrp="1"/>
          </p:cNvSpPr>
          <p:nvPr>
            <p:ph type="title"/>
          </p:nvPr>
        </p:nvSpPr>
        <p:spPr>
          <a:xfrm>
            <a:off x="0" y="1"/>
            <a:ext cx="12192000" cy="802640"/>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
        <p:nvSpPr>
          <p:cNvPr id="5" name="Slide Number Placeholder 4">
            <a:extLst>
              <a:ext uri="{FF2B5EF4-FFF2-40B4-BE49-F238E27FC236}">
                <a16:creationId xmlns:a16="http://schemas.microsoft.com/office/drawing/2014/main" id="{FC48DD8C-1D8F-B9DE-4B9C-20A58B885B5A}"/>
              </a:ext>
            </a:extLst>
          </p:cNvPr>
          <p:cNvSpPr>
            <a:spLocks noGrp="1"/>
          </p:cNvSpPr>
          <p:nvPr>
            <p:ph type="sldNum" sz="quarter" idx="12"/>
          </p:nvPr>
        </p:nvSpPr>
        <p:spPr/>
        <p:txBody>
          <a:bodyPr/>
          <a:lstStyle/>
          <a:p>
            <a:fld id="{672DB9CA-C85A-4E11-ADC0-8193E41C1656}" type="slidenum">
              <a:rPr lang="en-IN" b="1" smtClean="0">
                <a:solidFill>
                  <a:schemeClr val="tx1"/>
                </a:solidFill>
              </a:rPr>
              <a:t>4</a:t>
            </a:fld>
            <a:endParaRPr lang="en-IN" b="1">
              <a:solidFill>
                <a:schemeClr val="tx1"/>
              </a:solidFill>
            </a:endParaRPr>
          </a:p>
        </p:txBody>
      </p:sp>
      <p:sp>
        <p:nvSpPr>
          <p:cNvPr id="4" name="TextBox 3">
            <a:extLst>
              <a:ext uri="{FF2B5EF4-FFF2-40B4-BE49-F238E27FC236}">
                <a16:creationId xmlns:a16="http://schemas.microsoft.com/office/drawing/2014/main" id="{68A5902A-4CCF-2FCE-0355-3D752F18DBBC}"/>
              </a:ext>
            </a:extLst>
          </p:cNvPr>
          <p:cNvSpPr txBox="1"/>
          <p:nvPr/>
        </p:nvSpPr>
        <p:spPr>
          <a:xfrm>
            <a:off x="1181685" y="581192"/>
            <a:ext cx="8651631" cy="5262979"/>
          </a:xfrm>
          <a:prstGeom prst="rect">
            <a:avLst/>
          </a:prstGeom>
          <a:noFill/>
        </p:spPr>
        <p:txBody>
          <a:bodyPr wrap="square">
            <a:spAutoFit/>
          </a:bodyPr>
          <a:lstStyle/>
          <a:p>
            <a:pPr algn="just"/>
            <a:r>
              <a:rPr lang="en-IN" sz="2400" dirty="0"/>
              <a:t>A Virtual Text Assistant (VTA) is an AI-powered system designed to interact with users through natural language processing (NLP) to provide assistance in performing a wide range of tasks. By leveraging machine learning and deep learning techniques, a VTA can understand, process, and respond to text-based inputs, offering users personalized support. These systems can handle tasks such as answering queries, managing schedules, generating content, and providing recommendations. The VTA is often integrated into various platforms, enhancing user experience by delivering instant, automated, and efficient services. The evolution of VTAs is driven by advancements in AI, enabling more accurate </a:t>
            </a:r>
          </a:p>
          <a:p>
            <a:pPr algn="just"/>
            <a:r>
              <a:rPr lang="en-IN" sz="2400" dirty="0"/>
              <a:t>and human-like interactions. Their applications span from personal use to business contexts, improving productivity, customer support, and decision-making processes.</a:t>
            </a:r>
          </a:p>
        </p:txBody>
      </p:sp>
    </p:spTree>
    <p:extLst>
      <p:ext uri="{BB962C8B-B14F-4D97-AF65-F5344CB8AC3E}">
        <p14:creationId xmlns:p14="http://schemas.microsoft.com/office/powerpoint/2010/main" val="206418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a:extLst>
              <a:ext uri="{FF2B5EF4-FFF2-40B4-BE49-F238E27FC236}">
                <a16:creationId xmlns:a16="http://schemas.microsoft.com/office/drawing/2014/main" id="{51458D68-90BE-78C0-2D1F-5F06A014E9AE}"/>
              </a:ext>
            </a:extLst>
          </p:cNvPr>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a:extLst>
              <a:ext uri="{FF2B5EF4-FFF2-40B4-BE49-F238E27FC236}">
                <a16:creationId xmlns:a16="http://schemas.microsoft.com/office/drawing/2014/main" id="{DA96CADC-10C3-2DD9-AD6B-3084811AC52C}"/>
              </a:ext>
            </a:extLst>
          </p:cNvPr>
          <p:cNvSpPr>
            <a:spLocks noGrp="1"/>
          </p:cNvSpPr>
          <p:nvPr>
            <p:ph type="sldNum" sz="quarter" idx="12"/>
          </p:nvPr>
        </p:nvSpPr>
        <p:spPr/>
        <p:txBody>
          <a:bodyPr/>
          <a:lstStyle/>
          <a:p>
            <a:fld id="{672DB9CA-C85A-4E11-ADC0-8193E41C1656}" type="slidenum">
              <a:rPr lang="en-IN" b="1" smtClean="0">
                <a:solidFill>
                  <a:schemeClr val="tx1"/>
                </a:solidFill>
              </a:rPr>
              <a:t>5</a:t>
            </a:fld>
            <a:endParaRPr lang="en-IN" b="1" dirty="0">
              <a:solidFill>
                <a:schemeClr val="tx1"/>
              </a:solidFill>
            </a:endParaRPr>
          </a:p>
        </p:txBody>
      </p:sp>
      <p:sp>
        <p:nvSpPr>
          <p:cNvPr id="10" name="Rectangle 9">
            <a:extLst>
              <a:ext uri="{FF2B5EF4-FFF2-40B4-BE49-F238E27FC236}">
                <a16:creationId xmlns:a16="http://schemas.microsoft.com/office/drawing/2014/main" id="{484444ED-5485-8FAF-9816-CC5770D0B3F8}"/>
              </a:ext>
            </a:extLst>
          </p:cNvPr>
          <p:cNvSpPr/>
          <p:nvPr/>
        </p:nvSpPr>
        <p:spPr>
          <a:xfrm>
            <a:off x="3389307" y="0"/>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id="{91E44D4C-0BF0-DCBC-B59B-935575E417E9}"/>
              </a:ext>
            </a:extLst>
          </p:cNvPr>
          <p:cNvGraphicFramePr>
            <a:graphicFrameLocks noGrp="1"/>
          </p:cNvGraphicFramePr>
          <p:nvPr>
            <p:extLst>
              <p:ext uri="{D42A27DB-BD31-4B8C-83A1-F6EECF244321}">
                <p14:modId xmlns:p14="http://schemas.microsoft.com/office/powerpoint/2010/main" val="1880706218"/>
              </p:ext>
            </p:extLst>
          </p:nvPr>
        </p:nvGraphicFramePr>
        <p:xfrm>
          <a:off x="0" y="496081"/>
          <a:ext cx="12192000" cy="6607248"/>
        </p:xfrm>
        <a:graphic>
          <a:graphicData uri="http://schemas.openxmlformats.org/drawingml/2006/table">
            <a:tbl>
              <a:tblPr firstRow="1" bandRow="1">
                <a:tableStyleId>{93296810-A885-4BE3-A3E7-6D5BEEA58F35}</a:tableStyleId>
              </a:tblPr>
              <a:tblGrid>
                <a:gridCol w="2188816">
                  <a:extLst>
                    <a:ext uri="{9D8B030D-6E8A-4147-A177-3AD203B41FA5}">
                      <a16:colId xmlns:a16="http://schemas.microsoft.com/office/drawing/2014/main" val="1458285663"/>
                    </a:ext>
                  </a:extLst>
                </a:gridCol>
                <a:gridCol w="2010903">
                  <a:extLst>
                    <a:ext uri="{9D8B030D-6E8A-4147-A177-3AD203B41FA5}">
                      <a16:colId xmlns:a16="http://schemas.microsoft.com/office/drawing/2014/main" val="109330403"/>
                    </a:ext>
                  </a:extLst>
                </a:gridCol>
                <a:gridCol w="2297780">
                  <a:extLst>
                    <a:ext uri="{9D8B030D-6E8A-4147-A177-3AD203B41FA5}">
                      <a16:colId xmlns:a16="http://schemas.microsoft.com/office/drawing/2014/main" val="3321216741"/>
                    </a:ext>
                  </a:extLst>
                </a:gridCol>
                <a:gridCol w="2897202">
                  <a:extLst>
                    <a:ext uri="{9D8B030D-6E8A-4147-A177-3AD203B41FA5}">
                      <a16:colId xmlns:a16="http://schemas.microsoft.com/office/drawing/2014/main" val="2877018546"/>
                    </a:ext>
                  </a:extLst>
                </a:gridCol>
                <a:gridCol w="2797299">
                  <a:extLst>
                    <a:ext uri="{9D8B030D-6E8A-4147-A177-3AD203B41FA5}">
                      <a16:colId xmlns:a16="http://schemas.microsoft.com/office/drawing/2014/main" val="1421465586"/>
                    </a:ext>
                  </a:extLst>
                </a:gridCol>
              </a:tblGrid>
              <a:tr h="1019352">
                <a:tc>
                  <a:txBody>
                    <a:bodyPr/>
                    <a:lstStyle/>
                    <a:p>
                      <a:pPr algn="ctr"/>
                      <a:r>
                        <a:rPr lang="en-US" sz="2800" dirty="0"/>
                        <a:t>TITLE OF THE PAPER</a:t>
                      </a:r>
                    </a:p>
                  </a:txBody>
                  <a:tcPr anchor="ctr"/>
                </a:tc>
                <a:tc>
                  <a:txBody>
                    <a:bodyPr/>
                    <a:lstStyle/>
                    <a:p>
                      <a:pPr algn="ctr"/>
                      <a:r>
                        <a:rPr lang="en-US" sz="2800" dirty="0"/>
                        <a:t>AUTHOR (S)</a:t>
                      </a:r>
                    </a:p>
                  </a:txBody>
                  <a:tcPr anchor="ctr"/>
                </a:tc>
                <a:tc>
                  <a:txBody>
                    <a:bodyPr/>
                    <a:lstStyle/>
                    <a:p>
                      <a:pPr algn="ctr"/>
                      <a:r>
                        <a:rPr lang="en-US" sz="2800" dirty="0"/>
                        <a:t>PUBLISHER</a:t>
                      </a:r>
                    </a:p>
                  </a:txBody>
                  <a:tcPr anchor="ctr"/>
                </a:tc>
                <a:tc>
                  <a:txBody>
                    <a:bodyPr/>
                    <a:lstStyle/>
                    <a:p>
                      <a:pPr algn="ctr"/>
                      <a:r>
                        <a:rPr lang="en-US" sz="2800" dirty="0"/>
                        <a:t>PAPER GIST</a:t>
                      </a:r>
                    </a:p>
                  </a:txBody>
                  <a:tcPr anchor="ctr"/>
                </a:tc>
                <a:tc>
                  <a:txBody>
                    <a:bodyPr/>
                    <a:lstStyle/>
                    <a:p>
                      <a:pPr algn="ctr"/>
                      <a:r>
                        <a:rPr lang="en-US" sz="2800" dirty="0"/>
                        <a:t>TECHNOLOGY USED</a:t>
                      </a:r>
                    </a:p>
                  </a:txBody>
                  <a:tcPr anchor="ctr"/>
                </a:tc>
                <a:extLst>
                  <a:ext uri="{0D108BD9-81ED-4DB2-BD59-A6C34878D82A}">
                    <a16:rowId xmlns:a16="http://schemas.microsoft.com/office/drawing/2014/main" val="583417673"/>
                  </a:ext>
                </a:extLst>
              </a:tr>
              <a:tr h="1019352">
                <a:tc>
                  <a:txBody>
                    <a:bodyPr/>
                    <a:lstStyle/>
                    <a:p>
                      <a:r>
                        <a:rPr lang="en-US" sz="1400" dirty="0"/>
                        <a:t>A Survey of Virtual Assistant using Machine Learning</a:t>
                      </a:r>
                      <a:endParaRPr lang="en-US" sz="1300" dirty="0"/>
                    </a:p>
                  </a:txBody>
                  <a:tcPr/>
                </a:tc>
                <a:tc>
                  <a:txBody>
                    <a:bodyPr/>
                    <a:lstStyle/>
                    <a:p>
                      <a:r>
                        <a:rPr lang="en-US" sz="1300" dirty="0"/>
                        <a:t>            </a:t>
                      </a:r>
                      <a:r>
                        <a:rPr lang="en-IN" sz="1400" dirty="0"/>
                        <a:t>Simhadri Madhuri</a:t>
                      </a:r>
                      <a:endParaRPr lang="en-US" sz="1300" dirty="0"/>
                    </a:p>
                  </a:txBody>
                  <a:tcPr/>
                </a:tc>
                <a:tc>
                  <a:txBody>
                    <a:bodyPr/>
                    <a:lstStyle/>
                    <a:p>
                      <a:r>
                        <a:rPr lang="en-US" sz="1400" dirty="0"/>
                        <a:t>Journal of Advanced Research in Dynamical &amp; Control Systems</a:t>
                      </a:r>
                      <a:endParaRPr lang="en-US" sz="1300" dirty="0"/>
                    </a:p>
                  </a:txBody>
                  <a:tcPr/>
                </a:tc>
                <a:tc>
                  <a:txBody>
                    <a:bodyPr/>
                    <a:lstStyle/>
                    <a:p>
                      <a:r>
                        <a:rPr lang="en-US" sz="1400" dirty="0"/>
                        <a:t>This paper provides a  overview of virtual assistants, focusing on their applications, challenges, and the role of machine learning in their development. </a:t>
                      </a:r>
                      <a:endParaRPr lang="en-US" sz="1300" dirty="0"/>
                    </a:p>
                  </a:txBody>
                  <a:tcPr/>
                </a:tc>
                <a:tc>
                  <a:txBody>
                    <a:bodyPr/>
                    <a:lstStyle/>
                    <a:p>
                      <a:r>
                        <a:rPr lang="en-US" sz="1400" dirty="0"/>
                        <a:t>Machine Learning, Natural Language Processing (NLP), Speech Recognition</a:t>
                      </a:r>
                      <a:endParaRPr lang="en-US" sz="1300" dirty="0"/>
                    </a:p>
                  </a:txBody>
                  <a:tcPr/>
                </a:tc>
                <a:extLst>
                  <a:ext uri="{0D108BD9-81ED-4DB2-BD59-A6C34878D82A}">
                    <a16:rowId xmlns:a16="http://schemas.microsoft.com/office/drawing/2014/main" val="1168724830"/>
                  </a:ext>
                </a:extLst>
              </a:tr>
              <a:tr h="1019352">
                <a:tc>
                  <a:txBody>
                    <a:bodyPr/>
                    <a:lstStyle/>
                    <a:p>
                      <a:r>
                        <a:rPr lang="en-IN" sz="1400" dirty="0"/>
                        <a:t>Survey on Virtual Assistant: Google Assistant, Siri, Cortana, Alexa</a:t>
                      </a:r>
                      <a:endParaRPr lang="en-US" sz="1300" dirty="0"/>
                    </a:p>
                  </a:txBody>
                  <a:tcPr/>
                </a:tc>
                <a:tc>
                  <a:txBody>
                    <a:bodyPr/>
                    <a:lstStyle/>
                    <a:p>
                      <a:r>
                        <a:rPr lang="en-US" sz="1300" dirty="0"/>
                        <a:t>           Patel .R</a:t>
                      </a:r>
                    </a:p>
                    <a:p>
                      <a:r>
                        <a:rPr lang="en-US" sz="1300" dirty="0"/>
                        <a:t>            Singh .T</a:t>
                      </a:r>
                    </a:p>
                  </a:txBody>
                  <a:tcPr/>
                </a:tc>
                <a:tc>
                  <a:txBody>
                    <a:bodyPr/>
                    <a:lstStyle/>
                    <a:p>
                      <a:r>
                        <a:rPr lang="en-US" sz="1400" dirty="0"/>
                        <a:t>4th International Symposium SIRS 2018, Bangalore, India</a:t>
                      </a:r>
                      <a:endParaRPr lang="en-US" sz="1300" dirty="0"/>
                    </a:p>
                  </a:txBody>
                  <a:tcPr/>
                </a:tc>
                <a:tc>
                  <a:txBody>
                    <a:bodyPr/>
                    <a:lstStyle/>
                    <a:p>
                      <a:r>
                        <a:rPr lang="en-US" sz="1400" dirty="0"/>
                        <a:t>This paper presents a comparative analysis of popular virtual assistants like Google Assistant, Siri, Cortana, and Alexa</a:t>
                      </a:r>
                      <a:endParaRPr lang="en-US" sz="1300" dirty="0"/>
                    </a:p>
                  </a:txBody>
                  <a:tcPr/>
                </a:tc>
                <a:tc>
                  <a:txBody>
                    <a:bodyPr/>
                    <a:lstStyle/>
                    <a:p>
                      <a:r>
                        <a:rPr lang="en-US" sz="1400" dirty="0"/>
                        <a:t>Natural Language Processing (NLP), Machine Learning, Speech Recognition</a:t>
                      </a:r>
                      <a:endParaRPr lang="en-US" sz="1300" dirty="0"/>
                    </a:p>
                  </a:txBody>
                  <a:tcPr/>
                </a:tc>
                <a:extLst>
                  <a:ext uri="{0D108BD9-81ED-4DB2-BD59-A6C34878D82A}">
                    <a16:rowId xmlns:a16="http://schemas.microsoft.com/office/drawing/2014/main" val="1660361405"/>
                  </a:ext>
                </a:extLst>
              </a:tr>
              <a:tr h="1019352">
                <a:tc>
                  <a:txBody>
                    <a:bodyPr/>
                    <a:lstStyle/>
                    <a:p>
                      <a:r>
                        <a:rPr lang="en-US" sz="1400" dirty="0"/>
                        <a:t>SURVEY ON SMART VIRTUAL TEXT ASSISTANT</a:t>
                      </a:r>
                      <a:endParaRPr lang="en-US" sz="1300" dirty="0"/>
                    </a:p>
                  </a:txBody>
                  <a:tcPr/>
                </a:tc>
                <a:tc>
                  <a:txBody>
                    <a:bodyPr/>
                    <a:lstStyle/>
                    <a:p>
                      <a:r>
                        <a:rPr lang="en-US" sz="1300" dirty="0"/>
                        <a:t>         Zhang .X</a:t>
                      </a:r>
                    </a:p>
                    <a:p>
                      <a:r>
                        <a:rPr lang="en-US" sz="1300" dirty="0"/>
                        <a:t>         Wang .Y</a:t>
                      </a:r>
                    </a:p>
                  </a:txBody>
                  <a:tcPr/>
                </a:tc>
                <a:tc>
                  <a:txBody>
                    <a:bodyPr/>
                    <a:lstStyle/>
                    <a:p>
                      <a:r>
                        <a:rPr lang="en-US" sz="1400" dirty="0"/>
                        <a:t>International Research Journal of Engineering and Technology (IRJET)</a:t>
                      </a:r>
                      <a:endParaRPr lang="en-US" sz="1300" dirty="0"/>
                    </a:p>
                  </a:txBody>
                  <a:tcPr/>
                </a:tc>
                <a:tc>
                  <a:txBody>
                    <a:bodyPr/>
                    <a:lstStyle/>
                    <a:p>
                      <a:r>
                        <a:rPr lang="en-US" sz="1400" dirty="0"/>
                        <a:t>This paper explores the evolution of virtual voice assistants, their applications, and the challenges faced in their development</a:t>
                      </a:r>
                      <a:endParaRPr lang="en-US" sz="1300" dirty="0"/>
                    </a:p>
                  </a:txBody>
                  <a:tcPr/>
                </a:tc>
                <a:tc>
                  <a:txBody>
                    <a:bodyPr/>
                    <a:lstStyle/>
                    <a:p>
                      <a:r>
                        <a:rPr lang="en-US" sz="1400" dirty="0"/>
                        <a:t>Natural Language Processing (NLP), Machine Learning, Speech Recognition</a:t>
                      </a:r>
                      <a:endParaRPr lang="en-US" sz="1300" dirty="0"/>
                    </a:p>
                  </a:txBody>
                  <a:tcPr/>
                </a:tc>
                <a:extLst>
                  <a:ext uri="{0D108BD9-81ED-4DB2-BD59-A6C34878D82A}">
                    <a16:rowId xmlns:a16="http://schemas.microsoft.com/office/drawing/2014/main" val="2827881711"/>
                  </a:ext>
                </a:extLst>
              </a:tr>
              <a:tr h="1019352">
                <a:tc>
                  <a:txBody>
                    <a:bodyPr/>
                    <a:lstStyle/>
                    <a:p>
                      <a:r>
                        <a:rPr lang="en-US" sz="1300" dirty="0"/>
                        <a:t>Developing multilingual text assistants</a:t>
                      </a:r>
                    </a:p>
                  </a:txBody>
                  <a:tcPr/>
                </a:tc>
                <a:tc>
                  <a:txBody>
                    <a:bodyPr/>
                    <a:lstStyle/>
                    <a:p>
                      <a:r>
                        <a:rPr lang="en-US" sz="1300" dirty="0"/>
                        <a:t>        Garcia .M</a:t>
                      </a:r>
                    </a:p>
                    <a:p>
                      <a:r>
                        <a:rPr lang="en-US" sz="1300" dirty="0"/>
                        <a:t>          Lopez .J</a:t>
                      </a:r>
                    </a:p>
                  </a:txBody>
                  <a:tcPr/>
                </a:tc>
                <a:tc>
                  <a:txBody>
                    <a:bodyPr/>
                    <a:lstStyle/>
                    <a:p>
                      <a:r>
                        <a:rPr lang="en-US" sz="1400" dirty="0"/>
                        <a:t>International Journal of Research and Analytical Studies (IJRASET)</a:t>
                      </a:r>
                      <a:endParaRPr lang="en-US" sz="1300" dirty="0"/>
                    </a:p>
                  </a:txBody>
                  <a:tcPr/>
                </a:tc>
                <a:tc>
                  <a:txBody>
                    <a:bodyPr/>
                    <a:lstStyle/>
                    <a:p>
                      <a:r>
                        <a:rPr lang="en-US" sz="1400" dirty="0"/>
                        <a:t>This paper focuses specifically on the role of natural language processing in virtual voice assistants. It discusses techniques like intent recognition, entity extraction, and dialogue management</a:t>
                      </a:r>
                      <a:endParaRPr lang="en-US" sz="1300" dirty="0"/>
                    </a:p>
                  </a:txBody>
                  <a:tcPr/>
                </a:tc>
                <a:tc>
                  <a:txBody>
                    <a:bodyPr/>
                    <a:lstStyle/>
                    <a:p>
                      <a:r>
                        <a:rPr lang="en-IN" sz="1400" dirty="0"/>
                        <a:t>Natural Language Processing (NLP)</a:t>
                      </a:r>
                      <a:endParaRPr lang="en-US" sz="1300" dirty="0"/>
                    </a:p>
                  </a:txBody>
                  <a:tcPr/>
                </a:tc>
                <a:extLst>
                  <a:ext uri="{0D108BD9-81ED-4DB2-BD59-A6C34878D82A}">
                    <a16:rowId xmlns:a16="http://schemas.microsoft.com/office/drawing/2014/main" val="2351027274"/>
                  </a:ext>
                </a:extLst>
              </a:tr>
              <a:tr h="1019352">
                <a:tc>
                  <a:txBody>
                    <a:bodyPr/>
                    <a:lstStyle/>
                    <a:p>
                      <a:r>
                        <a:rPr lang="en-US" sz="1300" dirty="0"/>
                        <a:t>Ethics in conversational AI systems</a:t>
                      </a:r>
                    </a:p>
                  </a:txBody>
                  <a:tcPr/>
                </a:tc>
                <a:tc>
                  <a:txBody>
                    <a:bodyPr/>
                    <a:lstStyle/>
                    <a:p>
                      <a:r>
                        <a:rPr lang="en-US" sz="1300" dirty="0"/>
                        <a:t>        Johnson .L</a:t>
                      </a:r>
                    </a:p>
                    <a:p>
                      <a:r>
                        <a:rPr lang="en-US" sz="1300" dirty="0"/>
                        <a:t>        Murphy .P</a:t>
                      </a:r>
                    </a:p>
                  </a:txBody>
                  <a:tcPr/>
                </a:tc>
                <a:tc>
                  <a:txBody>
                    <a:bodyPr/>
                    <a:lstStyle/>
                    <a:p>
                      <a:r>
                        <a:rPr lang="en-IN" sz="1400" dirty="0"/>
                        <a:t>International Journal of Computer Applications</a:t>
                      </a:r>
                      <a:endParaRPr lang="en-US" sz="1300" dirty="0"/>
                    </a:p>
                  </a:txBody>
                  <a:tcPr/>
                </a:tc>
                <a:tc>
                  <a:txBody>
                    <a:bodyPr/>
                    <a:lstStyle/>
                    <a:p>
                      <a:r>
                        <a:rPr lang="en-US" sz="1400" dirty="0"/>
                        <a:t>This paper provides a broad overview of virtual personal assistants, covering their history, current state, and future trends. </a:t>
                      </a:r>
                      <a:endParaRPr lang="en-US" sz="1300" dirty="0"/>
                    </a:p>
                  </a:txBody>
                  <a:tcPr/>
                </a:tc>
                <a:tc>
                  <a:txBody>
                    <a:bodyPr/>
                    <a:lstStyle/>
                    <a:p>
                      <a:r>
                        <a:rPr lang="en-IN" sz="1400" dirty="0"/>
                        <a:t>Natural Language Processing (NLP), Machine Learning, Artificial Intelligence (AI)</a:t>
                      </a:r>
                      <a:endParaRPr lang="en-US" sz="1300" dirty="0"/>
                    </a:p>
                  </a:txBody>
                  <a:tcPr/>
                </a:tc>
                <a:extLst>
                  <a:ext uri="{0D108BD9-81ED-4DB2-BD59-A6C34878D82A}">
                    <a16:rowId xmlns:a16="http://schemas.microsoft.com/office/drawing/2014/main" val="3334554171"/>
                  </a:ext>
                </a:extLst>
              </a:tr>
            </a:tbl>
          </a:graphicData>
        </a:graphic>
      </p:graphicFrame>
    </p:spTree>
    <p:extLst>
      <p:ext uri="{BB962C8B-B14F-4D97-AF65-F5344CB8AC3E}">
        <p14:creationId xmlns:p14="http://schemas.microsoft.com/office/powerpoint/2010/main" val="374248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035ECD-8932-B902-C9D9-589184D1C151}"/>
              </a:ext>
            </a:extLst>
          </p:cNvPr>
          <p:cNvSpPr>
            <a:spLocks noGrp="1"/>
          </p:cNvSpPr>
          <p:nvPr>
            <p:ph type="sldNum" sz="quarter" idx="12"/>
          </p:nvPr>
        </p:nvSpPr>
        <p:spPr/>
        <p:txBody>
          <a:bodyPr/>
          <a:lstStyle/>
          <a:p>
            <a:fld id="{672DB9CA-C85A-4E11-ADC0-8193E41C1656}" type="slidenum">
              <a:rPr lang="en-IN" b="1" smtClean="0">
                <a:solidFill>
                  <a:schemeClr val="tx1"/>
                </a:solidFill>
              </a:rPr>
              <a:t>6</a:t>
            </a:fld>
            <a:endParaRPr lang="en-IN" b="1">
              <a:solidFill>
                <a:schemeClr val="tx1"/>
              </a:solidFill>
            </a:endParaRPr>
          </a:p>
        </p:txBody>
      </p:sp>
      <p:sp>
        <p:nvSpPr>
          <p:cNvPr id="4" name="Rectangle 3">
            <a:extLst>
              <a:ext uri="{FF2B5EF4-FFF2-40B4-BE49-F238E27FC236}">
                <a16:creationId xmlns:a16="http://schemas.microsoft.com/office/drawing/2014/main" id="{23A7221F-C7A6-90E9-6D9A-3385F58D0F8F}"/>
              </a:ext>
            </a:extLst>
          </p:cNvPr>
          <p:cNvSpPr/>
          <p:nvPr/>
        </p:nvSpPr>
        <p:spPr>
          <a:xfrm>
            <a:off x="1682946" y="80010"/>
            <a:ext cx="8571769"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08D88565-2B86-01FC-6A5B-EB6024558514}"/>
              </a:ext>
            </a:extLst>
          </p:cNvPr>
          <p:cNvPicPr>
            <a:picLocks noChangeAspect="1"/>
          </p:cNvPicPr>
          <p:nvPr/>
        </p:nvPicPr>
        <p:blipFill>
          <a:blip r:embed="rId2"/>
          <a:stretch>
            <a:fillRect/>
          </a:stretch>
        </p:blipFill>
        <p:spPr>
          <a:xfrm>
            <a:off x="578069" y="1203766"/>
            <a:ext cx="11056883" cy="5152583"/>
          </a:xfrm>
          <a:prstGeom prst="rect">
            <a:avLst/>
          </a:prstGeom>
        </p:spPr>
      </p:pic>
    </p:spTree>
    <p:extLst>
      <p:ext uri="{BB962C8B-B14F-4D97-AF65-F5344CB8AC3E}">
        <p14:creationId xmlns:p14="http://schemas.microsoft.com/office/powerpoint/2010/main" val="68747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7042" y="0"/>
            <a:ext cx="8315290"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47A4D33-F4E6-A882-5A00-649031D75E00}"/>
              </a:ext>
            </a:extLst>
          </p:cNvPr>
          <p:cNvSpPr>
            <a:spLocks noGrp="1"/>
          </p:cNvSpPr>
          <p:nvPr>
            <p:ph type="sldNum" sz="quarter" idx="12"/>
          </p:nvPr>
        </p:nvSpPr>
        <p:spPr/>
        <p:txBody>
          <a:bodyPr/>
          <a:lstStyle/>
          <a:p>
            <a:fld id="{672DB9CA-C85A-4E11-ADC0-8193E41C1656}" type="slidenum">
              <a:rPr lang="en-IN" b="1" smtClean="0">
                <a:solidFill>
                  <a:schemeClr val="tx1"/>
                </a:solidFill>
              </a:rPr>
              <a:t>7</a:t>
            </a:fld>
            <a:endParaRPr lang="en-IN" b="1">
              <a:solidFill>
                <a:schemeClr val="tx1"/>
              </a:solidFill>
            </a:endParaRPr>
          </a:p>
        </p:txBody>
      </p:sp>
      <p:pic>
        <p:nvPicPr>
          <p:cNvPr id="3" name="Picture 2">
            <a:extLst>
              <a:ext uri="{FF2B5EF4-FFF2-40B4-BE49-F238E27FC236}">
                <a16:creationId xmlns:a16="http://schemas.microsoft.com/office/drawing/2014/main" id="{E9FE5600-CCA0-A8D7-40D3-B2ED9476EC0F}"/>
              </a:ext>
            </a:extLst>
          </p:cNvPr>
          <p:cNvPicPr>
            <a:picLocks noChangeAspect="1"/>
          </p:cNvPicPr>
          <p:nvPr/>
        </p:nvPicPr>
        <p:blipFill>
          <a:blip r:embed="rId2"/>
          <a:stretch>
            <a:fillRect/>
          </a:stretch>
        </p:blipFill>
        <p:spPr>
          <a:xfrm>
            <a:off x="1114097" y="1282262"/>
            <a:ext cx="9890233" cy="4908331"/>
          </a:xfrm>
          <a:prstGeom prst="rect">
            <a:avLst/>
          </a:prstGeom>
        </p:spPr>
      </p:pic>
      <p:sp>
        <p:nvSpPr>
          <p:cNvPr id="6" name="Flowchart: Process 5">
            <a:extLst>
              <a:ext uri="{FF2B5EF4-FFF2-40B4-BE49-F238E27FC236}">
                <a16:creationId xmlns:a16="http://schemas.microsoft.com/office/drawing/2014/main" id="{E4879942-D724-477E-ADE9-15774C490C2A}"/>
              </a:ext>
            </a:extLst>
          </p:cNvPr>
          <p:cNvSpPr/>
          <p:nvPr/>
        </p:nvSpPr>
        <p:spPr>
          <a:xfrm>
            <a:off x="1608083" y="1502979"/>
            <a:ext cx="1744717" cy="1156138"/>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9D296CF1-B55C-0225-6794-885043A03D40}"/>
              </a:ext>
            </a:extLst>
          </p:cNvPr>
          <p:cNvSpPr txBox="1"/>
          <p:nvPr/>
        </p:nvSpPr>
        <p:spPr>
          <a:xfrm>
            <a:off x="1818290" y="1744717"/>
            <a:ext cx="1345324" cy="369332"/>
          </a:xfrm>
          <a:prstGeom prst="rect">
            <a:avLst/>
          </a:prstGeom>
          <a:noFill/>
        </p:spPr>
        <p:txBody>
          <a:bodyPr wrap="square" rtlCol="0">
            <a:spAutoFit/>
          </a:bodyPr>
          <a:lstStyle/>
          <a:p>
            <a:r>
              <a:rPr lang="en-IN" dirty="0"/>
              <a:t>TEXT INPUT</a:t>
            </a:r>
          </a:p>
        </p:txBody>
      </p:sp>
    </p:spTree>
    <p:extLst>
      <p:ext uri="{BB962C8B-B14F-4D97-AF65-F5344CB8AC3E}">
        <p14:creationId xmlns:p14="http://schemas.microsoft.com/office/powerpoint/2010/main" val="318279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
            <a:ext cx="12192000" cy="539115"/>
          </a:xfrm>
        </p:spPr>
        <p:txBody>
          <a:bodyPr>
            <a:no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AND HARDWARE REQUIREMENTS </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HARDWARE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014413" y="2671762"/>
            <a:ext cx="5157787" cy="3684588"/>
          </a:xfrm>
        </p:spPr>
        <p:txBody>
          <a:bodyPr/>
          <a:lstStyle/>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Processor: Intel i5 </a:t>
            </a: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RAM : 4GB(min) ,                  8GB(recommended)</a:t>
            </a: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Storage :256 GB SSD(min)</a:t>
            </a: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Operating system windows 11</a:t>
            </a:r>
          </a:p>
          <a:p>
            <a:pPr marL="0" indent="0">
              <a:buClr>
                <a:srgbClr val="FF0000"/>
              </a:buClr>
              <a:buNone/>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SOFTWARE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7390606" y="2556770"/>
            <a:ext cx="5183188" cy="3684588"/>
          </a:xfrm>
        </p:spPr>
        <p:txBody>
          <a:bodyPr>
            <a:normAutofit/>
          </a:bodyPr>
          <a:lstStyle/>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Visual studio code</a:t>
            </a: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Python IDE </a:t>
            </a: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Python libraries </a:t>
            </a: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Python modules</a:t>
            </a:r>
          </a:p>
          <a:p>
            <a:pPr marL="0" indent="0">
              <a:buClr>
                <a:srgbClr val="FF0000"/>
              </a:buClr>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8" name="Slide Number Placeholder 7">
            <a:extLst>
              <a:ext uri="{FF2B5EF4-FFF2-40B4-BE49-F238E27FC236}">
                <a16:creationId xmlns:a16="http://schemas.microsoft.com/office/drawing/2014/main" id="{1610F224-1ECA-5609-500D-C405C45A3791}"/>
              </a:ext>
            </a:extLst>
          </p:cNvPr>
          <p:cNvSpPr>
            <a:spLocks noGrp="1"/>
          </p:cNvSpPr>
          <p:nvPr>
            <p:ph type="sldNum" sz="quarter" idx="12"/>
          </p:nvPr>
        </p:nvSpPr>
        <p:spPr/>
        <p:txBody>
          <a:bodyPr/>
          <a:lstStyle/>
          <a:p>
            <a:fld id="{672DB9CA-C85A-4E11-ADC0-8193E41C1656}" type="slidenum">
              <a:rPr lang="en-IN" b="1" smtClean="0">
                <a:solidFill>
                  <a:schemeClr val="tx1"/>
                </a:solidFill>
              </a:rPr>
              <a:t>8</a:t>
            </a:fld>
            <a:endParaRPr lang="en-IN" b="1">
              <a:solidFill>
                <a:schemeClr val="tx1"/>
              </a:solidFill>
            </a:endParaRPr>
          </a:p>
        </p:txBody>
      </p:sp>
    </p:spTree>
    <p:extLst>
      <p:ext uri="{BB962C8B-B14F-4D97-AF65-F5344CB8AC3E}">
        <p14:creationId xmlns:p14="http://schemas.microsoft.com/office/powerpoint/2010/main" val="627870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a:t>
            </a:r>
            <a:endParaRPr lang="en-IN" sz="3600" dirty="0">
              <a:solidFill>
                <a:srgbClr val="FF0000"/>
              </a:solidFill>
            </a:endParaRPr>
          </a:p>
        </p:txBody>
      </p:sp>
      <p:sp>
        <p:nvSpPr>
          <p:cNvPr id="3" name="Content Placeholder 2"/>
          <p:cNvSpPr>
            <a:spLocks noGrp="1"/>
          </p:cNvSpPr>
          <p:nvPr>
            <p:ph idx="1"/>
          </p:nvPr>
        </p:nvSpPr>
        <p:spPr/>
        <p:txBody>
          <a:bodyPr/>
          <a:lstStyle/>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Pyttsx3 </a:t>
            </a:r>
          </a:p>
          <a:p>
            <a:pPr>
              <a:buClr>
                <a:srgbClr val="FF0000"/>
              </a:buClr>
            </a:pPr>
            <a:r>
              <a:rPr lang="en-US"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PyWhatKit</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Wikipedia </a:t>
            </a: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Date and time</a:t>
            </a: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Web browser</a:t>
            </a:r>
          </a:p>
          <a:p>
            <a:pPr>
              <a:buClr>
                <a:srgbClr val="FF0000"/>
              </a:buClr>
            </a:pPr>
            <a:r>
              <a:rPr lang="en-US"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Pyjokes</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344A904-3DA7-8604-6824-D849FE782BD7}"/>
              </a:ext>
            </a:extLst>
          </p:cNvPr>
          <p:cNvSpPr>
            <a:spLocks noGrp="1"/>
          </p:cNvSpPr>
          <p:nvPr>
            <p:ph type="sldNum" sz="quarter" idx="12"/>
          </p:nvPr>
        </p:nvSpPr>
        <p:spPr/>
        <p:txBody>
          <a:bodyPr/>
          <a:lstStyle/>
          <a:p>
            <a:fld id="{672DB9CA-C85A-4E11-ADC0-8193E41C1656}" type="slidenum">
              <a:rPr lang="en-IN" b="1" smtClean="0">
                <a:solidFill>
                  <a:schemeClr val="tx1"/>
                </a:solidFill>
              </a:rPr>
              <a:t>9</a:t>
            </a:fld>
            <a:endParaRPr lang="en-IN" b="1">
              <a:solidFill>
                <a:schemeClr val="tx1"/>
              </a:solidFill>
            </a:endParaRPr>
          </a:p>
        </p:txBody>
      </p:sp>
    </p:spTree>
    <p:extLst>
      <p:ext uri="{BB962C8B-B14F-4D97-AF65-F5344CB8AC3E}">
        <p14:creationId xmlns:p14="http://schemas.microsoft.com/office/powerpoint/2010/main" val="195877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1123</Words>
  <Application>Microsoft Office PowerPoint</Application>
  <PresentationFormat>Widescreen</PresentationFormat>
  <Paragraphs>131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Narrow</vt:lpstr>
      <vt:lpstr>Calibri</vt:lpstr>
      <vt:lpstr>Calibri Light</vt:lpstr>
      <vt:lpstr>Times New Roman</vt:lpstr>
      <vt:lpstr>Office Theme</vt:lpstr>
      <vt:lpstr>PowerPoint Presentation</vt:lpstr>
      <vt:lpstr>PowerPoint Presentation</vt:lpstr>
      <vt:lpstr>OBJECTIVE OF THE PROJECT</vt:lpstr>
      <vt:lpstr>ABSTRACT</vt:lpstr>
      <vt:lpstr>PowerPoint Presentation</vt:lpstr>
      <vt:lpstr>PowerPoint Presentation</vt:lpstr>
      <vt:lpstr>PowerPoint Presentation</vt:lpstr>
      <vt:lpstr>SOFTWARE AND HARDWARE REQUIREMENTS </vt:lpstr>
      <vt:lpstr>MODULES </vt:lpstr>
      <vt:lpstr>SUMMARY OF MODULE-1</vt:lpstr>
      <vt:lpstr>SUMMARY OF MODULE-2</vt:lpstr>
      <vt:lpstr>SUMMARY OF MODULE-3</vt:lpstr>
      <vt:lpstr>SUMMARY OF MODULE-4</vt:lpstr>
      <vt:lpstr>RESULTS AND 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Subhika S</dc:creator>
  <cp:lastModifiedBy>neka bs</cp:lastModifiedBy>
  <cp:revision>5</cp:revision>
  <dcterms:modified xsi:type="dcterms:W3CDTF">2024-12-06T14:01:19Z</dcterms:modified>
</cp:coreProperties>
</file>