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8" r:id="rId13"/>
    <p:sldId id="271" r:id="rId14"/>
    <p:sldId id="269" r:id="rId15"/>
    <p:sldId id="270" r:id="rId16"/>
    <p:sldId id="272" r:id="rId17"/>
    <p:sldId id="273" r:id="rId18"/>
    <p:sldId id="274" r:id="rId19"/>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6" d="100"/>
          <a:sy n="116"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79"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0"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Slide Image Placeholder 1"/>
          <p:cNvSpPr>
            <a:spLocks noGrp="1" noRot="1" noChangeAspect="1"/>
          </p:cNvSpPr>
          <p:nvPr>
            <p:ph type="sldImg"/>
          </p:nvPr>
        </p:nvSpPr>
        <p:spPr>
          <a:xfrm>
            <a:off x="533400" y="763588"/>
            <a:ext cx="6704013" cy="3771900"/>
          </a:xfrm>
        </p:spPr>
      </p:sp>
      <p:sp>
        <p:nvSpPr>
          <p:cNvPr id="1048627" name="Notes Placeholder 2"/>
          <p:cNvSpPr>
            <a:spLocks noGrp="1"/>
          </p:cNvSpPr>
          <p:nvPr>
            <p:ph type="body" idx="1"/>
          </p:nvPr>
        </p:nvSpPr>
        <p:spPr/>
        <p:txBody>
          <a:bodyPr/>
          <a:lstStyle/>
          <a:p>
            <a:pPr marL="158750" indent="0">
              <a:buNone/>
            </a:pPr>
            <a:endParaRPr lang="en-US" b="1"/>
          </a:p>
        </p:txBody>
      </p:sp>
      <p:sp>
        <p:nvSpPr>
          <p:cNvPr id="1048628"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Slide Image Placeholder 1"/>
          <p:cNvSpPr>
            <a:spLocks noGrp="1" noRot="1" noChangeAspect="1"/>
          </p:cNvSpPr>
          <p:nvPr>
            <p:ph type="sldImg"/>
          </p:nvPr>
        </p:nvSpPr>
        <p:spPr>
          <a:xfrm>
            <a:off x="381000" y="685800"/>
            <a:ext cx="6096000" cy="3429000"/>
          </a:xfrm>
        </p:spPr>
      </p:sp>
      <p:sp>
        <p:nvSpPr>
          <p:cNvPr id="1048661"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3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59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59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58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58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582"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611"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612"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13"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1048614"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615"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4"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5"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56"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57"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1048658"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58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58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58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67"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68"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69"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0"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1"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2"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4"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5"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2"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3"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4"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5"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66"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6"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77"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78"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597"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598"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5"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5765"/>
            <a:ext cx="9130937" cy="5143501"/>
          </a:xfrm>
          <a:prstGeom prst="rect">
            <a:avLst/>
          </a:prstGeom>
          <a:effectLst/>
        </p:spPr>
      </p:pic>
      <p:sp>
        <p:nvSpPr>
          <p:cNvPr id="1048617"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8"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9"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0"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621"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622"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623" name="TextBox 13"/>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S T SUBHIKA</a:t>
            </a:r>
            <a:endParaRPr lang="zh-CN" altLang="en-US" dirty="0"/>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:613021104109</a:t>
            </a:r>
            <a:endParaRPr lang="zh-CN" altLang="en-US" dirty="0"/>
          </a:p>
        </p:txBody>
      </p:sp>
      <p:cxnSp>
        <p:nvCxnSpPr>
          <p:cNvPr id="3145731"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24"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32"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25" name="TextBox 23"/>
          <p:cNvSpPr txBox="1"/>
          <p:nvPr/>
        </p:nvSpPr>
        <p:spPr>
          <a:xfrm>
            <a:off x="5693356" y="3956068"/>
            <a:ext cx="2095554" cy="4216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err="1">
                <a:solidFill>
                  <a:schemeClr val="tx1"/>
                </a:solidFill>
                <a:latin typeface="Arial"/>
                <a:ea typeface="Arial"/>
                <a:cs typeface="Arial"/>
                <a:sym typeface="Arial"/>
              </a:rPr>
              <a:t>Vivekanandha College Of Technology For Women </a:t>
            </a:r>
            <a:endParaRPr lang="en-US" sz="1100" b="0" i="0" u="none" strike="noStrike" cap="none">
              <a:solidFill>
                <a:schemeClr val="tx1"/>
              </a:solidFill>
              <a:latin typeface="Arial"/>
              <a:ea typeface="Arial"/>
              <a:cs typeface="Arial"/>
              <a:sym typeface="Arial"/>
            </a:endParaRPr>
          </a:p>
        </p:txBody>
      </p:sp>
      <p:pic>
        <p:nvPicPr>
          <p:cNvPr id="2097156"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7"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8"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a:xfrm>
            <a:off x="155850" y="613142"/>
            <a:ext cx="8832300" cy="451933"/>
          </a:xfrm>
        </p:spPr>
        <p:txBody>
          <a:bodyPr/>
          <a:lstStyle/>
          <a:p>
            <a:pPr algn="ctr"/>
            <a:r>
              <a:rPr lang="en-US"/>
              <a:t>User Signup Form</a:t>
            </a:r>
            <a:endParaRPr lang="zh-CN" altLang="en-US"/>
          </a:p>
        </p:txBody>
      </p:sp>
      <p:pic>
        <p:nvPicPr>
          <p:cNvPr id="3" name="Picture 2">
            <a:extLst>
              <a:ext uri="{FF2B5EF4-FFF2-40B4-BE49-F238E27FC236}">
                <a16:creationId xmlns:a16="http://schemas.microsoft.com/office/drawing/2014/main" id="{620D5D9E-C308-8BBE-2FA8-9F8E505218BD}"/>
              </a:ext>
            </a:extLst>
          </p:cNvPr>
          <p:cNvPicPr>
            <a:picLocks noChangeAspect="1"/>
          </p:cNvPicPr>
          <p:nvPr/>
        </p:nvPicPr>
        <p:blipFill>
          <a:blip r:embed="rId2"/>
          <a:stretch>
            <a:fillRect/>
          </a:stretch>
        </p:blipFill>
        <p:spPr>
          <a:xfrm>
            <a:off x="1142999" y="1065075"/>
            <a:ext cx="7015655" cy="38270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628560" y="601132"/>
            <a:ext cx="7886430" cy="666517"/>
          </a:xfrm>
        </p:spPr>
        <p:txBody>
          <a:bodyPr/>
          <a:lstStyle/>
          <a:p>
            <a:pPr algn="ctr"/>
            <a:r>
              <a:rPr lang="en-US" sz="2400" dirty="0"/>
              <a:t>Admin</a:t>
            </a:r>
            <a:r>
              <a:rPr lang="en-US" sz="2400" b="0" dirty="0"/>
              <a:t> Login  Page</a:t>
            </a:r>
            <a:endParaRPr lang="zh-CN" altLang="en-US" sz="2400" b="0" dirty="0"/>
          </a:p>
        </p:txBody>
      </p:sp>
      <p:pic>
        <p:nvPicPr>
          <p:cNvPr id="7" name="Picture 6">
            <a:extLst>
              <a:ext uri="{FF2B5EF4-FFF2-40B4-BE49-F238E27FC236}">
                <a16:creationId xmlns:a16="http://schemas.microsoft.com/office/drawing/2014/main" id="{6B0809C5-9506-9327-B18B-B2F6826432EF}"/>
              </a:ext>
            </a:extLst>
          </p:cNvPr>
          <p:cNvPicPr>
            <a:picLocks noChangeAspect="1"/>
          </p:cNvPicPr>
          <p:nvPr/>
        </p:nvPicPr>
        <p:blipFill>
          <a:blip r:embed="rId2"/>
          <a:stretch>
            <a:fillRect/>
          </a:stretch>
        </p:blipFill>
        <p:spPr>
          <a:xfrm>
            <a:off x="796159" y="1175406"/>
            <a:ext cx="7126014" cy="38299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628560" y="618066"/>
            <a:ext cx="7886430" cy="649583"/>
          </a:xfrm>
        </p:spPr>
        <p:txBody>
          <a:bodyPr/>
          <a:lstStyle/>
          <a:p>
            <a:pPr algn="ctr"/>
            <a:r>
              <a:rPr lang="en-US" sz="2000" b="0" dirty="0"/>
              <a:t>Logged in Successfully Message </a:t>
            </a:r>
          </a:p>
        </p:txBody>
      </p:sp>
      <p:pic>
        <p:nvPicPr>
          <p:cNvPr id="3" name="Picture 2">
            <a:extLst>
              <a:ext uri="{FF2B5EF4-FFF2-40B4-BE49-F238E27FC236}">
                <a16:creationId xmlns:a16="http://schemas.microsoft.com/office/drawing/2014/main" id="{255C6132-0321-C544-BF7A-690CAD43A522}"/>
              </a:ext>
            </a:extLst>
          </p:cNvPr>
          <p:cNvPicPr>
            <a:picLocks noChangeAspect="1"/>
          </p:cNvPicPr>
          <p:nvPr/>
        </p:nvPicPr>
        <p:blipFill>
          <a:blip r:embed="rId2"/>
          <a:stretch>
            <a:fillRect/>
          </a:stretch>
        </p:blipFill>
        <p:spPr>
          <a:xfrm>
            <a:off x="953813" y="1177796"/>
            <a:ext cx="7094483" cy="38983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628560" y="635000"/>
            <a:ext cx="7886430" cy="632649"/>
          </a:xfrm>
        </p:spPr>
        <p:txBody>
          <a:bodyPr/>
          <a:lstStyle/>
          <a:p>
            <a:pPr algn="ctr"/>
            <a:r>
              <a:rPr lang="en-US" sz="2400" b="0" dirty="0"/>
              <a:t>Admin Home Page</a:t>
            </a:r>
            <a:endParaRPr lang="zh-CN" altLang="en-US" sz="2400" b="0" dirty="0"/>
          </a:p>
        </p:txBody>
      </p:sp>
      <p:pic>
        <p:nvPicPr>
          <p:cNvPr id="5" name="Picture 4">
            <a:extLst>
              <a:ext uri="{FF2B5EF4-FFF2-40B4-BE49-F238E27FC236}">
                <a16:creationId xmlns:a16="http://schemas.microsoft.com/office/drawing/2014/main" id="{A92DB7E1-45FD-83E5-A4CA-B28CDE46F8CF}"/>
              </a:ext>
            </a:extLst>
          </p:cNvPr>
          <p:cNvPicPr>
            <a:picLocks noChangeAspect="1"/>
          </p:cNvPicPr>
          <p:nvPr/>
        </p:nvPicPr>
        <p:blipFill>
          <a:blip r:embed="rId2"/>
          <a:stretch>
            <a:fillRect/>
          </a:stretch>
        </p:blipFill>
        <p:spPr>
          <a:xfrm>
            <a:off x="934136" y="1267649"/>
            <a:ext cx="6881024" cy="37509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628560" y="643466"/>
            <a:ext cx="7886430" cy="624183"/>
          </a:xfrm>
        </p:spPr>
        <p:txBody>
          <a:bodyPr/>
          <a:lstStyle/>
          <a:p>
            <a:pPr marL="4763" indent="0" algn="ctr">
              <a:buNone/>
            </a:pPr>
            <a:r>
              <a:rPr lang="en-US" sz="2000" b="0" dirty="0"/>
              <a:t> Password Changing page</a:t>
            </a:r>
          </a:p>
        </p:txBody>
      </p:sp>
      <p:pic>
        <p:nvPicPr>
          <p:cNvPr id="3" name="Picture 2">
            <a:extLst>
              <a:ext uri="{FF2B5EF4-FFF2-40B4-BE49-F238E27FC236}">
                <a16:creationId xmlns:a16="http://schemas.microsoft.com/office/drawing/2014/main" id="{A5126809-A621-80D4-FE5F-C60BA5C07EEC}"/>
              </a:ext>
            </a:extLst>
          </p:cNvPr>
          <p:cNvPicPr>
            <a:picLocks noChangeAspect="1"/>
          </p:cNvPicPr>
          <p:nvPr/>
        </p:nvPicPr>
        <p:blipFill>
          <a:blip r:embed="rId2"/>
          <a:stretch>
            <a:fillRect/>
          </a:stretch>
        </p:blipFill>
        <p:spPr>
          <a:xfrm>
            <a:off x="1137841" y="1205851"/>
            <a:ext cx="6867868" cy="37317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89" name="TextBox 1048688"/>
          <p:cNvSpPr txBox="1"/>
          <p:nvPr/>
        </p:nvSpPr>
        <p:spPr>
          <a:xfrm>
            <a:off x="978726" y="1267649"/>
            <a:ext cx="5775114" cy="2263140"/>
          </a:xfrm>
          <a:prstGeom prst="rect">
            <a:avLst/>
          </a:prstGeom>
        </p:spPr>
        <p:txBody>
          <a:bodyPr wrap="square" rtlCol="0">
            <a:spAutoFit/>
          </a:bodyPr>
          <a:lstStyle/>
          <a:p>
            <a:pPr marL="290513" indent="-285750">
              <a:lnSpc>
                <a:spcPct val="150000"/>
              </a:lnSpc>
              <a:buFont typeface="Arial"/>
              <a:buChar char="•"/>
            </a:pPr>
            <a:r>
              <a:rPr lang="en-US" sz="1600">
                <a:solidFill>
                  <a:srgbClr val="000000"/>
                </a:solidFill>
              </a:rPr>
              <a:t>Mobile App Development</a:t>
            </a:r>
            <a:endParaRPr lang="en-GB" sz="1600">
              <a:solidFill>
                <a:srgbClr val="000000"/>
              </a:solidFill>
            </a:endParaRPr>
          </a:p>
          <a:p>
            <a:pPr marL="290513" indent="-285750">
              <a:lnSpc>
                <a:spcPct val="150000"/>
              </a:lnSpc>
              <a:buFont typeface="Arial"/>
              <a:buChar char="•"/>
            </a:pPr>
            <a:r>
              <a:rPr lang="en-US" sz="1600">
                <a:solidFill>
                  <a:srgbClr val="000000"/>
                </a:solidFill>
              </a:rPr>
              <a:t>Enhanced Collaboration Features</a:t>
            </a:r>
            <a:endParaRPr lang="en-GB" sz="1600">
              <a:solidFill>
                <a:srgbClr val="000000"/>
              </a:solidFill>
            </a:endParaRPr>
          </a:p>
          <a:p>
            <a:pPr marL="290513" indent="-285750">
              <a:lnSpc>
                <a:spcPct val="150000"/>
              </a:lnSpc>
              <a:buFont typeface="Arial"/>
              <a:buChar char="•"/>
            </a:pPr>
            <a:r>
              <a:rPr lang="en-US" sz="1600">
                <a:solidFill>
                  <a:srgbClr val="000000"/>
                </a:solidFill>
              </a:rPr>
              <a:t>Advanced Search and Recommendation System</a:t>
            </a:r>
            <a:endParaRPr lang="en-GB" sz="1600">
              <a:solidFill>
                <a:srgbClr val="000000"/>
              </a:solidFill>
            </a:endParaRPr>
          </a:p>
          <a:p>
            <a:pPr marL="290513" indent="-285750">
              <a:lnSpc>
                <a:spcPct val="150000"/>
              </a:lnSpc>
              <a:buFont typeface="Arial"/>
              <a:buChar char="•"/>
            </a:pPr>
            <a:r>
              <a:rPr lang="en-US" sz="1600">
                <a:solidFill>
                  <a:srgbClr val="000000"/>
                </a:solidFill>
              </a:rPr>
              <a:t>Gamification and Rewards System</a:t>
            </a:r>
            <a:endParaRPr lang="en-GB" sz="1600">
              <a:solidFill>
                <a:srgbClr val="000000"/>
              </a:solidFill>
            </a:endParaRPr>
          </a:p>
          <a:p>
            <a:pPr marL="290513" indent="-285750">
              <a:lnSpc>
                <a:spcPct val="150000"/>
              </a:lnSpc>
              <a:buFont typeface="Arial"/>
              <a:buChar char="•"/>
            </a:pPr>
            <a:r>
              <a:rPr lang="en-US" sz="1600">
                <a:solidFill>
                  <a:srgbClr val="000000"/>
                </a:solidFill>
              </a:rPr>
              <a:t>Accessibility Features</a:t>
            </a:r>
            <a:endParaRPr lang="en-GB" sz="1600">
              <a:solidFill>
                <a:srgbClr val="000000"/>
              </a:solidFill>
            </a:endParaRPr>
          </a:p>
          <a:p>
            <a:pPr marL="290513" indent="-285750">
              <a:lnSpc>
                <a:spcPct val="150000"/>
              </a:lnSpc>
              <a:buFont typeface="Arial"/>
              <a:buChar char="•"/>
            </a:pPr>
            <a:r>
              <a:rPr lang="en-US" sz="1600">
                <a:solidFill>
                  <a:srgbClr val="000000"/>
                </a:solidFill>
              </a:rPr>
              <a:t>Integration with AI Assistants</a:t>
            </a:r>
            <a:endParaRPr lang="en-GB" sz="1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87" name="TextBox 1048686"/>
          <p:cNvSpPr txBox="1"/>
          <p:nvPr/>
        </p:nvSpPr>
        <p:spPr>
          <a:xfrm>
            <a:off x="572000" y="1146297"/>
            <a:ext cx="8420466" cy="1310640"/>
          </a:xfrm>
          <a:prstGeom prst="rect">
            <a:avLst/>
          </a:prstGeom>
        </p:spPr>
        <p:txBody>
          <a:bodyPr wrap="square" rtlCol="0">
            <a:spAutoFit/>
          </a:bodyPr>
          <a:lstStyle/>
          <a:p>
            <a:pPr>
              <a:lnSpc>
                <a:spcPct val="150000"/>
              </a:lnSpc>
            </a:pPr>
            <a:r>
              <a:rPr lang="en-US" sz="1400">
                <a:solidFill>
                  <a:srgbClr val="000000"/>
                </a:solidFill>
              </a:rPr>
              <a:t>The notes sharing web application using Django framework presents a robust solution for improving collaboration, knowledge sharing, and organization of academic materials within educational communities. With its user-friendly interface, real-time collaboration features, and secure data management, the application aims to enhance the learning experience for students and educators alike.</a:t>
            </a:r>
            <a:endParaRPr lang="en-GB" sz="1400">
              <a:solidFill>
                <a:srgbClr val="000000"/>
              </a:solidFill>
            </a:endParaRPr>
          </a:p>
        </p:txBody>
      </p:sp>
      <p:sp>
        <p:nvSpPr>
          <p:cNvPr id="1048688" name="TextBox 1048687"/>
          <p:cNvSpPr txBox="1"/>
          <p:nvPr/>
        </p:nvSpPr>
        <p:spPr>
          <a:xfrm>
            <a:off x="671580" y="2598840"/>
            <a:ext cx="8221306" cy="1615441"/>
          </a:xfrm>
          <a:prstGeom prst="rect">
            <a:avLst/>
          </a:prstGeom>
        </p:spPr>
        <p:txBody>
          <a:bodyPr wrap="square" rtlCol="0">
            <a:spAutoFit/>
          </a:bodyPr>
          <a:lstStyle/>
          <a:p>
            <a:pPr>
              <a:lnSpc>
                <a:spcPct val="150000"/>
              </a:lnSpc>
            </a:pPr>
            <a:r>
              <a:rPr lang="en-US" sz="1400">
                <a:solidFill>
                  <a:srgbClr val="000000"/>
                </a:solidFill>
              </a:rPr>
              <a:t>Moving forward, future enhancements such as advanced collaboration tools, personalized recommendations, integration with LMS platforms, mobile app development, analytics capabilities, and gamification elements can further elevate the functionality and value of the application. These enhancements will cater to evolving user needs, foster engagement, and promote a culture of continuous learning and collaboration</a:t>
            </a:r>
            <a:endParaRPr lang="en-GB" sz="1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9"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29"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30"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1"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048632"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33"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6" name="Google Shape;61;g5fab984687_2_0"/>
          <p:cNvSpPr txBox="1">
            <a:spLocks noGrp="1"/>
          </p:cNvSpPr>
          <p:nvPr>
            <p:ph type="title" idx="4294967295"/>
          </p:nvPr>
        </p:nvSpPr>
        <p:spPr>
          <a:xfrm>
            <a:off x="131032" y="682130"/>
            <a:ext cx="8993116" cy="398295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br>
              <a:rPr lang="en-US" sz="1600" b="1">
                <a:solidFill>
                  <a:srgbClr val="213163"/>
                </a:solidFill>
              </a:rPr>
            </a:br>
            <a:r>
              <a:rPr lang="en-US" sz="1600" b="1">
                <a:solidFill>
                  <a:srgbClr val="213163"/>
                </a:solidFill>
              </a:rPr>
              <a:t>         </a:t>
            </a:r>
            <a:r>
              <a:rPr lang="en-US" sz="1600" b="0">
                <a:solidFill>
                  <a:srgbClr val="000000"/>
                </a:solidFill>
              </a:rPr>
              <a:t>In the realm of collaborative learning and knowledge exchange, the development of a web application for sharing notes plays a pivotal role. This abstract presents the conceptualization and implementation of such a platform using the Django framework.</a:t>
            </a:r>
            <a:br>
              <a:rPr lang="en-US" sz="1600" b="0">
                <a:solidFill>
                  <a:srgbClr val="000000"/>
                </a:solidFill>
              </a:rPr>
            </a:br>
            <a:r>
              <a:rPr lang="en-US" sz="1600" b="0">
                <a:solidFill>
                  <a:srgbClr val="000000"/>
                </a:solidFill>
              </a:rPr>
              <a:t>The web application is designed to facilitate seamless sharing and collaboration among users in creating, editing, and managing notes. The key features include user authentication, note creation and editing, sharing notes with specific users or groups, real-time collaboration, version control, and access management.</a:t>
            </a:r>
            <a:br>
              <a:rPr lang="en-US" sz="1600" b="0">
                <a:solidFill>
                  <a:srgbClr val="000000"/>
                </a:solidFill>
              </a:rPr>
            </a:br>
            <a:r>
              <a:rPr lang="en-US" sz="1600" b="0">
                <a:solidFill>
                  <a:srgbClr val="000000"/>
                </a:solidFill>
              </a:rPr>
              <a:t>Utilizing Django's powerful MVC architecture, the application ensures robust security measures, such as user authentication and authorization, to safeguard user data and privacy. The integration of Django's ORM simplifies database management, enabling efficient storage and retrieval of notes and user information.</a:t>
            </a:r>
            <a:br>
              <a:rPr lang="en-US" sz="1600" b="0">
                <a:solidFill>
                  <a:srgbClr val="000000"/>
                </a:solidFill>
              </a:rPr>
            </a:br>
            <a:r>
              <a:rPr lang="en-US" sz="1600" b="0">
                <a:solidFill>
                  <a:srgbClr val="000000"/>
                </a:solidFill>
              </a:rPr>
              <a:t>Furthermore, the web application leverages Django's templating engine to create dynamic and responsive user interfaces, enhancing the user experience across devices</a:t>
            </a:r>
            <a:br>
              <a:rPr lang="en-US" sz="1600" b="0">
                <a:solidFill>
                  <a:srgbClr val="000000"/>
                </a:solidFill>
              </a:rPr>
            </a:br>
            <a:r>
              <a:rPr lang="en-US" sz="1600" b="0">
                <a:solidFill>
                  <a:srgbClr val="000000"/>
                </a:solidFill>
              </a:rPr>
              <a:t>. Access management features enable users to share notes selectively, maintaining confidentiality and control over shared content.</a:t>
            </a:r>
            <a:endParaRPr lang="en-IN" sz="1600" b="0">
              <a:solidFill>
                <a:srgbClr val="000000"/>
              </a:solidFill>
            </a:endParaRPr>
          </a:p>
        </p:txBody>
      </p:sp>
      <p:cxnSp>
        <p:nvCxnSpPr>
          <p:cNvPr id="3145733"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8848119" cy="378318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IN" sz="1600" b="1">
                <a:solidFill>
                  <a:srgbClr val="213163"/>
                </a:solidFill>
              </a:rPr>
              <a:t>Problem Statement</a:t>
            </a:r>
            <a:br>
              <a:rPr lang="en-US" sz="1600" b="1">
                <a:solidFill>
                  <a:srgbClr val="213163"/>
                </a:solidFill>
              </a:rPr>
            </a:br>
            <a:r>
              <a:rPr lang="en-US" sz="1600" b="1">
                <a:solidFill>
                  <a:srgbClr val="213163"/>
                </a:solidFill>
              </a:rPr>
              <a:t>           </a:t>
            </a:r>
            <a:r>
              <a:rPr lang="en-US" sz="1600" b="0">
                <a:solidFill>
                  <a:srgbClr val="000000"/>
                </a:solidFill>
              </a:rPr>
              <a:t>The objective of this project is to develop a notes sharing web application using the Django framework.This project aims to address the limitations in existing platform by creating a user-friendly and feature-rich web application specifically designed for sharing, organizing, and collaborating on academic notes</a:t>
            </a:r>
            <a:br>
              <a:rPr lang="en-US" sz="1600" b="0">
                <a:solidFill>
                  <a:srgbClr val="000000"/>
                </a:solidFill>
              </a:rPr>
            </a:br>
            <a:r>
              <a:rPr lang="en-US" sz="1600" b="0">
                <a:solidFill>
                  <a:srgbClr val="000000"/>
                </a:solidFill>
              </a:rPr>
              <a:t>            The key challenges that this project will  include:</a:t>
            </a:r>
            <a:br>
              <a:rPr lang="en-US" sz="1600" b="0">
                <a:solidFill>
                  <a:srgbClr val="000000"/>
                </a:solidFill>
              </a:rPr>
            </a:br>
            <a:r>
              <a:rPr lang="en-US" sz="1600" b="0">
                <a:solidFill>
                  <a:srgbClr val="000000"/>
                </a:solidFill>
              </a:rPr>
              <a:t>                </a:t>
            </a:r>
            <a:endParaRPr lang="en-IN" sz="1600" b="0">
              <a:solidFill>
                <a:srgbClr val="000000"/>
              </a:solidFill>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TextBox 1048639"/>
          <p:cNvSpPr txBox="1"/>
          <p:nvPr/>
        </p:nvSpPr>
        <p:spPr>
          <a:xfrm>
            <a:off x="1947673" y="2956533"/>
            <a:ext cx="4000000" cy="1615439"/>
          </a:xfrm>
          <a:prstGeom prst="rect">
            <a:avLst/>
          </a:prstGeom>
        </p:spPr>
        <p:txBody>
          <a:bodyPr wrap="square" rtlCol="0">
            <a:spAutoFit/>
          </a:bodyPr>
          <a:lstStyle/>
          <a:p>
            <a:pPr marL="290513" indent="-285750">
              <a:lnSpc>
                <a:spcPct val="150000"/>
              </a:lnSpc>
              <a:buFont typeface="Arial"/>
              <a:buChar char="•"/>
            </a:pPr>
            <a:r>
              <a:rPr lang="en-US" sz="1400">
                <a:solidFill>
                  <a:srgbClr val="000000"/>
                </a:solidFill>
              </a:rPr>
              <a:t>Ease of Use</a:t>
            </a:r>
            <a:endParaRPr lang="en-GB" sz="1400">
              <a:solidFill>
                <a:srgbClr val="000000"/>
              </a:solidFill>
            </a:endParaRPr>
          </a:p>
          <a:p>
            <a:pPr marL="290513" indent="-285750">
              <a:lnSpc>
                <a:spcPct val="150000"/>
              </a:lnSpc>
              <a:buFont typeface="Arial"/>
              <a:buChar char="•"/>
            </a:pPr>
            <a:r>
              <a:rPr lang="en-US" sz="1400">
                <a:solidFill>
                  <a:srgbClr val="000000"/>
                </a:solidFill>
              </a:rPr>
              <a:t>Collaborative Features</a:t>
            </a:r>
            <a:endParaRPr lang="en-GB" sz="1400">
              <a:solidFill>
                <a:srgbClr val="000000"/>
              </a:solidFill>
            </a:endParaRPr>
          </a:p>
          <a:p>
            <a:pPr marL="290513" indent="-285750">
              <a:lnSpc>
                <a:spcPct val="150000"/>
              </a:lnSpc>
              <a:buFont typeface="Arial"/>
              <a:buChar char="•"/>
            </a:pPr>
            <a:r>
              <a:rPr lang="en-US" sz="1400">
                <a:solidFill>
                  <a:srgbClr val="000000"/>
                </a:solidFill>
              </a:rPr>
              <a:t>Scalability</a:t>
            </a:r>
            <a:endParaRPr lang="en-GB" sz="1400">
              <a:solidFill>
                <a:srgbClr val="000000"/>
              </a:solidFill>
            </a:endParaRPr>
          </a:p>
          <a:p>
            <a:pPr marL="290513" indent="-285750">
              <a:lnSpc>
                <a:spcPct val="150000"/>
              </a:lnSpc>
              <a:buFont typeface="Arial"/>
              <a:buChar char="•"/>
            </a:pPr>
            <a:r>
              <a:rPr lang="en-US" sz="1400">
                <a:solidFill>
                  <a:srgbClr val="000000"/>
                </a:solidFill>
              </a:rPr>
              <a:t>Security and Privacy</a:t>
            </a:r>
            <a:endParaRPr lang="en-GB" sz="1400">
              <a:solidFill>
                <a:srgbClr val="000000"/>
              </a:solidFill>
            </a:endParaRPr>
          </a:p>
          <a:p>
            <a:pPr marL="290513" indent="-285750">
              <a:lnSpc>
                <a:spcPct val="150000"/>
              </a:lnSpc>
              <a:buFont typeface="Arial"/>
              <a:buChar char="•"/>
            </a:pPr>
            <a:r>
              <a:rPr lang="en-US" sz="1400">
                <a:solidFill>
                  <a:srgbClr val="000000"/>
                </a:solidFill>
              </a:rPr>
              <a:t>Customization</a:t>
            </a:r>
            <a:endParaRPr lang="en-GB"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3" name="Google Shape;61;g5fab984687_2_0"/>
          <p:cNvSpPr txBox="1">
            <a:spLocks noGrp="1"/>
          </p:cNvSpPr>
          <p:nvPr>
            <p:ph type="title" idx="4294967295"/>
          </p:nvPr>
        </p:nvSpPr>
        <p:spPr>
          <a:xfrm>
            <a:off x="131032" y="682130"/>
            <a:ext cx="8911499" cy="3689358"/>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800"/>
              <a:buNone/>
            </a:pPr>
            <a:r>
              <a:rPr lang="en-IN" sz="1600" b="1">
                <a:solidFill>
                  <a:srgbClr val="213163"/>
                </a:solidFill>
              </a:rPr>
              <a:t>Project Overview</a:t>
            </a:r>
            <a:br>
              <a:rPr lang="en-US" sz="1600" b="1">
                <a:solidFill>
                  <a:srgbClr val="213163"/>
                </a:solidFill>
              </a:rPr>
            </a:br>
            <a:r>
              <a:rPr lang="en-US" sz="1600" b="1">
                <a:solidFill>
                  <a:srgbClr val="213163"/>
                </a:solidFill>
              </a:rPr>
              <a:t>           </a:t>
            </a:r>
            <a:r>
              <a:rPr lang="en-US" sz="1600" b="0">
                <a:solidFill>
                  <a:srgbClr val="000000"/>
                </a:solidFill>
              </a:rPr>
              <a:t>The project aims to develop a web application using the Django framework that facilitates the sharing, organization, and collaboration of academic notes.</a:t>
            </a:r>
            <a:br>
              <a:rPr lang="en-US" sz="1600" b="0">
                <a:solidFill>
                  <a:srgbClr val="000000"/>
                </a:solidFill>
              </a:rPr>
            </a:br>
            <a:r>
              <a:rPr lang="en-US" sz="1600" b="0">
                <a:solidFill>
                  <a:srgbClr val="000000"/>
                </a:solidFill>
              </a:rPr>
              <a:t>Key Features:</a:t>
            </a:r>
            <a:br>
              <a:rPr lang="en-US" sz="1600" b="0">
                <a:solidFill>
                  <a:srgbClr val="000000"/>
                </a:solidFill>
              </a:rPr>
            </a:br>
            <a:endParaRPr lang="en-IN" sz="1600" b="0">
              <a:solidFill>
                <a:srgbClr val="000000"/>
              </a:solidFill>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TextBox 1048643"/>
          <p:cNvSpPr txBox="1"/>
          <p:nvPr/>
        </p:nvSpPr>
        <p:spPr>
          <a:xfrm>
            <a:off x="513626" y="2205930"/>
            <a:ext cx="7974523" cy="1901189"/>
          </a:xfrm>
          <a:prstGeom prst="rect">
            <a:avLst/>
          </a:prstGeom>
        </p:spPr>
        <p:txBody>
          <a:bodyPr wrap="square" rtlCol="0">
            <a:spAutoFit/>
          </a:bodyPr>
          <a:lstStyle/>
          <a:p>
            <a:pPr marL="290513" indent="-285750">
              <a:lnSpc>
                <a:spcPct val="150000"/>
              </a:lnSpc>
              <a:buFont typeface="Arial"/>
              <a:buChar char="•"/>
            </a:pPr>
            <a:r>
              <a:rPr lang="en-GB" sz="1600">
                <a:solidFill>
                  <a:srgbClr val="000000"/>
                </a:solidFill>
              </a:rPr>
              <a:t>User Registration and Authentication</a:t>
            </a:r>
          </a:p>
          <a:p>
            <a:pPr marL="290513" indent="-285750">
              <a:lnSpc>
                <a:spcPct val="150000"/>
              </a:lnSpc>
              <a:buFont typeface="Arial"/>
              <a:buChar char="•"/>
            </a:pPr>
            <a:r>
              <a:rPr lang="en-US" sz="1600">
                <a:solidFill>
                  <a:srgbClr val="000000"/>
                </a:solidFill>
              </a:rPr>
              <a:t>Notes Upload and Organization</a:t>
            </a:r>
            <a:endParaRPr lang="en-GB" sz="1600">
              <a:solidFill>
                <a:srgbClr val="000000"/>
              </a:solidFill>
            </a:endParaRPr>
          </a:p>
          <a:p>
            <a:pPr marL="290513" indent="-285750">
              <a:lnSpc>
                <a:spcPct val="150000"/>
              </a:lnSpc>
              <a:buFont typeface="Arial"/>
              <a:buChar char="•"/>
            </a:pPr>
            <a:r>
              <a:rPr lang="en-US" sz="1600">
                <a:solidFill>
                  <a:srgbClr val="000000"/>
                </a:solidFill>
              </a:rPr>
              <a:t>Search and Filtering</a:t>
            </a:r>
            <a:endParaRPr lang="en-GB" sz="1600">
              <a:solidFill>
                <a:srgbClr val="000000"/>
              </a:solidFill>
            </a:endParaRPr>
          </a:p>
          <a:p>
            <a:pPr marL="290513" indent="-285750">
              <a:lnSpc>
                <a:spcPct val="150000"/>
              </a:lnSpc>
              <a:buFont typeface="Arial"/>
              <a:buChar char="•"/>
            </a:pPr>
            <a:r>
              <a:rPr lang="en-US" sz="1600">
                <a:solidFill>
                  <a:srgbClr val="000000"/>
                </a:solidFill>
              </a:rPr>
              <a:t>Customization Options</a:t>
            </a:r>
            <a:endParaRPr lang="en-GB" sz="1600">
              <a:solidFill>
                <a:srgbClr val="000000"/>
              </a:solidFill>
            </a:endParaRPr>
          </a:p>
          <a:p>
            <a:pPr marL="290513" indent="-285750">
              <a:lnSpc>
                <a:spcPct val="150000"/>
              </a:lnSpc>
              <a:buFont typeface="Arial"/>
              <a:buChar char="•"/>
            </a:pPr>
            <a:r>
              <a:rPr lang="en-US" sz="1600">
                <a:solidFill>
                  <a:srgbClr val="000000"/>
                </a:solidFill>
              </a:rPr>
              <a:t>Security and Privacy</a:t>
            </a:r>
            <a:endParaRPr lang="en-GB"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4" name="Google Shape;61;g5fab984687_2_0"/>
          <p:cNvSpPr txBox="1">
            <a:spLocks noGrp="1"/>
          </p:cNvSpPr>
          <p:nvPr>
            <p:ph type="title" idx="4294967295"/>
          </p:nvPr>
        </p:nvSpPr>
        <p:spPr>
          <a:xfrm>
            <a:off x="131032" y="682130"/>
            <a:ext cx="9135151" cy="391819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br>
              <a:rPr lang="en-US" sz="1600" b="1">
                <a:solidFill>
                  <a:srgbClr val="213163"/>
                </a:solidFill>
              </a:rPr>
            </a:br>
            <a:r>
              <a:rPr lang="en-US" sz="1600" b="1">
                <a:solidFill>
                  <a:srgbClr val="213163"/>
                </a:solidFill>
              </a:rPr>
              <a:t>     </a:t>
            </a:r>
            <a:endParaRPr lang="en-IN" sz="1600"/>
          </a:p>
        </p:txBody>
      </p:sp>
      <p:sp>
        <p:nvSpPr>
          <p:cNvPr id="1048605"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1048606" name="TextBox 1048605"/>
          <p:cNvSpPr txBox="1"/>
          <p:nvPr/>
        </p:nvSpPr>
        <p:spPr>
          <a:xfrm>
            <a:off x="205274" y="1102220"/>
            <a:ext cx="8874049" cy="1005840"/>
          </a:xfrm>
          <a:prstGeom prst="rect">
            <a:avLst/>
          </a:prstGeom>
        </p:spPr>
        <p:txBody>
          <a:bodyPr wrap="square" rtlCol="0">
            <a:spAutoFit/>
          </a:bodyPr>
          <a:lstStyle/>
          <a:p>
            <a:pPr marL="4763" indent="0">
              <a:lnSpc>
                <a:spcPct val="150000"/>
              </a:lnSpc>
              <a:buNone/>
            </a:pPr>
            <a:r>
              <a:rPr lang="en-US" sz="1400" b="1">
                <a:solidFill>
                  <a:srgbClr val="000000"/>
                </a:solidFill>
              </a:rPr>
              <a:t>User Authentication and Profile Management:</a:t>
            </a:r>
            <a:endParaRPr lang="en-GB" sz="1400" b="1">
              <a:solidFill>
                <a:srgbClr val="000000"/>
              </a:solidFill>
            </a:endParaRPr>
          </a:p>
          <a:p>
            <a:pPr marL="4763" indent="0">
              <a:lnSpc>
                <a:spcPct val="150000"/>
              </a:lnSpc>
              <a:buNone/>
            </a:pPr>
            <a:r>
              <a:rPr lang="en-US" sz="1400">
                <a:solidFill>
                  <a:srgbClr val="000000"/>
                </a:solidFill>
              </a:rPr>
              <a:t>                  Implement user registration and login functionalities using Django's built-in authentication system.</a:t>
            </a:r>
            <a:endParaRPr lang="en-GB" sz="1400">
              <a:solidFill>
                <a:srgbClr val="000000"/>
              </a:solidFill>
            </a:endParaRPr>
          </a:p>
          <a:p>
            <a:pPr marL="4763" indent="0">
              <a:lnSpc>
                <a:spcPct val="150000"/>
              </a:lnSpc>
              <a:buNone/>
            </a:pPr>
            <a:r>
              <a:rPr lang="en-US" sz="1400">
                <a:solidFill>
                  <a:srgbClr val="000000"/>
                </a:solidFill>
              </a:rPr>
              <a:t>                Allow users to manage their profiles, including profile pictures, contact information, and preferences.</a:t>
            </a:r>
            <a:endParaRPr lang="en-GB" sz="1400">
              <a:solidFill>
                <a:srgbClr val="000000"/>
              </a:solidFill>
            </a:endParaRPr>
          </a:p>
        </p:txBody>
      </p:sp>
      <p:sp>
        <p:nvSpPr>
          <p:cNvPr id="1048607" name="TextBox 1048606"/>
          <p:cNvSpPr txBox="1"/>
          <p:nvPr/>
        </p:nvSpPr>
        <p:spPr>
          <a:xfrm>
            <a:off x="138532" y="2108060"/>
            <a:ext cx="8599456" cy="1615440"/>
          </a:xfrm>
          <a:prstGeom prst="rect">
            <a:avLst/>
          </a:prstGeom>
        </p:spPr>
        <p:txBody>
          <a:bodyPr wrap="square" rtlCol="0">
            <a:spAutoFit/>
          </a:bodyPr>
          <a:lstStyle/>
          <a:p>
            <a:pPr>
              <a:lnSpc>
                <a:spcPct val="150000"/>
              </a:lnSpc>
            </a:pPr>
            <a:r>
              <a:rPr lang="en-US" sz="1400" b="1">
                <a:solidFill>
                  <a:srgbClr val="000000"/>
                </a:solidFill>
              </a:rPr>
              <a:t>Notes Management</a:t>
            </a:r>
            <a:r>
              <a:rPr lang="en-US" sz="1400">
                <a:solidFill>
                  <a:srgbClr val="000000"/>
                </a:solidFill>
              </a:rPr>
              <a:t>:</a:t>
            </a:r>
            <a:endParaRPr lang="en-GB" sz="2800">
              <a:solidFill>
                <a:srgbClr val="000000"/>
              </a:solidFill>
            </a:endParaRPr>
          </a:p>
          <a:p>
            <a:pPr>
              <a:lnSpc>
                <a:spcPct val="150000"/>
              </a:lnSpc>
            </a:pPr>
            <a:r>
              <a:rPr lang="en-US" sz="1400">
                <a:solidFill>
                  <a:srgbClr val="000000"/>
                </a:solidFill>
              </a:rPr>
              <a:t>               Develop a user-friendly interface for uploading notes, including support for various file formats such as PDFs, documents, and images.</a:t>
            </a:r>
            <a:endParaRPr lang="en-GB" sz="2800">
              <a:solidFill>
                <a:srgbClr val="000000"/>
              </a:solidFill>
            </a:endParaRPr>
          </a:p>
          <a:p>
            <a:pPr>
              <a:lnSpc>
                <a:spcPct val="150000"/>
              </a:lnSpc>
            </a:pPr>
            <a:r>
              <a:rPr lang="en-US" sz="1400">
                <a:solidFill>
                  <a:srgbClr val="000000"/>
                </a:solidFill>
              </a:rPr>
              <a:t>               Implement features for organizing notes into categories, subjects, or custom tags for easy navigation and search.</a:t>
            </a:r>
            <a:endParaRPr lang="en-GB" sz="2800">
              <a:solidFill>
                <a:srgbClr val="000000"/>
              </a:solidFill>
            </a:endParaRPr>
          </a:p>
        </p:txBody>
      </p:sp>
      <p:sp>
        <p:nvSpPr>
          <p:cNvPr id="1048608" name="TextBox 1048607"/>
          <p:cNvSpPr txBox="1"/>
          <p:nvPr/>
        </p:nvSpPr>
        <p:spPr>
          <a:xfrm>
            <a:off x="131032" y="3723499"/>
            <a:ext cx="8726337" cy="1310639"/>
          </a:xfrm>
          <a:prstGeom prst="rect">
            <a:avLst/>
          </a:prstGeom>
        </p:spPr>
        <p:txBody>
          <a:bodyPr wrap="square" rtlCol="0">
            <a:spAutoFit/>
          </a:bodyPr>
          <a:lstStyle/>
          <a:p>
            <a:pPr>
              <a:lnSpc>
                <a:spcPct val="150000"/>
              </a:lnSpc>
            </a:pPr>
            <a:r>
              <a:rPr lang="en-US" sz="1400" b="1">
                <a:solidFill>
                  <a:srgbClr val="000000"/>
                </a:solidFill>
              </a:rPr>
              <a:t>Search and Filtering:</a:t>
            </a:r>
            <a:endParaRPr lang="en-GB" sz="1400" b="1">
              <a:solidFill>
                <a:srgbClr val="000000"/>
              </a:solidFill>
            </a:endParaRPr>
          </a:p>
          <a:p>
            <a:pPr>
              <a:lnSpc>
                <a:spcPct val="150000"/>
              </a:lnSpc>
            </a:pPr>
            <a:r>
              <a:rPr lang="en-US" sz="1400">
                <a:solidFill>
                  <a:srgbClr val="000000"/>
                </a:solidFill>
              </a:rPr>
              <a:t>                 Develop robust search functionality to allow users to search for notes based on keywords, categories, tags, or user-specific filters.</a:t>
            </a:r>
            <a:endParaRPr lang="en-GB" sz="1400">
              <a:solidFill>
                <a:srgbClr val="000000"/>
              </a:solidFill>
            </a:endParaRPr>
          </a:p>
          <a:p>
            <a:pPr>
              <a:lnSpc>
                <a:spcPct val="150000"/>
              </a:lnSpc>
            </a:pPr>
            <a:r>
              <a:rPr lang="en-US" sz="1400">
                <a:solidFill>
                  <a:srgbClr val="000000"/>
                </a:solidFill>
              </a:rPr>
              <a:t>                Implement advanced filtering options to refine search results and improve user experience.</a:t>
            </a:r>
            <a:endParaRPr lang="en-GB"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0"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1" name="TextBox 1048600"/>
          <p:cNvSpPr txBox="1"/>
          <p:nvPr/>
        </p:nvSpPr>
        <p:spPr>
          <a:xfrm>
            <a:off x="0" y="645111"/>
            <a:ext cx="8874201" cy="1615440"/>
          </a:xfrm>
          <a:prstGeom prst="rect">
            <a:avLst/>
          </a:prstGeom>
        </p:spPr>
        <p:txBody>
          <a:bodyPr wrap="square" rtlCol="0">
            <a:spAutoFit/>
          </a:bodyPr>
          <a:lstStyle/>
          <a:p>
            <a:pPr>
              <a:lnSpc>
                <a:spcPct val="150000"/>
              </a:lnSpc>
            </a:pPr>
            <a:r>
              <a:rPr lang="en-US" sz="1400" b="1">
                <a:solidFill>
                  <a:srgbClr val="000000"/>
                </a:solidFill>
              </a:rPr>
              <a:t>Security and Privacy:</a:t>
            </a:r>
            <a:endParaRPr lang="en-GB" sz="1400" b="1">
              <a:solidFill>
                <a:srgbClr val="000000"/>
              </a:solidFill>
            </a:endParaRPr>
          </a:p>
          <a:p>
            <a:pPr>
              <a:lnSpc>
                <a:spcPct val="150000"/>
              </a:lnSpc>
            </a:pPr>
            <a:r>
              <a:rPr lang="en-US" sz="1400">
                <a:solidFill>
                  <a:srgbClr val="000000"/>
                </a:solidFill>
              </a:rPr>
              <a:t>                 Ensure data security through secure authentication methods, encrypted data storage, and HTTPS protocol for secure communication.</a:t>
            </a:r>
            <a:endParaRPr lang="en-GB" sz="1400">
              <a:solidFill>
                <a:srgbClr val="000000"/>
              </a:solidFill>
            </a:endParaRPr>
          </a:p>
          <a:p>
            <a:pPr>
              <a:lnSpc>
                <a:spcPct val="150000"/>
              </a:lnSpc>
            </a:pPr>
            <a:r>
              <a:rPr lang="en-US" sz="1400">
                <a:solidFill>
                  <a:srgbClr val="000000"/>
                </a:solidFill>
              </a:rPr>
              <a:t>                Implement access control mechanisms to manage permissions for sharing notes, ensuring privacy and confidentiality</a:t>
            </a:r>
            <a:endParaRPr lang="en-GB" sz="1400">
              <a:solidFill>
                <a:srgbClr val="000000"/>
              </a:solidFill>
            </a:endParaRPr>
          </a:p>
        </p:txBody>
      </p:sp>
      <p:sp>
        <p:nvSpPr>
          <p:cNvPr id="1048602" name="TextBox 1048601"/>
          <p:cNvSpPr txBox="1"/>
          <p:nvPr/>
        </p:nvSpPr>
        <p:spPr>
          <a:xfrm>
            <a:off x="156313" y="2368271"/>
            <a:ext cx="8831375" cy="1310639"/>
          </a:xfrm>
          <a:prstGeom prst="rect">
            <a:avLst/>
          </a:prstGeom>
        </p:spPr>
        <p:txBody>
          <a:bodyPr wrap="square" rtlCol="0">
            <a:spAutoFit/>
          </a:bodyPr>
          <a:lstStyle/>
          <a:p>
            <a:pPr>
              <a:lnSpc>
                <a:spcPct val="150000"/>
              </a:lnSpc>
            </a:pPr>
            <a:r>
              <a:rPr lang="en-US" sz="1400" b="1">
                <a:solidFill>
                  <a:srgbClr val="000000"/>
                </a:solidFill>
              </a:rPr>
              <a:t>Responsive Design and Cross-Platform Compatibility:</a:t>
            </a:r>
            <a:endParaRPr lang="en-GB" sz="1400" b="1">
              <a:solidFill>
                <a:srgbClr val="000000"/>
              </a:solidFill>
            </a:endParaRPr>
          </a:p>
          <a:p>
            <a:pPr>
              <a:lnSpc>
                <a:spcPct val="150000"/>
              </a:lnSpc>
            </a:pPr>
            <a:r>
              <a:rPr lang="en-US" sz="1400">
                <a:solidFill>
                  <a:srgbClr val="000000"/>
                </a:solidFill>
              </a:rPr>
              <a:t>                 Design the web application with a responsive layout to ensure compatibility and optimal user experience across devices, including desktops, tablets, and mobile phones.</a:t>
            </a:r>
            <a:endParaRPr lang="en-GB" sz="1400">
              <a:solidFill>
                <a:srgbClr val="000000"/>
              </a:solidFill>
            </a:endParaRPr>
          </a:p>
          <a:p>
            <a:pPr>
              <a:lnSpc>
                <a:spcPct val="150000"/>
              </a:lnSpc>
            </a:pPr>
            <a:r>
              <a:rPr lang="en-US" sz="1400">
                <a:solidFill>
                  <a:srgbClr val="000000"/>
                </a:solidFill>
              </a:rPr>
              <a:t>                 Utilize HTML5, CSS3, and JavaScript frameworks like Bootstrap for responsive design and interactivity.</a:t>
            </a:r>
            <a:endParaRPr lang="en-GB"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59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59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3"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4"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593"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594"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29"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58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2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81" name="TextBox 1048680"/>
          <p:cNvSpPr txBox="1"/>
          <p:nvPr/>
        </p:nvSpPr>
        <p:spPr>
          <a:xfrm>
            <a:off x="383631" y="1206121"/>
            <a:ext cx="1708266" cy="294641"/>
          </a:xfrm>
          <a:prstGeom prst="rect">
            <a:avLst/>
          </a:prstGeom>
        </p:spPr>
        <p:txBody>
          <a:bodyPr wrap="square" rtlCol="0">
            <a:spAutoFit/>
          </a:bodyPr>
          <a:lstStyle/>
          <a:p>
            <a:r>
              <a:rPr lang="en-US" sz="1400" b="1">
                <a:solidFill>
                  <a:srgbClr val="000000"/>
                </a:solidFill>
              </a:rPr>
              <a:t>Data Modeling:</a:t>
            </a:r>
            <a:endParaRPr lang="en-GB" sz="1400" b="1">
              <a:solidFill>
                <a:srgbClr val="000000"/>
              </a:solidFill>
            </a:endParaRPr>
          </a:p>
        </p:txBody>
      </p:sp>
      <p:sp>
        <p:nvSpPr>
          <p:cNvPr id="1048682" name="TextBox 1048681"/>
          <p:cNvSpPr txBox="1"/>
          <p:nvPr/>
        </p:nvSpPr>
        <p:spPr>
          <a:xfrm>
            <a:off x="857499" y="1500761"/>
            <a:ext cx="4000000" cy="904240"/>
          </a:xfrm>
          <a:prstGeom prst="rect">
            <a:avLst/>
          </a:prstGeom>
        </p:spPr>
        <p:txBody>
          <a:bodyPr wrap="square" rtlCol="0">
            <a:spAutoFit/>
          </a:bodyPr>
          <a:lstStyle/>
          <a:p>
            <a:pPr marL="290513" indent="-285750">
              <a:buFont typeface="Arial"/>
              <a:buChar char="•"/>
            </a:pPr>
            <a:r>
              <a:rPr lang="en-US" sz="1400">
                <a:solidFill>
                  <a:srgbClr val="000000"/>
                </a:solidFill>
              </a:rPr>
              <a:t>User Model</a:t>
            </a:r>
            <a:endParaRPr lang="en-GB" sz="1400">
              <a:solidFill>
                <a:srgbClr val="000000"/>
              </a:solidFill>
            </a:endParaRPr>
          </a:p>
          <a:p>
            <a:pPr marL="290513" indent="-285750">
              <a:buFont typeface="Arial"/>
              <a:buChar char="•"/>
            </a:pPr>
            <a:r>
              <a:rPr lang="en-US" sz="1400">
                <a:solidFill>
                  <a:srgbClr val="000000"/>
                </a:solidFill>
              </a:rPr>
              <a:t>Note ModelS</a:t>
            </a:r>
            <a:endParaRPr lang="en-GB" sz="1400">
              <a:solidFill>
                <a:srgbClr val="000000"/>
              </a:solidFill>
            </a:endParaRPr>
          </a:p>
          <a:p>
            <a:pPr marL="290513" indent="-285750">
              <a:buFont typeface="Arial"/>
              <a:buChar char="•"/>
            </a:pPr>
            <a:r>
              <a:rPr lang="en-US" sz="1400">
                <a:solidFill>
                  <a:srgbClr val="000000"/>
                </a:solidFill>
              </a:rPr>
              <a:t>earch Model</a:t>
            </a:r>
            <a:endParaRPr lang="en-GB" sz="1400">
              <a:solidFill>
                <a:srgbClr val="000000"/>
              </a:solidFill>
            </a:endParaRPr>
          </a:p>
          <a:p>
            <a:pPr marL="290513" indent="-285750">
              <a:buFont typeface="Arial"/>
              <a:buChar char="•"/>
            </a:pPr>
            <a:r>
              <a:rPr lang="en-US" sz="1400">
                <a:solidFill>
                  <a:srgbClr val="000000"/>
                </a:solidFill>
              </a:rPr>
              <a:t>Activity Log Mode</a:t>
            </a:r>
            <a:endParaRPr lang="en-GB" sz="1400">
              <a:solidFill>
                <a:srgbClr val="000000"/>
              </a:solidFill>
            </a:endParaRPr>
          </a:p>
        </p:txBody>
      </p:sp>
      <p:sp>
        <p:nvSpPr>
          <p:cNvPr id="1048683" name="TextBox 1048682"/>
          <p:cNvSpPr txBox="1"/>
          <p:nvPr/>
        </p:nvSpPr>
        <p:spPr>
          <a:xfrm>
            <a:off x="383631" y="2531699"/>
            <a:ext cx="4000000" cy="294640"/>
          </a:xfrm>
          <a:prstGeom prst="rect">
            <a:avLst/>
          </a:prstGeom>
        </p:spPr>
        <p:txBody>
          <a:bodyPr wrap="square" rtlCol="0">
            <a:spAutoFit/>
          </a:bodyPr>
          <a:lstStyle/>
          <a:p>
            <a:r>
              <a:rPr lang="en-US" sz="1400" b="1">
                <a:solidFill>
                  <a:srgbClr val="000000"/>
                </a:solidFill>
              </a:rPr>
              <a:t>Result </a:t>
            </a:r>
            <a:endParaRPr lang="en-GB" sz="1400" b="1">
              <a:solidFill>
                <a:srgbClr val="000000"/>
              </a:solidFill>
            </a:endParaRPr>
          </a:p>
        </p:txBody>
      </p:sp>
      <p:sp>
        <p:nvSpPr>
          <p:cNvPr id="1048684" name="TextBox 1048683"/>
          <p:cNvSpPr txBox="1"/>
          <p:nvPr/>
        </p:nvSpPr>
        <p:spPr>
          <a:xfrm>
            <a:off x="857499" y="2793695"/>
            <a:ext cx="7104283" cy="396240"/>
          </a:xfrm>
          <a:prstGeom prst="rect">
            <a:avLst/>
          </a:prstGeom>
        </p:spPr>
        <p:txBody>
          <a:bodyPr wrap="square" rtlCol="0">
            <a:spAutoFit/>
          </a:bodyPr>
          <a:lstStyle/>
          <a:p>
            <a:pPr marL="290513" indent="-285750">
              <a:lnSpc>
                <a:spcPct val="150000"/>
              </a:lnSpc>
              <a:buFont typeface="Arial"/>
              <a:buChar char="•"/>
            </a:pPr>
            <a:r>
              <a:rPr lang="en-US" sz="1400">
                <a:solidFill>
                  <a:srgbClr val="000000"/>
                </a:solidFill>
              </a:rPr>
              <a:t>A fully functional web application accessible via web browsers on various devices.</a:t>
            </a:r>
            <a:endParaRPr lang="en-GB" sz="1400">
              <a:solidFill>
                <a:srgbClr val="000000"/>
              </a:solidFill>
            </a:endParaRPr>
          </a:p>
        </p:txBody>
      </p:sp>
      <p:sp>
        <p:nvSpPr>
          <p:cNvPr id="1048685" name="TextBox 1048684"/>
          <p:cNvSpPr txBox="1"/>
          <p:nvPr/>
        </p:nvSpPr>
        <p:spPr>
          <a:xfrm>
            <a:off x="857498" y="3088336"/>
            <a:ext cx="7541568" cy="396239"/>
          </a:xfrm>
          <a:prstGeom prst="rect">
            <a:avLst/>
          </a:prstGeom>
        </p:spPr>
        <p:txBody>
          <a:bodyPr wrap="square" rtlCol="0">
            <a:spAutoFit/>
          </a:bodyPr>
          <a:lstStyle/>
          <a:p>
            <a:pPr marL="290513" indent="-285750">
              <a:lnSpc>
                <a:spcPct val="150000"/>
              </a:lnSpc>
              <a:buFont typeface="Arial"/>
              <a:buChar char="•"/>
            </a:pPr>
            <a:r>
              <a:rPr lang="en-US" sz="1400">
                <a:solidFill>
                  <a:srgbClr val="000000"/>
                </a:solidFill>
              </a:rPr>
              <a:t>User-friendly interface for uploading, organizing, sharing, and collaborating on notes.</a:t>
            </a:r>
            <a:endParaRPr lang="en-GB" sz="1400">
              <a:solidFill>
                <a:srgbClr val="000000"/>
              </a:solidFill>
            </a:endParaRPr>
          </a:p>
        </p:txBody>
      </p:sp>
      <p:sp>
        <p:nvSpPr>
          <p:cNvPr id="1048686" name="TextBox 1048685"/>
          <p:cNvSpPr txBox="1"/>
          <p:nvPr/>
        </p:nvSpPr>
        <p:spPr>
          <a:xfrm>
            <a:off x="857498" y="3384282"/>
            <a:ext cx="7234170" cy="701040"/>
          </a:xfrm>
          <a:prstGeom prst="rect">
            <a:avLst/>
          </a:prstGeom>
        </p:spPr>
        <p:txBody>
          <a:bodyPr wrap="square" rtlCol="0">
            <a:spAutoFit/>
          </a:bodyPr>
          <a:lstStyle/>
          <a:p>
            <a:pPr marL="290513" indent="-285750">
              <a:lnSpc>
                <a:spcPct val="150000"/>
              </a:lnSpc>
              <a:buFont typeface="Arial"/>
              <a:buChar char="•"/>
            </a:pPr>
            <a:r>
              <a:rPr lang="en-US" sz="1400">
                <a:solidFill>
                  <a:srgbClr val="000000"/>
                </a:solidFill>
              </a:rPr>
              <a:t>Secure authentication and access control mechanisms to protect user data and ensure privacy.</a:t>
            </a:r>
            <a:endParaRPr lang="en-GB" sz="140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6E6BDA-2B05-4592-80EF-9A98959A1E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TotalTime>
  <Words>824</Words>
  <Application>Microsoft Office PowerPoint</Application>
  <PresentationFormat>On-screen Show (16:9)</PresentationFormat>
  <Paragraphs>74</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          In the realm of collaborative learning and knowledge exchange, the development of a web application for sharing notes plays a pivotal role. This abstract presents the conceptualization and implementation of such a platform using the Django framework. The web application is designed to facilitate seamless sharing and collaboration among users in creating, editing, and managing notes. The key features include user authentication, note creation and editing, sharing notes with specific users or groups, real-time collaboration, version control, and access management. Utilizing Django's powerful MVC architecture, the application ensures robust security measures, such as user authentication and authorization, to safeguard user data and privacy. The integration of Django's ORM simplifies database management, enabling efficient storage and retrieval of notes and user information. Furthermore, the web application leverages Django's templating engine to create dynamic and responsive user interfaces, enhancing the user experience across devices . Access management features enable users to share notes selectively, maintaining confidentiality and control over shared content.</vt:lpstr>
      <vt:lpstr>Problem Statement            The objective of this project is to develop a notes sharing web application using the Django framework.This project aims to address the limitations in existing platform by creating a user-friendly and feature-rich web application specifically designed for sharing, organizing, and collaborating on academic notes             The key challenges that this project will  include:                 </vt:lpstr>
      <vt:lpstr>Project Overview            The project aims to develop a web application using the Django framework that facilitates the sharing, organization, and collaboration of academic notes. Key Features: </vt:lpstr>
      <vt:lpstr>Proposed Solution      </vt:lpstr>
      <vt:lpstr>PowerPoint Presentation</vt:lpstr>
      <vt:lpstr>Technology Used</vt:lpstr>
      <vt:lpstr>Modelling &amp; Results</vt:lpstr>
      <vt:lpstr>User Signup Form</vt:lpstr>
      <vt:lpstr>Admin Login  Page</vt:lpstr>
      <vt:lpstr>Logged in Successfully Message </vt:lpstr>
      <vt:lpstr>Admin Home Page</vt:lpstr>
      <vt:lpstr> Password Changing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Subhika Thangavel</cp:lastModifiedBy>
  <cp:revision>2</cp:revision>
  <dcterms:created xsi:type="dcterms:W3CDTF">2024-04-07T08:59:12Z</dcterms:created>
  <dcterms:modified xsi:type="dcterms:W3CDTF">2024-04-10T13:08:18Z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2129adcc68aa44198d14a3f434e0139c</vt:lpwstr>
  </property>
</Properties>
</file>