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88" r:id="rId6"/>
    <p:sldId id="279" r:id="rId7"/>
    <p:sldId id="290" r:id="rId8"/>
    <p:sldId id="289" r:id="rId9"/>
    <p:sldId id="282" r:id="rId10"/>
    <p:sldId id="291" r:id="rId11"/>
    <p:sldId id="287" r:id="rId12"/>
    <p:sldId id="292" r:id="rId13"/>
    <p:sldId id="293"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E9A71-2768-55C3-F8DB-5E899C626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2312D-1675-4935-0261-FAE9C80D3D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7D318F-0663-419B-5965-7BECA38EB1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1417B0-8776-C111-A524-7787FB6650AD}"/>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707444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82DAF-5397-BBBF-0798-13904C4C9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ADC0-1411-58B2-9BA7-0CEE5CA61E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30A74B-D8D1-CEFA-2F43-046B258F21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E214E1-6CF2-42BC-E951-8E804F9FCA0C}"/>
              </a:ext>
            </a:extLst>
          </p:cNvPr>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67911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33311-DF7A-041B-4CC4-86AB0C01B8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BE838-876A-25AD-CB4B-DCB3B966E1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455CB-FBE8-6FC1-0660-4A10C81D64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D6797C-7F11-B0D1-075C-FED41317EA68}"/>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65484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36B7C-7531-428A-1E79-FF7E59F16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BBB650-7A8B-9CB1-4B1F-62346A8D6A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732943-6E81-5C49-B793-88FB5BB50F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EC5B7C-2C2A-958C-C91B-7D492E488F3A}"/>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3905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5BD58-7353-CBD1-76E5-D931AA7355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3DA4E-CBEB-08F0-5EC3-106658B3F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5025A3-D86B-92A7-F807-DD142E1122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0E5CE0-2A55-8830-7CF6-DA89B9C367DB}"/>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41663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86EC6-B715-180F-C6F2-70708522F8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BBFCBB-C71D-B0B9-BE88-20FEE2FFB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0D83D-7231-1095-FE76-0C18217A75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948D49-E40D-546A-9308-D627192BD18F}"/>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229235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783634"/>
            <a:ext cx="9144000" cy="2387600"/>
          </a:xfrm>
        </p:spPr>
        <p:txBody>
          <a:bodyPr lIns="0" tIns="0" rIns="0" bIns="0" anchor="t">
            <a:spAutoFit/>
          </a:bodyPr>
          <a:lstStyle/>
          <a:p>
            <a:r>
              <a:rPr lang="en-US" b="1" dirty="0">
                <a:solidFill>
                  <a:schemeClr val="bg1"/>
                </a:solidFill>
              </a:rPr>
              <a:t>Sales Dataset Analysis – Advanced Excel Project</a:t>
            </a:r>
            <a:endParaRPr lang="en-US" dirty="0">
              <a:solidFill>
                <a:schemeClr val="accent4"/>
              </a:solidFill>
            </a:endParaRPr>
          </a:p>
        </p:txBody>
      </p:sp>
      <p:sp>
        <p:nvSpPr>
          <p:cNvPr id="6" name="Subtitle 5">
            <a:extLst>
              <a:ext uri="{FF2B5EF4-FFF2-40B4-BE49-F238E27FC236}">
                <a16:creationId xmlns:a16="http://schemas.microsoft.com/office/drawing/2014/main" id="{9BD2D674-618E-BD7E-2AF1-D84DC7AEF9EF}"/>
              </a:ext>
            </a:extLst>
          </p:cNvPr>
          <p:cNvSpPr>
            <a:spLocks noGrp="1"/>
          </p:cNvSpPr>
          <p:nvPr>
            <p:ph type="subTitle" idx="1"/>
          </p:nvPr>
        </p:nvSpPr>
        <p:spPr>
          <a:xfrm>
            <a:off x="8568614" y="5307144"/>
            <a:ext cx="3458547" cy="1366513"/>
          </a:xfrm>
        </p:spPr>
        <p:txBody>
          <a:bodyPr>
            <a:normAutofit/>
          </a:bodyPr>
          <a:lstStyle/>
          <a:p>
            <a:pPr algn="l"/>
            <a:r>
              <a:rPr lang="en-IN" dirty="0">
                <a:solidFill>
                  <a:schemeClr val="bg1"/>
                </a:solidFill>
              </a:rPr>
              <a:t>SUBHIKSHA</a:t>
            </a:r>
          </a:p>
          <a:p>
            <a:pPr algn="l"/>
            <a:r>
              <a:rPr lang="en-IN" dirty="0">
                <a:solidFill>
                  <a:schemeClr val="bg1"/>
                </a:solidFill>
              </a:rPr>
              <a:t>13-12-2024</a:t>
            </a:r>
          </a:p>
          <a:p>
            <a:pPr algn="l"/>
            <a:r>
              <a:rPr lang="en-IN" dirty="0">
                <a:solidFill>
                  <a:schemeClr val="bg1"/>
                </a:solidFill>
              </a:rPr>
              <a:t>DADS OCTOBER BATCH</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44163" y="577444"/>
            <a:ext cx="503673" cy="467586"/>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1B12A-1750-AAE6-E6A6-BE58F777E3A4}"/>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0B738F9A-882F-FAC0-E764-7EA5BA1FEB19}"/>
              </a:ext>
            </a:extLst>
          </p:cNvPr>
          <p:cNvSpPr>
            <a:spLocks noGrp="1"/>
          </p:cNvSpPr>
          <p:nvPr>
            <p:ph type="title"/>
          </p:nvPr>
        </p:nvSpPr>
        <p:spPr/>
        <p:txBody>
          <a:bodyPr/>
          <a:lstStyle/>
          <a:p>
            <a:r>
              <a:rPr lang="en-US" dirty="0"/>
              <a:t>Project analysis slide 5</a:t>
            </a:r>
          </a:p>
        </p:txBody>
      </p:sp>
      <p:sp>
        <p:nvSpPr>
          <p:cNvPr id="16" name="Content Placeholder 15">
            <a:extLst>
              <a:ext uri="{FF2B5EF4-FFF2-40B4-BE49-F238E27FC236}">
                <a16:creationId xmlns:a16="http://schemas.microsoft.com/office/drawing/2014/main" id="{261D32F9-191D-F5E8-2E65-BE6B929F9F33}"/>
              </a:ext>
            </a:extLst>
          </p:cNvPr>
          <p:cNvSpPr>
            <a:spLocks noGrp="1"/>
          </p:cNvSpPr>
          <p:nvPr>
            <p:ph idx="1"/>
          </p:nvPr>
        </p:nvSpPr>
        <p:spPr>
          <a:xfrm>
            <a:off x="838200" y="1298494"/>
            <a:ext cx="10619792" cy="4962337"/>
          </a:xfrm>
        </p:spPr>
        <p:txBody>
          <a:bodyPr>
            <a:normAutofit/>
          </a:bodyPr>
          <a:lstStyle/>
          <a:p>
            <a:pPr marL="0" indent="0">
              <a:buNone/>
            </a:pPr>
            <a:r>
              <a:rPr lang="en-IN" b="1" dirty="0">
                <a:solidFill>
                  <a:schemeClr val="accent5">
                    <a:lumMod val="50000"/>
                  </a:schemeClr>
                </a:solidFill>
              </a:rPr>
              <a:t>Recommendations</a:t>
            </a:r>
          </a:p>
          <a:p>
            <a:pPr algn="just">
              <a:lnSpc>
                <a:spcPct val="150000"/>
              </a:lnSpc>
              <a:buFont typeface="Wingdings" panose="05000000000000000000" pitchFamily="2" charset="2"/>
              <a:buChar char="§"/>
            </a:pPr>
            <a:r>
              <a:rPr lang="en-IN" sz="2000"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store should </a:t>
            </a:r>
            <a:r>
              <a:rPr lang="en-IN" sz="2000" b="1"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increase the promotions</a:t>
            </a:r>
            <a:r>
              <a:rPr lang="en-IN" sz="2000"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in the month of </a:t>
            </a:r>
            <a:r>
              <a:rPr lang="en-IN" sz="2000" b="1"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January, February, November and December</a:t>
            </a:r>
            <a:r>
              <a:rPr lang="en-IN" sz="2000"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to maintain a good average total revenue.</a:t>
            </a:r>
          </a:p>
          <a:p>
            <a:pPr algn="just">
              <a:lnSpc>
                <a:spcPct val="150000"/>
              </a:lnSpc>
              <a:buFont typeface="Wingdings" panose="05000000000000000000" pitchFamily="2" charset="2"/>
              <a:buChar char="§"/>
            </a:pP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store should </a:t>
            </a:r>
            <a:r>
              <a:rPr lang="en-IN" sz="20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focus on the quality </a:t>
            </a: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of the products to </a:t>
            </a:r>
            <a:r>
              <a:rPr lang="en-IN" sz="20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reduce the return rates</a:t>
            </a: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buFont typeface="Wingdings" panose="05000000000000000000" pitchFamily="2" charset="2"/>
              <a:buChar char="§"/>
            </a:pP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store should also provide </a:t>
            </a:r>
            <a:r>
              <a:rPr lang="en-IN" sz="20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advertisements</a:t>
            </a: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regarding the </a:t>
            </a:r>
            <a:r>
              <a:rPr lang="en-IN" sz="20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online store </a:t>
            </a: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to boost the number of orders placed and the sales.</a:t>
            </a:r>
          </a:p>
          <a:p>
            <a:pPr algn="just">
              <a:lnSpc>
                <a:spcPct val="150000"/>
              </a:lnSpc>
              <a:buFont typeface="Wingdings" panose="05000000000000000000" pitchFamily="2" charset="2"/>
              <a:buChar char="§"/>
            </a:pP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One of the way of increasing the sales in the Online store is to </a:t>
            </a:r>
            <a:r>
              <a:rPr lang="en-IN" sz="20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increase the Discount rate </a:t>
            </a: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to attract a large number of </a:t>
            </a:r>
            <a:r>
              <a:rPr lang="en-IN" sz="20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customers worldwide</a:t>
            </a:r>
            <a:r>
              <a:rPr lang="en-IN" sz="20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3600" b="1" dirty="0">
              <a:solidFill>
                <a:schemeClr val="tx1">
                  <a:lumMod val="95000"/>
                  <a:lumOff val="5000"/>
                </a:schemeClr>
              </a:solidFill>
              <a:latin typeface="Segoe UI Light" panose="020B0502040204020203" pitchFamily="34" charset="0"/>
              <a:cs typeface="Segoe UI Light" panose="020B0502040204020203" pitchFamily="34" charset="0"/>
            </a:endParaRPr>
          </a:p>
          <a:p>
            <a:pPr marL="0" indent="0">
              <a:buNone/>
            </a:pPr>
            <a:endParaRPr lang="en-IN" b="1" dirty="0">
              <a:solidFill>
                <a:schemeClr val="accent5">
                  <a:lumMod val="50000"/>
                </a:schemeClr>
              </a:solidFill>
            </a:endParaRPr>
          </a:p>
        </p:txBody>
      </p:sp>
      <p:cxnSp>
        <p:nvCxnSpPr>
          <p:cNvPr id="8" name="Straight Connector 7">
            <a:extLst>
              <a:ext uri="{FF2B5EF4-FFF2-40B4-BE49-F238E27FC236}">
                <a16:creationId xmlns:a16="http://schemas.microsoft.com/office/drawing/2014/main" id="{8EB843B2-E482-89B3-6AB3-220754160BB0}"/>
              </a:ext>
              <a:ext uri="{C183D7F6-B498-43B3-948B-1728B52AA6E4}">
                <adec:decorative xmlns:adec="http://schemas.microsoft.com/office/drawing/2017/decorative" val="1"/>
              </a:ext>
            </a:extLst>
          </p:cNvPr>
          <p:cNvCxnSpPr>
            <a:cxnSpLocks/>
          </p:cNvCxnSpPr>
          <p:nvPr/>
        </p:nvCxnSpPr>
        <p:spPr>
          <a:xfrm>
            <a:off x="7968343" y="522898"/>
            <a:ext cx="4223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40DD48C-7966-82D9-BFFC-AF6524D59A35}"/>
              </a:ext>
            </a:extLst>
          </p:cNvPr>
          <p:cNvSpPr txBox="1">
            <a:spLocks/>
          </p:cNvSpPr>
          <p:nvPr/>
        </p:nvSpPr>
        <p:spPr>
          <a:xfrm>
            <a:off x="211494" y="299669"/>
            <a:ext cx="11339804"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2">
                    <a:lumMod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0208215F-7F92-C152-1A91-172A9C0A980C}"/>
              </a:ext>
              <a:ext uri="{C183D7F6-B498-43B3-948B-1728B52AA6E4}">
                <adec:decorative xmlns:adec="http://schemas.microsoft.com/office/drawing/2017/decorative" val="1"/>
              </a:ext>
            </a:extLst>
          </p:cNvPr>
          <p:cNvCxnSpPr>
            <a:cxnSpLocks/>
          </p:cNvCxnSpPr>
          <p:nvPr/>
        </p:nvCxnSpPr>
        <p:spPr>
          <a:xfrm>
            <a:off x="0" y="522898"/>
            <a:ext cx="39095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41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D0000-3DDF-5941-433D-E910D145F181}"/>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05151798-C1B2-9296-6F08-E4C26C756E15}"/>
              </a:ext>
            </a:extLst>
          </p:cNvPr>
          <p:cNvSpPr>
            <a:spLocks noGrp="1"/>
          </p:cNvSpPr>
          <p:nvPr>
            <p:ph type="title"/>
          </p:nvPr>
        </p:nvSpPr>
        <p:spPr/>
        <p:txBody>
          <a:bodyPr/>
          <a:lstStyle/>
          <a:p>
            <a:r>
              <a:rPr lang="en-US" dirty="0"/>
              <a:t>Project analysis slide 5</a:t>
            </a:r>
          </a:p>
        </p:txBody>
      </p:sp>
      <p:sp>
        <p:nvSpPr>
          <p:cNvPr id="16" name="Content Placeholder 15">
            <a:extLst>
              <a:ext uri="{FF2B5EF4-FFF2-40B4-BE49-F238E27FC236}">
                <a16:creationId xmlns:a16="http://schemas.microsoft.com/office/drawing/2014/main" id="{7FB7D18F-0836-BF92-FB44-87BEA3F95CF6}"/>
              </a:ext>
            </a:extLst>
          </p:cNvPr>
          <p:cNvSpPr>
            <a:spLocks noGrp="1"/>
          </p:cNvSpPr>
          <p:nvPr>
            <p:ph idx="1"/>
          </p:nvPr>
        </p:nvSpPr>
        <p:spPr>
          <a:xfrm>
            <a:off x="838200" y="1298495"/>
            <a:ext cx="10515600" cy="4878468"/>
          </a:xfrm>
        </p:spPr>
        <p:txBody>
          <a:bodyPr>
            <a:normAutofit lnSpcReduction="10000"/>
          </a:bodyPr>
          <a:lstStyle/>
          <a:p>
            <a:pPr>
              <a:buFont typeface="Wingdings" panose="05000000000000000000" pitchFamily="2" charset="2"/>
              <a:buChar char="Ø"/>
            </a:pPr>
            <a:r>
              <a:rPr lang="en-IN" b="1" dirty="0">
                <a:solidFill>
                  <a:schemeClr val="accent5">
                    <a:lumMod val="50000"/>
                  </a:schemeClr>
                </a:solidFill>
              </a:rPr>
              <a:t> Project objectives</a:t>
            </a:r>
          </a:p>
          <a:p>
            <a:pPr marL="0" indent="0">
              <a:lnSpc>
                <a:spcPct val="150000"/>
              </a:lnSpc>
              <a:buNone/>
            </a:pPr>
            <a:r>
              <a:rPr lang="en-IN" sz="1800" dirty="0">
                <a:latin typeface="Times New Roman" panose="02020603050405020304" pitchFamily="18" charset="0"/>
                <a:ea typeface="Calibri" panose="020F0502020204030204" pitchFamily="34" charset="0"/>
              </a:rPr>
              <a:t>        </a:t>
            </a:r>
            <a:r>
              <a:rPr lang="en-IN" sz="2000" dirty="0">
                <a:solidFill>
                  <a:schemeClr val="tx1">
                    <a:lumMod val="95000"/>
                    <a:lumOff val="5000"/>
                  </a:schemeClr>
                </a:solidFill>
                <a:latin typeface="Segoe UI Light" panose="020B0502040204020203" pitchFamily="34" charset="0"/>
                <a:ea typeface="Calibri" panose="020F0502020204030204" pitchFamily="34" charset="0"/>
                <a:cs typeface="Segoe UI Light" panose="020B0502040204020203" pitchFamily="34" charset="0"/>
              </a:rPr>
              <a:t>T</a:t>
            </a:r>
            <a:r>
              <a:rPr lang="en-IN" sz="2000" dirty="0">
                <a:solidFill>
                  <a:schemeClr val="tx1">
                    <a:lumMod val="95000"/>
                    <a:lumOff val="5000"/>
                  </a:schemeClr>
                </a:solidFill>
                <a:effectLst/>
                <a:latin typeface="Segoe UI Light" panose="020B0502040204020203" pitchFamily="34" charset="0"/>
                <a:ea typeface="Calibri" panose="020F0502020204030204" pitchFamily="34" charset="0"/>
                <a:cs typeface="Segoe UI Light" panose="020B0502040204020203" pitchFamily="34" charset="0"/>
              </a:rPr>
              <a:t>o analyse the sales performance over the past year, identify trends, and uncover opportunities for growth. We aim to provide actionable insights for the sales management team to optimize strategies and improve performance.</a:t>
            </a:r>
          </a:p>
          <a:p>
            <a:pPr>
              <a:lnSpc>
                <a:spcPct val="150000"/>
              </a:lnSpc>
              <a:buFont typeface="Wingdings" panose="05000000000000000000" pitchFamily="2" charset="2"/>
              <a:buChar char="Ø"/>
            </a:pPr>
            <a:r>
              <a:rPr lang="en-IN" b="1" dirty="0">
                <a:solidFill>
                  <a:schemeClr val="accent5">
                    <a:lumMod val="50000"/>
                  </a:schemeClr>
                </a:solidFill>
                <a:latin typeface="Segoe UI Light" panose="020B0502040204020203" pitchFamily="34" charset="0"/>
                <a:ea typeface="Calibri" panose="020F0502020204030204" pitchFamily="34" charset="0"/>
                <a:cs typeface="Segoe UI Light" panose="020B0502040204020203" pitchFamily="34" charset="0"/>
              </a:rPr>
              <a:t> Goals</a:t>
            </a:r>
          </a:p>
          <a:p>
            <a:pPr>
              <a:lnSpc>
                <a:spcPct val="150000"/>
              </a:lnSpc>
            </a:pPr>
            <a:r>
              <a:rPr lang="en-US" sz="1800" dirty="0"/>
              <a:t>Analyze sales trends over time.  </a:t>
            </a:r>
          </a:p>
          <a:p>
            <a:pPr>
              <a:lnSpc>
                <a:spcPct val="150000"/>
              </a:lnSpc>
            </a:pPr>
            <a:r>
              <a:rPr lang="en-US" sz="1800" dirty="0"/>
              <a:t>Identify high-performing products and sales channels. </a:t>
            </a:r>
          </a:p>
          <a:p>
            <a:pPr>
              <a:lnSpc>
                <a:spcPct val="150000"/>
              </a:lnSpc>
            </a:pPr>
            <a:r>
              <a:rPr lang="en-US" sz="1800" dirty="0"/>
              <a:t>Determine the impact of returns and discounts. </a:t>
            </a:r>
          </a:p>
          <a:p>
            <a:pPr>
              <a:lnSpc>
                <a:spcPct val="150000"/>
              </a:lnSpc>
            </a:pPr>
            <a:r>
              <a:rPr lang="en-US" sz="1800" dirty="0"/>
              <a:t>Create a dynamic dashboard with key metrics. </a:t>
            </a:r>
            <a:endParaRPr lang="en-IN" dirty="0">
              <a:solidFill>
                <a:schemeClr val="tx1">
                  <a:lumMod val="95000"/>
                  <a:lumOff val="5000"/>
                </a:schemeClr>
              </a:solidFill>
              <a:ea typeface="Calibri" panose="020F0502020204030204" pitchFamily="34" charset="0"/>
              <a:cs typeface="Segoe UI Light" panose="020B0502040204020203" pitchFamily="34" charset="0"/>
            </a:endParaRPr>
          </a:p>
          <a:p>
            <a:pPr marL="0" indent="0">
              <a:lnSpc>
                <a:spcPct val="150000"/>
              </a:lnSpc>
              <a:buNone/>
            </a:pPr>
            <a:endParaRPr lang="en-IN" sz="3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cxnSp>
        <p:nvCxnSpPr>
          <p:cNvPr id="8" name="Straight Connector 7">
            <a:extLst>
              <a:ext uri="{FF2B5EF4-FFF2-40B4-BE49-F238E27FC236}">
                <a16:creationId xmlns:a16="http://schemas.microsoft.com/office/drawing/2014/main" id="{E396A9BB-548A-2E07-D924-E9B03C017A4E}"/>
              </a:ext>
              <a:ext uri="{C183D7F6-B498-43B3-948B-1728B52AA6E4}">
                <adec:decorative xmlns:adec="http://schemas.microsoft.com/office/drawing/2017/decorative" val="1"/>
              </a:ext>
            </a:extLst>
          </p:cNvPr>
          <p:cNvCxnSpPr>
            <a:cxnSpLocks/>
          </p:cNvCxnSpPr>
          <p:nvPr/>
        </p:nvCxnSpPr>
        <p:spPr>
          <a:xfrm>
            <a:off x="9190653" y="522898"/>
            <a:ext cx="300134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1DDE0D0-7EFC-BBF6-56DC-56FBE79722C0}"/>
              </a:ext>
            </a:extLst>
          </p:cNvPr>
          <p:cNvSpPr txBox="1">
            <a:spLocks/>
          </p:cNvSpPr>
          <p:nvPr/>
        </p:nvSpPr>
        <p:spPr>
          <a:xfrm>
            <a:off x="211494" y="29966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2">
                    <a:lumMod val="25000"/>
                  </a:schemeClr>
                </a:solidFill>
              </a:rPr>
              <a:t>Project Overview &amp; Objectives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861CBE7-99A6-51E3-A1FD-96627311AA3A}"/>
              </a:ext>
              <a:ext uri="{C183D7F6-B498-43B3-948B-1728B52AA6E4}">
                <adec:decorative xmlns:adec="http://schemas.microsoft.com/office/drawing/2017/decorative" val="1"/>
              </a:ext>
            </a:extLst>
          </p:cNvPr>
          <p:cNvCxnSpPr>
            <a:cxnSpLocks/>
          </p:cNvCxnSpPr>
          <p:nvPr/>
        </p:nvCxnSpPr>
        <p:spPr>
          <a:xfrm>
            <a:off x="0" y="522898"/>
            <a:ext cx="28644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22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ctrTitle"/>
          </p:nvPr>
        </p:nvSpPr>
        <p:spPr/>
        <p:txBody>
          <a:bodyPr/>
          <a:lstStyle/>
          <a:p>
            <a:r>
              <a:rPr lang="en-US" dirty="0"/>
              <a:t>Project analysis slide 5</a:t>
            </a:r>
          </a:p>
        </p:txBody>
      </p:sp>
      <p:sp>
        <p:nvSpPr>
          <p:cNvPr id="23" name="Subtitle 22">
            <a:extLst>
              <a:ext uri="{FF2B5EF4-FFF2-40B4-BE49-F238E27FC236}">
                <a16:creationId xmlns:a16="http://schemas.microsoft.com/office/drawing/2014/main" id="{4906B7F8-EFE2-8BC4-F6A5-F5A04807E452}"/>
              </a:ext>
            </a:extLst>
          </p:cNvPr>
          <p:cNvSpPr>
            <a:spLocks noGrp="1"/>
          </p:cNvSpPr>
          <p:nvPr>
            <p:ph type="subTitle" idx="1"/>
          </p:nvPr>
        </p:nvSpPr>
        <p:spPr>
          <a:xfrm>
            <a:off x="838205" y="1242136"/>
            <a:ext cx="5095875" cy="437716"/>
          </a:xfrm>
        </p:spPr>
        <p:txBody>
          <a:bodyPr/>
          <a:lstStyle/>
          <a:p>
            <a:r>
              <a:rPr lang="en-IN" b="1" dirty="0">
                <a:solidFill>
                  <a:schemeClr val="accent6">
                    <a:lumMod val="75000"/>
                  </a:schemeClr>
                </a:solidFill>
              </a:rPr>
              <a:t>Raw data</a:t>
            </a:r>
          </a:p>
        </p:txBody>
      </p:sp>
      <p:pic>
        <p:nvPicPr>
          <p:cNvPr id="20" name="Content Placeholder 19">
            <a:extLst>
              <a:ext uri="{FF2B5EF4-FFF2-40B4-BE49-F238E27FC236}">
                <a16:creationId xmlns:a16="http://schemas.microsoft.com/office/drawing/2014/main" id="{107EB8E7-6D81-F1EF-A270-1F8A612730B1}"/>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838205" y="1708150"/>
            <a:ext cx="5095875" cy="2487613"/>
          </a:xfrm>
          <a:ln>
            <a:solidFill>
              <a:schemeClr val="tx1"/>
            </a:solidFill>
          </a:ln>
          <a:effectLst>
            <a:outerShdw blurRad="50800" dist="38100" dir="5400000" algn="t" rotWithShape="0">
              <a:prstClr val="black">
                <a:alpha val="40000"/>
              </a:prstClr>
            </a:outerShdw>
          </a:effectLst>
        </p:spPr>
      </p:pic>
      <p:pic>
        <p:nvPicPr>
          <p:cNvPr id="22" name="Content Placeholder 21">
            <a:extLst>
              <a:ext uri="{FF2B5EF4-FFF2-40B4-BE49-F238E27FC236}">
                <a16:creationId xmlns:a16="http://schemas.microsoft.com/office/drawing/2014/main" id="{619A7675-71ED-A788-01DB-AE844A29A3D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6248395" y="1708150"/>
            <a:ext cx="5105400" cy="2487613"/>
          </a:xfrm>
          <a:ln>
            <a:solidFill>
              <a:schemeClr val="tx1"/>
            </a:solidFill>
          </a:ln>
          <a:effectLst>
            <a:outerShdw blurRad="50800" dist="38100" dir="5400000" algn="t" rotWithShape="0">
              <a:prstClr val="black">
                <a:alpha val="40000"/>
              </a:prstClr>
            </a:outerShdw>
          </a:effectLst>
        </p:spPr>
      </p:pic>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16008" y="522898"/>
            <a:ext cx="307599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5490" y="299669"/>
            <a:ext cx="11633718"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Description &amp; Presentation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939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4" y="5246487"/>
            <a:ext cx="2996678" cy="974626"/>
          </a:xfrm>
          <a:prstGeom prst="rect">
            <a:avLst/>
          </a:prstGeom>
        </p:spPr>
        <p:txBody>
          <a:bodyPr wrap="square" lIns="0" tIns="0" rIns="0" bIns="0" anchor="t">
            <a:spAutoFit/>
          </a:bodyPr>
          <a:lstStyle/>
          <a:p>
            <a:pPr algn="just">
              <a:lnSpc>
                <a:spcPts val="1900"/>
              </a:lnSpc>
            </a:pPr>
            <a:r>
              <a:rPr lang="en-US" sz="1600" dirty="0">
                <a:solidFill>
                  <a:schemeClr val="tx1">
                    <a:lumMod val="75000"/>
                    <a:lumOff val="25000"/>
                  </a:schemeClr>
                </a:solidFill>
                <a:cs typeface="Segoe UI" panose="020B0502040204020203" pitchFamily="34" charset="0"/>
              </a:rPr>
              <a:t>The dataset contains 27,638 rows and 17 columns such as Order ID, Sale ID, Date, Sale type, Transaction type etc., </a:t>
            </a:r>
          </a:p>
        </p:txBody>
      </p:sp>
      <p:sp>
        <p:nvSpPr>
          <p:cNvPr id="45" name="Rectangle 44">
            <a:extLst>
              <a:ext uri="{FF2B5EF4-FFF2-40B4-BE49-F238E27FC236}">
                <a16:creationId xmlns:a16="http://schemas.microsoft.com/office/drawing/2014/main" id="{69F7E025-DDEC-4748-AAE9-9FA2A4BF1E49}"/>
              </a:ext>
            </a:extLst>
          </p:cNvPr>
          <p:cNvSpPr/>
          <p:nvPr/>
        </p:nvSpPr>
        <p:spPr>
          <a:xfrm>
            <a:off x="1159725" y="4766001"/>
            <a:ext cx="2743195" cy="243656"/>
          </a:xfrm>
          <a:prstGeom prst="rect">
            <a:avLst/>
          </a:prstGeom>
        </p:spPr>
        <p:txBody>
          <a:bodyPr wrap="square" lIns="0" tIns="0" rIns="0" bIns="0" anchor="t">
            <a:spAutoFit/>
          </a:bodyPr>
          <a:lstStyle/>
          <a:p>
            <a:pPr>
              <a:lnSpc>
                <a:spcPts val="1900"/>
              </a:lnSpc>
            </a:pPr>
            <a:r>
              <a:rPr lang="en-US" b="1" dirty="0">
                <a:solidFill>
                  <a:schemeClr val="accent3">
                    <a:lumMod val="75000"/>
                  </a:schemeClr>
                </a:solidFill>
                <a:latin typeface="+mj-lt"/>
                <a:cs typeface="Segoe UI" panose="020B0502040204020203" pitchFamily="34" charset="0"/>
              </a:rPr>
              <a:t>Dataset </a:t>
            </a:r>
            <a:r>
              <a:rPr lang="en-US" sz="2000" b="1" dirty="0">
                <a:solidFill>
                  <a:schemeClr val="accent3">
                    <a:lumMod val="75000"/>
                  </a:schemeClr>
                </a:solidFill>
                <a:latin typeface="+mj-lt"/>
                <a:cs typeface="Segoe UI" panose="020B0502040204020203" pitchFamily="34" charset="0"/>
              </a:rPr>
              <a:t>overview</a:t>
            </a:r>
            <a:endParaRPr lang="en-US"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724406" y="5154984"/>
            <a:ext cx="6619864" cy="1218282"/>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sz="1600" dirty="0">
                <a:solidFill>
                  <a:schemeClr val="bg2">
                    <a:lumMod val="25000"/>
                  </a:schemeClr>
                </a:solidFill>
                <a:cs typeface="Segoe UI" panose="020B0502040204020203" pitchFamily="34" charset="0"/>
              </a:rPr>
              <a:t>Removing duplicate rows or blank entries</a:t>
            </a:r>
          </a:p>
          <a:p>
            <a:pPr marL="285750" indent="-285750" algn="just">
              <a:lnSpc>
                <a:spcPts val="1900"/>
              </a:lnSpc>
              <a:buFont typeface="Arial" panose="020B0604020202020204" pitchFamily="34" charset="0"/>
              <a:buChar char="•"/>
            </a:pPr>
            <a:r>
              <a:rPr lang="en-US" sz="1600" dirty="0">
                <a:solidFill>
                  <a:schemeClr val="bg2">
                    <a:lumMod val="25000"/>
                  </a:schemeClr>
                </a:solidFill>
                <a:cs typeface="Segoe UI" panose="020B0502040204020203" pitchFamily="34" charset="0"/>
              </a:rPr>
              <a:t>Date formatting</a:t>
            </a:r>
          </a:p>
          <a:p>
            <a:pPr marL="285750" indent="-285750" algn="just">
              <a:lnSpc>
                <a:spcPts val="1900"/>
              </a:lnSpc>
              <a:buFont typeface="Arial" panose="020B0604020202020204" pitchFamily="34" charset="0"/>
              <a:buChar char="•"/>
            </a:pPr>
            <a:r>
              <a:rPr lang="en-US" sz="1600" dirty="0">
                <a:solidFill>
                  <a:schemeClr val="bg2">
                    <a:lumMod val="25000"/>
                  </a:schemeClr>
                </a:solidFill>
                <a:cs typeface="Segoe UI" panose="020B0502040204020203" pitchFamily="34" charset="0"/>
              </a:rPr>
              <a:t>Bold headers and freeze top row</a:t>
            </a:r>
          </a:p>
          <a:p>
            <a:pPr marL="285750" indent="-285750" algn="just">
              <a:lnSpc>
                <a:spcPts val="1900"/>
              </a:lnSpc>
              <a:buFont typeface="Arial" panose="020B0604020202020204" pitchFamily="34" charset="0"/>
              <a:buChar char="•"/>
            </a:pPr>
            <a:r>
              <a:rPr lang="en-US" sz="1600" dirty="0">
                <a:solidFill>
                  <a:schemeClr val="bg2">
                    <a:lumMod val="25000"/>
                  </a:schemeClr>
                </a:solidFill>
              </a:rPr>
              <a:t>Used Power Query to import, clean, and transform the data by filtering, removing duplicates, and handling null values</a:t>
            </a:r>
            <a:r>
              <a:rPr lang="en-US" sz="1600" dirty="0"/>
              <a:t>.</a:t>
            </a:r>
            <a:endParaRPr lang="en-US" sz="1600"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6248395" y="4766001"/>
            <a:ext cx="2814730" cy="243656"/>
          </a:xfrm>
          <a:prstGeom prst="rect">
            <a:avLst/>
          </a:prstGeom>
        </p:spPr>
        <p:txBody>
          <a:bodyPr wrap="square" lIns="0" tIns="0" rIns="0" bIns="0" anchor="t">
            <a:spAutoFit/>
          </a:bodyPr>
          <a:lstStyle/>
          <a:p>
            <a:pPr>
              <a:lnSpc>
                <a:spcPts val="1900"/>
              </a:lnSpc>
            </a:pPr>
            <a:r>
              <a:rPr lang="en-US" sz="2000" b="1" dirty="0">
                <a:solidFill>
                  <a:schemeClr val="accent4">
                    <a:lumMod val="75000"/>
                  </a:schemeClr>
                </a:solidFill>
                <a:latin typeface="+mj-lt"/>
                <a:cs typeface="Segoe UI" panose="020B0502040204020203" pitchFamily="34" charset="0"/>
              </a:rPr>
              <a:t>Data cleaning process</a:t>
            </a:r>
          </a:p>
        </p:txBody>
      </p:sp>
      <p:sp>
        <p:nvSpPr>
          <p:cNvPr id="24" name="Subtitle 22">
            <a:extLst>
              <a:ext uri="{FF2B5EF4-FFF2-40B4-BE49-F238E27FC236}">
                <a16:creationId xmlns:a16="http://schemas.microsoft.com/office/drawing/2014/main" id="{0EA8FA94-BEBE-363D-9FAE-0020A149EE36}"/>
              </a:ext>
            </a:extLst>
          </p:cNvPr>
          <p:cNvSpPr txBox="1">
            <a:spLocks/>
          </p:cNvSpPr>
          <p:nvPr/>
        </p:nvSpPr>
        <p:spPr>
          <a:xfrm>
            <a:off x="6248395" y="1242136"/>
            <a:ext cx="5095875" cy="4377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accent6">
                    <a:lumMod val="75000"/>
                  </a:schemeClr>
                </a:solidFill>
              </a:rPr>
              <a:t>Cleaned data</a:t>
            </a:r>
          </a:p>
        </p:txBody>
      </p:sp>
    </p:spTree>
    <p:extLst>
      <p:ext uri="{BB962C8B-B14F-4D97-AF65-F5344CB8AC3E}">
        <p14:creationId xmlns:p14="http://schemas.microsoft.com/office/powerpoint/2010/main" val="121214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F00B1-69D9-0B8F-5C0B-B490A141AE3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B8DF63A-3046-1A34-D084-6D026B9041C9}"/>
              </a:ext>
            </a:extLst>
          </p:cNvPr>
          <p:cNvSpPr>
            <a:spLocks noGrp="1"/>
          </p:cNvSpPr>
          <p:nvPr>
            <p:ph type="title"/>
          </p:nvPr>
        </p:nvSpPr>
        <p:spPr/>
        <p:txBody>
          <a:bodyPr/>
          <a:lstStyle/>
          <a:p>
            <a:r>
              <a:rPr lang="en-US" dirty="0"/>
              <a:t>Project analysis slide 5</a:t>
            </a:r>
          </a:p>
        </p:txBody>
      </p:sp>
      <p:pic>
        <p:nvPicPr>
          <p:cNvPr id="13" name="Content Placeholder 12">
            <a:extLst>
              <a:ext uri="{FF2B5EF4-FFF2-40B4-BE49-F238E27FC236}">
                <a16:creationId xmlns:a16="http://schemas.microsoft.com/office/drawing/2014/main" id="{270F6ACE-37E9-2AD0-2BD5-6DEC1A1568E7}"/>
              </a:ext>
            </a:extLst>
          </p:cNvPr>
          <p:cNvPicPr>
            <a:picLocks noGrp="1" noChangeAspect="1"/>
          </p:cNvPicPr>
          <p:nvPr>
            <p:ph sz="half" idx="1"/>
          </p:nvPr>
        </p:nvPicPr>
        <p:blipFill>
          <a:blip r:embed="rId3"/>
          <a:srcRect l="12151"/>
          <a:stretch/>
        </p:blipFill>
        <p:spPr>
          <a:xfrm>
            <a:off x="5612357" y="1182287"/>
            <a:ext cx="2895831" cy="2455772"/>
          </a:xfrm>
          <a:ln>
            <a:solidFill>
              <a:schemeClr val="tx1"/>
            </a:solidFill>
          </a:ln>
          <a:effectLst>
            <a:outerShdw blurRad="50800" dist="38100" dir="2700000" algn="tl" rotWithShape="0">
              <a:prstClr val="black">
                <a:alpha val="40000"/>
              </a:prstClr>
            </a:outerShdw>
          </a:effectLst>
        </p:spPr>
      </p:pic>
      <p:pic>
        <p:nvPicPr>
          <p:cNvPr id="17" name="Content Placeholder 16">
            <a:extLst>
              <a:ext uri="{FF2B5EF4-FFF2-40B4-BE49-F238E27FC236}">
                <a16:creationId xmlns:a16="http://schemas.microsoft.com/office/drawing/2014/main" id="{2B979EDC-71F2-1639-7EDC-2B89776BD5CA}"/>
              </a:ext>
            </a:extLst>
          </p:cNvPr>
          <p:cNvPicPr>
            <a:picLocks noGrp="1" noChangeAspect="1"/>
          </p:cNvPicPr>
          <p:nvPr>
            <p:ph sz="half" idx="2"/>
          </p:nvPr>
        </p:nvPicPr>
        <p:blipFill>
          <a:blip r:embed="rId4"/>
          <a:stretch>
            <a:fillRect/>
          </a:stretch>
        </p:blipFill>
        <p:spPr>
          <a:xfrm>
            <a:off x="8848752" y="1182287"/>
            <a:ext cx="2760596" cy="2455772"/>
          </a:xfrm>
          <a:ln>
            <a:solidFill>
              <a:schemeClr val="tx1"/>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0A00A2B3-0D50-776B-8838-401DB54217DD}"/>
              </a:ext>
              <a:ext uri="{C183D7F6-B498-43B3-948B-1728B52AA6E4}">
                <adec:decorative xmlns:adec="http://schemas.microsoft.com/office/drawing/2017/decorative" val="1"/>
              </a:ext>
            </a:extLst>
          </p:cNvPr>
          <p:cNvCxnSpPr>
            <a:cxnSpLocks/>
          </p:cNvCxnSpPr>
          <p:nvPr/>
        </p:nvCxnSpPr>
        <p:spPr>
          <a:xfrm>
            <a:off x="9871788" y="522898"/>
            <a:ext cx="232021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E8CF4C4-3C84-A1F2-146A-6DD86BF76C62}"/>
              </a:ext>
            </a:extLst>
          </p:cNvPr>
          <p:cNvSpPr txBox="1">
            <a:spLocks/>
          </p:cNvSpPr>
          <p:nvPr/>
        </p:nvSpPr>
        <p:spPr>
          <a:xfrm>
            <a:off x="228600" y="30355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metrics calculation &amp; Data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943949A-06D7-F0C4-6D36-979F04E2CA3E}"/>
              </a:ext>
              <a:ext uri="{C183D7F6-B498-43B3-948B-1728B52AA6E4}">
                <adec:decorative xmlns:adec="http://schemas.microsoft.com/office/drawing/2017/decorative" val="1"/>
              </a:ext>
            </a:extLst>
          </p:cNvPr>
          <p:cNvCxnSpPr>
            <a:cxnSpLocks/>
          </p:cNvCxnSpPr>
          <p:nvPr/>
        </p:nvCxnSpPr>
        <p:spPr>
          <a:xfrm>
            <a:off x="0" y="522898"/>
            <a:ext cx="23513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1000481-69F0-11E0-4A6A-53F2509AC32A}"/>
              </a:ext>
            </a:extLst>
          </p:cNvPr>
          <p:cNvSpPr/>
          <p:nvPr/>
        </p:nvSpPr>
        <p:spPr>
          <a:xfrm>
            <a:off x="979716" y="1604985"/>
            <a:ext cx="3918855" cy="1610377"/>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a:t>Total sales (Gross, Net, Adjusted)</a:t>
            </a:r>
          </a:p>
          <a:p>
            <a:pPr marL="285750" indent="-285750">
              <a:lnSpc>
                <a:spcPct val="150000"/>
              </a:lnSpc>
              <a:buFont typeface="Arial" panose="020B0604020202020204" pitchFamily="34" charset="0"/>
              <a:buChar char="•"/>
            </a:pPr>
            <a:r>
              <a:rPr lang="en-US" dirty="0"/>
              <a:t>Average sales per order</a:t>
            </a:r>
          </a:p>
          <a:p>
            <a:pPr marL="285750" indent="-285750">
              <a:lnSpc>
                <a:spcPct val="150000"/>
              </a:lnSpc>
              <a:buFont typeface="Arial" panose="020B0604020202020204" pitchFamily="34" charset="0"/>
              <a:buChar char="•"/>
            </a:pPr>
            <a:r>
              <a:rPr lang="en-US" dirty="0"/>
              <a:t>Count of orders</a:t>
            </a:r>
          </a:p>
          <a:p>
            <a:pPr marL="285750" indent="-285750">
              <a:lnSpc>
                <a:spcPct val="150000"/>
              </a:lnSpc>
              <a:buFont typeface="Arial" panose="020B0604020202020204" pitchFamily="34" charset="0"/>
              <a:buChar char="•"/>
            </a:pPr>
            <a:r>
              <a:rPr lang="en-US" dirty="0"/>
              <a:t>Sales by channel/product type</a:t>
            </a:r>
            <a:endParaRPr lang="en-US"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9B5335BA-5271-1000-8491-627092DD1CC1}"/>
              </a:ext>
            </a:extLst>
          </p:cNvPr>
          <p:cNvSpPr/>
          <p:nvPr/>
        </p:nvSpPr>
        <p:spPr>
          <a:xfrm>
            <a:off x="838205" y="1173589"/>
            <a:ext cx="2743195" cy="249812"/>
          </a:xfrm>
          <a:prstGeom prst="rect">
            <a:avLst/>
          </a:prstGeom>
        </p:spPr>
        <p:txBody>
          <a:bodyPr wrap="square" lIns="0" tIns="0" rIns="0" bIns="0" anchor="t">
            <a:spAutoFit/>
          </a:bodyPr>
          <a:lstStyle/>
          <a:p>
            <a:pPr>
              <a:lnSpc>
                <a:spcPts val="1900"/>
              </a:lnSpc>
            </a:pPr>
            <a:r>
              <a:rPr lang="en-US" sz="2400" b="1" dirty="0">
                <a:solidFill>
                  <a:schemeClr val="accent3">
                    <a:lumMod val="75000"/>
                  </a:schemeClr>
                </a:solidFill>
                <a:latin typeface="+mj-lt"/>
                <a:cs typeface="Segoe UI" panose="020B0502040204020203" pitchFamily="34" charset="0"/>
              </a:rPr>
              <a:t>Calculations</a:t>
            </a:r>
            <a:endParaRPr lang="en-US" sz="1400" b="1" dirty="0">
              <a:solidFill>
                <a:schemeClr val="accent3">
                  <a:lumMod val="75000"/>
                </a:schemeClr>
              </a:solidFill>
              <a:latin typeface="+mj-lt"/>
              <a:cs typeface="Segoe UI" panose="020B0502040204020203" pitchFamily="34" charset="0"/>
            </a:endParaRPr>
          </a:p>
        </p:txBody>
      </p:sp>
      <p:pic>
        <p:nvPicPr>
          <p:cNvPr id="19" name="Picture 18">
            <a:extLst>
              <a:ext uri="{FF2B5EF4-FFF2-40B4-BE49-F238E27FC236}">
                <a16:creationId xmlns:a16="http://schemas.microsoft.com/office/drawing/2014/main" id="{40F78E32-BEBD-705E-8A4C-DF5AD2F035AD}"/>
              </a:ext>
            </a:extLst>
          </p:cNvPr>
          <p:cNvPicPr>
            <a:picLocks noChangeAspect="1"/>
          </p:cNvPicPr>
          <p:nvPr/>
        </p:nvPicPr>
        <p:blipFill>
          <a:blip r:embed="rId5"/>
          <a:stretch>
            <a:fillRect/>
          </a:stretch>
        </p:blipFill>
        <p:spPr>
          <a:xfrm>
            <a:off x="629306" y="4163889"/>
            <a:ext cx="5258310" cy="2390554"/>
          </a:xfrm>
          <a:prstGeom prst="rect">
            <a:avLst/>
          </a:prstGeom>
          <a:ln>
            <a:solidFill>
              <a:schemeClr val="tx1"/>
            </a:solidFill>
          </a:ln>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0A256C69-E1ED-9A87-48CD-7E6A361A36CB}"/>
              </a:ext>
            </a:extLst>
          </p:cNvPr>
          <p:cNvPicPr>
            <a:picLocks noChangeAspect="1"/>
          </p:cNvPicPr>
          <p:nvPr/>
        </p:nvPicPr>
        <p:blipFill>
          <a:blip r:embed="rId6"/>
          <a:stretch>
            <a:fillRect/>
          </a:stretch>
        </p:blipFill>
        <p:spPr>
          <a:xfrm>
            <a:off x="6096000" y="4163889"/>
            <a:ext cx="5513347" cy="239055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8644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4C972-2FAF-12F6-8615-257F36A9D01D}"/>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23C6E21-F3DD-1016-7051-4BC3E8948314}"/>
              </a:ext>
            </a:extLst>
          </p:cNvPr>
          <p:cNvSpPr>
            <a:spLocks noGrp="1"/>
          </p:cNvSpPr>
          <p:nvPr>
            <p:ph type="title"/>
          </p:nvPr>
        </p:nvSpPr>
        <p:spPr/>
        <p:txBody>
          <a:bodyPr/>
          <a:lstStyle/>
          <a:p>
            <a:r>
              <a:rPr lang="en-US" dirty="0"/>
              <a:t>Project analysis slide 5</a:t>
            </a:r>
          </a:p>
        </p:txBody>
      </p:sp>
      <p:pic>
        <p:nvPicPr>
          <p:cNvPr id="19" name="Content Placeholder 18">
            <a:extLst>
              <a:ext uri="{FF2B5EF4-FFF2-40B4-BE49-F238E27FC236}">
                <a16:creationId xmlns:a16="http://schemas.microsoft.com/office/drawing/2014/main" id="{3A5591B0-1CCD-2DF0-243E-95B277A147CE}"/>
              </a:ext>
            </a:extLst>
          </p:cNvPr>
          <p:cNvPicPr>
            <a:picLocks noGrp="1" noChangeAspect="1"/>
          </p:cNvPicPr>
          <p:nvPr>
            <p:ph sz="half" idx="1"/>
          </p:nvPr>
        </p:nvPicPr>
        <p:blipFill>
          <a:blip r:embed="rId3"/>
          <a:stretch>
            <a:fillRect/>
          </a:stretch>
        </p:blipFill>
        <p:spPr>
          <a:xfrm>
            <a:off x="653142" y="2659063"/>
            <a:ext cx="4349620" cy="3517900"/>
          </a:xfrm>
          <a:ln>
            <a:solidFill>
              <a:schemeClr val="tx1"/>
            </a:solidFill>
          </a:ln>
          <a:effectLst>
            <a:outerShdw blurRad="50800" dist="38100" dir="5400000" algn="t" rotWithShape="0">
              <a:prstClr val="black">
                <a:alpha val="40000"/>
              </a:prstClr>
            </a:outerShdw>
          </a:effectLst>
        </p:spPr>
      </p:pic>
      <p:pic>
        <p:nvPicPr>
          <p:cNvPr id="21" name="Content Placeholder 20">
            <a:extLst>
              <a:ext uri="{FF2B5EF4-FFF2-40B4-BE49-F238E27FC236}">
                <a16:creationId xmlns:a16="http://schemas.microsoft.com/office/drawing/2014/main" id="{1FC16DBE-7FCB-F134-D847-FD1827E27ECC}"/>
              </a:ext>
            </a:extLst>
          </p:cNvPr>
          <p:cNvPicPr>
            <a:picLocks noGrp="1" noChangeAspect="1"/>
          </p:cNvPicPr>
          <p:nvPr>
            <p:ph sz="half" idx="2"/>
          </p:nvPr>
        </p:nvPicPr>
        <p:blipFill>
          <a:blip r:embed="rId4"/>
          <a:stretch>
            <a:fillRect/>
          </a:stretch>
        </p:blipFill>
        <p:spPr>
          <a:xfrm>
            <a:off x="6179975" y="2659058"/>
            <a:ext cx="5181600" cy="3517899"/>
          </a:xfrm>
          <a:ln>
            <a:solidFill>
              <a:schemeClr val="tx1"/>
            </a:solidFill>
          </a:ln>
          <a:effectLst>
            <a:outerShdw blurRad="50800" dist="38100" dir="5400000" algn="t" rotWithShape="0">
              <a:prstClr val="black">
                <a:alpha val="40000"/>
              </a:prstClr>
            </a:outerShdw>
          </a:effectLst>
        </p:spPr>
      </p:pic>
      <p:cxnSp>
        <p:nvCxnSpPr>
          <p:cNvPr id="8" name="Straight Connector 7">
            <a:extLst>
              <a:ext uri="{FF2B5EF4-FFF2-40B4-BE49-F238E27FC236}">
                <a16:creationId xmlns:a16="http://schemas.microsoft.com/office/drawing/2014/main" id="{584E873B-536C-BD72-03E1-CD2DEAE365D4}"/>
              </a:ext>
              <a:ext uri="{C183D7F6-B498-43B3-948B-1728B52AA6E4}">
                <adec:decorative xmlns:adec="http://schemas.microsoft.com/office/drawing/2017/decorative" val="1"/>
              </a:ext>
            </a:extLst>
          </p:cNvPr>
          <p:cNvCxnSpPr>
            <a:cxnSpLocks/>
          </p:cNvCxnSpPr>
          <p:nvPr/>
        </p:nvCxnSpPr>
        <p:spPr>
          <a:xfrm>
            <a:off x="8770776" y="522898"/>
            <a:ext cx="34212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432E97C-BC15-72A5-144F-B78A3C6ED6B5}"/>
              </a:ext>
            </a:extLst>
          </p:cNvPr>
          <p:cNvSpPr txBox="1">
            <a:spLocks/>
          </p:cNvSpPr>
          <p:nvPr/>
        </p:nvSpPr>
        <p:spPr>
          <a:xfrm>
            <a:off x="228600" y="328999"/>
            <a:ext cx="10846837"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Pivot Tables and Pivot Charts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6E9759AE-D4F3-F398-BA97-79E8C168FFDB}"/>
              </a:ext>
              <a:ext uri="{C183D7F6-B498-43B3-948B-1728B52AA6E4}">
                <adec:decorative xmlns:adec="http://schemas.microsoft.com/office/drawing/2017/decorative" val="1"/>
              </a:ext>
            </a:extLst>
          </p:cNvPr>
          <p:cNvCxnSpPr>
            <a:cxnSpLocks/>
          </p:cNvCxnSpPr>
          <p:nvPr/>
        </p:nvCxnSpPr>
        <p:spPr>
          <a:xfrm>
            <a:off x="0" y="522898"/>
            <a:ext cx="25659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5EC29F2-C562-EDC0-BD32-1EF0D3783204}"/>
              </a:ext>
            </a:extLst>
          </p:cNvPr>
          <p:cNvSpPr/>
          <p:nvPr/>
        </p:nvSpPr>
        <p:spPr>
          <a:xfrm>
            <a:off x="1194320" y="1202940"/>
            <a:ext cx="2743195" cy="249812"/>
          </a:xfrm>
          <a:prstGeom prst="rect">
            <a:avLst/>
          </a:prstGeom>
        </p:spPr>
        <p:txBody>
          <a:bodyPr wrap="square" lIns="0" tIns="0" rIns="0" bIns="0" anchor="t">
            <a:spAutoFit/>
          </a:bodyPr>
          <a:lstStyle/>
          <a:p>
            <a:pPr algn="ctr">
              <a:lnSpc>
                <a:spcPts val="1900"/>
              </a:lnSpc>
            </a:pPr>
            <a:r>
              <a:rPr lang="en-US" sz="2400" b="1" dirty="0">
                <a:solidFill>
                  <a:schemeClr val="accent4">
                    <a:lumMod val="75000"/>
                  </a:schemeClr>
                </a:solidFill>
                <a:latin typeface="+mj-lt"/>
                <a:cs typeface="Segoe UI" panose="020B0502040204020203" pitchFamily="34" charset="0"/>
              </a:rPr>
              <a:t>Pivot Tables</a:t>
            </a:r>
          </a:p>
        </p:txBody>
      </p:sp>
      <p:sp>
        <p:nvSpPr>
          <p:cNvPr id="49" name="Rectangle 48">
            <a:extLst>
              <a:ext uri="{FF2B5EF4-FFF2-40B4-BE49-F238E27FC236}">
                <a16:creationId xmlns:a16="http://schemas.microsoft.com/office/drawing/2014/main" id="{F001A208-20A8-847B-8D56-E9626759F0C8}"/>
              </a:ext>
            </a:extLst>
          </p:cNvPr>
          <p:cNvSpPr/>
          <p:nvPr/>
        </p:nvSpPr>
        <p:spPr>
          <a:xfrm>
            <a:off x="653142" y="1591005"/>
            <a:ext cx="4189443" cy="738664"/>
          </a:xfrm>
          <a:prstGeom prst="rect">
            <a:avLst/>
          </a:prstGeom>
        </p:spPr>
        <p:txBody>
          <a:bodyPr wrap="square" lIns="0" tIns="0" rIns="0" bIns="0" anchor="t">
            <a:spAutoFit/>
          </a:bodyPr>
          <a:lstStyle/>
          <a:p>
            <a:pPr algn="ctr"/>
            <a:r>
              <a:rPr lang="en-US" sz="1600" dirty="0">
                <a:solidFill>
                  <a:schemeClr val="tx1">
                    <a:lumMod val="75000"/>
                    <a:lumOff val="25000"/>
                  </a:schemeClr>
                </a:solidFill>
                <a:cs typeface="Segoe UI" panose="020B0502040204020203" pitchFamily="34" charset="0"/>
              </a:rPr>
              <a:t>Pivot tables are used to summarize a large amount of data by dimensions like Date, sales category, product type etc.,</a:t>
            </a:r>
          </a:p>
        </p:txBody>
      </p:sp>
      <p:sp>
        <p:nvSpPr>
          <p:cNvPr id="12" name="Rectangle 11">
            <a:extLst>
              <a:ext uri="{FF2B5EF4-FFF2-40B4-BE49-F238E27FC236}">
                <a16:creationId xmlns:a16="http://schemas.microsoft.com/office/drawing/2014/main" id="{0B6F782D-59A9-F2CE-27B9-6E0C2F9F57B0}"/>
              </a:ext>
            </a:extLst>
          </p:cNvPr>
          <p:cNvSpPr/>
          <p:nvPr/>
        </p:nvSpPr>
        <p:spPr>
          <a:xfrm>
            <a:off x="7399178" y="1202940"/>
            <a:ext cx="2743195" cy="249812"/>
          </a:xfrm>
          <a:prstGeom prst="rect">
            <a:avLst/>
          </a:prstGeom>
        </p:spPr>
        <p:txBody>
          <a:bodyPr wrap="square" lIns="0" tIns="0" rIns="0" bIns="0" anchor="t">
            <a:spAutoFit/>
          </a:bodyPr>
          <a:lstStyle/>
          <a:p>
            <a:pPr algn="ctr">
              <a:lnSpc>
                <a:spcPts val="1900"/>
              </a:lnSpc>
            </a:pPr>
            <a:r>
              <a:rPr lang="en-US" sz="2400" b="1" dirty="0">
                <a:solidFill>
                  <a:schemeClr val="accent4">
                    <a:lumMod val="75000"/>
                  </a:schemeClr>
                </a:solidFill>
                <a:latin typeface="+mj-lt"/>
                <a:cs typeface="Segoe UI" panose="020B0502040204020203" pitchFamily="34" charset="0"/>
              </a:rPr>
              <a:t>Pivot Charts</a:t>
            </a:r>
          </a:p>
        </p:txBody>
      </p:sp>
      <p:sp>
        <p:nvSpPr>
          <p:cNvPr id="13" name="Rectangle 12">
            <a:extLst>
              <a:ext uri="{FF2B5EF4-FFF2-40B4-BE49-F238E27FC236}">
                <a16:creationId xmlns:a16="http://schemas.microsoft.com/office/drawing/2014/main" id="{BFCCE49D-9F51-1BA4-4F01-EFB08F5454ED}"/>
              </a:ext>
            </a:extLst>
          </p:cNvPr>
          <p:cNvSpPr/>
          <p:nvPr/>
        </p:nvSpPr>
        <p:spPr>
          <a:xfrm>
            <a:off x="6783356" y="1591005"/>
            <a:ext cx="4189443" cy="492443"/>
          </a:xfrm>
          <a:prstGeom prst="rect">
            <a:avLst/>
          </a:prstGeom>
        </p:spPr>
        <p:txBody>
          <a:bodyPr wrap="square" lIns="0" tIns="0" rIns="0" bIns="0" anchor="t">
            <a:spAutoFit/>
          </a:bodyPr>
          <a:lstStyle/>
          <a:p>
            <a:pPr algn="ctr"/>
            <a:r>
              <a:rPr lang="en-US" sz="1600" dirty="0">
                <a:solidFill>
                  <a:schemeClr val="tx1">
                    <a:lumMod val="75000"/>
                    <a:lumOff val="25000"/>
                  </a:schemeClr>
                </a:solidFill>
                <a:cs typeface="Segoe UI" panose="020B0502040204020203" pitchFamily="34" charset="0"/>
              </a:rPr>
              <a:t>Pivot Charts </a:t>
            </a:r>
            <a:r>
              <a:rPr lang="en-US" sz="1600" dirty="0"/>
              <a:t>were used to visualize sales trends over time or by product type.</a:t>
            </a:r>
            <a:r>
              <a:rPr lang="en-US" sz="1600" dirty="0">
                <a:solidFill>
                  <a:schemeClr val="tx1">
                    <a:lumMod val="75000"/>
                    <a:lumOff val="25000"/>
                  </a:schemeClr>
                </a:solidFill>
                <a:cs typeface="Segoe UI" panose="020B0502040204020203" pitchFamily="34" charset="0"/>
              </a:rPr>
              <a:t> </a:t>
            </a:r>
          </a:p>
        </p:txBody>
      </p:sp>
    </p:spTree>
    <p:extLst>
      <p:ext uri="{BB962C8B-B14F-4D97-AF65-F5344CB8AC3E}">
        <p14:creationId xmlns:p14="http://schemas.microsoft.com/office/powerpoint/2010/main" val="4256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50898" y="522898"/>
            <a:ext cx="384110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095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Dashboard Overview</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9851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830F2B9-0123-FFF9-DC08-65CE06B25C99}"/>
              </a:ext>
            </a:extLst>
          </p:cNvPr>
          <p:cNvPicPr>
            <a:picLocks noChangeAspect="1"/>
          </p:cNvPicPr>
          <p:nvPr/>
        </p:nvPicPr>
        <p:blipFill>
          <a:blip r:embed="rId3"/>
          <a:stretch>
            <a:fillRect/>
          </a:stretch>
        </p:blipFill>
        <p:spPr>
          <a:xfrm>
            <a:off x="1054359" y="975746"/>
            <a:ext cx="10179698" cy="546357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6FE8E-9C99-6241-F000-A4799938D569}"/>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131AAB4-B0D0-2995-5014-013C1CA4E2CE}"/>
              </a:ext>
            </a:extLst>
          </p:cNvPr>
          <p:cNvSpPr>
            <a:spLocks noGrp="1"/>
          </p:cNvSpPr>
          <p:nvPr>
            <p:ph type="title"/>
          </p:nvPr>
        </p:nvSpPr>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55C5A43-7F2B-3E12-FC1C-AED693275A39}"/>
              </a:ext>
              <a:ext uri="{C183D7F6-B498-43B3-948B-1728B52AA6E4}">
                <adec:decorative xmlns:adec="http://schemas.microsoft.com/office/drawing/2017/decorative" val="1"/>
              </a:ext>
            </a:extLst>
          </p:cNvPr>
          <p:cNvCxnSpPr>
            <a:cxnSpLocks/>
          </p:cNvCxnSpPr>
          <p:nvPr/>
        </p:nvCxnSpPr>
        <p:spPr>
          <a:xfrm>
            <a:off x="8770776" y="522898"/>
            <a:ext cx="34212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857B725-91C2-A30B-C262-FCEF9B115504}"/>
              </a:ext>
            </a:extLst>
          </p:cNvPr>
          <p:cNvSpPr txBox="1">
            <a:spLocks/>
          </p:cNvSpPr>
          <p:nvPr/>
        </p:nvSpPr>
        <p:spPr>
          <a:xfrm>
            <a:off x="228600" y="328999"/>
            <a:ext cx="10846837"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What-If Analysis and Goal Seek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13262D5A-D21E-9223-BF5D-546A94528E95}"/>
              </a:ext>
              <a:ext uri="{C183D7F6-B498-43B3-948B-1728B52AA6E4}">
                <adec:decorative xmlns:adec="http://schemas.microsoft.com/office/drawing/2017/decorative" val="1"/>
              </a:ext>
            </a:extLst>
          </p:cNvPr>
          <p:cNvCxnSpPr>
            <a:cxnSpLocks/>
          </p:cNvCxnSpPr>
          <p:nvPr/>
        </p:nvCxnSpPr>
        <p:spPr>
          <a:xfrm>
            <a:off x="0" y="522898"/>
            <a:ext cx="25659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D8ADAD1-A2BC-1151-6260-0CFBBD6F4850}"/>
              </a:ext>
            </a:extLst>
          </p:cNvPr>
          <p:cNvSpPr/>
          <p:nvPr/>
        </p:nvSpPr>
        <p:spPr>
          <a:xfrm>
            <a:off x="1630547" y="1153558"/>
            <a:ext cx="2743195" cy="249812"/>
          </a:xfrm>
          <a:prstGeom prst="rect">
            <a:avLst/>
          </a:prstGeom>
        </p:spPr>
        <p:txBody>
          <a:bodyPr wrap="square" lIns="0" tIns="0" rIns="0" bIns="0" anchor="t">
            <a:spAutoFit/>
          </a:bodyPr>
          <a:lstStyle/>
          <a:p>
            <a:pPr algn="ctr">
              <a:lnSpc>
                <a:spcPts val="1900"/>
              </a:lnSpc>
            </a:pPr>
            <a:r>
              <a:rPr lang="en-US" sz="2400" b="1" dirty="0">
                <a:solidFill>
                  <a:schemeClr val="accent4">
                    <a:lumMod val="75000"/>
                  </a:schemeClr>
                </a:solidFill>
                <a:latin typeface="+mj-lt"/>
                <a:cs typeface="Segoe UI" panose="020B0502040204020203" pitchFamily="34" charset="0"/>
              </a:rPr>
              <a:t>Goal seek</a:t>
            </a:r>
          </a:p>
        </p:txBody>
      </p:sp>
      <p:sp>
        <p:nvSpPr>
          <p:cNvPr id="49" name="Rectangle 48">
            <a:extLst>
              <a:ext uri="{FF2B5EF4-FFF2-40B4-BE49-F238E27FC236}">
                <a16:creationId xmlns:a16="http://schemas.microsoft.com/office/drawing/2014/main" id="{967DC13A-1D65-B6DB-582D-A0B916F2AFEC}"/>
              </a:ext>
            </a:extLst>
          </p:cNvPr>
          <p:cNvSpPr/>
          <p:nvPr/>
        </p:nvSpPr>
        <p:spPr>
          <a:xfrm>
            <a:off x="907424" y="1570861"/>
            <a:ext cx="4189443" cy="738664"/>
          </a:xfrm>
          <a:prstGeom prst="rect">
            <a:avLst/>
          </a:prstGeom>
        </p:spPr>
        <p:txBody>
          <a:bodyPr wrap="square" lIns="0" tIns="0" rIns="0" bIns="0" anchor="t">
            <a:spAutoFit/>
          </a:bodyPr>
          <a:lstStyle/>
          <a:p>
            <a:pPr algn="ctr"/>
            <a:r>
              <a:rPr lang="en-US" sz="1600" dirty="0">
                <a:solidFill>
                  <a:schemeClr val="tx1">
                    <a:lumMod val="75000"/>
                    <a:lumOff val="25000"/>
                  </a:schemeClr>
                </a:solidFill>
              </a:rPr>
              <a:t>Goal seek </a:t>
            </a:r>
            <a:r>
              <a:rPr lang="en-US" sz="1600" dirty="0"/>
              <a:t>is a tool in Excel that helps you find the input value needed to achieve a desired output in a formula.</a:t>
            </a:r>
            <a:endParaRPr lang="en-US" sz="1600" dirty="0">
              <a:solidFill>
                <a:schemeClr val="tx1">
                  <a:lumMod val="75000"/>
                  <a:lumOff val="25000"/>
                </a:schemeClr>
              </a:solidFill>
              <a:cs typeface="Segoe UI" panose="020B0502040204020203" pitchFamily="34" charset="0"/>
            </a:endParaRPr>
          </a:p>
        </p:txBody>
      </p:sp>
      <p:sp>
        <p:nvSpPr>
          <p:cNvPr id="12" name="Rectangle 11">
            <a:extLst>
              <a:ext uri="{FF2B5EF4-FFF2-40B4-BE49-F238E27FC236}">
                <a16:creationId xmlns:a16="http://schemas.microsoft.com/office/drawing/2014/main" id="{85914072-0916-8942-97FB-930A4341625D}"/>
              </a:ext>
            </a:extLst>
          </p:cNvPr>
          <p:cNvSpPr/>
          <p:nvPr/>
        </p:nvSpPr>
        <p:spPr>
          <a:xfrm>
            <a:off x="7399178" y="1202940"/>
            <a:ext cx="2743195" cy="249812"/>
          </a:xfrm>
          <a:prstGeom prst="rect">
            <a:avLst/>
          </a:prstGeom>
        </p:spPr>
        <p:txBody>
          <a:bodyPr wrap="square" lIns="0" tIns="0" rIns="0" bIns="0" anchor="t">
            <a:spAutoFit/>
          </a:bodyPr>
          <a:lstStyle/>
          <a:p>
            <a:pPr algn="ctr">
              <a:lnSpc>
                <a:spcPts val="1900"/>
              </a:lnSpc>
            </a:pPr>
            <a:r>
              <a:rPr lang="en-US" sz="2400" b="1" dirty="0">
                <a:solidFill>
                  <a:schemeClr val="accent4">
                    <a:lumMod val="75000"/>
                  </a:schemeClr>
                </a:solidFill>
                <a:latin typeface="+mj-lt"/>
                <a:cs typeface="Segoe UI" panose="020B0502040204020203" pitchFamily="34" charset="0"/>
              </a:rPr>
              <a:t>What-if Analysis</a:t>
            </a:r>
          </a:p>
        </p:txBody>
      </p:sp>
      <p:sp>
        <p:nvSpPr>
          <p:cNvPr id="13" name="Rectangle 12">
            <a:extLst>
              <a:ext uri="{FF2B5EF4-FFF2-40B4-BE49-F238E27FC236}">
                <a16:creationId xmlns:a16="http://schemas.microsoft.com/office/drawing/2014/main" id="{5293DCBB-488B-3D8C-8199-DCCE0A268118}"/>
              </a:ext>
            </a:extLst>
          </p:cNvPr>
          <p:cNvSpPr/>
          <p:nvPr/>
        </p:nvSpPr>
        <p:spPr>
          <a:xfrm>
            <a:off x="6783356" y="1591005"/>
            <a:ext cx="4189443" cy="738664"/>
          </a:xfrm>
          <a:prstGeom prst="rect">
            <a:avLst/>
          </a:prstGeom>
        </p:spPr>
        <p:txBody>
          <a:bodyPr wrap="square" lIns="0" tIns="0" rIns="0" bIns="0" anchor="t">
            <a:spAutoFit/>
          </a:bodyPr>
          <a:lstStyle/>
          <a:p>
            <a:pPr algn="ctr"/>
            <a:r>
              <a:rPr lang="en-US" sz="1600" b="0" i="0" dirty="0">
                <a:solidFill>
                  <a:schemeClr val="tx1">
                    <a:lumMod val="65000"/>
                    <a:lumOff val="35000"/>
                  </a:schemeClr>
                </a:solidFill>
                <a:effectLst/>
                <a:latin typeface="Google Sans"/>
              </a:rPr>
              <a:t>What-If Analysis in Excel is </a:t>
            </a:r>
            <a:r>
              <a:rPr lang="en-US" sz="1600" dirty="0">
                <a:solidFill>
                  <a:schemeClr val="bg2">
                    <a:lumMod val="25000"/>
                  </a:schemeClr>
                </a:solidFill>
              </a:rPr>
              <a:t>a tool that allows users to change cell values to see how the outcome of worksheet formulas will be affected.</a:t>
            </a:r>
            <a:endParaRPr lang="en-US" sz="1600" dirty="0">
              <a:solidFill>
                <a:schemeClr val="bg2">
                  <a:lumMod val="25000"/>
                </a:schemeClr>
              </a:solidFill>
              <a:cs typeface="Segoe UI" panose="020B0502040204020203" pitchFamily="34" charset="0"/>
            </a:endParaRPr>
          </a:p>
        </p:txBody>
      </p:sp>
      <p:pic>
        <p:nvPicPr>
          <p:cNvPr id="25" name="Content Placeholder 24">
            <a:extLst>
              <a:ext uri="{FF2B5EF4-FFF2-40B4-BE49-F238E27FC236}">
                <a16:creationId xmlns:a16="http://schemas.microsoft.com/office/drawing/2014/main" id="{753B2476-EE8C-C022-AA3D-C60B82B1B883}"/>
              </a:ext>
            </a:extLst>
          </p:cNvPr>
          <p:cNvPicPr>
            <a:picLocks noGrp="1" noChangeAspect="1"/>
          </p:cNvPicPr>
          <p:nvPr>
            <p:ph sz="half" idx="1"/>
          </p:nvPr>
        </p:nvPicPr>
        <p:blipFill>
          <a:blip r:embed="rId3"/>
          <a:stretch>
            <a:fillRect/>
          </a:stretch>
        </p:blipFill>
        <p:spPr>
          <a:xfrm>
            <a:off x="653142" y="2467921"/>
            <a:ext cx="4698008" cy="1994157"/>
          </a:xfrm>
          <a:ln>
            <a:solidFill>
              <a:schemeClr val="tx1"/>
            </a:solidFill>
          </a:ln>
          <a:effectLst>
            <a:outerShdw blurRad="50800" dist="38100" dir="2700000" algn="tl" rotWithShape="0">
              <a:prstClr val="black">
                <a:alpha val="40000"/>
              </a:prstClr>
            </a:outerShdw>
          </a:effectLst>
        </p:spPr>
      </p:pic>
      <p:pic>
        <p:nvPicPr>
          <p:cNvPr id="27" name="Picture 26">
            <a:extLst>
              <a:ext uri="{FF2B5EF4-FFF2-40B4-BE49-F238E27FC236}">
                <a16:creationId xmlns:a16="http://schemas.microsoft.com/office/drawing/2014/main" id="{259FFA6D-D0AD-B1B3-E714-B7377EBB3E8B}"/>
              </a:ext>
            </a:extLst>
          </p:cNvPr>
          <p:cNvPicPr>
            <a:picLocks noChangeAspect="1"/>
          </p:cNvPicPr>
          <p:nvPr/>
        </p:nvPicPr>
        <p:blipFill>
          <a:blip r:embed="rId4"/>
          <a:stretch>
            <a:fillRect/>
          </a:stretch>
        </p:blipFill>
        <p:spPr>
          <a:xfrm>
            <a:off x="653142" y="4647657"/>
            <a:ext cx="4698008" cy="1917167"/>
          </a:xfrm>
          <a:prstGeom prst="rect">
            <a:avLst/>
          </a:prstGeom>
          <a:ln>
            <a:solidFill>
              <a:schemeClr val="tx1"/>
            </a:solidFill>
          </a:ln>
          <a:effectLst>
            <a:outerShdw blurRad="50800" dist="38100" dir="2700000" algn="tl" rotWithShape="0">
              <a:prstClr val="black">
                <a:alpha val="40000"/>
              </a:prstClr>
            </a:outerShdw>
          </a:effectLst>
        </p:spPr>
      </p:pic>
      <p:pic>
        <p:nvPicPr>
          <p:cNvPr id="31" name="Picture 30">
            <a:extLst>
              <a:ext uri="{FF2B5EF4-FFF2-40B4-BE49-F238E27FC236}">
                <a16:creationId xmlns:a16="http://schemas.microsoft.com/office/drawing/2014/main" id="{8DFBBF74-FEA7-9825-EF63-F1689BAB2116}"/>
              </a:ext>
            </a:extLst>
          </p:cNvPr>
          <p:cNvPicPr>
            <a:picLocks noChangeAspect="1"/>
          </p:cNvPicPr>
          <p:nvPr/>
        </p:nvPicPr>
        <p:blipFill>
          <a:blip r:embed="rId5"/>
          <a:stretch>
            <a:fillRect/>
          </a:stretch>
        </p:blipFill>
        <p:spPr>
          <a:xfrm>
            <a:off x="7392958" y="4647657"/>
            <a:ext cx="3088430" cy="1917167"/>
          </a:xfrm>
          <a:prstGeom prst="rect">
            <a:avLst/>
          </a:prstGeom>
          <a:ln>
            <a:solidFill>
              <a:schemeClr val="tx1"/>
            </a:solidFill>
          </a:ln>
          <a:effectLst>
            <a:outerShdw blurRad="50800" dist="38100" dir="5400000" algn="t" rotWithShape="0">
              <a:prstClr val="black">
                <a:alpha val="40000"/>
              </a:prstClr>
            </a:outerShdw>
          </a:effectLst>
        </p:spPr>
      </p:pic>
      <p:pic>
        <p:nvPicPr>
          <p:cNvPr id="6" name="Content Placeholder 5">
            <a:extLst>
              <a:ext uri="{FF2B5EF4-FFF2-40B4-BE49-F238E27FC236}">
                <a16:creationId xmlns:a16="http://schemas.microsoft.com/office/drawing/2014/main" id="{617FA616-79A6-9390-1488-89503C23ABB8}"/>
              </a:ext>
            </a:extLst>
          </p:cNvPr>
          <p:cNvPicPr>
            <a:picLocks noGrp="1" noChangeAspect="1"/>
          </p:cNvPicPr>
          <p:nvPr>
            <p:ph sz="half" idx="2"/>
          </p:nvPr>
        </p:nvPicPr>
        <p:blipFill>
          <a:blip r:embed="rId6"/>
          <a:stretch>
            <a:fillRect/>
          </a:stretch>
        </p:blipFill>
        <p:spPr>
          <a:xfrm>
            <a:off x="6179975" y="2468602"/>
            <a:ext cx="5181600" cy="1993476"/>
          </a:xfr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7602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17429" y="522898"/>
            <a:ext cx="345854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Macros and Automation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8437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643812" y="1007197"/>
            <a:ext cx="4310743" cy="1335237"/>
          </a:xfrm>
          <a:prstGeom prst="rect">
            <a:avLst/>
          </a:prstGeom>
        </p:spPr>
        <p:txBody>
          <a:bodyPr wrap="square" lIns="0" tIns="0" rIns="0" bIns="0" anchor="t">
            <a:spAutoFit/>
          </a:bodyPr>
          <a:lstStyle/>
          <a:p>
            <a:pPr algn="just">
              <a:lnSpc>
                <a:spcPct val="150000"/>
              </a:lnSpc>
            </a:pPr>
            <a:r>
              <a:rPr lang="en-US" sz="2000" b="0" i="0" dirty="0">
                <a:solidFill>
                  <a:schemeClr val="tx1">
                    <a:lumMod val="85000"/>
                    <a:lumOff val="15000"/>
                  </a:schemeClr>
                </a:solidFill>
                <a:effectLst/>
                <a:latin typeface="Google Sans"/>
              </a:rPr>
              <a:t>A Macro in Excel is </a:t>
            </a:r>
            <a:r>
              <a:rPr lang="en-US" sz="2000" dirty="0">
                <a:solidFill>
                  <a:schemeClr val="tx1">
                    <a:lumMod val="85000"/>
                    <a:lumOff val="15000"/>
                  </a:schemeClr>
                </a:solidFill>
              </a:rPr>
              <a:t>a set of actions that can be recorded and run repeatedly to automate tasks</a:t>
            </a:r>
            <a:r>
              <a:rPr lang="en-US" sz="2000" b="0" i="0" dirty="0">
                <a:solidFill>
                  <a:schemeClr val="tx1">
                    <a:lumMod val="85000"/>
                    <a:lumOff val="15000"/>
                  </a:schemeClr>
                </a:solidFill>
                <a:effectLst/>
                <a:latin typeface="Google Sans"/>
              </a:rPr>
              <a:t>.</a:t>
            </a:r>
            <a:endParaRPr lang="en-US" sz="2000" dirty="0">
              <a:solidFill>
                <a:schemeClr val="tx1">
                  <a:lumMod val="85000"/>
                  <a:lumOff val="1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0" name="Picture 9">
            <a:extLst>
              <a:ext uri="{FF2B5EF4-FFF2-40B4-BE49-F238E27FC236}">
                <a16:creationId xmlns:a16="http://schemas.microsoft.com/office/drawing/2014/main" id="{80501470-D3D0-DE6F-FA55-B4E528EC3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12" y="2832369"/>
            <a:ext cx="4310743" cy="2859304"/>
          </a:xfrm>
          <a:prstGeom prst="rect">
            <a:avLst/>
          </a:prstGeom>
          <a:ln>
            <a:solidFill>
              <a:schemeClr val="tx1"/>
            </a:solidFill>
          </a:ln>
          <a:effectLst>
            <a:outerShdw blurRad="50800" dist="38100" dir="5400000" algn="t" rotWithShape="0">
              <a:prstClr val="black">
                <a:alpha val="40000"/>
              </a:prstClr>
            </a:outerShdw>
          </a:effectLst>
        </p:spPr>
      </p:pic>
      <p:pic>
        <p:nvPicPr>
          <p:cNvPr id="18" name="Picture 17">
            <a:extLst>
              <a:ext uri="{FF2B5EF4-FFF2-40B4-BE49-F238E27FC236}">
                <a16:creationId xmlns:a16="http://schemas.microsoft.com/office/drawing/2014/main" id="{2F1692E5-C3B1-5904-8C1F-AEAC30095C00}"/>
              </a:ext>
            </a:extLst>
          </p:cNvPr>
          <p:cNvPicPr>
            <a:picLocks noChangeAspect="1"/>
          </p:cNvPicPr>
          <p:nvPr/>
        </p:nvPicPr>
        <p:blipFill>
          <a:blip r:embed="rId4"/>
          <a:stretch>
            <a:fillRect/>
          </a:stretch>
        </p:blipFill>
        <p:spPr>
          <a:xfrm>
            <a:off x="5648538" y="1101012"/>
            <a:ext cx="5890320" cy="5285535"/>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27547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7087D-1D29-00AC-A660-525602876C3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198B22E7-3526-B1CC-C2A2-045A01B56B3B}"/>
              </a:ext>
            </a:extLst>
          </p:cNvPr>
          <p:cNvSpPr>
            <a:spLocks noGrp="1"/>
          </p:cNvSpPr>
          <p:nvPr>
            <p:ph type="title"/>
          </p:nvPr>
        </p:nvSpPr>
        <p:spPr/>
        <p:txBody>
          <a:bodyPr/>
          <a:lstStyle/>
          <a:p>
            <a:r>
              <a:rPr lang="en-US" dirty="0"/>
              <a:t>Project analysis slide 5</a:t>
            </a:r>
          </a:p>
        </p:txBody>
      </p:sp>
      <p:sp>
        <p:nvSpPr>
          <p:cNvPr id="16" name="Content Placeholder 15">
            <a:extLst>
              <a:ext uri="{FF2B5EF4-FFF2-40B4-BE49-F238E27FC236}">
                <a16:creationId xmlns:a16="http://schemas.microsoft.com/office/drawing/2014/main" id="{3673699A-27BF-030C-D8D3-F4C7A5237B98}"/>
              </a:ext>
            </a:extLst>
          </p:cNvPr>
          <p:cNvSpPr>
            <a:spLocks noGrp="1"/>
          </p:cNvSpPr>
          <p:nvPr>
            <p:ph idx="1"/>
          </p:nvPr>
        </p:nvSpPr>
        <p:spPr>
          <a:xfrm>
            <a:off x="838200" y="1075266"/>
            <a:ext cx="4806820" cy="5185566"/>
          </a:xfrm>
        </p:spPr>
        <p:txBody>
          <a:bodyPr>
            <a:normAutofit fontScale="92500" lnSpcReduction="10000"/>
          </a:bodyPr>
          <a:lstStyle/>
          <a:p>
            <a:pPr marL="0" indent="0">
              <a:buNone/>
            </a:pPr>
            <a:r>
              <a:rPr lang="en-IN" b="1" dirty="0">
                <a:solidFill>
                  <a:schemeClr val="accent5">
                    <a:lumMod val="50000"/>
                  </a:schemeClr>
                </a:solidFill>
              </a:rPr>
              <a:t>Key Insights</a:t>
            </a:r>
          </a:p>
          <a:p>
            <a:pPr>
              <a:lnSpc>
                <a:spcPct val="150000"/>
              </a:lnSpc>
              <a:buFont typeface="Wingdings" panose="05000000000000000000" pitchFamily="2" charset="2"/>
              <a:buChar char="§"/>
            </a:pPr>
            <a:r>
              <a:rPr lang="en-IN" sz="1800"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store has experienced significant overall </a:t>
            </a:r>
            <a:r>
              <a:rPr lang="en-IN" sz="1800" b="1"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growth in sales</a:t>
            </a:r>
            <a:r>
              <a:rPr lang="en-IN" sz="1800"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particularly in the month of </a:t>
            </a:r>
            <a:r>
              <a:rPr lang="en-IN" sz="1800" b="1"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September</a:t>
            </a:r>
            <a:r>
              <a:rPr lang="en-IN" sz="1800" kern="1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buFont typeface="Wingdings" panose="05000000000000000000" pitchFamily="2" charset="2"/>
              <a:buChar char="§"/>
            </a:pP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Baby Formula </a:t>
            </a: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product sold Online stores sales channel has the </a:t>
            </a:r>
            <a:r>
              <a:rPr lang="en-IN" sz="18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more number of returns</a:t>
            </a: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buFont typeface="Wingdings" panose="05000000000000000000" pitchFamily="2" charset="2"/>
              <a:buChar char="§"/>
            </a:pP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Point of sale </a:t>
            </a: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(Sales channel) has sold the </a:t>
            </a:r>
            <a:r>
              <a:rPr lang="en-IN" sz="18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highest number of orders </a:t>
            </a: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which increased the total revenue of the store.</a:t>
            </a:r>
          </a:p>
          <a:p>
            <a:pPr>
              <a:lnSpc>
                <a:spcPct val="150000"/>
              </a:lnSpc>
              <a:buFont typeface="Wingdings" panose="05000000000000000000" pitchFamily="2" charset="2"/>
              <a:buChar char="§"/>
            </a:pP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In providing Discounts, the </a:t>
            </a:r>
            <a:r>
              <a:rPr lang="en-IN" sz="18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Point of sale </a:t>
            </a: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(Sales channel) has comparatively provided </a:t>
            </a:r>
            <a:r>
              <a:rPr lang="en-IN" sz="1800" b="1"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more discount </a:t>
            </a:r>
            <a:r>
              <a:rPr lang="en-IN" sz="1800" kern="100"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to the customers.</a:t>
            </a:r>
          </a:p>
          <a:p>
            <a:pPr>
              <a:buFont typeface="Wingdings" panose="05000000000000000000" pitchFamily="2" charset="2"/>
              <a:buChar char="§"/>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3600" b="1" dirty="0">
              <a:solidFill>
                <a:schemeClr val="tx1">
                  <a:lumMod val="95000"/>
                  <a:lumOff val="5000"/>
                </a:schemeClr>
              </a:solidFill>
              <a:latin typeface="Segoe UI Light" panose="020B0502040204020203" pitchFamily="34" charset="0"/>
              <a:cs typeface="Segoe UI Light" panose="020B0502040204020203" pitchFamily="34" charset="0"/>
            </a:endParaRPr>
          </a:p>
          <a:p>
            <a:pPr marL="0" indent="0">
              <a:buNone/>
            </a:pPr>
            <a:endParaRPr lang="en-IN" b="1" dirty="0">
              <a:solidFill>
                <a:schemeClr val="accent5">
                  <a:lumMod val="50000"/>
                </a:schemeClr>
              </a:solidFill>
            </a:endParaRPr>
          </a:p>
        </p:txBody>
      </p:sp>
      <p:cxnSp>
        <p:nvCxnSpPr>
          <p:cNvPr id="8" name="Straight Connector 7">
            <a:extLst>
              <a:ext uri="{FF2B5EF4-FFF2-40B4-BE49-F238E27FC236}">
                <a16:creationId xmlns:a16="http://schemas.microsoft.com/office/drawing/2014/main" id="{974A4266-51EC-7F1F-FE29-EEC3127E2B8F}"/>
              </a:ext>
              <a:ext uri="{C183D7F6-B498-43B3-948B-1728B52AA6E4}">
                <adec:decorative xmlns:adec="http://schemas.microsoft.com/office/drawing/2017/decorative" val="1"/>
              </a:ext>
            </a:extLst>
          </p:cNvPr>
          <p:cNvCxnSpPr>
            <a:cxnSpLocks/>
          </p:cNvCxnSpPr>
          <p:nvPr/>
        </p:nvCxnSpPr>
        <p:spPr>
          <a:xfrm>
            <a:off x="9190653" y="522898"/>
            <a:ext cx="300134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E54E020-41EF-71BB-186F-9DCC10D7BCCA}"/>
              </a:ext>
            </a:extLst>
          </p:cNvPr>
          <p:cNvSpPr txBox="1">
            <a:spLocks/>
          </p:cNvSpPr>
          <p:nvPr/>
        </p:nvSpPr>
        <p:spPr>
          <a:xfrm>
            <a:off x="211494" y="29966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2">
                    <a:lumMod val="25000"/>
                  </a:schemeClr>
                </a:solidFill>
              </a:rPr>
              <a:t>Insights and Recommendations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7A928B77-983F-71EF-B7C3-C4D8DC6EC701}"/>
              </a:ext>
              <a:ext uri="{C183D7F6-B498-43B3-948B-1728B52AA6E4}">
                <adec:decorative xmlns:adec="http://schemas.microsoft.com/office/drawing/2017/decorative" val="1"/>
              </a:ext>
            </a:extLst>
          </p:cNvPr>
          <p:cNvCxnSpPr>
            <a:cxnSpLocks/>
          </p:cNvCxnSpPr>
          <p:nvPr/>
        </p:nvCxnSpPr>
        <p:spPr>
          <a:xfrm>
            <a:off x="0" y="522898"/>
            <a:ext cx="28644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2075E57-74DA-056E-EA47-19C40ABCD982}"/>
              </a:ext>
            </a:extLst>
          </p:cNvPr>
          <p:cNvPicPr>
            <a:picLocks noChangeAspect="1"/>
          </p:cNvPicPr>
          <p:nvPr/>
        </p:nvPicPr>
        <p:blipFill>
          <a:blip r:embed="rId3"/>
          <a:stretch>
            <a:fillRect/>
          </a:stretch>
        </p:blipFill>
        <p:spPr>
          <a:xfrm>
            <a:off x="6271725" y="970123"/>
            <a:ext cx="5195989" cy="1723915"/>
          </a:xfrm>
          <a:prstGeom prst="rect">
            <a:avLst/>
          </a:prstGeom>
          <a:ln>
            <a:solidFill>
              <a:schemeClr val="tx1"/>
            </a:solidFill>
          </a:ln>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F1748861-FAC3-D7AE-71D3-B49B988706A0}"/>
              </a:ext>
            </a:extLst>
          </p:cNvPr>
          <p:cNvPicPr>
            <a:picLocks noChangeAspect="1"/>
          </p:cNvPicPr>
          <p:nvPr/>
        </p:nvPicPr>
        <p:blipFill>
          <a:blip r:embed="rId4"/>
          <a:stretch>
            <a:fillRect/>
          </a:stretch>
        </p:blipFill>
        <p:spPr>
          <a:xfrm>
            <a:off x="6271725" y="2790719"/>
            <a:ext cx="5195989" cy="1723915"/>
          </a:xfrm>
          <a:prstGeom prst="rect">
            <a:avLst/>
          </a:prstGeom>
          <a:ln>
            <a:solidFill>
              <a:schemeClr val="tx1"/>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7FF445E8-C973-3B97-CA71-85C663117F83}"/>
              </a:ext>
            </a:extLst>
          </p:cNvPr>
          <p:cNvPicPr>
            <a:picLocks noChangeAspect="1"/>
          </p:cNvPicPr>
          <p:nvPr/>
        </p:nvPicPr>
        <p:blipFill>
          <a:blip r:embed="rId5"/>
          <a:stretch>
            <a:fillRect/>
          </a:stretch>
        </p:blipFill>
        <p:spPr>
          <a:xfrm>
            <a:off x="6546982" y="4611315"/>
            <a:ext cx="4668414" cy="2076740"/>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6828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482</TotalTime>
  <Words>553</Words>
  <Application>Microsoft Office PowerPoint</Application>
  <PresentationFormat>Widescreen</PresentationFormat>
  <Paragraphs>80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Google Sans</vt:lpstr>
      <vt:lpstr>Segoe UI</vt:lpstr>
      <vt:lpstr>Segoe UI Light</vt:lpstr>
      <vt:lpstr>Times New Roman</vt:lpstr>
      <vt:lpstr>Wingdings</vt:lpstr>
      <vt:lpstr>Office Theme</vt:lpstr>
      <vt:lpstr>Sales Dataset Analysis – Advanced Excel Project</vt:lpstr>
      <vt:lpstr>Project analysis slide 5</vt:lpstr>
      <vt:lpstr>Project analysis slide 5</vt:lpstr>
      <vt:lpstr>Project analysis slide 5</vt:lpstr>
      <vt:lpstr>Project analysis slide 5</vt:lpstr>
      <vt:lpstr>Project analysis slide 10</vt:lpstr>
      <vt:lpstr>Project analysis slide 5</vt:lpstr>
      <vt:lpstr>Project analysis slide 11</vt:lpstr>
      <vt:lpstr>Project analysis slide 5</vt:lpstr>
      <vt:lpstr>Project analysis slide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SUBI PREM</dc:creator>
  <cp:lastModifiedBy>SUBI PREM</cp:lastModifiedBy>
  <cp:revision>3</cp:revision>
  <dcterms:created xsi:type="dcterms:W3CDTF">2024-12-12T01:20:41Z</dcterms:created>
  <dcterms:modified xsi:type="dcterms:W3CDTF">2024-12-13T07:05:00Z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