
<file path=[Content_Types].xml><?xml version="1.0" encoding="utf-8"?>
<Types xmlns="http://schemas.openxmlformats.org/package/2006/content-types">
  <Default Extension="glb" ContentType="model/gltf.binary"/>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24-Aug-24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24-Aug-24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o.microsoft.com/fwlink/?linkid=85684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go.microsoft.com/fwlink/?LinkId=623327"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hyperlink" Target="http://go.microsoft.com/fwlink/?LinkId=617172" TargetMode="Externa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17/06/relationships/model3d" Target="../media/model3d1.glb"/></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17/06/relationships/model3d" Target="../media/model3d1.glb"/><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499"/>
            <a:ext cx="9144000" cy="2333625"/>
          </a:xfrm>
        </p:spPr>
        <p:txBody>
          <a:bodyPr/>
          <a:lstStyle/>
          <a:p>
            <a:r>
              <a:rPr lang="en-US" dirty="0"/>
              <a:t>Redbus Data Scraping with Selenium &amp; Dynamic Filtering using Streamlit</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733801"/>
            <a:ext cx="9144000" cy="1020560"/>
          </a:xfrm>
        </p:spPr>
        <p:txBody>
          <a:bodyPr/>
          <a:lstStyle/>
          <a:p>
            <a:r>
              <a:rPr lang="en-US" dirty="0"/>
              <a:t>How to get started with 3D in PowerPoint</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About this deck</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dirty="0">
                <a:hlinkClick r:id="rId2"/>
              </a:rPr>
              <a:t>Office subscribers</a:t>
            </a:r>
            <a:r>
              <a:rPr lang="en-US" sz="1200" dirty="0"/>
              <a:t> can add 3D models to documents and rotate the angle to show the right view. If you don’t have a subscription, the deck simply shows a single view.</a:t>
            </a:r>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Tell Me Text" descr="Select the Tell Me button and type what you want to know.&#10;"/>
          <p:cNvSpPr>
            <a:spLocks noGrp="1"/>
          </p:cNvSpPr>
          <p:nvPr>
            <p:ph sz="half" idx="4294967295"/>
          </p:nvPr>
        </p:nvSpPr>
        <p:spPr>
          <a:xfrm>
            <a:off x="521208" y="2679617"/>
            <a:ext cx="7766738" cy="544904"/>
          </a:xfrm>
        </p:spPr>
        <p:txBody>
          <a:bodyPr>
            <a:no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181" y="2350333"/>
            <a:ext cx="1269672" cy="1189747"/>
          </a:xfrm>
          <a:prstGeom prst="rect">
            <a:avLst/>
          </a:prstGeom>
        </p:spPr>
      </p:pic>
      <p:grpSp>
        <p:nvGrpSpPr>
          <p:cNvPr id="24" name="Tell Me Picture">
            <a:extLst>
              <a:ext uri="{FF2B5EF4-FFF2-40B4-BE49-F238E27FC236}">
                <a16:creationId xmlns:a16="http://schemas.microsoft.com/office/drawing/2014/main" id="{E294B580-9A21-406E-956B-7B3A0F93CDB1}"/>
              </a:ext>
              <a:ext uri="{C183D7F6-B498-43B3-948B-1728B52AA6E4}">
                <adec:decorative xmlns:adec="http://schemas.microsoft.com/office/drawing/2017/decorative" val="1"/>
              </a:ext>
            </a:extLst>
          </p:cNvPr>
          <p:cNvGrpSpPr/>
          <p:nvPr/>
        </p:nvGrpSpPr>
        <p:grpSpPr>
          <a:xfrm>
            <a:off x="8536716" y="1884807"/>
            <a:ext cx="3134076" cy="2677952"/>
            <a:chOff x="8536716" y="1884807"/>
            <a:chExt cx="3134076" cy="2677952"/>
          </a:xfrm>
        </p:grpSpPr>
        <p:pic>
          <p:nvPicPr>
            <p:cNvPr id="11" name="Picture 10" descr="Tell Me box suggestions"/>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536716" y="2324628"/>
              <a:ext cx="3134076" cy="2238131"/>
            </a:xfrm>
            <a:prstGeom prst="rect">
              <a:avLst/>
            </a:prstGeom>
          </p:spPr>
        </p:pic>
        <p:grpSp>
          <p:nvGrpSpPr>
            <p:cNvPr id="23" name="Group 22">
              <a:extLst>
                <a:ext uri="{FF2B5EF4-FFF2-40B4-BE49-F238E27FC236}">
                  <a16:creationId xmlns:a16="http://schemas.microsoft.com/office/drawing/2014/main" id="{ECE6C5E3-70C8-45F8-ACDC-FDA61C407AC6}"/>
                </a:ext>
              </a:extLst>
            </p:cNvPr>
            <p:cNvGrpSpPr/>
            <p:nvPr/>
          </p:nvGrpSpPr>
          <p:grpSpPr>
            <a:xfrm>
              <a:off x="8536716" y="1884807"/>
              <a:ext cx="3134076" cy="452977"/>
              <a:chOff x="9040988" y="1083215"/>
              <a:chExt cx="3134076" cy="452977"/>
            </a:xfrm>
          </p:grpSpPr>
          <p:sp>
            <p:nvSpPr>
              <p:cNvPr id="3" name="Rectangle 2">
                <a:extLst>
                  <a:ext uri="{FF2B5EF4-FFF2-40B4-BE49-F238E27FC236}">
                    <a16:creationId xmlns:a16="http://schemas.microsoft.com/office/drawing/2014/main" id="{83507D88-B17C-4005-9465-C089E6BDCE4A}"/>
                  </a:ext>
                  <a:ext uri="{C183D7F6-B498-43B3-948B-1728B52AA6E4}">
                    <adec:decorative xmlns:adec="http://schemas.microsoft.com/office/drawing/2017/decorative" val="1"/>
                  </a:ext>
                </a:extLst>
              </p:cNvPr>
              <p:cNvSpPr/>
              <p:nvPr/>
            </p:nvSpPr>
            <p:spPr>
              <a:xfrm>
                <a:off x="9040988" y="1083215"/>
                <a:ext cx="3134076" cy="452977"/>
              </a:xfrm>
              <a:prstGeom prst="rect">
                <a:avLst/>
              </a:prstGeom>
              <a:solidFill>
                <a:srgbClr val="923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a:extLst>
                  <a:ext uri="{FF2B5EF4-FFF2-40B4-BE49-F238E27FC236}">
                    <a16:creationId xmlns:a16="http://schemas.microsoft.com/office/drawing/2014/main" id="{1CC0DDBC-5D45-45EC-B3A7-4A87D5AC0628}"/>
                  </a:ext>
                  <a:ext uri="{C183D7F6-B498-43B3-948B-1728B52AA6E4}">
                    <adec:decorative xmlns:adec="http://schemas.microsoft.com/office/drawing/2017/decorative" val="1"/>
                  </a:ext>
                </a:extLst>
              </p:cNvPr>
              <p:cNvCxnSpPr/>
              <p:nvPr/>
            </p:nvCxnSpPr>
            <p:spPr>
              <a:xfrm>
                <a:off x="9375775" y="1198578"/>
                <a:ext cx="0" cy="22225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D23CF99-30DD-4C42-A3D5-D9C7DF60A66E}"/>
                  </a:ext>
                </a:extLst>
              </p:cNvPr>
              <p:cNvGrpSpPr/>
              <p:nvPr/>
            </p:nvGrpSpPr>
            <p:grpSpPr>
              <a:xfrm>
                <a:off x="9129954" y="1192976"/>
                <a:ext cx="156856" cy="233455"/>
                <a:chOff x="7873416" y="1716789"/>
                <a:chExt cx="187380" cy="278885"/>
              </a:xfrm>
            </p:grpSpPr>
            <p:sp>
              <p:nvSpPr>
                <p:cNvPr id="20" name="Freeform: Shape 19">
                  <a:extLst>
                    <a:ext uri="{FF2B5EF4-FFF2-40B4-BE49-F238E27FC236}">
                      <a16:creationId xmlns:a16="http://schemas.microsoft.com/office/drawing/2014/main" id="{52B12E68-8015-487A-87C4-BF63E9056659}"/>
                    </a:ext>
                    <a:ext uri="{C183D7F6-B498-43B3-948B-1728B52AA6E4}">
                      <adec:decorative xmlns:adec="http://schemas.microsoft.com/office/drawing/2017/decorative" val="1"/>
                    </a:ext>
                  </a:extLst>
                </p:cNvPr>
                <p:cNvSpPr/>
                <p:nvPr/>
              </p:nvSpPr>
              <p:spPr>
                <a:xfrm>
                  <a:off x="7873416" y="1716789"/>
                  <a:ext cx="187380" cy="240412"/>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19050" cap="flat">
                  <a:solidFill>
                    <a:schemeClr val="bg1"/>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73F670A2-659E-4A77-9D8E-6948136D4ACB}"/>
                    </a:ext>
                    <a:ext uri="{C183D7F6-B498-43B3-948B-1728B52AA6E4}">
                      <adec:decorative xmlns:adec="http://schemas.microsoft.com/office/drawing/2017/decorative" val="1"/>
                    </a:ext>
                  </a:extLst>
                </p:cNvPr>
                <p:cNvSpPr/>
                <p:nvPr/>
              </p:nvSpPr>
              <p:spPr>
                <a:xfrm>
                  <a:off x="7912702" y="1969158"/>
                  <a:ext cx="108000" cy="26516"/>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19050" cap="flat">
                  <a:solidFill>
                    <a:schemeClr val="bg1"/>
                  </a:solid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E4FD6AB2-EB32-402C-BC6B-579C8B08D541}"/>
                    </a:ext>
                    <a:ext uri="{C183D7F6-B498-43B3-948B-1728B52AA6E4}">
                      <adec:decorative xmlns:adec="http://schemas.microsoft.com/office/drawing/2017/decorative" val="1"/>
                    </a:ext>
                  </a:extLst>
                </p:cNvPr>
                <p:cNvSpPr/>
                <p:nvPr/>
              </p:nvSpPr>
              <p:spPr>
                <a:xfrm>
                  <a:off x="7921322" y="1890325"/>
                  <a:ext cx="91922" cy="26516"/>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19050" cap="flat">
                  <a:solidFill>
                    <a:schemeClr val="bg1"/>
                  </a:solidFill>
                  <a:prstDash val="solid"/>
                  <a:miter/>
                </a:ln>
              </p:spPr>
              <p:txBody>
                <a:bodyPr rtlCol="0" anchor="ctr"/>
                <a:lstStyle/>
                <a:p>
                  <a:endParaRPr lang="en-AU"/>
                </a:p>
              </p:txBody>
            </p:sp>
          </p:grpSp>
        </p:grpSp>
      </p:gr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4248508" cy="1867001"/>
            <a:chOff x="3832853" y="3420317"/>
            <a:chExt cx="4248508" cy="1867001"/>
          </a:xfrm>
        </p:grpSpPr>
        <p:sp>
          <p:nvSpPr>
            <p:cNvPr id="9" name="TextBox 8" descr="SELECT THE ARROW WHEN IN SLIDE SHOW MODE&#10;"/>
            <p:cNvSpPr txBox="1"/>
            <p:nvPr/>
          </p:nvSpPr>
          <p:spPr>
            <a:xfrm>
              <a:off x="3832853" y="4920686"/>
              <a:ext cx="3368047" cy="267257"/>
            </a:xfrm>
            <a:prstGeom prst="rect">
              <a:avLst/>
            </a:prstGeom>
            <a:noFill/>
          </p:spPr>
          <p:txBody>
            <a:bodyPr wrap="square" rtlCol="0">
              <a:spAutoFit/>
            </a:bodyPr>
            <a:lstStyle/>
            <a:p>
              <a:pPr algn="l"/>
              <a:r>
                <a:rPr lang="en-IN" sz="1100" dirty="0">
                  <a:latin typeface="Segoe UI Light" panose="020B0502040204020203" pitchFamily="34" charset="0"/>
                  <a:cs typeface="Segoe UI Light" panose="020B0502040204020203" pitchFamily="34" charset="0"/>
                </a:rPr>
                <a:t>SELECT THE ARROW WHEN IN SLIDE SHOW MODE</a:t>
              </a:r>
              <a:endParaRPr lang="en-US" sz="11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pic>
          <p:nvPicPr>
            <p:cNvPr id="7" name="Picture 6" descr="Arrow pointing right with a hyperlink to free PowerPoint training. Select the image to access free PowerPoint training">
              <a:hlinkClick r:id="rId7"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4198633"/>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u="sng" dirty="0">
                  <a:latin typeface="Segoe UI Light" panose="020B0502040204020203" pitchFamily="34" charset="0"/>
                  <a:cs typeface="Segoe UI Light" panose="020B0502040204020203" pitchFamily="34" charset="0"/>
                  <a:hlinkClick r:id="rId5"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Why Use 3D?</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2D Slides</a:t>
            </a:r>
          </a:p>
        </p:txBody>
      </p:sp>
      <p:grpSp>
        <p:nvGrpSpPr>
          <p:cNvPr id="22" name="2D Slides Group" descr="Picture of PowerPoint Slides with a 2D Box and some indistinguishable text next to it.">
            <a:extLst>
              <a:ext uri="{FF2B5EF4-FFF2-40B4-BE49-F238E27FC236}">
                <a16:creationId xmlns:a16="http://schemas.microsoft.com/office/drawing/2014/main" id="{2740CA73-027D-4FFA-B5C8-FACB4DA7E930}"/>
              </a:ext>
            </a:extLst>
          </p:cNvPr>
          <p:cNvGrpSpPr/>
          <p:nvPr/>
        </p:nvGrpSpPr>
        <p:grpSpPr>
          <a:xfrm>
            <a:off x="2448703" y="2334765"/>
            <a:ext cx="1418136" cy="1812629"/>
            <a:chOff x="744040" y="2334765"/>
            <a:chExt cx="1418136" cy="1812629"/>
          </a:xfrm>
        </p:grpSpPr>
        <p:sp>
          <p:nvSpPr>
            <p:cNvPr id="23" name="Rectangle 22">
              <a:extLst>
                <a:ext uri="{FF2B5EF4-FFF2-40B4-BE49-F238E27FC236}">
                  <a16:creationId xmlns:a16="http://schemas.microsoft.com/office/drawing/2014/main" id="{0447891D-BDA7-4947-8603-28FA764E3EAB}"/>
                </a:ext>
                <a:ext uri="{C183D7F6-B498-43B3-948B-1728B52AA6E4}">
                  <adec:decorative xmlns:adec="http://schemas.microsoft.com/office/drawing/2017/decorative" val="1"/>
                </a:ext>
              </a:extLst>
            </p:cNvPr>
            <p:cNvSpPr>
              <a:spLocks noChangeArrowheads="1"/>
            </p:cNvSpPr>
            <p:nvPr/>
          </p:nvSpPr>
          <p:spPr bwMode="auto">
            <a:xfrm rot="16200000">
              <a:off x="1373731" y="3358950"/>
              <a:ext cx="158757"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4" name="Rectangle 22">
              <a:extLst>
                <a:ext uri="{FF2B5EF4-FFF2-40B4-BE49-F238E27FC236}">
                  <a16:creationId xmlns:a16="http://schemas.microsoft.com/office/drawing/2014/main" id="{B9E5B39B-B796-49E5-ABFC-21CAA73F7809}"/>
                </a:ext>
                <a:ext uri="{C183D7F6-B498-43B3-948B-1728B52AA6E4}">
                  <adec:decorative xmlns:adec="http://schemas.microsoft.com/office/drawing/2017/decorative" val="1"/>
                </a:ext>
              </a:extLst>
            </p:cNvPr>
            <p:cNvSpPr>
              <a:spLocks noChangeArrowheads="1"/>
            </p:cNvSpPr>
            <p:nvPr/>
          </p:nvSpPr>
          <p:spPr bwMode="auto">
            <a:xfrm rot="5400000">
              <a:off x="1298502" y="1780307"/>
              <a:ext cx="309216"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25" name="Group 24">
              <a:extLst>
                <a:ext uri="{FF2B5EF4-FFF2-40B4-BE49-F238E27FC236}">
                  <a16:creationId xmlns:a16="http://schemas.microsoft.com/office/drawing/2014/main" id="{692EE7B8-EFC2-457E-B404-B6084BFFAAC8}"/>
                </a:ext>
              </a:extLst>
            </p:cNvPr>
            <p:cNvGrpSpPr/>
            <p:nvPr/>
          </p:nvGrpSpPr>
          <p:grpSpPr>
            <a:xfrm>
              <a:off x="744040" y="2786850"/>
              <a:ext cx="1418132" cy="1038195"/>
              <a:chOff x="744040" y="2805900"/>
              <a:chExt cx="1418132" cy="1038195"/>
            </a:xfrm>
          </p:grpSpPr>
          <p:sp>
            <p:nvSpPr>
              <p:cNvPr id="26" name="Rectangle 22">
                <a:extLst>
                  <a:ext uri="{FF2B5EF4-FFF2-40B4-BE49-F238E27FC236}">
                    <a16:creationId xmlns:a16="http://schemas.microsoft.com/office/drawing/2014/main" id="{E6D80247-9DB3-4AD6-A598-14FDFFF8846C}"/>
                  </a:ext>
                  <a:ext uri="{C183D7F6-B498-43B3-948B-1728B52AA6E4}">
                    <adec:decorative xmlns:adec="http://schemas.microsoft.com/office/drawing/2017/decorative" val="1"/>
                  </a:ext>
                </a:extLst>
              </p:cNvPr>
              <p:cNvSpPr>
                <a:spLocks noChangeArrowheads="1"/>
              </p:cNvSpPr>
              <p:nvPr/>
            </p:nvSpPr>
            <p:spPr bwMode="auto">
              <a:xfrm>
                <a:off x="744041" y="2805901"/>
                <a:ext cx="1418131" cy="1035593"/>
              </a:xfrm>
              <a:custGeom>
                <a:avLst/>
                <a:gdLst>
                  <a:gd name="connsiteX0" fmla="*/ 0 w 1084813"/>
                  <a:gd name="connsiteY0" fmla="*/ 0 h 792188"/>
                  <a:gd name="connsiteX1" fmla="*/ 1084813 w 1084813"/>
                  <a:gd name="connsiteY1" fmla="*/ 0 h 792188"/>
                  <a:gd name="connsiteX2" fmla="*/ 1084813 w 1084813"/>
                  <a:gd name="connsiteY2" fmla="*/ 792188 h 792188"/>
                  <a:gd name="connsiteX3" fmla="*/ 0 w 1084813"/>
                  <a:gd name="connsiteY3" fmla="*/ 792188 h 792188"/>
                  <a:gd name="connsiteX4" fmla="*/ 0 w 1084813"/>
                  <a:gd name="connsiteY4" fmla="*/ 0 h 792188"/>
                  <a:gd name="connsiteX0" fmla="*/ 0 w 1084813"/>
                  <a:gd name="connsiteY0" fmla="*/ 792188 h 883628"/>
                  <a:gd name="connsiteX1" fmla="*/ 0 w 1084813"/>
                  <a:gd name="connsiteY1" fmla="*/ 0 h 883628"/>
                  <a:gd name="connsiteX2" fmla="*/ 1084813 w 1084813"/>
                  <a:gd name="connsiteY2" fmla="*/ 0 h 883628"/>
                  <a:gd name="connsiteX3" fmla="*/ 1084813 w 1084813"/>
                  <a:gd name="connsiteY3" fmla="*/ 792188 h 883628"/>
                  <a:gd name="connsiteX4" fmla="*/ 91440 w 1084813"/>
                  <a:gd name="connsiteY4" fmla="*/ 883628 h 883628"/>
                  <a:gd name="connsiteX0" fmla="*/ 0 w 1084813"/>
                  <a:gd name="connsiteY0" fmla="*/ 792188 h 792188"/>
                  <a:gd name="connsiteX1" fmla="*/ 0 w 1084813"/>
                  <a:gd name="connsiteY1" fmla="*/ 0 h 792188"/>
                  <a:gd name="connsiteX2" fmla="*/ 1084813 w 1084813"/>
                  <a:gd name="connsiteY2" fmla="*/ 0 h 792188"/>
                  <a:gd name="connsiteX3" fmla="*/ 1084813 w 1084813"/>
                  <a:gd name="connsiteY3" fmla="*/ 792188 h 792188"/>
                  <a:gd name="connsiteX0" fmla="*/ 0 w 1084813"/>
                  <a:gd name="connsiteY0" fmla="*/ 0 h 792188"/>
                  <a:gd name="connsiteX1" fmla="*/ 1084813 w 1084813"/>
                  <a:gd name="connsiteY1" fmla="*/ 0 h 792188"/>
                  <a:gd name="connsiteX2" fmla="*/ 1084813 w 1084813"/>
                  <a:gd name="connsiteY2" fmla="*/ 792188 h 792188"/>
                </a:gdLst>
                <a:ahLst/>
                <a:cxnLst>
                  <a:cxn ang="0">
                    <a:pos x="connsiteX0" y="connsiteY0"/>
                  </a:cxn>
                  <a:cxn ang="0">
                    <a:pos x="connsiteX1" y="connsiteY1"/>
                  </a:cxn>
                  <a:cxn ang="0">
                    <a:pos x="connsiteX2" y="connsiteY2"/>
                  </a:cxn>
                </a:cxnLst>
                <a:rect l="l" t="t" r="r" b="b"/>
                <a:pathLst>
                  <a:path w="1084813" h="792188">
                    <a:moveTo>
                      <a:pt x="0" y="0"/>
                    </a:moveTo>
                    <a:lnTo>
                      <a:pt x="1084813" y="0"/>
                    </a:lnTo>
                    <a:lnTo>
                      <a:pt x="1084813" y="792188"/>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27" name="Straight Connector 26">
                <a:extLst>
                  <a:ext uri="{FF2B5EF4-FFF2-40B4-BE49-F238E27FC236}">
                    <a16:creationId xmlns:a16="http://schemas.microsoft.com/office/drawing/2014/main" id="{C0527988-CCCA-4FB8-95C8-F00BB164F0E5}"/>
                  </a:ext>
                  <a:ext uri="{C183D7F6-B498-43B3-948B-1728B52AA6E4}">
                    <adec:decorative xmlns:adec="http://schemas.microsoft.com/office/drawing/2017/decorative" val="1"/>
                  </a:ext>
                </a:extLst>
              </p:cNvPr>
              <p:cNvCxnSpPr/>
              <p:nvPr/>
            </p:nvCxnSpPr>
            <p:spPr>
              <a:xfrm rot="16200000">
                <a:off x="1453107" y="3135028"/>
                <a:ext cx="0" cy="1418131"/>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cxnSp>
            <p:nvCxnSpPr>
              <p:cNvPr id="28" name="Straight Connector 27">
                <a:extLst>
                  <a:ext uri="{FF2B5EF4-FFF2-40B4-BE49-F238E27FC236}">
                    <a16:creationId xmlns:a16="http://schemas.microsoft.com/office/drawing/2014/main" id="{E6467426-F904-4A59-8015-B4246F766113}"/>
                  </a:ext>
                  <a:ext uri="{C183D7F6-B498-43B3-948B-1728B52AA6E4}">
                    <adec:decorative xmlns:adec="http://schemas.microsoft.com/office/drawing/2017/decorative" val="1"/>
                  </a:ext>
                </a:extLst>
              </p:cNvPr>
              <p:cNvCxnSpPr>
                <a:cxnSpLocks/>
              </p:cNvCxnSpPr>
              <p:nvPr/>
            </p:nvCxnSpPr>
            <p:spPr>
              <a:xfrm flipH="1" flipV="1">
                <a:off x="744040" y="2805900"/>
                <a:ext cx="3" cy="1038195"/>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sp>
            <p:nvSpPr>
              <p:cNvPr id="29" name="Rectangle 28">
                <a:extLst>
                  <a:ext uri="{FF2B5EF4-FFF2-40B4-BE49-F238E27FC236}">
                    <a16:creationId xmlns:a16="http://schemas.microsoft.com/office/drawing/2014/main" id="{01D44F49-963F-428C-A363-2C19FD5DC595}"/>
                  </a:ext>
                  <a:ext uri="{C183D7F6-B498-43B3-948B-1728B52AA6E4}">
                    <adec:decorative xmlns:adec="http://schemas.microsoft.com/office/drawing/2017/decorative" val="1"/>
                  </a:ext>
                </a:extLst>
              </p:cNvPr>
              <p:cNvSpPr/>
              <p:nvPr/>
            </p:nvSpPr>
            <p:spPr>
              <a:xfrm>
                <a:off x="1382178" y="3040410"/>
                <a:ext cx="584815" cy="495716"/>
              </a:xfrm>
              <a:prstGeom prst="rect">
                <a:avLst/>
              </a:prstGeom>
              <a:noFill/>
              <a:ln w="25400" cap="rnd">
                <a:solidFill>
                  <a:schemeClr val="bg1">
                    <a:lumMod val="65000"/>
                  </a:schemeClr>
                </a:solidFill>
                <a:prstDash val="solid"/>
                <a:round/>
                <a:headEnd/>
                <a:tailEnd type="none" w="lg" len="lg"/>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solidFill>
                    <a:schemeClr val="tx1"/>
                  </a:solidFill>
                </a:endParaRPr>
              </a:p>
            </p:txBody>
          </p:sp>
          <p:cxnSp>
            <p:nvCxnSpPr>
              <p:cNvPr id="30" name="Straight Connector 29">
                <a:extLst>
                  <a:ext uri="{FF2B5EF4-FFF2-40B4-BE49-F238E27FC236}">
                    <a16:creationId xmlns:a16="http://schemas.microsoft.com/office/drawing/2014/main" id="{6F1C48F5-4394-423D-A195-6EA12BE5D986}"/>
                  </a:ext>
                  <a:ext uri="{C183D7F6-B498-43B3-948B-1728B52AA6E4}">
                    <adec:decorative xmlns:adec="http://schemas.microsoft.com/office/drawing/2017/decorative" val="1"/>
                  </a:ext>
                </a:extLst>
              </p:cNvPr>
              <p:cNvCxnSpPr/>
              <p:nvPr/>
            </p:nvCxnSpPr>
            <p:spPr>
              <a:xfrm>
                <a:off x="900670" y="3079999"/>
                <a:ext cx="265635"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31" name="Straight Connector 30">
                <a:extLst>
                  <a:ext uri="{FF2B5EF4-FFF2-40B4-BE49-F238E27FC236}">
                    <a16:creationId xmlns:a16="http://schemas.microsoft.com/office/drawing/2014/main" id="{E9862AF6-674E-436B-9CCC-17341E434F14}"/>
                  </a:ext>
                  <a:ext uri="{C183D7F6-B498-43B3-948B-1728B52AA6E4}">
                    <adec:decorative xmlns:adec="http://schemas.microsoft.com/office/drawing/2017/decorative" val="1"/>
                  </a:ext>
                </a:extLst>
              </p:cNvPr>
              <p:cNvCxnSpPr>
                <a:cxnSpLocks/>
              </p:cNvCxnSpPr>
              <p:nvPr/>
            </p:nvCxnSpPr>
            <p:spPr>
              <a:xfrm>
                <a:off x="1033488" y="3234850"/>
                <a:ext cx="132817"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grpSp>
      </p:grpSp>
      <p:sp>
        <p:nvSpPr>
          <p:cNvPr id="5" name="TextBox 2D 1">
            <a:extLst>
              <a:ext uri="{FF2B5EF4-FFF2-40B4-BE49-F238E27FC236}">
                <a16:creationId xmlns:a16="http://schemas.microsoft.com/office/drawing/2014/main" id="{CAA61E68-C8F4-4610-BC1E-4D08000B9C76}"/>
              </a:ext>
            </a:extLst>
          </p:cNvPr>
          <p:cNvSpPr txBox="1"/>
          <p:nvPr/>
        </p:nvSpPr>
        <p:spPr>
          <a:xfrm>
            <a:off x="2172509" y="4638251"/>
            <a:ext cx="2625418"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Slides are a static portrait.</a:t>
            </a:r>
          </a:p>
        </p:txBody>
      </p:sp>
      <p:sp>
        <p:nvSpPr>
          <p:cNvPr id="6" name="TextBox 2D 2">
            <a:extLst>
              <a:ext uri="{FF2B5EF4-FFF2-40B4-BE49-F238E27FC236}">
                <a16:creationId xmlns:a16="http://schemas.microsoft.com/office/drawing/2014/main" id="{F7E77654-B14A-463A-9892-AB5ABE4D5E5E}"/>
              </a:ext>
            </a:extLst>
          </p:cNvPr>
          <p:cNvSpPr txBox="1"/>
          <p:nvPr/>
        </p:nvSpPr>
        <p:spPr>
          <a:xfrm>
            <a:off x="2172509" y="5174604"/>
            <a:ext cx="2930219" cy="276999"/>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Audience is passive and cannot interact.</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3D Models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grpSp>
        <p:nvGrpSpPr>
          <p:cNvPr id="9" name="Cube" descr="Cube with a 3D rotation control">
            <a:extLst>
              <a:ext uri="{FF2B5EF4-FFF2-40B4-BE49-F238E27FC236}">
                <a16:creationId xmlns:a16="http://schemas.microsoft.com/office/drawing/2014/main" id="{924FAB36-8DBD-4698-B240-7634FDAAC8B7}"/>
              </a:ext>
            </a:extLst>
          </p:cNvPr>
          <p:cNvGrpSpPr/>
          <p:nvPr/>
        </p:nvGrpSpPr>
        <p:grpSpPr>
          <a:xfrm>
            <a:off x="7822269" y="2552528"/>
            <a:ext cx="1861399" cy="1621965"/>
            <a:chOff x="4599319" y="2552528"/>
            <a:chExt cx="1861399" cy="1621965"/>
          </a:xfrm>
        </p:grpSpPr>
        <p:sp>
          <p:nvSpPr>
            <p:cNvPr id="10" name="Freeform 5">
              <a:extLst>
                <a:ext uri="{FF2B5EF4-FFF2-40B4-BE49-F238E27FC236}">
                  <a16:creationId xmlns:a16="http://schemas.microsoft.com/office/drawing/2014/main" id="{10E7FCA4-3412-493F-BCF2-4FD94D4BBD84}"/>
                </a:ext>
                <a:ext uri="{C183D7F6-B498-43B3-948B-1728B52AA6E4}">
                  <adec:decorative xmlns:adec="http://schemas.microsoft.com/office/drawing/2017/decorative" val="1"/>
                </a:ext>
              </a:extLst>
            </p:cNvPr>
            <p:cNvSpPr>
              <a:spLocks/>
            </p:cNvSpPr>
            <p:nvPr/>
          </p:nvSpPr>
          <p:spPr bwMode="auto">
            <a:xfrm>
              <a:off x="4601606" y="2552528"/>
              <a:ext cx="1859112" cy="1621965"/>
            </a:xfrm>
            <a:custGeom>
              <a:avLst/>
              <a:gdLst>
                <a:gd name="T0" fmla="*/ 1270 w 1270"/>
                <a:gd name="T1" fmla="*/ 163 h 1108"/>
                <a:gd name="T2" fmla="*/ 1270 w 1270"/>
                <a:gd name="T3" fmla="*/ 796 h 1108"/>
                <a:gd name="T4" fmla="*/ 635 w 1270"/>
                <a:gd name="T5" fmla="*/ 1108 h 1108"/>
                <a:gd name="T6" fmla="*/ 0 w 1270"/>
                <a:gd name="T7" fmla="*/ 796 h 1108"/>
                <a:gd name="T8" fmla="*/ 0 w 1270"/>
                <a:gd name="T9" fmla="*/ 165 h 1108"/>
                <a:gd name="T10" fmla="*/ 0 w 1270"/>
                <a:gd name="T11" fmla="*/ 165 h 1108"/>
                <a:gd name="T12" fmla="*/ 0 w 1270"/>
                <a:gd name="T13" fmla="*/ 165 h 1108"/>
                <a:gd name="T14" fmla="*/ 0 w 1270"/>
                <a:gd name="T15" fmla="*/ 157 h 1108"/>
                <a:gd name="T16" fmla="*/ 623 w 1270"/>
                <a:gd name="T17" fmla="*/ 0 h 1108"/>
                <a:gd name="T18" fmla="*/ 623 w 1270"/>
                <a:gd name="T19" fmla="*/ 0 h 1108"/>
                <a:gd name="T20" fmla="*/ 623 w 1270"/>
                <a:gd name="T21" fmla="*/ 0 h 1108"/>
                <a:gd name="T22" fmla="*/ 1270 w 1270"/>
                <a:gd name="T23" fmla="*/ 155 h 1108"/>
                <a:gd name="T24" fmla="*/ 1270 w 1270"/>
                <a:gd name="T25" fmla="*/ 163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Line 46">
              <a:extLst>
                <a:ext uri="{FF2B5EF4-FFF2-40B4-BE49-F238E27FC236}">
                  <a16:creationId xmlns:a16="http://schemas.microsoft.com/office/drawing/2014/main" id="{269E6021-A768-4A36-97E2-2B1B9A39E4AF}"/>
                </a:ext>
              </a:extLst>
            </p:cNvPr>
            <p:cNvSpPr>
              <a:spLocks noChangeShapeType="1"/>
            </p:cNvSpPr>
            <p:nvPr/>
          </p:nvSpPr>
          <p:spPr bwMode="auto">
            <a:xfrm>
              <a:off x="5531567" y="3098226"/>
              <a:ext cx="0" cy="1076267"/>
            </a:xfrm>
            <a:prstGeom prst="line">
              <a:avLst/>
            </a:pr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12" name="Group 11">
              <a:extLst>
                <a:ext uri="{FF2B5EF4-FFF2-40B4-BE49-F238E27FC236}">
                  <a16:creationId xmlns:a16="http://schemas.microsoft.com/office/drawing/2014/main" id="{1E293B5C-A808-43E2-ABC7-0D662783438C}"/>
                </a:ext>
              </a:extLst>
            </p:cNvPr>
            <p:cNvGrpSpPr/>
            <p:nvPr/>
          </p:nvGrpSpPr>
          <p:grpSpPr>
            <a:xfrm>
              <a:off x="4599319" y="2553433"/>
              <a:ext cx="1861399" cy="1621060"/>
              <a:chOff x="4599319" y="2553433"/>
              <a:chExt cx="1861399" cy="1621060"/>
            </a:xfrm>
          </p:grpSpPr>
          <p:sp>
            <p:nvSpPr>
              <p:cNvPr id="20" name="Freeform 45">
                <a:extLst>
                  <a:ext uri="{FF2B5EF4-FFF2-40B4-BE49-F238E27FC236}">
                    <a16:creationId xmlns:a16="http://schemas.microsoft.com/office/drawing/2014/main" id="{6E8C7F5F-72D8-4D10-A4D9-7562B4C912B1}"/>
                  </a:ext>
                  <a:ext uri="{C183D7F6-B498-43B3-948B-1728B52AA6E4}">
                    <adec:decorative xmlns:adec="http://schemas.microsoft.com/office/drawing/2017/decorative" val="1"/>
                  </a:ext>
                </a:extLst>
              </p:cNvPr>
              <p:cNvSpPr>
                <a:spLocks/>
              </p:cNvSpPr>
              <p:nvPr/>
            </p:nvSpPr>
            <p:spPr bwMode="auto">
              <a:xfrm>
                <a:off x="4599319" y="2788509"/>
                <a:ext cx="1861399" cy="1385984"/>
              </a:xfrm>
              <a:custGeom>
                <a:avLst/>
                <a:gdLst>
                  <a:gd name="T0" fmla="*/ 0 w 1202"/>
                  <a:gd name="T1" fmla="*/ 2 h 895"/>
                  <a:gd name="T2" fmla="*/ 602 w 1202"/>
                  <a:gd name="T3" fmla="*/ 200 h 895"/>
                  <a:gd name="T4" fmla="*/ 1202 w 1202"/>
                  <a:gd name="T5" fmla="*/ 0 h 895"/>
                  <a:gd name="T6" fmla="*/ 1202 w 1202"/>
                  <a:gd name="T7" fmla="*/ 600 h 895"/>
                  <a:gd name="T8" fmla="*/ 602 w 1202"/>
                  <a:gd name="T9" fmla="*/ 895 h 895"/>
                  <a:gd name="T10" fmla="*/ 0 w 1202"/>
                  <a:gd name="T11" fmla="*/ 600 h 895"/>
                  <a:gd name="T12" fmla="*/ 0 w 1202"/>
                  <a:gd name="T13" fmla="*/ 2 h 895"/>
                </a:gdLst>
                <a:ahLst/>
                <a:cxnLst>
                  <a:cxn ang="0">
                    <a:pos x="T0" y="T1"/>
                  </a:cxn>
                  <a:cxn ang="0">
                    <a:pos x="T2" y="T3"/>
                  </a:cxn>
                  <a:cxn ang="0">
                    <a:pos x="T4" y="T5"/>
                  </a:cxn>
                  <a:cxn ang="0">
                    <a:pos x="T6" y="T7"/>
                  </a:cxn>
                  <a:cxn ang="0">
                    <a:pos x="T8" y="T9"/>
                  </a:cxn>
                  <a:cxn ang="0">
                    <a:pos x="T10" y="T11"/>
                  </a:cxn>
                  <a:cxn ang="0">
                    <a:pos x="T12" y="T13"/>
                  </a:cxn>
                </a:cxnLst>
                <a:rect l="0" t="0" r="r" b="b"/>
                <a:pathLst>
                  <a:path w="1202" h="895">
                    <a:moveTo>
                      <a:pt x="0" y="2"/>
                    </a:moveTo>
                    <a:lnTo>
                      <a:pt x="602" y="200"/>
                    </a:lnTo>
                    <a:lnTo>
                      <a:pt x="1202" y="0"/>
                    </a:lnTo>
                    <a:lnTo>
                      <a:pt x="1202" y="600"/>
                    </a:lnTo>
                    <a:lnTo>
                      <a:pt x="602" y="895"/>
                    </a:lnTo>
                    <a:lnTo>
                      <a:pt x="0" y="600"/>
                    </a:lnTo>
                    <a:lnTo>
                      <a:pt x="0" y="2"/>
                    </a:lnTo>
                    <a:close/>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1" name="Freeform 47">
                <a:extLst>
                  <a:ext uri="{FF2B5EF4-FFF2-40B4-BE49-F238E27FC236}">
                    <a16:creationId xmlns:a16="http://schemas.microsoft.com/office/drawing/2014/main" id="{1F42594E-06CD-49A9-A9A1-365B5D497C3D}"/>
                  </a:ext>
                  <a:ext uri="{C183D7F6-B498-43B3-948B-1728B52AA6E4}">
                    <adec:decorative xmlns:adec="http://schemas.microsoft.com/office/drawing/2017/decorative" val="1"/>
                  </a:ext>
                </a:extLst>
              </p:cNvPr>
              <p:cNvSpPr>
                <a:spLocks/>
              </p:cNvSpPr>
              <p:nvPr/>
            </p:nvSpPr>
            <p:spPr bwMode="auto">
              <a:xfrm>
                <a:off x="4599319" y="2553433"/>
                <a:ext cx="1861399" cy="230740"/>
              </a:xfrm>
              <a:custGeom>
                <a:avLst/>
                <a:gdLst>
                  <a:gd name="T0" fmla="*/ 0 w 1202"/>
                  <a:gd name="T1" fmla="*/ 149 h 149"/>
                  <a:gd name="T2" fmla="*/ 590 w 1202"/>
                  <a:gd name="T3" fmla="*/ 0 h 149"/>
                  <a:gd name="T4" fmla="*/ 590 w 1202"/>
                  <a:gd name="T5" fmla="*/ 0 h 149"/>
                  <a:gd name="T6" fmla="*/ 590 w 1202"/>
                  <a:gd name="T7" fmla="*/ 0 h 149"/>
                  <a:gd name="T8" fmla="*/ 1202 w 1202"/>
                  <a:gd name="T9" fmla="*/ 147 h 149"/>
                </a:gdLst>
                <a:ahLst/>
                <a:cxnLst>
                  <a:cxn ang="0">
                    <a:pos x="T0" y="T1"/>
                  </a:cxn>
                  <a:cxn ang="0">
                    <a:pos x="T2" y="T3"/>
                  </a:cxn>
                  <a:cxn ang="0">
                    <a:pos x="T4" y="T5"/>
                  </a:cxn>
                  <a:cxn ang="0">
                    <a:pos x="T6" y="T7"/>
                  </a:cxn>
                  <a:cxn ang="0">
                    <a:pos x="T8" y="T9"/>
                  </a:cxn>
                </a:cxnLst>
                <a:rect l="0" t="0" r="r" b="b"/>
                <a:pathLst>
                  <a:path w="1202" h="149">
                    <a:moveTo>
                      <a:pt x="0" y="149"/>
                    </a:moveTo>
                    <a:lnTo>
                      <a:pt x="590" y="0"/>
                    </a:lnTo>
                    <a:lnTo>
                      <a:pt x="590" y="0"/>
                    </a:lnTo>
                    <a:lnTo>
                      <a:pt x="590" y="0"/>
                    </a:lnTo>
                    <a:lnTo>
                      <a:pt x="1202" y="147"/>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nvGrpSpPr>
            <p:cNvPr id="13" name="Group 12">
              <a:extLst>
                <a:ext uri="{FF2B5EF4-FFF2-40B4-BE49-F238E27FC236}">
                  <a16:creationId xmlns:a16="http://schemas.microsoft.com/office/drawing/2014/main" id="{A2ABFCAA-2489-4148-8F40-6DCB7648C631}"/>
                </a:ext>
              </a:extLst>
            </p:cNvPr>
            <p:cNvGrpSpPr/>
            <p:nvPr/>
          </p:nvGrpSpPr>
          <p:grpSpPr>
            <a:xfrm>
              <a:off x="5223828" y="2873395"/>
              <a:ext cx="643681" cy="643681"/>
              <a:chOff x="5331550" y="2873395"/>
              <a:chExt cx="643681" cy="643681"/>
            </a:xfrm>
          </p:grpSpPr>
          <p:sp>
            <p:nvSpPr>
              <p:cNvPr id="14" name="Oval 13">
                <a:extLst>
                  <a:ext uri="{FF2B5EF4-FFF2-40B4-BE49-F238E27FC236}">
                    <a16:creationId xmlns:a16="http://schemas.microsoft.com/office/drawing/2014/main" id="{FAC7ED2B-27A0-4C17-AA7E-28B80EE37F77}"/>
                  </a:ext>
                  <a:ext uri="{C183D7F6-B498-43B3-948B-1728B52AA6E4}">
                    <adec:decorative xmlns:adec="http://schemas.microsoft.com/office/drawing/2017/decorative" val="1"/>
                  </a:ext>
                </a:extLst>
              </p:cNvPr>
              <p:cNvSpPr/>
              <p:nvPr/>
            </p:nvSpPr>
            <p:spPr>
              <a:xfrm>
                <a:off x="5331550" y="2873395"/>
                <a:ext cx="643681" cy="643681"/>
              </a:xfrm>
              <a:prstGeom prst="ellipse">
                <a:avLst/>
              </a:prstGeom>
              <a:solidFill>
                <a:srgbClr val="F5F5F5"/>
              </a:solidFill>
              <a:ln w="25400" cap="rnd">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5" name="Group 14">
                <a:extLst>
                  <a:ext uri="{FF2B5EF4-FFF2-40B4-BE49-F238E27FC236}">
                    <a16:creationId xmlns:a16="http://schemas.microsoft.com/office/drawing/2014/main" id="{F79CCC39-AB2E-404C-9802-389C2D421349}"/>
                  </a:ext>
                </a:extLst>
              </p:cNvPr>
              <p:cNvGrpSpPr/>
              <p:nvPr/>
            </p:nvGrpSpPr>
            <p:grpSpPr>
              <a:xfrm>
                <a:off x="5395606" y="2945201"/>
                <a:ext cx="507758" cy="507758"/>
                <a:chOff x="5395606" y="2945201"/>
                <a:chExt cx="507758" cy="507758"/>
              </a:xfrm>
            </p:grpSpPr>
            <p:grpSp>
              <p:nvGrpSpPr>
                <p:cNvPr id="16" name="Group 15">
                  <a:extLst>
                    <a:ext uri="{FF2B5EF4-FFF2-40B4-BE49-F238E27FC236}">
                      <a16:creationId xmlns:a16="http://schemas.microsoft.com/office/drawing/2014/main" id="{BCCD461A-750E-4ABD-A986-A1D359309BFC}"/>
                    </a:ext>
                  </a:extLst>
                </p:cNvPr>
                <p:cNvGrpSpPr/>
                <p:nvPr/>
              </p:nvGrpSpPr>
              <p:grpSpPr>
                <a:xfrm>
                  <a:off x="5395606" y="2945201"/>
                  <a:ext cx="507758" cy="507758"/>
                  <a:chOff x="5395606" y="2945201"/>
                  <a:chExt cx="507758" cy="507758"/>
                </a:xfrm>
              </p:grpSpPr>
              <p:sp>
                <p:nvSpPr>
                  <p:cNvPr id="18" name="Arc 17">
                    <a:extLst>
                      <a:ext uri="{FF2B5EF4-FFF2-40B4-BE49-F238E27FC236}">
                        <a16:creationId xmlns:a16="http://schemas.microsoft.com/office/drawing/2014/main" id="{E5754B27-BB40-493C-8E2B-A74B872CE3F8}"/>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4576378"/>
                      <a:gd name="adj2" fmla="val 11059966"/>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9" name="Arc 18">
                    <a:extLst>
                      <a:ext uri="{FF2B5EF4-FFF2-40B4-BE49-F238E27FC236}">
                        <a16:creationId xmlns:a16="http://schemas.microsoft.com/office/drawing/2014/main" id="{CAE3FD76-2DD1-4238-84C7-21A1F1D7E8EB}"/>
                      </a:ext>
                      <a:ext uri="{C183D7F6-B498-43B3-948B-1728B52AA6E4}">
                        <adec:decorative xmlns:adec="http://schemas.microsoft.com/office/drawing/2017/decorative" val="1"/>
                      </a:ext>
                    </a:extLst>
                  </p:cNvPr>
                  <p:cNvSpPr/>
                  <p:nvPr/>
                </p:nvSpPr>
                <p:spPr>
                  <a:xfrm rot="10800000">
                    <a:off x="5572149" y="2945201"/>
                    <a:ext cx="174922" cy="507758"/>
                  </a:xfrm>
                  <a:prstGeom prst="arc">
                    <a:avLst>
                      <a:gd name="adj1" fmla="val 15117050"/>
                      <a:gd name="adj2" fmla="val 11084764"/>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17" name="Arc 16">
                  <a:extLst>
                    <a:ext uri="{FF2B5EF4-FFF2-40B4-BE49-F238E27FC236}">
                      <a16:creationId xmlns:a16="http://schemas.microsoft.com/office/drawing/2014/main" id="{7DB184CB-D59B-47EA-AF3A-A8030084ED7C}"/>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25400" cap="rnd">
                  <a:solidFill>
                    <a:srgbClr val="C00000"/>
                  </a:solidFill>
                  <a:prstDash val="solid"/>
                  <a:round/>
                  <a:headEn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sp>
        <p:nvSpPr>
          <p:cNvPr id="7" name="TextBox 3D 1">
            <a:extLst>
              <a:ext uri="{FF2B5EF4-FFF2-40B4-BE49-F238E27FC236}">
                <a16:creationId xmlns:a16="http://schemas.microsoft.com/office/drawing/2014/main" id="{793D8DEF-3B62-4E96-9D4A-0030ACE85CE5}"/>
              </a:ext>
            </a:extLst>
          </p:cNvPr>
          <p:cNvSpPr txBox="1">
            <a:spLocks/>
          </p:cNvSpPr>
          <p:nvPr/>
        </p:nvSpPr>
        <p:spPr>
          <a:xfrm>
            <a:off x="7580774" y="4638251"/>
            <a:ext cx="3115981" cy="461665"/>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3D helps foster conceptual understanding and visual and spatial thinking.</a:t>
            </a:r>
          </a:p>
        </p:txBody>
      </p:sp>
      <p:sp>
        <p:nvSpPr>
          <p:cNvPr id="8" name="TextBox 3D 2">
            <a:extLst>
              <a:ext uri="{FF2B5EF4-FFF2-40B4-BE49-F238E27FC236}">
                <a16:creationId xmlns:a16="http://schemas.microsoft.com/office/drawing/2014/main" id="{B50B1AB8-F700-4516-825B-6175463CCD3C}"/>
              </a:ext>
            </a:extLst>
          </p:cNvPr>
          <p:cNvSpPr txBox="1"/>
          <p:nvPr/>
        </p:nvSpPr>
        <p:spPr>
          <a:xfrm>
            <a:off x="7580773" y="5174604"/>
            <a:ext cx="3256560" cy="461665"/>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Animated 3D models display objects within space in ways text and images cannot.</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a:t>No 3D Model? No Problem!</a:t>
            </a:r>
            <a:endParaRPr lang="en-US" dirty="0"/>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090862" y="1507068"/>
            <a:ext cx="3192379" cy="4669896"/>
          </a:xfrm>
        </p:spPr>
        <p:txBody>
          <a:bodyPr/>
          <a:lstStyle/>
          <a:p>
            <a:pPr lvl="0"/>
            <a:r>
              <a:rPr lang="en-US" dirty="0"/>
              <a:t>Microsoft makes it easy to insert a 3D Model!  Simply go to the Insert Ribbon and click on the 3D Models option.  Choose the option for online sources gallery (shown at the right).  Select the model you wish to insert.</a:t>
            </a:r>
          </a:p>
          <a:p>
            <a:pPr lvl="0"/>
            <a:r>
              <a:rPr lang="en-US" dirty="0"/>
              <a:t>3D Models is a subscription-only feature. If you have a subscription, the next slide shows you how it works in a new presentation.</a:t>
            </a:r>
          </a:p>
        </p:txBody>
      </p:sp>
      <p:pic>
        <p:nvPicPr>
          <p:cNvPr id="6" name="Content Placeholder 5" descr="3d model pop up screenshot">
            <a:extLst>
              <a:ext uri="{FF2B5EF4-FFF2-40B4-BE49-F238E27FC236}">
                <a16:creationId xmlns:a16="http://schemas.microsoft.com/office/drawing/2014/main" id="{18FD11A5-B038-4E80-B474-B4B2F833E6B0}"/>
              </a:ext>
            </a:extLst>
          </p:cNvPr>
          <p:cNvPicPr>
            <a:picLocks noGrp="1" noChangeAspect="1"/>
          </p:cNvPicPr>
          <p:nvPr>
            <p:ph idx="13"/>
          </p:nvPr>
        </p:nvPicPr>
        <p:blipFill>
          <a:blip r:embed="rId2"/>
          <a:stretch>
            <a:fillRect/>
          </a:stretch>
        </p:blipFill>
        <p:spPr>
          <a:xfrm>
            <a:off x="4395788" y="1991738"/>
            <a:ext cx="7143750" cy="3700024"/>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How to Insert a 3D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712634" cy="4805161"/>
          </a:xfrm>
        </p:spPr>
        <p:txBody>
          <a:bodyPr>
            <a:normAutofit/>
          </a:bodyPr>
          <a:lstStyle/>
          <a:p>
            <a:r>
              <a:rPr lang="en-US" dirty="0"/>
              <a:t>To Insert a 3D Model:</a:t>
            </a:r>
          </a:p>
          <a:p>
            <a:pPr marL="457200" lvl="1" indent="-47625">
              <a:lnSpc>
                <a:spcPts val="1800"/>
              </a:lnSpc>
            </a:pPr>
            <a:r>
              <a:rPr lang="en-US" dirty="0"/>
              <a:t>From the Ribbon, go to</a:t>
            </a:r>
            <a:br>
              <a:rPr lang="en-US" dirty="0"/>
            </a:br>
            <a:r>
              <a:rPr lang="en-US" dirty="0">
                <a:solidFill>
                  <a:srgbClr val="D24726"/>
                </a:solidFill>
                <a:latin typeface="Segoe UI Semibold" panose="020B0702040204020203" pitchFamily="34" charset="0"/>
                <a:cs typeface="Segoe UI Semibold" panose="020B0702040204020203" pitchFamily="34" charset="0"/>
              </a:rPr>
              <a:t>Insert</a:t>
            </a:r>
            <a:r>
              <a:rPr lang="en-US" dirty="0"/>
              <a:t> &gt; </a:t>
            </a:r>
            <a:r>
              <a:rPr lang="en-US" dirty="0">
                <a:solidFill>
                  <a:srgbClr val="D24726"/>
                </a:solidFill>
                <a:latin typeface="Segoe UI Semibold" panose="020B0702040204020203" pitchFamily="34" charset="0"/>
                <a:cs typeface="Segoe UI Semibold" panose="020B0702040204020203" pitchFamily="34" charset="0"/>
              </a:rPr>
              <a:t>3D Models </a:t>
            </a:r>
            <a:br>
              <a:rPr lang="en-US" dirty="0"/>
            </a:br>
            <a:r>
              <a:rPr lang="en-US" dirty="0"/>
              <a:t>-or- </a:t>
            </a:r>
            <a:br>
              <a:rPr lang="en-US" dirty="0"/>
            </a:br>
            <a:r>
              <a:rPr lang="en-US" dirty="0">
                <a:solidFill>
                  <a:srgbClr val="D24726"/>
                </a:solidFill>
                <a:latin typeface="Segoe UI Semibold" panose="020B0702040204020203" pitchFamily="34" charset="0"/>
                <a:cs typeface="Segoe UI Semibold" panose="020B0702040204020203" pitchFamily="34" charset="0"/>
              </a:rPr>
              <a:t>Insert</a:t>
            </a:r>
            <a:r>
              <a:rPr lang="en-US" dirty="0"/>
              <a:t> &gt; </a:t>
            </a:r>
            <a:r>
              <a:rPr lang="en-US" dirty="0">
                <a:solidFill>
                  <a:srgbClr val="D24726"/>
                </a:solidFill>
                <a:latin typeface="Segoe UI Semibold" panose="020B0702040204020203" pitchFamily="34" charset="0"/>
                <a:cs typeface="Segoe UI Semibold" panose="020B0702040204020203" pitchFamily="34" charset="0"/>
              </a:rPr>
              <a:t>3D</a:t>
            </a:r>
            <a:r>
              <a:rPr lang="en-US" dirty="0"/>
              <a:t> </a:t>
            </a:r>
            <a:r>
              <a:rPr lang="en-US" dirty="0">
                <a:solidFill>
                  <a:srgbClr val="D24726"/>
                </a:solidFill>
                <a:latin typeface="Segoe UI Semibold" panose="020B0702040204020203" pitchFamily="34" charset="0"/>
                <a:cs typeface="Segoe UI Semibold" panose="020B0702040204020203" pitchFamily="34" charset="0"/>
              </a:rPr>
              <a:t>Models</a:t>
            </a:r>
            <a:r>
              <a:rPr lang="en-US" dirty="0"/>
              <a:t> </a:t>
            </a:r>
            <a:r>
              <a:rPr lang="en-US" dirty="0">
                <a:solidFill>
                  <a:srgbClr val="D24726"/>
                </a:solidFill>
                <a:latin typeface="Segoe UI Semibold" panose="020B0702040204020203" pitchFamily="34" charset="0"/>
                <a:cs typeface="Segoe UI Semibold" panose="020B0702040204020203" pitchFamily="34" charset="0"/>
              </a:rPr>
              <a:t>from Online Sources</a:t>
            </a:r>
            <a:br>
              <a:rPr lang="en-US" dirty="0"/>
            </a:br>
            <a:br>
              <a:rPr lang="en-US" dirty="0"/>
            </a:br>
            <a:r>
              <a:rPr lang="en-US" dirty="0"/>
              <a:t>That will open the Online 3D Models Window where you can search or browse categories of various 3D models, right from within PowerPoint.</a:t>
            </a:r>
          </a:p>
          <a:p>
            <a:pPr marL="457200" lvl="1" indent="-47625">
              <a:lnSpc>
                <a:spcPts val="1800"/>
              </a:lnSpc>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model.</a:t>
            </a:r>
            <a:endParaRPr lang="en-US" dirty="0"/>
          </a:p>
          <a:p>
            <a:pPr marL="457200" lvl="1" indent="-47625">
              <a:lnSpc>
                <a:spcPts val="1800"/>
              </a:lnSpc>
            </a:pPr>
            <a:r>
              <a:rPr lang="en-US" dirty="0"/>
              <a:t>To search for a keyword, </a:t>
            </a:r>
            <a:r>
              <a:rPr lang="en-US" dirty="0">
                <a:solidFill>
                  <a:srgbClr val="D24726"/>
                </a:solidFill>
                <a:latin typeface="Segoe UI Semibold" panose="020B0702040204020203" pitchFamily="34" charset="0"/>
                <a:cs typeface="Segoe UI Semibold" panose="020B0702040204020203" pitchFamily="34" charset="0"/>
              </a:rPr>
              <a:t>type a word </a:t>
            </a:r>
            <a:r>
              <a:rPr lang="en-US" dirty="0"/>
              <a:t>or phrase into the search box at the top of the window and press </a:t>
            </a:r>
            <a:r>
              <a:rPr lang="en-US" dirty="0">
                <a:solidFill>
                  <a:srgbClr val="D24726"/>
                </a:solidFill>
                <a:latin typeface="Segoe UI Semibold" panose="020B0702040204020203" pitchFamily="34" charset="0"/>
                <a:cs typeface="Segoe UI Semibold" panose="020B0702040204020203" pitchFamily="34" charset="0"/>
              </a:rPr>
              <a:t>enter</a:t>
            </a:r>
            <a:r>
              <a:rPr lang="en-US" dirty="0"/>
              <a:t>.</a:t>
            </a:r>
            <a:br>
              <a:rPr lang="en-US" dirty="0"/>
            </a:br>
            <a:endParaRPr lang="en-US" dirty="0"/>
          </a:p>
          <a:p>
            <a:pPr marL="457200" lvl="1" indent="-47625"/>
            <a:r>
              <a:rPr lang="en-US" dirty="0"/>
              <a:t>To insert a 3D Model, </a:t>
            </a:r>
            <a:r>
              <a:rPr lang="en-US" dirty="0">
                <a:solidFill>
                  <a:srgbClr val="D24726"/>
                </a:solidFill>
                <a:latin typeface="Segoe UI Semibold" panose="020B0702040204020203" pitchFamily="34" charset="0"/>
                <a:cs typeface="Segoe UI Semibold" panose="020B0702040204020203" pitchFamily="34" charset="0"/>
              </a:rPr>
              <a:t>click</a:t>
            </a:r>
            <a:r>
              <a:rPr lang="en-US" dirty="0"/>
              <a:t> or </a:t>
            </a:r>
            <a:r>
              <a:rPr lang="en-US" dirty="0">
                <a:solidFill>
                  <a:srgbClr val="D24726"/>
                </a:solidFill>
                <a:latin typeface="Segoe UI Semibold" panose="020B0702040204020203" pitchFamily="34" charset="0"/>
                <a:cs typeface="Segoe UI Semibold" panose="020B0702040204020203" pitchFamily="34" charset="0"/>
              </a:rPr>
              <a:t>tap</a:t>
            </a:r>
            <a:r>
              <a:rPr lang="en-US" dirty="0"/>
              <a:t> on the model &gt;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t>.</a:t>
            </a:r>
          </a:p>
          <a:p>
            <a:pPr marL="457200" lvl="1" indent="-47625">
              <a:lnSpc>
                <a:spcPts val="1800"/>
              </a:lnSpc>
            </a:pPr>
            <a:r>
              <a:rPr lang="en-US" dirty="0"/>
              <a:t>The 3D Model will now be downloaded and placed onto your PowerPoint slide.</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715429" y="4074039"/>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451899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35748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2" name="Picture 11" descr="Screen shot of menu options">
            <a:extLst>
              <a:ext uri="{FF2B5EF4-FFF2-40B4-BE49-F238E27FC236}">
                <a16:creationId xmlns:a16="http://schemas.microsoft.com/office/drawing/2014/main" id="{34285680-A638-4BD7-B2C9-C8766AB4E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068" y="1296140"/>
            <a:ext cx="6631900" cy="2398910"/>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Have Your Own 3D Model? You Can Import It!</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PowerPoint allows you to import a variety of popular 3D model formats. </a:t>
            </a:r>
          </a:p>
          <a:p>
            <a:pPr marL="0" indent="0">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To Insert a 3D Model:</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 to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3D Models from a </a:t>
            </a:r>
            <a:r>
              <a:rPr lang="en-US">
                <a:solidFill>
                  <a:srgbClr val="D24726"/>
                </a:solidFill>
                <a:latin typeface="Segoe UI Semibold" panose="020B0702040204020203" pitchFamily="34" charset="0"/>
                <a:cs typeface="Segoe UI Semibold" panose="020B0702040204020203" pitchFamily="34" charset="0"/>
              </a:rPr>
              <a:t>File…</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This will open the Insert 3D Model Window where you can search your computer, network or cloud drive for any saved 3D </a:t>
            </a:r>
            <a:r>
              <a:rPr lang="en-US">
                <a:solidFill>
                  <a:prstClr val="black">
                    <a:lumMod val="75000"/>
                    <a:lumOff val="25000"/>
                  </a:prstClr>
                </a:solidFill>
                <a:latin typeface="Segoe UI" panose="020B0502040204020203" pitchFamily="34" charset="0"/>
                <a:cs typeface="Segoe UI" panose="020B0502040204020203" pitchFamily="34" charset="0"/>
              </a:rPr>
              <a:t>models.</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grpSp>
        <p:nvGrpSpPr>
          <p:cNvPr id="17" name="Group 16" descr="Screen shot of menu choice">
            <a:extLst>
              <a:ext uri="{FF2B5EF4-FFF2-40B4-BE49-F238E27FC236}">
                <a16:creationId xmlns:a16="http://schemas.microsoft.com/office/drawing/2014/main" id="{53919CC3-3EF3-409A-B4EF-D88539BFE0CB}"/>
              </a:ext>
            </a:extLst>
          </p:cNvPr>
          <p:cNvGrpSpPr/>
          <p:nvPr/>
        </p:nvGrpSpPr>
        <p:grpSpPr>
          <a:xfrm>
            <a:off x="5268629" y="1354086"/>
            <a:ext cx="6393944" cy="3075813"/>
            <a:chOff x="5268629" y="1354086"/>
            <a:chExt cx="6393944" cy="3075813"/>
          </a:xfrm>
        </p:grpSpPr>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638675" y="1518115"/>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Insert Tab" descr="Screenshot of the PowerPoint Insert Tab with the 3D Models button menu open, and the From a File option selected. The &quot;All 3D Models&quot; option is selected from the Save As window.">
              <a:extLst>
                <a:ext uri="{FF2B5EF4-FFF2-40B4-BE49-F238E27FC236}">
                  <a16:creationId xmlns:a16="http://schemas.microsoft.com/office/drawing/2014/main" id="{424B1EB4-F31C-4594-8AF7-78D76E32C283}"/>
                </a:ext>
                <a:ext uri="{C183D7F6-B498-43B3-948B-1728B52AA6E4}">
                  <adec:decorative xmlns:adec="http://schemas.microsoft.com/office/drawing/2017/decorative" val="0"/>
                </a:ext>
              </a:extLst>
            </p:cNvPr>
            <p:cNvPicPr>
              <a:picLocks noChangeAspect="1"/>
            </p:cNvPicPr>
            <p:nvPr/>
          </p:nvPicPr>
          <p:blipFill rotWithShape="1">
            <a:blip r:embed="rId2"/>
            <a:srcRect l="-1" r="728" b="2417"/>
            <a:stretch/>
          </p:blipFill>
          <p:spPr>
            <a:xfrm>
              <a:off x="5640159" y="1511299"/>
              <a:ext cx="5724449" cy="1356523"/>
            </a:xfrm>
            <a:prstGeom prst="rect">
              <a:avLst/>
            </a:prstGeom>
          </p:spPr>
        </p:pic>
        <p:sp>
          <p:nvSpPr>
            <p:cNvPr id="13" name="Oval 12">
              <a:extLst>
                <a:ext uri="{FF2B5EF4-FFF2-40B4-BE49-F238E27FC236}">
                  <a16:creationId xmlns:a16="http://schemas.microsoft.com/office/drawing/2014/main" id="{7E5E67BD-7A9A-4F78-A092-09BD185251D1}"/>
                </a:ext>
                <a:ext uri="{C183D7F6-B498-43B3-948B-1728B52AA6E4}">
                  <adec:decorative xmlns:adec="http://schemas.microsoft.com/office/drawing/2017/decorative" val="1"/>
                </a:ext>
              </a:extLst>
            </p:cNvPr>
            <p:cNvSpPr>
              <a:spLocks/>
            </p:cNvSpPr>
            <p:nvPr/>
          </p:nvSpPr>
          <p:spPr>
            <a:xfrm>
              <a:off x="8893994" y="2152821"/>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0AB45D60-ED4A-46EC-AD0C-17D4880727F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956278" y="2215103"/>
              <a:ext cx="1373977" cy="1373977"/>
            </a:xfrm>
            <a:prstGeom prst="ellipse">
              <a:avLst/>
            </a:prstGeom>
            <a:noFill/>
            <a:ln w="25400">
              <a:solidFill>
                <a:schemeClr val="bg1"/>
              </a:solidFill>
            </a:ln>
            <a:effectLst/>
          </p:spPr>
        </p:pic>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6" name="Picture 15">
              <a:extLst>
                <a:ext uri="{FF2B5EF4-FFF2-40B4-BE49-F238E27FC236}">
                  <a16:creationId xmlns:a16="http://schemas.microsoft.com/office/drawing/2014/main" id="{9B393259-4463-453C-AAC3-C1FCC92B39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4002" y="2925137"/>
              <a:ext cx="2628571" cy="1504762"/>
            </a:xfrm>
            <a:prstGeom prst="rect">
              <a:avLst/>
            </a:prstGeom>
          </p:spPr>
        </p:pic>
      </p:gr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Insert the 3D model by </a:t>
            </a:r>
            <a:r>
              <a:rPr lang="en-US" dirty="0">
                <a:solidFill>
                  <a:srgbClr val="D24726"/>
                </a:solidFill>
                <a:latin typeface="Segoe UI Semibold" panose="020B0702040204020203" pitchFamily="34" charset="0"/>
                <a:cs typeface="Segoe UI Semibold" panose="020B0702040204020203" pitchFamily="34" charset="0"/>
              </a:rPr>
              <a:t>selecting the file </a:t>
            </a:r>
            <a:r>
              <a:rPr lang="en-US" dirty="0">
                <a:solidFill>
                  <a:prstClr val="black">
                    <a:lumMod val="75000"/>
                    <a:lumOff val="25000"/>
                  </a:prstClr>
                </a:solidFill>
                <a:latin typeface="Segoe UI" panose="020B0502040204020203" pitchFamily="34" charset="0"/>
                <a:cs typeface="Segoe UI" panose="020B0502040204020203" pitchFamily="34" charset="0"/>
              </a:rPr>
              <a:t>and clicking on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a:t>
            </a:r>
          </a:p>
          <a:p>
            <a:pPr mar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3D Model will now be placed onto your PowerPoint slide</a:t>
            </a:r>
            <a:endParaRPr lang="en-US" dirty="0">
              <a:solidFill>
                <a:prstClr val="black">
                  <a:lumMod val="75000"/>
                  <a:lumOff val="25000"/>
                </a:prstClr>
              </a:solidFill>
              <a:cs typeface="Segoe UI"/>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Two Ways to Position and Rotate Your 3D Model</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them yourself with the parrot on the right:</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on your 3D Model: </a:t>
            </a:r>
            <a:r>
              <a:rPr lang="en-US" dirty="0">
                <a:solidFill>
                  <a:srgbClr val="D24726"/>
                </a:solidFill>
                <a:latin typeface="Segoe UI Semibold" panose="020B0702040204020203" pitchFamily="34" charset="0"/>
                <a:cs typeface="Segoe UI Semibold" panose="020B0702040204020203" pitchFamily="34" charset="0"/>
              </a:rPr>
              <a:t>Click and hold</a:t>
            </a:r>
            <a:r>
              <a:rPr lang="en-US" dirty="0">
                <a:solidFill>
                  <a:prstClr val="black">
                    <a:lumMod val="75000"/>
                    <a:lumOff val="25000"/>
                  </a:prstClr>
                </a:solidFill>
                <a:latin typeface="Segoe UI" panose="020B0502040204020203" pitchFamily="34" charset="0"/>
                <a:cs typeface="Segoe UI" panose="020B0502040204020203" pitchFamily="34" charset="0"/>
              </a:rPr>
              <a:t> on the 3D control to rotate or tilt your 3D model up, down, left, and right.</a:t>
            </a:r>
          </a:p>
        </p:txBody>
      </p:sp>
      <p:grpSp>
        <p:nvGrpSpPr>
          <p:cNvPr id="36" name="3D Control Image Group" descr="Close-up of the 3D Control">
            <a:extLst>
              <a:ext uri="{FF2B5EF4-FFF2-40B4-BE49-F238E27FC236}">
                <a16:creationId xmlns:a16="http://schemas.microsoft.com/office/drawing/2014/main" id="{25679F3D-7EC6-46A6-BC22-525E813580BB}"/>
              </a:ext>
            </a:extLst>
          </p:cNvPr>
          <p:cNvGrpSpPr/>
          <p:nvPr/>
        </p:nvGrpSpPr>
        <p:grpSpPr>
          <a:xfrm>
            <a:off x="3704939" y="1697308"/>
            <a:ext cx="2454520" cy="1689408"/>
            <a:chOff x="3704939" y="1697308"/>
            <a:chExt cx="2454520" cy="1689408"/>
          </a:xfrm>
        </p:grpSpPr>
        <p:grpSp>
          <p:nvGrpSpPr>
            <p:cNvPr id="17" name="Group 16">
              <a:extLst>
                <a:ext uri="{FF2B5EF4-FFF2-40B4-BE49-F238E27FC236}">
                  <a16:creationId xmlns:a16="http://schemas.microsoft.com/office/drawing/2014/main" id="{8F80BCD5-FD01-46B5-B455-200FE0512D5D}"/>
                </a:ext>
              </a:extLst>
            </p:cNvPr>
            <p:cNvGrpSpPr/>
            <p:nvPr/>
          </p:nvGrpSpPr>
          <p:grpSpPr>
            <a:xfrm>
              <a:off x="3704939" y="1697308"/>
              <a:ext cx="2454520" cy="1689408"/>
              <a:chOff x="3712735" y="1697308"/>
              <a:chExt cx="2454520" cy="1689408"/>
            </a:xfrm>
          </p:grpSpPr>
          <p:pic>
            <p:nvPicPr>
              <p:cNvPr id="18" name="Picture 17">
                <a:extLst>
                  <a:ext uri="{FF2B5EF4-FFF2-40B4-BE49-F238E27FC236}">
                    <a16:creationId xmlns:a16="http://schemas.microsoft.com/office/drawing/2014/main" id="{83BEC2FA-40A3-4712-AFFA-9D14591AC144}"/>
                  </a:ext>
                  <a:ext uri="{C183D7F6-B498-43B3-948B-1728B52AA6E4}">
                    <adec:decorative xmlns:adec="http://schemas.microsoft.com/office/drawing/2017/decorative" val="1"/>
                  </a:ext>
                </a:extLst>
              </p:cNvPr>
              <p:cNvPicPr>
                <a:picLocks/>
              </p:cNvPicPr>
              <p:nvPr/>
            </p:nvPicPr>
            <p:blipFill rotWithShape="1">
              <a:blip r:embed="rId2">
                <a:extLst>
                  <a:ext uri="{28A0092B-C50C-407E-A947-70E740481C1C}">
                    <a14:useLocalDpi xmlns:a14="http://schemas.microsoft.com/office/drawing/2010/main" val="0"/>
                  </a:ext>
                </a:extLst>
              </a:blip>
              <a:srcRect r="-8188"/>
              <a:stretch/>
            </p:blipFill>
            <p:spPr>
              <a:xfrm>
                <a:off x="4619010" y="1838716"/>
                <a:ext cx="1548245" cy="1548000"/>
              </a:xfrm>
              <a:prstGeom prst="ellipse">
                <a:avLst/>
              </a:prstGeom>
              <a:solidFill>
                <a:srgbClr val="F5F5F5"/>
              </a:solidFill>
              <a:ln w="25400">
                <a:solidFill>
                  <a:schemeClr val="bg1"/>
                </a:solidFill>
              </a:ln>
              <a:effectLst>
                <a:outerShdw blurRad="190500" dist="38100" dir="13500000" algn="br" rotWithShape="0">
                  <a:prstClr val="black">
                    <a:alpha val="15000"/>
                  </a:prstClr>
                </a:outerShdw>
              </a:effectLst>
            </p:spPr>
          </p:pic>
          <p:grpSp>
            <p:nvGrpSpPr>
              <p:cNvPr id="19" name="Group 18">
                <a:extLst>
                  <a:ext uri="{FF2B5EF4-FFF2-40B4-BE49-F238E27FC236}">
                    <a16:creationId xmlns:a16="http://schemas.microsoft.com/office/drawing/2014/main" id="{C52F9595-6E5D-47EA-8164-ED5193FFED79}"/>
                  </a:ext>
                </a:extLst>
              </p:cNvPr>
              <p:cNvGrpSpPr/>
              <p:nvPr/>
            </p:nvGrpSpPr>
            <p:grpSpPr>
              <a:xfrm>
                <a:off x="3712735" y="1697308"/>
                <a:ext cx="1265464" cy="1318408"/>
                <a:chOff x="3712735" y="1697308"/>
                <a:chExt cx="1265464" cy="1318408"/>
              </a:xfrm>
            </p:grpSpPr>
            <p:sp>
              <p:nvSpPr>
                <p:cNvPr id="20" name="TextBox 19">
                  <a:extLst>
                    <a:ext uri="{FF2B5EF4-FFF2-40B4-BE49-F238E27FC236}">
                      <a16:creationId xmlns:a16="http://schemas.microsoft.com/office/drawing/2014/main" id="{6148F9CD-D431-4BD4-853D-9C8B9B7C0AD9}"/>
                    </a:ext>
                    <a:ext uri="{C183D7F6-B498-43B3-948B-1728B52AA6E4}">
                      <adec:decorative xmlns:adec="http://schemas.microsoft.com/office/drawing/2017/decorative" val="1"/>
                    </a:ext>
                  </a:extLst>
                </p:cNvPr>
                <p:cNvSpPr txBox="1"/>
                <p:nvPr/>
              </p:nvSpPr>
              <p:spPr>
                <a:xfrm>
                  <a:off x="3712735" y="2754106"/>
                  <a:ext cx="883575" cy="261610"/>
                </a:xfrm>
                <a:prstGeom prst="rect">
                  <a:avLst/>
                </a:prstGeom>
                <a:noFill/>
              </p:spPr>
              <p:txBody>
                <a:bodyPr wrap="none" rtlCol="0">
                  <a:spAutoFit/>
                </a:bodyPr>
                <a:lstStyle/>
                <a:p>
                  <a:r>
                    <a:rPr lang="en-US" sz="1100" dirty="0">
                      <a:solidFill>
                        <a:prstClr val="black">
                          <a:lumMod val="75000"/>
                          <a:lumOff val="25000"/>
                        </a:prstClr>
                      </a:solidFill>
                      <a:latin typeface="Segoe UI Semibold" panose="020B0702040204020203" pitchFamily="34" charset="0"/>
                      <a:cs typeface="Segoe UI Semibold" panose="020B0702040204020203" pitchFamily="34" charset="0"/>
                    </a:rPr>
                    <a:t>3D Control</a:t>
                  </a:r>
                </a:p>
              </p:txBody>
            </p:sp>
            <p:grpSp>
              <p:nvGrpSpPr>
                <p:cNvPr id="21" name="Group 20">
                  <a:extLst>
                    <a:ext uri="{FF2B5EF4-FFF2-40B4-BE49-F238E27FC236}">
                      <a16:creationId xmlns:a16="http://schemas.microsoft.com/office/drawing/2014/main" id="{F14880AB-65DA-416A-B5B2-51D9F346B20F}"/>
                    </a:ext>
                  </a:extLst>
                </p:cNvPr>
                <p:cNvGrpSpPr/>
                <p:nvPr/>
              </p:nvGrpSpPr>
              <p:grpSpPr>
                <a:xfrm>
                  <a:off x="3988016" y="1697308"/>
                  <a:ext cx="990183" cy="990182"/>
                  <a:chOff x="3913220" y="1693155"/>
                  <a:chExt cx="871067" cy="871066"/>
                </a:xfrm>
              </p:grpSpPr>
              <p:grpSp>
                <p:nvGrpSpPr>
                  <p:cNvPr id="22" name="Group 21">
                    <a:extLst>
                      <a:ext uri="{FF2B5EF4-FFF2-40B4-BE49-F238E27FC236}">
                        <a16:creationId xmlns:a16="http://schemas.microsoft.com/office/drawing/2014/main" id="{E84E379F-3B8E-4B61-9F07-8607534910CB}"/>
                      </a:ext>
                    </a:extLst>
                  </p:cNvPr>
                  <p:cNvGrpSpPr/>
                  <p:nvPr/>
                </p:nvGrpSpPr>
                <p:grpSpPr>
                  <a:xfrm>
                    <a:off x="3913220" y="1693155"/>
                    <a:ext cx="871067" cy="871066"/>
                    <a:chOff x="4167658" y="3457039"/>
                    <a:chExt cx="1498544" cy="1498542"/>
                  </a:xfrm>
                </p:grpSpPr>
                <p:sp>
                  <p:nvSpPr>
                    <p:cNvPr id="28" name="Oval 27">
                      <a:extLst>
                        <a:ext uri="{FF2B5EF4-FFF2-40B4-BE49-F238E27FC236}">
                          <a16:creationId xmlns:a16="http://schemas.microsoft.com/office/drawing/2014/main" id="{B4D8FF61-B8D7-4F52-8165-C133E2DF0E1F}"/>
                        </a:ext>
                        <a:ext uri="{C183D7F6-B498-43B3-948B-1728B52AA6E4}">
                          <adec:decorative xmlns:adec="http://schemas.microsoft.com/office/drawing/2017/decorative" val="1"/>
                        </a:ext>
                      </a:extLst>
                    </p:cNvPr>
                    <p:cNvSpPr>
                      <a:spLocks/>
                    </p:cNvSpPr>
                    <p:nvPr/>
                  </p:nvSpPr>
                  <p:spPr>
                    <a:xfrm>
                      <a:off x="4167658" y="3457039"/>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7E154C01-63E9-445A-ACB8-73C090B982B6}"/>
                        </a:ext>
                        <a:ext uri="{C183D7F6-B498-43B3-948B-1728B52AA6E4}">
                          <adec:decorative xmlns:adec="http://schemas.microsoft.com/office/drawing/2017/decorative" val="1"/>
                        </a:ext>
                      </a:extLst>
                    </p:cNvPr>
                    <p:cNvSpPr>
                      <a:spLocks/>
                    </p:cNvSpPr>
                    <p:nvPr/>
                  </p:nvSpPr>
                  <p:spPr>
                    <a:xfrm>
                      <a:off x="4229941" y="3519322"/>
                      <a:ext cx="1373977" cy="1373977"/>
                    </a:xfrm>
                    <a:prstGeom prst="ellipse">
                      <a:avLst/>
                    </a:prstGeom>
                    <a:solidFill>
                      <a:srgbClr val="F5F5F5"/>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1B35E89F-DBBF-47E6-BE9A-5FCC6F58A71B}"/>
                      </a:ext>
                    </a:extLst>
                  </p:cNvPr>
                  <p:cNvGrpSpPr/>
                  <p:nvPr/>
                </p:nvGrpSpPr>
                <p:grpSpPr>
                  <a:xfrm>
                    <a:off x="4019309" y="1818782"/>
                    <a:ext cx="619814" cy="619812"/>
                    <a:chOff x="5395606" y="2945201"/>
                    <a:chExt cx="507758" cy="507758"/>
                  </a:xfrm>
                </p:grpSpPr>
                <p:grpSp>
                  <p:nvGrpSpPr>
                    <p:cNvPr id="24" name="Group 23">
                      <a:extLst>
                        <a:ext uri="{FF2B5EF4-FFF2-40B4-BE49-F238E27FC236}">
                          <a16:creationId xmlns:a16="http://schemas.microsoft.com/office/drawing/2014/main" id="{BDCC4146-8BD7-4D40-8AAF-AB0442D8FDB1}"/>
                        </a:ext>
                      </a:extLst>
                    </p:cNvPr>
                    <p:cNvGrpSpPr/>
                    <p:nvPr/>
                  </p:nvGrpSpPr>
                  <p:grpSpPr>
                    <a:xfrm>
                      <a:off x="5395606" y="2945201"/>
                      <a:ext cx="507758" cy="507758"/>
                      <a:chOff x="5395606" y="2945201"/>
                      <a:chExt cx="507758" cy="507758"/>
                    </a:xfrm>
                  </p:grpSpPr>
                  <p:sp>
                    <p:nvSpPr>
                      <p:cNvPr id="26" name="Arc 25">
                        <a:extLst>
                          <a:ext uri="{FF2B5EF4-FFF2-40B4-BE49-F238E27FC236}">
                            <a16:creationId xmlns:a16="http://schemas.microsoft.com/office/drawing/2014/main" id="{D59381D8-E994-4774-9CF7-CB42807E4307}"/>
                          </a:ext>
                        </a:extLst>
                      </p:cNvPr>
                      <p:cNvSpPr/>
                      <p:nvPr/>
                    </p:nvSpPr>
                    <p:spPr>
                      <a:xfrm rot="16200000">
                        <a:off x="5555024" y="2942077"/>
                        <a:ext cx="188922" cy="507758"/>
                      </a:xfrm>
                      <a:prstGeom prst="arc">
                        <a:avLst>
                          <a:gd name="adj1" fmla="val 4576378"/>
                          <a:gd name="adj2" fmla="val 11059966"/>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7" name="Arc 26">
                        <a:extLst>
                          <a:ext uri="{FF2B5EF4-FFF2-40B4-BE49-F238E27FC236}">
                            <a16:creationId xmlns:a16="http://schemas.microsoft.com/office/drawing/2014/main" id="{DD1E383E-1872-46A3-B64F-66B724D4FFCF}"/>
                          </a:ext>
                        </a:extLst>
                      </p:cNvPr>
                      <p:cNvSpPr/>
                      <p:nvPr/>
                    </p:nvSpPr>
                    <p:spPr>
                      <a:xfrm rot="10800000">
                        <a:off x="5572149" y="2945201"/>
                        <a:ext cx="174922" cy="507758"/>
                      </a:xfrm>
                      <a:prstGeom prst="arc">
                        <a:avLst>
                          <a:gd name="adj1" fmla="val 15117050"/>
                          <a:gd name="adj2" fmla="val 11084764"/>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25" name="Arc 24">
                      <a:extLst>
                        <a:ext uri="{FF2B5EF4-FFF2-40B4-BE49-F238E27FC236}">
                          <a16:creationId xmlns:a16="http://schemas.microsoft.com/office/drawing/2014/main" id="{61B6451C-C849-48BC-956E-787738452619}"/>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25400" cap="rnd">
                      <a:solidFill>
                        <a:schemeClr val="bg1">
                          <a:lumMod val="75000"/>
                        </a:schemeClr>
                      </a:solidFill>
                      <a:prstDash val="solid"/>
                      <a:round/>
                      <a:headEnd w="sm" len="me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grpSp>
        <p:grpSp>
          <p:nvGrpSpPr>
            <p:cNvPr id="4" name="Group 3">
              <a:extLst>
                <a:ext uri="{FF2B5EF4-FFF2-40B4-BE49-F238E27FC236}">
                  <a16:creationId xmlns:a16="http://schemas.microsoft.com/office/drawing/2014/main" id="{35BCDFCC-1BC5-4193-A4C8-4E0EBED8285C}"/>
                </a:ext>
                <a:ext uri="{C183D7F6-B498-43B3-948B-1728B52AA6E4}">
                  <adec:decorative xmlns:adec="http://schemas.microsoft.com/office/drawing/2017/decorative" val="1"/>
                </a:ext>
              </a:extLst>
            </p:cNvPr>
            <p:cNvGrpSpPr/>
            <p:nvPr/>
          </p:nvGrpSpPr>
          <p:grpSpPr>
            <a:xfrm>
              <a:off x="5173490" y="2375249"/>
              <a:ext cx="419066" cy="419064"/>
              <a:chOff x="4602515" y="3455520"/>
              <a:chExt cx="419066" cy="419064"/>
            </a:xfrm>
          </p:grpSpPr>
          <p:sp>
            <p:nvSpPr>
              <p:cNvPr id="5" name="Oval 4">
                <a:extLst>
                  <a:ext uri="{FF2B5EF4-FFF2-40B4-BE49-F238E27FC236}">
                    <a16:creationId xmlns:a16="http://schemas.microsoft.com/office/drawing/2014/main" id="{BC49980F-0EF9-4E74-9963-9E42208581EF}"/>
                  </a:ext>
                  <a:ext uri="{C183D7F6-B498-43B3-948B-1728B52AA6E4}">
                    <adec:decorative xmlns:adec="http://schemas.microsoft.com/office/drawing/2017/decorative" val="1"/>
                  </a:ext>
                </a:extLst>
              </p:cNvPr>
              <p:cNvSpPr/>
              <p:nvPr/>
            </p:nvSpPr>
            <p:spPr>
              <a:xfrm>
                <a:off x="4602515" y="3455520"/>
                <a:ext cx="419066" cy="419064"/>
              </a:xfrm>
              <a:prstGeom prst="ellipse">
                <a:avLst/>
              </a:prstGeom>
              <a:solidFill>
                <a:srgbClr val="F5F5F5">
                  <a:alpha val="75000"/>
                </a:srgbClr>
              </a:solidFill>
              <a:ln w="15875" cap="rnd">
                <a:solidFill>
                  <a:srgbClr val="828E7D"/>
                </a:solidFill>
                <a:prstDash val="solid"/>
                <a:round/>
                <a:headEnd w="sm" len="med"/>
                <a:tailEnd w="med" len="sm"/>
              </a:ln>
            </p:spPr>
            <p:txBody>
              <a:bodyPr vert="horz" wrap="square" lIns="91440" tIns="45720" rIns="91440" bIns="45720" numCol="1" anchor="t" anchorCtr="0" compatLnSpc="1">
                <a:prstTxWarp prst="textNoShape">
                  <a:avLst/>
                </a:prstTxWarp>
              </a:bodyPr>
              <a:lstStyle/>
              <a:p>
                <a:endParaRPr lang="en-AU"/>
              </a:p>
            </p:txBody>
          </p:sp>
          <p:grpSp>
            <p:nvGrpSpPr>
              <p:cNvPr id="6" name="Group 5">
                <a:extLst>
                  <a:ext uri="{FF2B5EF4-FFF2-40B4-BE49-F238E27FC236}">
                    <a16:creationId xmlns:a16="http://schemas.microsoft.com/office/drawing/2014/main" id="{D387E48A-D075-4259-8312-1CEA680849F7}"/>
                  </a:ext>
                </a:extLst>
              </p:cNvPr>
              <p:cNvGrpSpPr/>
              <p:nvPr/>
            </p:nvGrpSpPr>
            <p:grpSpPr>
              <a:xfrm>
                <a:off x="4644218" y="3502269"/>
                <a:ext cx="330574" cy="330572"/>
                <a:chOff x="5395606" y="2945201"/>
                <a:chExt cx="507758" cy="507758"/>
              </a:xfrm>
            </p:grpSpPr>
            <p:grpSp>
              <p:nvGrpSpPr>
                <p:cNvPr id="7" name="Group 6">
                  <a:extLst>
                    <a:ext uri="{FF2B5EF4-FFF2-40B4-BE49-F238E27FC236}">
                      <a16:creationId xmlns:a16="http://schemas.microsoft.com/office/drawing/2014/main" id="{881DDF7C-2E66-4389-BF5B-00985205CE47}"/>
                    </a:ext>
                  </a:extLst>
                </p:cNvPr>
                <p:cNvGrpSpPr/>
                <p:nvPr/>
              </p:nvGrpSpPr>
              <p:grpSpPr>
                <a:xfrm>
                  <a:off x="5395606" y="2945201"/>
                  <a:ext cx="507758" cy="507758"/>
                  <a:chOff x="5395606" y="2945201"/>
                  <a:chExt cx="507758" cy="507758"/>
                </a:xfrm>
              </p:grpSpPr>
              <p:sp>
                <p:nvSpPr>
                  <p:cNvPr id="9" name="Arc 8">
                    <a:extLst>
                      <a:ext uri="{FF2B5EF4-FFF2-40B4-BE49-F238E27FC236}">
                        <a16:creationId xmlns:a16="http://schemas.microsoft.com/office/drawing/2014/main" id="{E5916305-18E9-46F7-943B-91FED303DB46}"/>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4576378"/>
                      <a:gd name="adj2" fmla="val 11059966"/>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Arc 9">
                    <a:extLst>
                      <a:ext uri="{FF2B5EF4-FFF2-40B4-BE49-F238E27FC236}">
                        <a16:creationId xmlns:a16="http://schemas.microsoft.com/office/drawing/2014/main" id="{0C4CD625-BAFF-46A5-B121-C01C7CD8852E}"/>
                      </a:ext>
                      <a:ext uri="{C183D7F6-B498-43B3-948B-1728B52AA6E4}">
                        <adec:decorative xmlns:adec="http://schemas.microsoft.com/office/drawing/2017/decorative" val="1"/>
                      </a:ext>
                    </a:extLst>
                  </p:cNvPr>
                  <p:cNvSpPr/>
                  <p:nvPr/>
                </p:nvSpPr>
                <p:spPr>
                  <a:xfrm rot="10800000">
                    <a:off x="5572149" y="2945201"/>
                    <a:ext cx="174922" cy="507758"/>
                  </a:xfrm>
                  <a:prstGeom prst="arc">
                    <a:avLst>
                      <a:gd name="adj1" fmla="val 15117050"/>
                      <a:gd name="adj2" fmla="val 11084764"/>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8" name="Arc 7">
                  <a:extLst>
                    <a:ext uri="{FF2B5EF4-FFF2-40B4-BE49-F238E27FC236}">
                      <a16:creationId xmlns:a16="http://schemas.microsoft.com/office/drawing/2014/main" id="{631CB06C-E0F2-4FA3-832F-5AF317894D4A}"/>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15875" cap="rnd">
                  <a:solidFill>
                    <a:srgbClr val="828E7D"/>
                  </a:solidFill>
                  <a:prstDash val="solid"/>
                  <a:round/>
                  <a:headEnd w="sm" len="med"/>
                  <a:tailEnd type="non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Alternatively, with your model selected, on the Ribbon, in the 3D Model Tool Format tab, you can </a:t>
            </a:r>
            <a:r>
              <a:rPr lang="en-US" dirty="0">
                <a:solidFill>
                  <a:srgbClr val="D24726"/>
                </a:solidFill>
                <a:latin typeface="Segoe UI Semibold" panose="020B0702040204020203" pitchFamily="34" charset="0"/>
                <a:cs typeface="Segoe UI Semibold" panose="020B0702040204020203" pitchFamily="34" charset="0"/>
              </a:rPr>
              <a:t>click</a:t>
            </a:r>
            <a:r>
              <a:rPr lang="en-US" dirty="0">
                <a:solidFill>
                  <a:prstClr val="black">
                    <a:lumMod val="75000"/>
                    <a:lumOff val="25000"/>
                  </a:prstClr>
                </a:solidFill>
                <a:latin typeface="Segoe UI" panose="020B0502040204020203" pitchFamily="34" charset="0"/>
                <a:cs typeface="Segoe UI" panose="020B0502040204020203" pitchFamily="34" charset="0"/>
              </a:rPr>
              <a:t> on 3D Model Views gallery to apply one of the various </a:t>
            </a:r>
            <a:r>
              <a:rPr lang="en-US" dirty="0">
                <a:solidFill>
                  <a:srgbClr val="D24726"/>
                </a:solidFill>
                <a:latin typeface="Segoe UI Semibold" panose="020B0702040204020203" pitchFamily="34" charset="0"/>
                <a:cs typeface="Segoe UI Semibold" panose="020B0702040204020203" pitchFamily="34" charset="0"/>
              </a:rPr>
              <a:t>position views.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descr="Screen shot of menu options">
            <a:extLst>
              <a:ext uri="{FF2B5EF4-FFF2-40B4-BE49-F238E27FC236}">
                <a16:creationId xmlns:a16="http://schemas.microsoft.com/office/drawing/2014/main" id="{08B1B93C-03D0-4BEF-B12B-9E51D2D2B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32" y="4405113"/>
            <a:ext cx="6794145" cy="2180525"/>
          </a:xfrm>
          <a:prstGeom prst="rect">
            <a:avLst/>
          </a:prstGeom>
        </p:spPr>
      </p:pic>
      <mc:AlternateContent xmlns:mc="http://schemas.openxmlformats.org/markup-compatibility/2006">
        <mc:Choice xmlns:am3d="http://schemas.microsoft.com/office/drawing/2017/model3d"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extLst>
                  <p:ext uri="{D42A27DB-BD31-4B8C-83A1-F6EECF244321}">
                    <p14:modId xmlns:p14="http://schemas.microsoft.com/office/powerpoint/2010/main" val="3254579348"/>
                  </p:ext>
                </p:extLst>
              </p:nvPr>
            </p:nvGraphicFramePr>
            <p:xfrm>
              <a:off x="8134006" y="1431342"/>
              <a:ext cx="1552272" cy="4866325"/>
            </p:xfrm>
            <a:graphic>
              <a:graphicData uri="http://schemas.microsoft.com/office/drawing/2017/model3d">
                <am3d:model3d r:embed="rId4">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5"/>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5"/>
              <a:stretch>
                <a:fillRect/>
              </a:stretch>
            </p:blipFill>
            <p:spPr>
              <a:xfrm>
                <a:off x="8134006" y="1431342"/>
                <a:ext cx="1552272" cy="4866325"/>
              </a:xfrm>
              <a:prstGeom prst="rect">
                <a:avLst/>
              </a:prstGeom>
            </p:spPr>
          </p:pic>
        </mc:Fallback>
      </mc:AlternateContent>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Pan and Zoom</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515938" y="1345489"/>
            <a:ext cx="6096000" cy="300275"/>
          </a:xfrm>
          <a:prstGeom prst="rect">
            <a:avLst/>
          </a:prstGeom>
        </p:spPr>
        <p:txBody>
          <a:bodyPr>
            <a:spAutoFit/>
          </a:bodyPr>
          <a:lstStyle/>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To resize or crop your 3D model within a frame, you can use the pan and zoom tool.</a:t>
            </a:r>
          </a:p>
        </p:txBody>
      </p:sp>
      <mc:AlternateContent xmlns:mc="http://schemas.openxmlformats.org/markup-compatibility/2006">
        <mc:Choice xmlns:am3d="http://schemas.microsoft.com/office/drawing/2017/model3d" Requires="am3d">
          <p:graphicFrame>
            <p:nvGraphicFramePr>
              <p:cNvPr id="20" name="3D Model 19" descr="3D model of a parrot from the torso up, from the front">
                <a:extLst>
                  <a:ext uri="{FF2B5EF4-FFF2-40B4-BE49-F238E27FC236}">
                    <a16:creationId xmlns:a16="http://schemas.microsoft.com/office/drawing/2014/main" id="{0669C767-52A4-4999-8261-9B7806803E30}"/>
                  </a:ext>
                </a:extLst>
              </p:cNvPr>
              <p:cNvGraphicFramePr>
                <a:graphicFrameLocks/>
              </p:cNvGraphicFramePr>
              <p:nvPr>
                <p:extLst>
                  <p:ext uri="{D42A27DB-BD31-4B8C-83A1-F6EECF244321}">
                    <p14:modId xmlns:p14="http://schemas.microsoft.com/office/powerpoint/2010/main" val="440535312"/>
                  </p:ext>
                </p:extLst>
              </p:nvPr>
            </p:nvGraphicFramePr>
            <p:xfrm>
              <a:off x="1563759" y="1912355"/>
              <a:ext cx="1552272" cy="2116381"/>
            </p:xfrm>
            <a:graphic>
              <a:graphicData uri="http://schemas.microsoft.com/office/drawing/2017/model3d">
                <am3d:model3d r:embed="rId2">
                  <am3d:spPr>
                    <a:xfrm>
                      <a:off x="0" y="0"/>
                      <a:ext cx="1552272" cy="2116381"/>
                    </a:xfrm>
                    <a:prstGeom prst="rect">
                      <a:avLst/>
                    </a:prstGeom>
                  </am3d:spPr>
                  <am3d:camera>
                    <am3d:pos x="-268418" y="12278049" z="52563001"/>
                    <am3d:up dx="0" dy="36000000" dz="0"/>
                    <am3d:lookAt x="-268418" y="12278049" z="0"/>
                    <am3d:perspective fov="824242"/>
                  </am3d:camera>
                  <am3d:trans>
                    <am3d:meterPerModelUnit n="12089550" d="1000000"/>
                    <am3d:preTrans dx="2005600" dy="-22605202" dz="-606908"/>
                    <am3d:scale>
                      <am3d:sx n="1000000" d="1000000"/>
                      <am3d:sy n="1000000" d="1000000"/>
                      <am3d:sz n="1000000" d="1000000"/>
                    </am3d:scale>
                    <am3d:rot ax="751672" ay="-1275459" az="-276367"/>
                    <am3d:postTrans dx="757208" dy="4622928" dz="0"/>
                  </am3d:trans>
                  <am3d:raster rName="Office3DRenderer" rVer="16.0.8326">
                    <am3d:blip r:embed="rId3"/>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from the torso up, from the front">
                <a:extLst>
                  <a:ext uri="{FF2B5EF4-FFF2-40B4-BE49-F238E27FC236}">
                    <a16:creationId xmlns:a16="http://schemas.microsoft.com/office/drawing/2014/main" id="{0669C767-52A4-4999-8261-9B7806803E30}"/>
                  </a:ext>
                </a:extLst>
              </p:cNvPr>
              <p:cNvPicPr>
                <a:picLocks noGrp="1" noRot="1" noChangeAspect="1" noMove="1" noResize="1" noEditPoints="1" noAdjustHandles="1" noChangeArrowheads="1" noChangeShapeType="1" noCrop="1"/>
              </p:cNvPicPr>
              <p:nvPr/>
            </p:nvPicPr>
            <p:blipFill>
              <a:blip r:embed="rId3"/>
              <a:stretch>
                <a:fillRect/>
              </a:stretch>
            </p:blipFill>
            <p:spPr>
              <a:xfrm>
                <a:off x="1563759" y="1912355"/>
                <a:ext cx="1552272" cy="2116381"/>
              </a:xfrm>
              <a:prstGeom prst="rect">
                <a:avLst/>
              </a:prstGeom>
            </p:spPr>
          </p:pic>
        </mc:Fallback>
      </mc:AlternateContent>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23554" y="4044150"/>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4084342"/>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your 3D model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3D Model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Pan &amp; Zoom</a:t>
            </a:r>
            <a:br>
              <a:rPr lang="en-US" dirty="0">
                <a:solidFill>
                  <a:srgbClr val="D24726"/>
                </a:solidFill>
                <a:latin typeface="Segoe UI Semibold" panose="020B0702040204020203" pitchFamily="34" charset="0"/>
                <a:cs typeface="Segoe UI Semibold" panose="020B0702040204020203" pitchFamily="34" charset="0"/>
              </a:rPr>
            </a:br>
            <a:br>
              <a:rPr lang="en-US" dirty="0">
                <a:solidFill>
                  <a:srgbClr val="D24726"/>
                </a:solidFill>
                <a:latin typeface="Segoe UI Semibold" panose="020B0702040204020203" pitchFamily="34" charset="0"/>
                <a:cs typeface="Segoe UI Semibold" panose="020B0702040204020203" pitchFamily="34" charset="0"/>
              </a:rPr>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the Pan &amp; Zoom tool acts like an on/off (toggle) switch. Once pressed, you’ll see a gray box around the Pan &amp; Zoom button to indicate the feature is activated. Press the button again to deactivate the Pan &amp; Zoom feature.</a:t>
            </a:r>
          </a:p>
        </p:txBody>
      </p:sp>
      <mc:AlternateContent xmlns:mc="http://schemas.openxmlformats.org/markup-compatibility/2006">
        <mc:Choice xmlns:am3d="http://schemas.microsoft.com/office/drawing/2017/model3d" Requires="am3d">
          <p:graphicFrame>
            <p:nvGraphicFramePr>
              <p:cNvPr id="21" name="3D Model 20" descr="3D model of a parrot from the torso up, from the side">
                <a:extLst>
                  <a:ext uri="{FF2B5EF4-FFF2-40B4-BE49-F238E27FC236}">
                    <a16:creationId xmlns:a16="http://schemas.microsoft.com/office/drawing/2014/main" id="{01123BCC-10A2-42F5-86DE-AC1C648A8F73}"/>
                  </a:ext>
                </a:extLst>
              </p:cNvPr>
              <p:cNvGraphicFramePr>
                <a:graphicFrameLocks/>
              </p:cNvGraphicFramePr>
              <p:nvPr>
                <p:extLst>
                  <p:ext uri="{D42A27DB-BD31-4B8C-83A1-F6EECF244321}">
                    <p14:modId xmlns:p14="http://schemas.microsoft.com/office/powerpoint/2010/main" val="2872618101"/>
                  </p:ext>
                </p:extLst>
              </p:nvPr>
            </p:nvGraphicFramePr>
            <p:xfrm>
              <a:off x="5257883" y="1426650"/>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2231507" dy="-30285532" dz="-2876686"/>
                    <am3d:scale>
                      <am3d:sx n="1000000" d="1000000"/>
                      <am3d:sy n="1000000" d="1000000"/>
                      <am3d:sz n="1000000" d="1000000"/>
                    </am3d:scale>
                    <am3d:rot ax="407651" ay="3337388" az="336927"/>
                    <am3d:postTrans dx="3304004" dy="12462524" dz="0"/>
                  </am3d:trans>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1" name="3D Model 20" descr="3D model of a parrot from the torso up, from the side">
                <a:extLst>
                  <a:ext uri="{FF2B5EF4-FFF2-40B4-BE49-F238E27FC236}">
                    <a16:creationId xmlns:a16="http://schemas.microsoft.com/office/drawing/2014/main" id="{01123BCC-10A2-42F5-86DE-AC1C648A8F73}"/>
                  </a:ext>
                </a:extLst>
              </p:cNvPr>
              <p:cNvPicPr>
                <a:picLocks noGrp="1" noRot="1" noChangeAspect="1" noMove="1" noResize="1" noEditPoints="1" noAdjustHandles="1" noChangeArrowheads="1" noChangeShapeType="1" noCrop="1"/>
              </p:cNvPicPr>
              <p:nvPr/>
            </p:nvPicPr>
            <p:blipFill>
              <a:blip r:embed="rId4"/>
              <a:stretch>
                <a:fillRect/>
              </a:stretch>
            </p:blipFill>
            <p:spPr>
              <a:xfrm>
                <a:off x="5257883" y="1426650"/>
                <a:ext cx="2147042" cy="2631070"/>
              </a:xfrm>
              <a:prstGeom prst="rect">
                <a:avLst/>
              </a:prstGeom>
            </p:spPr>
          </p:pic>
        </mc:Fallback>
      </mc:AlternateContent>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213933" y="4044150"/>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6" y="4084342"/>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With the Pan &amp; Zoom button enabled, now </a:t>
            </a:r>
            <a:r>
              <a:rPr lang="en-US" dirty="0">
                <a:solidFill>
                  <a:srgbClr val="D24726"/>
                </a:solidFill>
                <a:latin typeface="Segoe UI Semibold" panose="020B0702040204020203" pitchFamily="34" charset="0"/>
                <a:cs typeface="Segoe UI Semibold" panose="020B0702040204020203" pitchFamily="34" charset="0"/>
              </a:rPr>
              <a:t>move, rotate, and resize </a:t>
            </a:r>
            <a:r>
              <a:rPr lang="en-US" dirty="0">
                <a:solidFill>
                  <a:prstClr val="black">
                    <a:lumMod val="75000"/>
                    <a:lumOff val="25000"/>
                  </a:prstClr>
                </a:solidFill>
                <a:latin typeface="Segoe UI" panose="020B0502040204020203" pitchFamily="34" charset="0"/>
                <a:cs typeface="Segoe UI" panose="020B0502040204020203" pitchFamily="34" charset="0"/>
              </a:rPr>
              <a:t>your 3D model.  </a:t>
            </a:r>
          </a:p>
        </p:txBody>
      </p:sp>
      <mc:AlternateContent xmlns:mc="http://schemas.openxmlformats.org/markup-compatibility/2006">
        <mc:Choice xmlns:am3d="http://schemas.microsoft.com/office/drawing/2017/model3d" Requires="am3d">
          <p:graphicFrame>
            <p:nvGraphicFramePr>
              <p:cNvPr id="22" name="3D Model 21" descr="3D model of a parrot from the torso up, from the back">
                <a:extLst>
                  <a:ext uri="{FF2B5EF4-FFF2-40B4-BE49-F238E27FC236}">
                    <a16:creationId xmlns:a16="http://schemas.microsoft.com/office/drawing/2014/main" id="{E4FC00AF-B769-4FD1-A5EF-41179EF2E7BE}"/>
                  </a:ext>
                </a:extLst>
              </p:cNvPr>
              <p:cNvGraphicFramePr>
                <a:graphicFrameLocks/>
              </p:cNvGraphicFramePr>
              <p:nvPr>
                <p:extLst>
                  <p:ext uri="{D42A27DB-BD31-4B8C-83A1-F6EECF244321}">
                    <p14:modId xmlns:p14="http://schemas.microsoft.com/office/powerpoint/2010/main" val="341148195"/>
                  </p:ext>
                </p:extLst>
              </p:nvPr>
            </p:nvGraphicFramePr>
            <p:xfrm>
              <a:off x="8315408" y="1388864"/>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1882932" dy="-31938905" dz="-3192827"/>
                    <am3d:scale>
                      <am3d:sx n="1000000" d="1000000"/>
                      <am3d:sy n="1000000" d="1000000"/>
                      <am3d:sz n="1000000" d="1000000"/>
                    </am3d:scale>
                    <am3d:rot ax="-9382174" ay="-2025520" az="9980064"/>
                    <am3d:postTrans dx="3761397" dy="14119595"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2" name="3D Model 21" descr="3D model of a parrot from the torso up, from the back">
                <a:extLst>
                  <a:ext uri="{FF2B5EF4-FFF2-40B4-BE49-F238E27FC236}">
                    <a16:creationId xmlns:a16="http://schemas.microsoft.com/office/drawing/2014/main" id="{E4FC00AF-B769-4FD1-A5EF-41179EF2E7BE}"/>
                  </a:ext>
                </a:extLst>
              </p:cNvPr>
              <p:cNvPicPr>
                <a:picLocks noGrp="1" noRot="1" noChangeAspect="1" noMove="1" noResize="1" noEditPoints="1" noAdjustHandles="1" noChangeArrowheads="1" noChangeShapeType="1" noCrop="1"/>
              </p:cNvPicPr>
              <p:nvPr/>
            </p:nvPicPr>
            <p:blipFill>
              <a:blip r:embed="rId5"/>
              <a:stretch>
                <a:fillRect/>
              </a:stretch>
            </p:blipFill>
            <p:spPr>
              <a:xfrm>
                <a:off x="8315408" y="1388864"/>
                <a:ext cx="2147042" cy="2631070"/>
              </a:xfrm>
              <a:prstGeom prst="rect">
                <a:avLst/>
              </a:prstGeom>
            </p:spPr>
          </p:pic>
        </mc:Fallback>
      </mc:AlternateContent>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895752" y="404415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94499" y="4084341"/>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you are finished editing, click the </a:t>
            </a:r>
            <a:r>
              <a:rPr lang="en-US" dirty="0">
                <a:solidFill>
                  <a:srgbClr val="D24726"/>
                </a:solidFill>
                <a:latin typeface="Segoe UI Semibold" panose="020B0702040204020203" pitchFamily="34" charset="0"/>
                <a:cs typeface="Segoe UI Semibold" panose="020B0702040204020203" pitchFamily="34" charset="0"/>
              </a:rPr>
              <a:t>Pan &amp; Zoom </a:t>
            </a:r>
            <a:r>
              <a:rPr lang="en-US" dirty="0">
                <a:solidFill>
                  <a:prstClr val="black">
                    <a:lumMod val="75000"/>
                    <a:lumOff val="25000"/>
                  </a:prstClr>
                </a:solidFill>
                <a:latin typeface="Segoe UI" panose="020B0502040204020203" pitchFamily="34" charset="0"/>
                <a:cs typeface="Segoe UI" panose="020B0502040204020203" pitchFamily="34" charset="0"/>
              </a:rPr>
              <a:t>button again to exit Pan and Zoom mode.</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Now Animate Your 3D Model Using the Morph Transition</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8" name="Picture 7" descr="Slide thumbnail context menu showing the Duplicate Slide option">
            <a:extLst>
              <a:ext uri="{FF2B5EF4-FFF2-40B4-BE49-F238E27FC236}">
                <a16:creationId xmlns:a16="http://schemas.microsoft.com/office/drawing/2014/main" id="{79219B9A-9991-4B3C-A46B-331267D7B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5444" y="1575304"/>
            <a:ext cx="1589393" cy="2044781"/>
          </a:xfrm>
          <a:prstGeom prst="rect">
            <a:avLst/>
          </a:prstGeom>
        </p:spPr>
      </p:pic>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3D Model on the right in some way (rotate, move, or resize),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13" name="Picture 12" descr="Transition tab showing morph transition">
            <a:extLst>
              <a:ext uri="{FF2B5EF4-FFF2-40B4-BE49-F238E27FC236}">
                <a16:creationId xmlns:a16="http://schemas.microsoft.com/office/drawing/2014/main" id="{1700602B-85F7-480F-B244-AE5F12DF16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8450" y="3469562"/>
            <a:ext cx="2798443" cy="1344293"/>
          </a:xfrm>
          <a:prstGeom prst="rect">
            <a:avLst/>
          </a:prstGeom>
        </p:spPr>
      </p:pic>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the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parrot morph!</a:t>
            </a:r>
          </a:p>
        </p:txBody>
      </p:sp>
      <p:pic>
        <p:nvPicPr>
          <p:cNvPr id="18" name="Picture 17" descr="Slide Show button">
            <a:extLst>
              <a:ext uri="{FF2B5EF4-FFF2-40B4-BE49-F238E27FC236}">
                <a16:creationId xmlns:a16="http://schemas.microsoft.com/office/drawing/2014/main" id="{B0340C9A-12F9-4BED-859B-790F5A9D5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8598" y="5338362"/>
            <a:ext cx="2419340" cy="1005547"/>
          </a:xfrm>
          <a:prstGeom prst="rect">
            <a:avLst/>
          </a:prstGeom>
        </p:spPr>
      </p:pic>
      <mc:AlternateContent xmlns:mc="http://schemas.openxmlformats.org/markup-compatibility/2006">
        <mc:Choice xmlns:am3d="http://schemas.microsoft.com/office/drawing/2017/model3d" Requires="am3d">
          <p:graphicFrame>
            <p:nvGraphicFramePr>
              <p:cNvPr id="20" name="3D Model 19" descr="3D model of a parrot">
                <a:extLst>
                  <a:ext uri="{FF2B5EF4-FFF2-40B4-BE49-F238E27FC236}">
                    <a16:creationId xmlns:a16="http://schemas.microsoft.com/office/drawing/2014/main" id="{FF4C3D36-ED20-4C8A-85D2-83190D332A90}"/>
                  </a:ext>
                </a:extLst>
              </p:cNvPr>
              <p:cNvGraphicFramePr>
                <a:graphicFrameLocks noChangeAspect="1"/>
              </p:cNvGraphicFramePr>
              <p:nvPr>
                <p:extLst>
                  <p:ext uri="{D42A27DB-BD31-4B8C-83A1-F6EECF244321}">
                    <p14:modId xmlns:p14="http://schemas.microsoft.com/office/powerpoint/2010/main" val="3888539497"/>
                  </p:ext>
                </p:extLst>
              </p:nvPr>
            </p:nvGraphicFramePr>
            <p:xfrm>
              <a:off x="8303318" y="1575304"/>
              <a:ext cx="1552272" cy="4866325"/>
            </p:xfrm>
            <a:graphic>
              <a:graphicData uri="http://schemas.microsoft.com/office/drawing/2017/model3d">
                <am3d:model3d r:embed="rId5">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6"/>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a:extLst>
                  <a:ext uri="{FF2B5EF4-FFF2-40B4-BE49-F238E27FC236}">
                    <a16:creationId xmlns:a16="http://schemas.microsoft.com/office/drawing/2014/main" id="{FF4C3D36-ED20-4C8A-85D2-83190D332A90}"/>
                  </a:ext>
                </a:extLst>
              </p:cNvPr>
              <p:cNvPicPr>
                <a:picLocks noGrp="1" noRot="1" noChangeAspect="1" noMove="1" noResize="1" noEditPoints="1" noAdjustHandles="1" noChangeArrowheads="1" noChangeShapeType="1" noCrop="1"/>
              </p:cNvPicPr>
              <p:nvPr/>
            </p:nvPicPr>
            <p:blipFill>
              <a:blip r:embed="rId6"/>
              <a:stretch>
                <a:fillRect/>
              </a:stretch>
            </p:blipFill>
            <p:spPr>
              <a:xfrm>
                <a:off x="8303318" y="1575304"/>
                <a:ext cx="1552272" cy="4866325"/>
              </a:xfrm>
              <a:prstGeom prst="rect">
                <a:avLst/>
              </a:prstGeom>
            </p:spPr>
          </p:pic>
        </mc:Fallback>
      </mc:AlternateContent>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t>Animate Your 3D Model Using the Animations Tab</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the 3D Model on the right, then go to </a:t>
            </a:r>
            <a:r>
              <a:rPr lang="en-US" dirty="0">
                <a:solidFill>
                  <a:srgbClr val="D24726"/>
                </a:solidFill>
                <a:latin typeface="Segoe UI Semibold" panose="020B0702040204020203" pitchFamily="34" charset="0"/>
                <a:cs typeface="Segoe UI Semibold" panose="020B0702040204020203" pitchFamily="34" charset="0"/>
              </a:rPr>
              <a:t>Animations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Turntable</a:t>
            </a:r>
          </a:p>
          <a:p>
            <a:pPr marL="0" indent="0">
              <a:spcBef>
                <a:spcPts val="2400"/>
              </a:spcBef>
              <a:spcAft>
                <a:spcPts val="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Turntable</a:t>
            </a:r>
            <a:r>
              <a:rPr lang="en-US" dirty="0">
                <a:solidFill>
                  <a:prstClr val="black">
                    <a:lumMod val="75000"/>
                    <a:lumOff val="25000"/>
                  </a:prstClr>
                </a:solidFill>
              </a:rPr>
              <a:t>.</a:t>
            </a:r>
          </a:p>
        </p:txBody>
      </p:sp>
      <p:grpSp>
        <p:nvGrpSpPr>
          <p:cNvPr id="12"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val="1"/>
              </a:ext>
            </a:extLst>
          </p:cNvPr>
          <p:cNvGrpSpPr/>
          <p:nvPr/>
        </p:nvGrpSpPr>
        <p:grpSpPr>
          <a:xfrm>
            <a:off x="715429" y="2514325"/>
            <a:ext cx="187380" cy="278885"/>
            <a:chOff x="5052041" y="3023897"/>
            <a:chExt cx="1009650" cy="1502702"/>
          </a:xfrm>
        </p:grpSpPr>
        <p:sp>
          <p:nvSpPr>
            <p:cNvPr id="13"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pic>
        <p:nvPicPr>
          <p:cNvPr id="9" name="Picture 8" descr="Screen shot of menu options">
            <a:extLst>
              <a:ext uri="{FF2B5EF4-FFF2-40B4-BE49-F238E27FC236}">
                <a16:creationId xmlns:a16="http://schemas.microsoft.com/office/drawing/2014/main" id="{01C4D089-8091-4C8E-885D-5A87D0590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66" y="2972449"/>
            <a:ext cx="5775987" cy="1403548"/>
          </a:xfrm>
          <a:prstGeom prst="rect">
            <a:avLst/>
          </a:prstGeom>
        </p:spPr>
      </p:pic>
      <p:sp>
        <p:nvSpPr>
          <p:cNvPr id="7" name="Step 2" descr="Step 2:">
            <a:extLst>
              <a:ext uri="{FF2B5EF4-FFF2-40B4-BE49-F238E27FC236}">
                <a16:creationId xmlns:a16="http://schemas.microsoft.com/office/drawing/2014/main"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Explore the other new animations designed specifically for 3D models: </a:t>
            </a:r>
            <a:r>
              <a:rPr lang="en-US" dirty="0">
                <a:solidFill>
                  <a:srgbClr val="D24726"/>
                </a:solidFill>
                <a:latin typeface="Segoe UI Semibold" panose="020B0702040204020203" pitchFamily="34" charset="0"/>
                <a:cs typeface="Segoe UI Semibold" panose="020B0702040204020203" pitchFamily="34" charset="0"/>
              </a:rPr>
              <a:t>Arrive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Swing</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Jump</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&amp; Turn</a:t>
            </a:r>
            <a:r>
              <a:rPr lang="en-US" dirty="0">
                <a:solidFill>
                  <a:prstClr val="black">
                    <a:lumMod val="75000"/>
                    <a:lumOff val="25000"/>
                  </a:prstClr>
                </a:solidFill>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Leave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Add Animation to combine the new 3D animations with other classic 2D animations, such as </a:t>
            </a:r>
            <a:r>
              <a:rPr lang="en-US" dirty="0">
                <a:solidFill>
                  <a:srgbClr val="D24726"/>
                </a:solidFill>
                <a:latin typeface="Segoe UI Semibold" panose="020B0702040204020203" pitchFamily="34" charset="0"/>
                <a:cs typeface="Segoe UI Semibold" panose="020B0702040204020203" pitchFamily="34" charset="0"/>
              </a:rPr>
              <a:t>Fade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Grow/Shrink</a:t>
            </a:r>
            <a:r>
              <a:rPr lang="en-US" dirty="0">
                <a:solidFill>
                  <a:prstClr val="black">
                    <a:lumMod val="75000"/>
                    <a:lumOff val="25000"/>
                  </a:prstClr>
                </a:solidFill>
                <a:latin typeface="Segoe UI" panose="020B0502040204020203" pitchFamily="34" charset="0"/>
                <a:cs typeface="Segoe UI" panose="020B0502040204020203" pitchFamily="34" charset="0"/>
              </a:rPr>
              <a:t>, or one of the many </a:t>
            </a:r>
            <a:r>
              <a:rPr lang="en-US" dirty="0">
                <a:solidFill>
                  <a:srgbClr val="D24726"/>
                </a:solidFill>
                <a:latin typeface="Segoe UI Semibold" panose="020B0702040204020203" pitchFamily="34" charset="0"/>
                <a:cs typeface="Segoe UI Semibold" panose="020B0702040204020203" pitchFamily="34" charset="0"/>
              </a:rPr>
              <a:t>Motion Paths </a:t>
            </a:r>
            <a:r>
              <a:rPr lang="en-US" dirty="0">
                <a:solidFill>
                  <a:prstClr val="black">
                    <a:lumMod val="75000"/>
                    <a:lumOff val="25000"/>
                  </a:prstClr>
                </a:solidFill>
                <a:latin typeface="Segoe UI" panose="020B0502040204020203" pitchFamily="34" charset="0"/>
                <a:cs typeface="Segoe UI" panose="020B0502040204020203" pitchFamily="34" charset="0"/>
              </a:rPr>
              <a:t>animations to test and see what is possible.</a:t>
            </a:r>
          </a:p>
        </p:txBody>
      </p:sp>
      <mc:AlternateContent xmlns:mc="http://schemas.openxmlformats.org/markup-compatibility/2006">
        <mc:Choice xmlns:am3d="http://schemas.microsoft.com/office/drawing/2017/model3d" Requires="am3d">
          <p:graphicFrame>
            <p:nvGraphicFramePr>
              <p:cNvPr id="24" name="3D Model 23" descr="3D model of a parrot">
                <a:extLst>
                  <a:ext uri="{FF2B5EF4-FFF2-40B4-BE49-F238E27FC236}">
                    <a16:creationId xmlns:a16="http://schemas.microsoft.com/office/drawing/2014/main" id="{CCCE7507-16DA-4EE0-A55C-07EE55110FC7}"/>
                  </a:ext>
                </a:extLst>
              </p:cNvPr>
              <p:cNvGraphicFramePr>
                <a:graphicFrameLocks noChangeAspect="1"/>
              </p:cNvGraphicFramePr>
              <p:nvPr>
                <p:extLst>
                  <p:ext uri="{D42A27DB-BD31-4B8C-83A1-F6EECF244321}">
                    <p14:modId xmlns:p14="http://schemas.microsoft.com/office/powerpoint/2010/main" val="2901715206"/>
                  </p:ext>
                </p:extLst>
              </p:nvPr>
            </p:nvGraphicFramePr>
            <p:xfrm>
              <a:off x="8134006" y="1431342"/>
              <a:ext cx="1552272" cy="4866325"/>
            </p:xfrm>
            <a:graphic>
              <a:graphicData uri="http://schemas.microsoft.com/office/drawing/2017/model3d">
                <am3d:model3d r:embed="rId3">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descr="3D model of a parrot">
                <a:extLst>
                  <a:ext uri="{FF2B5EF4-FFF2-40B4-BE49-F238E27FC236}">
                    <a16:creationId xmlns:a16="http://schemas.microsoft.com/office/drawing/2014/main" id="{CCCE7507-16DA-4EE0-A55C-07EE55110FC7}"/>
                  </a:ext>
                </a:extLst>
              </p:cNvPr>
              <p:cNvPicPr>
                <a:picLocks noGrp="1" noRot="1" noChangeAspect="1" noMove="1" noResize="1" noEditPoints="1" noAdjustHandles="1" noChangeArrowheads="1" noChangeShapeType="1" noCrop="1"/>
              </p:cNvPicPr>
              <p:nvPr/>
            </p:nvPicPr>
            <p:blipFill>
              <a:blip r:embed="rId4"/>
              <a:stretch>
                <a:fillRect/>
              </a:stretch>
            </p:blipFill>
            <p:spPr>
              <a:xfrm>
                <a:off x="8134006" y="1431342"/>
                <a:ext cx="1552272" cy="4866325"/>
              </a:xfrm>
              <a:prstGeom prst="rect">
                <a:avLst/>
              </a:prstGeom>
            </p:spPr>
          </p:pic>
        </mc:Fallback>
      </mc:AlternateContent>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{86058345-B77E-4C6A-843F-6625939B691C}tf16411177_win32</Template>
  <TotalTime>36</TotalTime>
  <Words>900</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Segoe UI Semibold</vt:lpstr>
      <vt:lpstr>Get Started with 3D</vt:lpstr>
      <vt:lpstr>Redbus Data Scraping with Selenium &amp; Dynamic Filtering using Streamlit</vt:lpstr>
      <vt:lpstr>Why Use 3D?</vt:lpstr>
      <vt:lpstr>No 3D Model? No Problem!</vt:lpstr>
      <vt:lpstr>How to Insert a 3D Model</vt:lpstr>
      <vt:lpstr>Have Your Own 3D Model? You Can Import It!</vt:lpstr>
      <vt:lpstr>Two Ways to Position and Rotate Your 3D Model</vt:lpstr>
      <vt:lpstr>Pan and Zoom</vt:lpstr>
      <vt:lpstr>Now Animate Your 3D Model Using the Morph Transition</vt:lpstr>
      <vt:lpstr>Animate Your 3D Model Using the Animations Tab</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Subhiksha</dc:creator>
  <cp:lastModifiedBy>Subhiksha</cp:lastModifiedBy>
  <cp:revision>1</cp:revision>
  <dcterms:created xsi:type="dcterms:W3CDTF">2024-08-24T14:00:32Z</dcterms:created>
  <dcterms:modified xsi:type="dcterms:W3CDTF">2024-08-24T14:36:39Z</dcterms:modified>
</cp:coreProperties>
</file>