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319" r:id="rId2"/>
    <p:sldId id="320" r:id="rId3"/>
    <p:sldId id="321" r:id="rId4"/>
    <p:sldId id="285" r:id="rId5"/>
    <p:sldId id="329" r:id="rId6"/>
    <p:sldId id="331" r:id="rId7"/>
    <p:sldId id="332" r:id="rId8"/>
    <p:sldId id="333" r:id="rId9"/>
    <p:sldId id="288" r:id="rId10"/>
    <p:sldId id="300" r:id="rId11"/>
    <p:sldId id="305" r:id="rId12"/>
  </p:sldIdLst>
  <p:sldSz cx="9144000" cy="5143500" type="screen16x9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Arial Black" pitchFamily="34" charset="0"/>
      <p:bold r:id="rId18"/>
    </p:embeddedFont>
    <p:embeddedFont>
      <p:font typeface="Vladimir Script" pitchFamily="66" charset="0"/>
      <p:regular r:id="rId19"/>
    </p:embeddedFont>
    <p:embeddedFont>
      <p:font typeface="Lato" charset="0"/>
      <p:regular r:id="rId20"/>
      <p:bold r:id="rId21"/>
      <p:italic r:id="rId22"/>
      <p:boldItalic r:id="rId23"/>
    </p:embeddedFont>
    <p:embeddedFont>
      <p:font typeface="Cambria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gIfgr8mz0h5oJT84AK2itezMzV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7377635-EB9D-4884-B79A-0D259F93817B}">
  <a:tblStyle styleId="{97377635-EB9D-4884-B79A-0D259F93817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930811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4245215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xmlns="" id="{09D8B882-0A42-A997-B7C2-B7E4A790F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:a16="http://schemas.microsoft.com/office/drawing/2014/main" xmlns="" id="{C0D5EBF7-7AF6-6579-8561-57B613E948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:notes">
            <a:extLst>
              <a:ext uri="{FF2B5EF4-FFF2-40B4-BE49-F238E27FC236}">
                <a16:creationId xmlns:a16="http://schemas.microsoft.com/office/drawing/2014/main" xmlns="" id="{4533F13B-1510-E87D-A49C-D1857BE0DD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226200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xmlns="" id="{38CC7291-0158-2CF9-E3E7-C104BA876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:a16="http://schemas.microsoft.com/office/drawing/2014/main" xmlns="" id="{8B9D57E8-6C07-996D-1CC3-BF44C62ABF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:notes">
            <a:extLst>
              <a:ext uri="{FF2B5EF4-FFF2-40B4-BE49-F238E27FC236}">
                <a16:creationId xmlns:a16="http://schemas.microsoft.com/office/drawing/2014/main" xmlns="" id="{B91E2C0C-79EA-9DB7-B0A8-4CEF2F72D7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04561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xmlns="" id="{3800AA9E-45AA-4AC2-8AA2-7DA856E9A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:a16="http://schemas.microsoft.com/office/drawing/2014/main" xmlns="" id="{286550A3-8119-6875-5A21-C5D3DA1F86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:a16="http://schemas.microsoft.com/office/drawing/2014/main" xmlns="" id="{C1F8D45D-F0E2-4C9E-7AD4-3CC086F6FF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25182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xmlns="" id="{6BF395B1-0DDA-EC2D-8CD4-6D4FF14A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:a16="http://schemas.microsoft.com/office/drawing/2014/main" xmlns="" id="{424A4F30-E86A-115B-0CE7-D952412617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:a16="http://schemas.microsoft.com/office/drawing/2014/main" xmlns="" id="{6889E4CB-D564-C918-3A24-F3AEE033CE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963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xmlns="" id="{8AE2F180-9A0B-4C89-E2A4-C820E350D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:a16="http://schemas.microsoft.com/office/drawing/2014/main" xmlns="" id="{FCB0DF4C-0C0C-F327-13CB-D147B88541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:a16="http://schemas.microsoft.com/office/drawing/2014/main" xmlns="" id="{CD3BD526-06AE-0DCC-FB9B-29E2E50FDB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429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xmlns="" id="{8AE2F180-9A0B-4C89-E2A4-C820E350D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:a16="http://schemas.microsoft.com/office/drawing/2014/main" xmlns="" id="{FCB0DF4C-0C0C-F327-13CB-D147B88541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:a16="http://schemas.microsoft.com/office/drawing/2014/main" xmlns="" id="{CD3BD526-06AE-0DCC-FB9B-29E2E50FDB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4297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xmlns="" id="{8AE2F180-9A0B-4C89-E2A4-C820E350D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:a16="http://schemas.microsoft.com/office/drawing/2014/main" xmlns="" id="{FCB0DF4C-0C0C-F327-13CB-D147B88541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:a16="http://schemas.microsoft.com/office/drawing/2014/main" xmlns="" id="{CD3BD526-06AE-0DCC-FB9B-29E2E50FDB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429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xmlns="" id="{8AE2F180-9A0B-4C89-E2A4-C820E350D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:a16="http://schemas.microsoft.com/office/drawing/2014/main" xmlns="" id="{FCB0DF4C-0C0C-F327-13CB-D147B88541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:a16="http://schemas.microsoft.com/office/drawing/2014/main" xmlns="" id="{CD3BD526-06AE-0DCC-FB9B-29E2E50FDB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429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xmlns="" id="{8AE2F180-9A0B-4C89-E2A4-C820E350D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:a16="http://schemas.microsoft.com/office/drawing/2014/main" xmlns="" id="{FCB0DF4C-0C0C-F327-13CB-D147B88541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:a16="http://schemas.microsoft.com/office/drawing/2014/main" xmlns="" id="{CD3BD526-06AE-0DCC-FB9B-29E2E50FDB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429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xmlns="" id="{CE744BD3-2273-63E8-B289-EF3B2B107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:a16="http://schemas.microsoft.com/office/drawing/2014/main" xmlns="" id="{7F32C7BD-C65E-21E0-A5D7-96E9D60193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:notes">
            <a:extLst>
              <a:ext uri="{FF2B5EF4-FFF2-40B4-BE49-F238E27FC236}">
                <a16:creationId xmlns:a16="http://schemas.microsoft.com/office/drawing/2014/main" xmlns="" id="{A256D67B-D43A-765B-55B7-6128E93806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49399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914400" y="1314450"/>
            <a:ext cx="80010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" name="Picture 2" descr="A red rectangular sign with a logo and a globe&#10;&#10;AI-generated content may be incorrect.">
            <a:extLst>
              <a:ext uri="{FF2B5EF4-FFF2-40B4-BE49-F238E27FC236}">
                <a16:creationId xmlns:a16="http://schemas.microsoft.com/office/drawing/2014/main" xmlns="" id="{E3B45E01-6076-AFEE-F2AB-CE7DAC5DAF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06" y="22034"/>
            <a:ext cx="652311" cy="10489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4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2" name="Google Shape;82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40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40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0E067-05BA-3068-8F0D-B3C073B8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399BB7D-4B8D-4670-0220-D1EB44F3B3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875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E5F213-031A-95AD-897E-DD31668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CEDF7FE-8238-E952-EC20-938FFD7042D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127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1" name="Google Shape;41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3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4" name="Google Shape;64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ublications/detail/sp/800-86/fina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ans.org/blog/tags/digital-forensics-and-incident-respons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ndigarh University Archives - Worldwide Transcript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37" y="1217517"/>
            <a:ext cx="2782983" cy="27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93;p1"/>
          <p:cNvSpPr txBox="1"/>
          <p:nvPr/>
        </p:nvSpPr>
        <p:spPr>
          <a:xfrm>
            <a:off x="6572250" y="48815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 rot="10800000" flipH="1">
            <a:off x="7796638" y="4287563"/>
            <a:ext cx="968400" cy="867900"/>
          </a:xfrm>
          <a:prstGeom prst="rtTriangle">
            <a:avLst/>
          </a:prstGeom>
          <a:solidFill>
            <a:srgbClr val="F2F2F2">
              <a:alpha val="1607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 flipH="1">
            <a:off x="5284799" y="-48815"/>
            <a:ext cx="3859200" cy="4389900"/>
          </a:xfrm>
          <a:prstGeom prst="rtTriangle">
            <a:avLst/>
          </a:prstGeom>
          <a:solidFill>
            <a:srgbClr val="F2F2F2">
              <a:alpha val="1607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593056" y="1519145"/>
            <a:ext cx="5122200" cy="1185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 flipH="1">
            <a:off x="7360500" y="3929250"/>
            <a:ext cx="1774800" cy="12003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307439" y="583235"/>
            <a:ext cx="8827861" cy="430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3200" b="1" i="0" u="none" strike="noStrike" cap="none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lack"/>
              </a:rPr>
              <a:t>UNIVERSITY INSTITUTE OF </a:t>
            </a:r>
            <a:r>
              <a:rPr lang="en-US" altLang="en-US" sz="32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ENGINEERING</a:t>
            </a:r>
          </a:p>
          <a:p>
            <a:pPr algn="ctr">
              <a:lnSpc>
                <a:spcPct val="90000"/>
              </a:lnSpc>
              <a:spcBef>
                <a:spcPts val="1120"/>
              </a:spcBef>
              <a:buClr>
                <a:schemeClr val="dk1"/>
              </a:buClr>
              <a:buSzPts val="3200"/>
            </a:pPr>
            <a:r>
              <a:rPr lang="en-US" altLang="en-US" sz="3200" b="1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SCIENCE &amp; </a:t>
            </a:r>
            <a:r>
              <a:rPr lang="en-US" altLang="en-US" sz="32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ENGINEERING</a:t>
            </a:r>
          </a:p>
          <a:p>
            <a:pPr algn="ctr" eaLnBrk="1" hangingPunct="1">
              <a:lnSpc>
                <a:spcPct val="90000"/>
              </a:lnSpc>
              <a:spcBef>
                <a:spcPts val="1120"/>
              </a:spcBef>
              <a:buClr>
                <a:schemeClr val="dk1"/>
              </a:buClr>
              <a:buSzPts val="2800"/>
              <a:defRPr/>
            </a:pPr>
            <a:r>
              <a:rPr lang="en-US" altLang="en-US" sz="200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Bachelor </a:t>
            </a:r>
            <a:r>
              <a:rPr lang="en-US" alt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Engineering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000" b="0" i="0" u="none" strike="noStrike" cap="none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CSE - 7</a:t>
            </a:r>
            <a:r>
              <a:rPr lang="en-US" sz="2000" b="0" i="0" u="none" strike="noStrike" cap="none" baseline="3000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</a:t>
            </a:r>
            <a:r>
              <a:rPr lang="en-US" sz="2000" b="0" i="0" u="none" strike="noStrike" cap="none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Sem.</a:t>
            </a:r>
            <a:endParaRPr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lnSpc>
                <a:spcPct val="90000"/>
              </a:lnSpc>
              <a:spcBef>
                <a:spcPts val="1120"/>
              </a:spcBef>
              <a:buClr>
                <a:schemeClr val="dk1"/>
              </a:buClr>
              <a:buSzPts val="2800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code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CS201, CS202, IT201,IT201,BI159, CS703 &amp; CS704</a:t>
            </a:r>
            <a:endParaRPr lang="en-US" sz="24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lnSpc>
                <a:spcPct val="90000"/>
              </a:lnSpc>
              <a:spcBef>
                <a:spcPts val="1120"/>
              </a:spcBef>
              <a:buClr>
                <a:schemeClr val="dk1"/>
              </a:buClr>
              <a:buSzPts val="2800"/>
            </a:pPr>
            <a:r>
              <a:rPr lang="en-US" sz="2400" b="1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Cyber Crime Investigation and Cyber Forensic</a:t>
            </a:r>
            <a:r>
              <a:rPr lang="en-US" sz="240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(22CSH-424)</a:t>
            </a:r>
            <a:endParaRPr lang="en-US" sz="1600" smtClean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1120"/>
              </a:spcBef>
              <a:buSzPts val="3200"/>
            </a:pPr>
            <a:r>
              <a:rPr lang="en-US" sz="1800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</a:t>
            </a: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No.01                     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</a:t>
            </a: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No.01                    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</a:t>
            </a: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No.1.1.5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120"/>
              </a:spcBef>
              <a:buSzPts val="3200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Topic : </a:t>
            </a: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Investigation Procedure (Part 1) - Initial response, securing the scene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120"/>
              </a:spcBef>
              <a:buSzPts val="3200"/>
            </a:pP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Er. Munish Kumar  E_Code:16513                 Designation: Assistant Professor</a:t>
            </a:r>
            <a:endParaRPr lang="en-US" sz="3200" b="1" i="0" u="none" strike="noStrike" cap="none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5E2170-6E52-163D-4579-180ED8258362}"/>
              </a:ext>
            </a:extLst>
          </p:cNvPr>
          <p:cNvSpPr txBox="1"/>
          <p:nvPr/>
        </p:nvSpPr>
        <p:spPr>
          <a:xfrm>
            <a:off x="5284800" y="0"/>
            <a:ext cx="38591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Academic Session 2025-26 </a:t>
            </a:r>
          </a:p>
          <a:p>
            <a:pPr algn="r"/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ODD Semester Jul-Dec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xmlns="" id="{E23510B7-C3A2-E27A-3736-0F1033631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>
            <a:extLst>
              <a:ext uri="{FF2B5EF4-FFF2-40B4-BE49-F238E27FC236}">
                <a16:creationId xmlns:a16="http://schemas.microsoft.com/office/drawing/2014/main" xmlns="" id="{78445F02-A161-533C-83C3-5BC21C2F7F4B}"/>
              </a:ext>
            </a:extLst>
          </p:cNvPr>
          <p:cNvGrpSpPr/>
          <p:nvPr/>
        </p:nvGrpSpPr>
        <p:grpSpPr>
          <a:xfrm>
            <a:off x="748144" y="218172"/>
            <a:ext cx="8277101" cy="444600"/>
            <a:chOff x="0" y="6299"/>
            <a:chExt cx="5580934" cy="444600"/>
          </a:xfrm>
          <a:noFill/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xmlns="" id="{20A44487-169C-8822-4CE0-BBB62C89DEBF}"/>
                </a:ext>
              </a:extLst>
            </p:cNvPr>
            <p:cNvSpPr/>
            <p:nvPr/>
          </p:nvSpPr>
          <p:spPr>
            <a:xfrm>
              <a:off x="0" y="6299"/>
              <a:ext cx="5580934" cy="444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xmlns="" id="{67D92D25-44E7-E9BB-697B-B5F6A519F27B}"/>
                </a:ext>
              </a:extLst>
            </p:cNvPr>
            <p:cNvSpPr txBox="1"/>
            <p:nvPr/>
          </p:nvSpPr>
          <p:spPr>
            <a:xfrm>
              <a:off x="21704" y="28003"/>
              <a:ext cx="5537526" cy="40119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4000" b="1" dirty="0" smtClean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4000" b="1" i="0" u="none" strike="noStrike" cap="none" dirty="0" smtClean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eferences/ Articles/ Videos</a:t>
              </a:r>
              <a:endParaRPr lang="en-US" sz="4000" b="1" i="0" u="none" strike="noStrike" cap="none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09524" y="85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7044" y="1072934"/>
            <a:ext cx="8880652" cy="461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Books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"Guide to Computer Forensics and Investigations"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by Nelson et al. </a:t>
            </a:r>
          </a:p>
          <a:p>
            <a:pPr lvl="1"/>
            <a:r>
              <a:rPr lang="en-US" i="1" dirty="0" smtClean="0">
                <a:latin typeface="Calibri" pitchFamily="34" charset="0"/>
                <a:cs typeface="Calibri" pitchFamily="34" charset="0"/>
              </a:rPr>
              <a:t>           Comprehensive textbook covering the entire investigation process.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"Digital Forensics and Incident Response"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by Johansen </a:t>
            </a:r>
          </a:p>
          <a:p>
            <a:pPr lvl="1"/>
            <a:r>
              <a:rPr lang="en-US" i="1" dirty="0" smtClean="0">
                <a:latin typeface="Calibri" pitchFamily="34" charset="0"/>
                <a:cs typeface="Calibri" pitchFamily="34" charset="0"/>
              </a:rPr>
              <a:t>           Practical guide on setting up and conducting forensic investigations.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Websites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NIST SP 800-86 Guide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en-US" i="1" dirty="0" smtClean="0">
                <a:latin typeface="Calibri" pitchFamily="34" charset="0"/>
                <a:cs typeface="Calibri" pitchFamily="34" charset="0"/>
              </a:rPr>
              <a:t>          Integrates forensic techniques into incident response. (</a:t>
            </a:r>
            <a:r>
              <a:rPr lang="en-US" i="1" dirty="0" smtClean="0">
                <a:latin typeface="Calibri" pitchFamily="34" charset="0"/>
                <a:cs typeface="Calibri" pitchFamily="34" charset="0"/>
                <a:hlinkClick r:id="rId3"/>
              </a:rPr>
              <a:t>csrc.nist.gov/publications/detail/sp/800-86/final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SANS Digital Forensics &amp; Incident Response Blog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en-US" i="1" dirty="0" smtClean="0">
                <a:latin typeface="Calibri" pitchFamily="34" charset="0"/>
                <a:cs typeface="Calibri" pitchFamily="34" charset="0"/>
              </a:rPr>
              <a:t>          Articles and resources on initial response and scene handling. (</a:t>
            </a:r>
            <a:r>
              <a:rPr lang="en-US" i="1" dirty="0" smtClean="0">
                <a:latin typeface="Calibri" pitchFamily="34" charset="0"/>
                <a:cs typeface="Calibri" pitchFamily="34" charset="0"/>
                <a:hlinkClick r:id="rId4"/>
              </a:rPr>
              <a:t>sans.org/blog/tags/digital-forensics-and-incident-response/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  Videos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DFIR Basics - Initial Response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en-US" i="1" dirty="0" smtClean="0">
                <a:latin typeface="Calibri" pitchFamily="34" charset="0"/>
                <a:cs typeface="Calibri" pitchFamily="34" charset="0"/>
              </a:rPr>
              <a:t>           Search: "Digital Forensics First Response" or "Securing a Digital Crime Scene"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Incident Response 101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en-US" i="1" dirty="0" smtClean="0">
                <a:latin typeface="Calibri" pitchFamily="34" charset="0"/>
                <a:cs typeface="Calibri" pitchFamily="34" charset="0"/>
              </a:rPr>
              <a:t>           Search: "Incident Response First Steps" or "</a:t>
            </a:r>
            <a:r>
              <a:rPr lang="en-US" i="1" dirty="0" err="1" smtClean="0">
                <a:latin typeface="Calibri" pitchFamily="34" charset="0"/>
                <a:cs typeface="Calibri" pitchFamily="34" charset="0"/>
              </a:rPr>
              <a:t>Cybersecurity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 Incident Containment“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just">
              <a:spcBef>
                <a:spcPts val="1400"/>
              </a:spcBef>
              <a:spcAft>
                <a:spcPts val="400"/>
              </a:spcAft>
              <a:defRPr/>
            </a:pP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478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xmlns="" id="{8A55AB18-D4CA-00FD-9048-6518AF6B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>
            <a:extLst>
              <a:ext uri="{FF2B5EF4-FFF2-40B4-BE49-F238E27FC236}">
                <a16:creationId xmlns:a16="http://schemas.microsoft.com/office/drawing/2014/main" xmlns="" id="{F1900A86-A15B-28B5-54CA-49F17AC3B9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5499" y="1422025"/>
            <a:ext cx="8458577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1" i="0" u="none" strike="noStrike" cap="none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0" i="0" u="none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">
            <a:extLst>
              <a:ext uri="{FF2B5EF4-FFF2-40B4-BE49-F238E27FC236}">
                <a16:creationId xmlns:a16="http://schemas.microsoft.com/office/drawing/2014/main" xmlns="" id="{11F095B4-BE95-F6C7-73C0-ED3F8AB0372C}"/>
              </a:ext>
            </a:extLst>
          </p:cNvPr>
          <p:cNvSpPr txBox="1"/>
          <p:nvPr/>
        </p:nvSpPr>
        <p:spPr>
          <a:xfrm>
            <a:off x="370870" y="1219190"/>
            <a:ext cx="8471559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 u="none" strike="noStrike" cap="none" dirty="0">
                <a:solidFill>
                  <a:srgbClr val="FF0000"/>
                </a:solidFill>
                <a:latin typeface="Vladimir Script" panose="03050402040407070305" pitchFamily="66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2A2976-DC1D-EB73-7C31-7FA517DF4948}"/>
              </a:ext>
            </a:extLst>
          </p:cNvPr>
          <p:cNvSpPr txBox="1"/>
          <p:nvPr/>
        </p:nvSpPr>
        <p:spPr>
          <a:xfrm>
            <a:off x="385500" y="394819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queries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munish.e16513@cumail.in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9524" y="859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8612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xmlns="" id="{0EF27945-C1E1-DDBF-6B5A-32A668D1B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8;p2">
            <a:extLst>
              <a:ext uri="{FF2B5EF4-FFF2-40B4-BE49-F238E27FC236}">
                <a16:creationId xmlns:a16="http://schemas.microsoft.com/office/drawing/2014/main" xmlns="" id="{B82306DF-DC71-A9BC-8B35-D6290EE31CD4}"/>
              </a:ext>
            </a:extLst>
          </p:cNvPr>
          <p:cNvGrpSpPr/>
          <p:nvPr/>
        </p:nvGrpSpPr>
        <p:grpSpPr>
          <a:xfrm>
            <a:off x="617686" y="166965"/>
            <a:ext cx="8407557" cy="642352"/>
            <a:chOff x="-71743" y="-44908"/>
            <a:chExt cx="5652677" cy="642352"/>
          </a:xfrm>
          <a:noFill/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xmlns="" id="{CFDB14A8-16BA-BF7C-C8D7-1E6DAD65FFC9}"/>
                </a:ext>
              </a:extLst>
            </p:cNvPr>
            <p:cNvSpPr/>
            <p:nvPr/>
          </p:nvSpPr>
          <p:spPr>
            <a:xfrm>
              <a:off x="0" y="-44908"/>
              <a:ext cx="5580934" cy="444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2"/>
                </a:solidFill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xmlns="" id="{B1FC2D67-AE60-4AB2-F4BD-027A2C4342A0}"/>
                </a:ext>
              </a:extLst>
            </p:cNvPr>
            <p:cNvSpPr txBox="1"/>
            <p:nvPr/>
          </p:nvSpPr>
          <p:spPr>
            <a:xfrm>
              <a:off x="-71743" y="196252"/>
              <a:ext cx="5537526" cy="40119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Learning Objectives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09524" y="85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68250" y="1115292"/>
            <a:ext cx="88148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1. Initial Response Criticality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Learners will understand the importance of a swift and methodical initial response in a computer investigation to maintain evidence integrity.</a:t>
            </a:r>
          </a:p>
          <a:p>
            <a:pPr algn="just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2. Digital Scene Security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Learners will identify digital crime scenes and describe steps to physically secure them, preventing evidence contamination.</a:t>
            </a:r>
          </a:p>
          <a:p>
            <a:pPr algn="just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3. Evidence Preservation Basics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Learners will outline fundamental techniques for preserving volatile and non-volatile digital evidence at the scene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975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xmlns="" id="{EB83A878-A8C8-7563-ACC5-60FA0ECC4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8;p2">
            <a:extLst>
              <a:ext uri="{FF2B5EF4-FFF2-40B4-BE49-F238E27FC236}">
                <a16:creationId xmlns:a16="http://schemas.microsoft.com/office/drawing/2014/main" xmlns="" id="{99A4CEF4-12CF-768B-A34D-158E7C86A758}"/>
              </a:ext>
            </a:extLst>
          </p:cNvPr>
          <p:cNvGrpSpPr/>
          <p:nvPr/>
        </p:nvGrpSpPr>
        <p:grpSpPr>
          <a:xfrm>
            <a:off x="663290" y="218172"/>
            <a:ext cx="8361955" cy="554569"/>
            <a:chOff x="-57214" y="6299"/>
            <a:chExt cx="5638148" cy="554569"/>
          </a:xfrm>
          <a:noFill/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xmlns="" id="{AF07FB58-ECE4-103C-FAE0-D4F3B657187C}"/>
                </a:ext>
              </a:extLst>
            </p:cNvPr>
            <p:cNvSpPr/>
            <p:nvPr/>
          </p:nvSpPr>
          <p:spPr>
            <a:xfrm>
              <a:off x="0" y="6299"/>
              <a:ext cx="5580934" cy="444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2"/>
                </a:solidFill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xmlns="" id="{3622E3EC-0CED-9721-7595-ED925977BC7E}"/>
                </a:ext>
              </a:extLst>
            </p:cNvPr>
            <p:cNvSpPr txBox="1"/>
            <p:nvPr/>
          </p:nvSpPr>
          <p:spPr>
            <a:xfrm>
              <a:off x="-57214" y="159676"/>
              <a:ext cx="5537526" cy="40119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4000" b="1" dirty="0" smtClean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Topic to Covered</a:t>
              </a:r>
              <a:endParaRPr lang="en-US" sz="4000" b="1" i="0" u="none" strike="noStrike" cap="none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sp>
        <p:nvSpPr>
          <p:cNvPr id="113" name="Google Shape;113;p2">
            <a:extLst>
              <a:ext uri="{FF2B5EF4-FFF2-40B4-BE49-F238E27FC236}">
                <a16:creationId xmlns:a16="http://schemas.microsoft.com/office/drawing/2014/main" xmlns="" id="{BC685EF9-A30D-D2E6-4A85-FB96E46BDA9B}"/>
              </a:ext>
            </a:extLst>
          </p:cNvPr>
          <p:cNvSpPr txBox="1"/>
          <p:nvPr/>
        </p:nvSpPr>
        <p:spPr>
          <a:xfrm>
            <a:off x="148965" y="1162956"/>
            <a:ext cx="853417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2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Topic 1.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Computer Investigation Procedure</a:t>
            </a:r>
          </a:p>
          <a:p>
            <a:pPr marL="457200" lvl="0" indent="-457200" algn="just">
              <a:lnSpc>
                <a:spcPct val="200000"/>
              </a:lnSpc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- Initial Response, </a:t>
            </a:r>
          </a:p>
          <a:p>
            <a:pPr marL="457200" lvl="0" indent="-457200" algn="just">
              <a:lnSpc>
                <a:spcPct val="200000"/>
              </a:lnSpc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- Securing the Scene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b="1" dirty="0">
              <a:solidFill>
                <a:schemeClr val="bg2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09524" y="85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269123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xmlns="" id="{B8FA9E54-824C-3174-92D1-1FD55557D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>
            <a:extLst>
              <a:ext uri="{FF2B5EF4-FFF2-40B4-BE49-F238E27FC236}">
                <a16:creationId xmlns:a16="http://schemas.microsoft.com/office/drawing/2014/main" xmlns="" id="{EA721AF1-4121-990B-D3BC-3A69461EE53B}"/>
              </a:ext>
            </a:extLst>
          </p:cNvPr>
          <p:cNvGrpSpPr/>
          <p:nvPr/>
        </p:nvGrpSpPr>
        <p:grpSpPr>
          <a:xfrm>
            <a:off x="688677" y="251230"/>
            <a:ext cx="8241475" cy="525309"/>
            <a:chOff x="0" y="6299"/>
            <a:chExt cx="5580934" cy="525309"/>
          </a:xfrm>
          <a:noFill/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xmlns="" id="{A2839E68-8CC4-454C-1CA9-8CC8B94AE13A}"/>
                </a:ext>
              </a:extLst>
            </p:cNvPr>
            <p:cNvSpPr/>
            <p:nvPr/>
          </p:nvSpPr>
          <p:spPr>
            <a:xfrm>
              <a:off x="0" y="6299"/>
              <a:ext cx="5580934" cy="444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xmlns="" id="{AEB27271-7D91-E3E7-B4A8-A483F805DA4C}"/>
                </a:ext>
              </a:extLst>
            </p:cNvPr>
            <p:cNvSpPr txBox="1"/>
            <p:nvPr/>
          </p:nvSpPr>
          <p:spPr>
            <a:xfrm>
              <a:off x="11797" y="130416"/>
              <a:ext cx="5537526" cy="40119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900"/>
              </a:pPr>
              <a:r>
                <a:rPr lang="en-US" sz="3600" b="1" dirty="0" smtClean="0">
                  <a:latin typeface="Calibri" pitchFamily="34" charset="0"/>
                  <a:cs typeface="Calibri" pitchFamily="34" charset="0"/>
                </a:rPr>
                <a:t>Initial Response &amp; Scene Securing</a:t>
              </a:r>
            </a:p>
            <a:p>
              <a:pPr lvl="0" algn="ctr">
                <a:lnSpc>
                  <a:spcPct val="90000"/>
                </a:lnSpc>
                <a:buSzPts val="1900"/>
              </a:pPr>
              <a:endParaRPr lang="en-US" sz="3600" b="1" i="0" u="none" strike="noStrike" cap="none" dirty="0">
                <a:solidFill>
                  <a:schemeClr val="bg2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  <a:sym typeface="Arial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09524" y="85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997617"/>
            <a:ext cx="8939176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A computer forensic investigation begins with a structured initial response and careful securing of the scene to preserve the integrity and admissibility of digital evidence.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Initial Response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Incident Detection &amp; Assessment: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        Initiate response upon detection of computer-related incidents (e.g., security alerts, suspicious activity, user reports).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       Quickly assess the scope and nature of the incident.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    Documentation: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Thoroughly document all actions from incident detection: who, when, initial observations, and prior actions.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Essential for chain of custody and legal proceedings.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197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xmlns="" id="{B8FA9E54-824C-3174-92D1-1FD55557D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8;p2">
            <a:extLst>
              <a:ext uri="{FF2B5EF4-FFF2-40B4-BE49-F238E27FC236}">
                <a16:creationId xmlns:a16="http://schemas.microsoft.com/office/drawing/2014/main" xmlns="" id="{EA721AF1-4121-990B-D3BC-3A69461EE53B}"/>
              </a:ext>
            </a:extLst>
          </p:cNvPr>
          <p:cNvGrpSpPr/>
          <p:nvPr/>
        </p:nvGrpSpPr>
        <p:grpSpPr>
          <a:xfrm>
            <a:off x="688677" y="251230"/>
            <a:ext cx="8241475" cy="525309"/>
            <a:chOff x="0" y="6299"/>
            <a:chExt cx="5580934" cy="525309"/>
          </a:xfrm>
          <a:noFill/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xmlns="" id="{A2839E68-8CC4-454C-1CA9-8CC8B94AE13A}"/>
                </a:ext>
              </a:extLst>
            </p:cNvPr>
            <p:cNvSpPr/>
            <p:nvPr/>
          </p:nvSpPr>
          <p:spPr>
            <a:xfrm>
              <a:off x="0" y="6299"/>
              <a:ext cx="5580934" cy="444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xmlns="" id="{AEB27271-7D91-E3E7-B4A8-A483F805DA4C}"/>
                </a:ext>
              </a:extLst>
            </p:cNvPr>
            <p:cNvSpPr txBox="1"/>
            <p:nvPr/>
          </p:nvSpPr>
          <p:spPr>
            <a:xfrm>
              <a:off x="11797" y="130416"/>
              <a:ext cx="5537526" cy="40119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900"/>
              </a:pPr>
              <a:r>
                <a:rPr lang="en-US" sz="3600" b="1" dirty="0" smtClean="0">
                  <a:latin typeface="Calibri" pitchFamily="34" charset="0"/>
                  <a:cs typeface="Calibri" pitchFamily="34" charset="0"/>
                </a:rPr>
                <a:t>Initial Response &amp; Scene Securing</a:t>
              </a:r>
            </a:p>
            <a:p>
              <a:pPr lvl="0" algn="ctr">
                <a:lnSpc>
                  <a:spcPct val="90000"/>
                </a:lnSpc>
                <a:buSzPts val="1900"/>
              </a:pPr>
              <a:endParaRPr lang="en-US" sz="3600" b="1" i="0" u="none" strike="noStrike" cap="none" dirty="0">
                <a:solidFill>
                  <a:schemeClr val="bg2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  <a:sym typeface="Arial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09524" y="85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142405"/>
            <a:ext cx="893917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Notification &amp; Team Assembly: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Promptly notify the incident response team or relevant authorities.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Assemble appropriate personnel (IT, forensic experts, law enforcement) based on incident severity.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Legal Considerations: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Ensure necessary legal authority (e.g., search warrants) before seizing any physical or digital evidence, especially for external or private property investigations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197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xmlns="" id="{B8FA9E54-824C-3174-92D1-1FD55557D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8;p2">
            <a:extLst>
              <a:ext uri="{FF2B5EF4-FFF2-40B4-BE49-F238E27FC236}">
                <a16:creationId xmlns:a16="http://schemas.microsoft.com/office/drawing/2014/main" xmlns="" id="{EA721AF1-4121-990B-D3BC-3A69461EE53B}"/>
              </a:ext>
            </a:extLst>
          </p:cNvPr>
          <p:cNvGrpSpPr/>
          <p:nvPr/>
        </p:nvGrpSpPr>
        <p:grpSpPr>
          <a:xfrm>
            <a:off x="688677" y="251230"/>
            <a:ext cx="8241475" cy="525309"/>
            <a:chOff x="0" y="6299"/>
            <a:chExt cx="5580934" cy="525309"/>
          </a:xfrm>
          <a:noFill/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xmlns="" id="{A2839E68-8CC4-454C-1CA9-8CC8B94AE13A}"/>
                </a:ext>
              </a:extLst>
            </p:cNvPr>
            <p:cNvSpPr/>
            <p:nvPr/>
          </p:nvSpPr>
          <p:spPr>
            <a:xfrm>
              <a:off x="0" y="6299"/>
              <a:ext cx="5580934" cy="444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xmlns="" id="{AEB27271-7D91-E3E7-B4A8-A483F805DA4C}"/>
                </a:ext>
              </a:extLst>
            </p:cNvPr>
            <p:cNvSpPr txBox="1"/>
            <p:nvPr/>
          </p:nvSpPr>
          <p:spPr>
            <a:xfrm>
              <a:off x="11797" y="130416"/>
              <a:ext cx="5537526" cy="40119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900"/>
              </a:pPr>
              <a:r>
                <a:rPr lang="en-US" sz="3600" b="1" dirty="0" smtClean="0">
                  <a:latin typeface="Calibri" pitchFamily="34" charset="0"/>
                  <a:cs typeface="Calibri" pitchFamily="34" charset="0"/>
                </a:rPr>
                <a:t>Initial Response &amp; Scene Securing</a:t>
              </a:r>
            </a:p>
            <a:p>
              <a:pPr lvl="0" algn="ctr">
                <a:lnSpc>
                  <a:spcPct val="90000"/>
                </a:lnSpc>
                <a:buSzPts val="1900"/>
              </a:pPr>
              <a:endParaRPr lang="en-US" sz="3600" b="1" i="0" u="none" strike="noStrike" cap="none" dirty="0">
                <a:solidFill>
                  <a:schemeClr val="bg2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  <a:sym typeface="Arial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09524" y="85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849797"/>
            <a:ext cx="8939176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Securing the Scene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Scene Isolation: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Cordon off and control access to the area containing digital devices.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Limit access to authorized personnel only.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Evidence Preservation (Volatile Data):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Devices ON: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DO NOT power off immediately.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This preserves volatile data (RAM, open files, network connections).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Photograph screen contents.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Disconnect from network (if safe) to prevent remote actions.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Consider live acquisition of volatile data by trained professionals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Devices OFF: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DO NOT power on.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This prevents alteration of timestamps and file creation.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Photograph physical connections and setup.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endParaRPr lang="en-US" sz="1100" dirty="0" smtClean="0"/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197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xmlns="" id="{B8FA9E54-824C-3174-92D1-1FD55557D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8;p2">
            <a:extLst>
              <a:ext uri="{FF2B5EF4-FFF2-40B4-BE49-F238E27FC236}">
                <a16:creationId xmlns:a16="http://schemas.microsoft.com/office/drawing/2014/main" xmlns="" id="{EA721AF1-4121-990B-D3BC-3A69461EE53B}"/>
              </a:ext>
            </a:extLst>
          </p:cNvPr>
          <p:cNvGrpSpPr/>
          <p:nvPr/>
        </p:nvGrpSpPr>
        <p:grpSpPr>
          <a:xfrm>
            <a:off x="688677" y="251230"/>
            <a:ext cx="8241475" cy="525309"/>
            <a:chOff x="0" y="6299"/>
            <a:chExt cx="5580934" cy="525309"/>
          </a:xfrm>
          <a:noFill/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xmlns="" id="{A2839E68-8CC4-454C-1CA9-8CC8B94AE13A}"/>
                </a:ext>
              </a:extLst>
            </p:cNvPr>
            <p:cNvSpPr/>
            <p:nvPr/>
          </p:nvSpPr>
          <p:spPr>
            <a:xfrm>
              <a:off x="0" y="6299"/>
              <a:ext cx="5580934" cy="444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xmlns="" id="{AEB27271-7D91-E3E7-B4A8-A483F805DA4C}"/>
                </a:ext>
              </a:extLst>
            </p:cNvPr>
            <p:cNvSpPr txBox="1"/>
            <p:nvPr/>
          </p:nvSpPr>
          <p:spPr>
            <a:xfrm>
              <a:off x="11797" y="130416"/>
              <a:ext cx="5537526" cy="40119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900"/>
              </a:pPr>
              <a:r>
                <a:rPr lang="en-US" sz="3600" b="1" dirty="0" smtClean="0">
                  <a:latin typeface="Calibri" pitchFamily="34" charset="0"/>
                  <a:cs typeface="Calibri" pitchFamily="34" charset="0"/>
                </a:rPr>
                <a:t>Initial Response &amp; Scene Securing</a:t>
              </a:r>
            </a:p>
            <a:p>
              <a:pPr lvl="0" algn="ctr">
                <a:lnSpc>
                  <a:spcPct val="90000"/>
                </a:lnSpc>
                <a:buSzPts val="1900"/>
              </a:pPr>
              <a:endParaRPr lang="en-US" sz="3600" b="1" i="0" u="none" strike="noStrike" cap="none" dirty="0">
                <a:solidFill>
                  <a:schemeClr val="bg2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  <a:sym typeface="Arial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09524" y="85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937579"/>
            <a:ext cx="8939176" cy="5116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Physical Documentation: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Extensively photograph all devices, cables, and surroundings (wide, close-up, multiple angles).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Record make, model, and serial numbers.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Labeling &amp; Packaging: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Assign unique labels to each piece of evidence (ID, date, time, collector initials).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Use anti-static bags for components; Faraday bags for wireless devices.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Secure in tamper-evident containers.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Chain of Custody: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Immediately begin documenting the chain of custody for all evidence.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Track every handler, date/time of transfer, and reason.</a:t>
            </a: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Key Principles: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Minimize alteration, ensure comprehensive documentation, utilize trained personnel, and maintain legal compliance.</a:t>
            </a:r>
          </a:p>
          <a:p>
            <a:pPr lvl="1">
              <a:lnSpc>
                <a:spcPct val="150000"/>
              </a:lnSpc>
            </a:pPr>
            <a:endParaRPr lang="en-US" sz="1100" dirty="0" smtClean="0"/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197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xmlns="" id="{B8FA9E54-824C-3174-92D1-1FD55557D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8;p2">
            <a:extLst>
              <a:ext uri="{FF2B5EF4-FFF2-40B4-BE49-F238E27FC236}">
                <a16:creationId xmlns:a16="http://schemas.microsoft.com/office/drawing/2014/main" xmlns="" id="{EA721AF1-4121-990B-D3BC-3A69461EE53B}"/>
              </a:ext>
            </a:extLst>
          </p:cNvPr>
          <p:cNvGrpSpPr/>
          <p:nvPr/>
        </p:nvGrpSpPr>
        <p:grpSpPr>
          <a:xfrm>
            <a:off x="688677" y="251230"/>
            <a:ext cx="8241475" cy="525309"/>
            <a:chOff x="0" y="6299"/>
            <a:chExt cx="5580934" cy="525309"/>
          </a:xfrm>
          <a:noFill/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xmlns="" id="{A2839E68-8CC4-454C-1CA9-8CC8B94AE13A}"/>
                </a:ext>
              </a:extLst>
            </p:cNvPr>
            <p:cNvSpPr/>
            <p:nvPr/>
          </p:nvSpPr>
          <p:spPr>
            <a:xfrm>
              <a:off x="0" y="6299"/>
              <a:ext cx="5580934" cy="444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xmlns="" id="{AEB27271-7D91-E3E7-B4A8-A483F805DA4C}"/>
                </a:ext>
              </a:extLst>
            </p:cNvPr>
            <p:cNvSpPr txBox="1"/>
            <p:nvPr/>
          </p:nvSpPr>
          <p:spPr>
            <a:xfrm>
              <a:off x="11797" y="130416"/>
              <a:ext cx="5537526" cy="40119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algn="ctr"/>
              <a:r>
                <a:rPr lang="en-US" sz="3600" b="1" dirty="0" smtClean="0">
                  <a:latin typeface="Calibri" pitchFamily="34" charset="0"/>
                  <a:cs typeface="Calibri" pitchFamily="34" charset="0"/>
                </a:rPr>
                <a:t>Best Practices Summary</a:t>
              </a:r>
            </a:p>
            <a:p>
              <a:pPr lvl="0" algn="ctr">
                <a:lnSpc>
                  <a:spcPct val="90000"/>
                </a:lnSpc>
                <a:buSzPts val="1900"/>
              </a:pPr>
              <a:endParaRPr lang="en-US" sz="3600" b="1" i="0" u="none" strike="noStrike" cap="none" dirty="0">
                <a:solidFill>
                  <a:schemeClr val="bg2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  <a:sym typeface="Arial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09524" y="85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091198"/>
            <a:ext cx="8939176" cy="425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Always document actions and observations from the outset.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Secure both the physical and digital scene to prevent tampering.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Identify, isolate, and preserve all potential sources of digital evidence.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Collect volatile data from live systems when necessary, using appropriate forensic tools.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Maintain a strict chain of custody throughout the process.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1800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By following these procedures, investigators ensure that digital evidence remains reliable, admissible, and useful for subsequent forensic analysis and legal proceedings</a:t>
            </a:r>
          </a:p>
          <a:p>
            <a:pPr lvl="1">
              <a:lnSpc>
                <a:spcPct val="150000"/>
              </a:lnSpc>
            </a:pPr>
            <a:endParaRPr lang="en-US" sz="1100" dirty="0" smtClean="0"/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197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xmlns="" id="{C6F26A9A-51A8-DA0C-152B-AD37E9CE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>
            <a:extLst>
              <a:ext uri="{FF2B5EF4-FFF2-40B4-BE49-F238E27FC236}">
                <a16:creationId xmlns:a16="http://schemas.microsoft.com/office/drawing/2014/main" xmlns="" id="{A2A21673-0A1D-F07A-5F4A-24C8EDC3204D}"/>
              </a:ext>
            </a:extLst>
          </p:cNvPr>
          <p:cNvGrpSpPr/>
          <p:nvPr/>
        </p:nvGrpSpPr>
        <p:grpSpPr>
          <a:xfrm>
            <a:off x="712518" y="218172"/>
            <a:ext cx="8312727" cy="444600"/>
            <a:chOff x="0" y="6299"/>
            <a:chExt cx="5580934" cy="444600"/>
          </a:xfrm>
          <a:noFill/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xmlns="" id="{D38799F9-4E43-3EC1-B502-26CB35DA3A64}"/>
                </a:ext>
              </a:extLst>
            </p:cNvPr>
            <p:cNvSpPr/>
            <p:nvPr/>
          </p:nvSpPr>
          <p:spPr>
            <a:xfrm>
              <a:off x="0" y="6299"/>
              <a:ext cx="5580934" cy="444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xmlns="" id="{1167C827-DCC4-87E3-24C7-4E2CCEE8F404}"/>
                </a:ext>
              </a:extLst>
            </p:cNvPr>
            <p:cNvSpPr txBox="1"/>
            <p:nvPr/>
          </p:nvSpPr>
          <p:spPr>
            <a:xfrm>
              <a:off x="21704" y="28003"/>
              <a:ext cx="5537526" cy="40119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4000" b="1" i="0" u="none" strike="noStrike" cap="none" dirty="0" smtClean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Quiz/ </a:t>
              </a:r>
              <a:r>
                <a:rPr lang="en-US" sz="4000" b="1" i="0" u="none" strike="noStrike" cap="none" dirty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FAQ’s</a:t>
              </a: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xmlns="" id="{BD6EBDB1-8664-1692-8A39-12350449E1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5500" y="1422025"/>
            <a:ext cx="80010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1" i="0" u="none" strike="noStrike" cap="none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0" i="0" u="none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9524" y="85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2878" y="1099316"/>
            <a:ext cx="9071121" cy="374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Why is extensive physical documentation, including photographs and serial numbers, crucial when securing a digital crime scene?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What is the primary purpose of using anti-static bags and Faraday bags when packaging digital evidence?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Explain the importance of immediately beginning and meticulously maintaining the "Chain of Custody" for all collected evidence.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Beyond physical documentation and packaging, what are the key principles that guide the securing of a scene to ensure evidence integrity?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How does proper labeling of evidence contribute to the overall success and legal admissibility of a computer investigation?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703633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888</Words>
  <Application>Microsoft Office PowerPoint</Application>
  <PresentationFormat>On-screen Show (16:9)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Arial Black</vt:lpstr>
      <vt:lpstr>Times New Roman</vt:lpstr>
      <vt:lpstr>Wingdings</vt:lpstr>
      <vt:lpstr>Vladimir Script</vt:lpstr>
      <vt:lpstr>Lato</vt:lpstr>
      <vt:lpstr>Cambria</vt:lpstr>
      <vt:lpstr>Streamline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Ravneet</cp:lastModifiedBy>
  <cp:revision>206</cp:revision>
  <dcterms:modified xsi:type="dcterms:W3CDTF">2025-07-02T16:31:33Z</dcterms:modified>
</cp:coreProperties>
</file>