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83" r:id="rId3"/>
    <p:sldId id="306" r:id="rId4"/>
    <p:sldId id="285" r:id="rId5"/>
    <p:sldId id="286" r:id="rId6"/>
    <p:sldId id="292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288" r:id="rId18"/>
    <p:sldId id="300" r:id="rId19"/>
    <p:sldId id="324" r:id="rId20"/>
    <p:sldId id="305" r:id="rId21"/>
  </p:sldIdLst>
  <p:sldSz cx="9144000" cy="5143500" type="screen16x9"/>
  <p:notesSz cx="6858000" cy="9144000"/>
  <p:embeddedFontLst>
    <p:embeddedFont>
      <p:font typeface="Calibri" pitchFamily="34" charset="0"/>
      <p:regular r:id="rId23"/>
      <p:bold r:id="rId24"/>
      <p:italic r:id="rId25"/>
      <p:boldItalic r:id="rId26"/>
    </p:embeddedFont>
    <p:embeddedFont>
      <p:font typeface="Arial Black" pitchFamily="34" charset="0"/>
      <p:bold r:id="rId27"/>
    </p:embeddedFont>
    <p:embeddedFont>
      <p:font typeface="Cambria" pitchFamily="18" charset="0"/>
      <p:regular r:id="rId28"/>
      <p:bold r:id="rId29"/>
      <p:italic r:id="rId30"/>
      <p:boldItalic r:id="rId31"/>
    </p:embeddedFont>
    <p:embeddedFont>
      <p:font typeface="Vladimir Script" pitchFamily="66" charset="0"/>
      <p:regular r:id="rId32"/>
    </p:embeddedFont>
    <p:embeddedFont>
      <p:font typeface="Lato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gIfgr8mz0h5oJT84AK2itezMzV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377635-EB9D-4884-B79A-0D259F93817B}">
  <a:tblStyle styleId="{97377635-EB9D-4884-B79A-0D259F93817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9E9"/>
          </a:solidFill>
        </a:fill>
      </a:tcStyle>
    </a:wholeTbl>
    <a:band1H>
      <a:tcTxStyle/>
      <a:tcStyle>
        <a:tcBdr/>
        <a:fill>
          <a:solidFill>
            <a:srgbClr val="D0D0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0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676" y="-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930811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42452151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="" xmlns:a16="http://schemas.microsoft.com/office/drawing/2014/main" id="{889BB20D-1518-9F15-1CCE-CE578D87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="" xmlns:a16="http://schemas.microsoft.com/office/drawing/2014/main" id="{1B2C4164-46C2-3D2D-CC97-C7EB21B410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="" xmlns:a16="http://schemas.microsoft.com/office/drawing/2014/main" id="{945A4AC1-BC45-B230-13DC-073DE8430F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38590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="" xmlns:a16="http://schemas.microsoft.com/office/drawing/2014/main" id="{889BB20D-1518-9F15-1CCE-CE578D87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="" xmlns:a16="http://schemas.microsoft.com/office/drawing/2014/main" id="{1B2C4164-46C2-3D2D-CC97-C7EB21B410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="" xmlns:a16="http://schemas.microsoft.com/office/drawing/2014/main" id="{945A4AC1-BC45-B230-13DC-073DE8430F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38590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="" xmlns:a16="http://schemas.microsoft.com/office/drawing/2014/main" id="{889BB20D-1518-9F15-1CCE-CE578D87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="" xmlns:a16="http://schemas.microsoft.com/office/drawing/2014/main" id="{1B2C4164-46C2-3D2D-CC97-C7EB21B410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="" xmlns:a16="http://schemas.microsoft.com/office/drawing/2014/main" id="{945A4AC1-BC45-B230-13DC-073DE8430F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38590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="" xmlns:a16="http://schemas.microsoft.com/office/drawing/2014/main" id="{889BB20D-1518-9F15-1CCE-CE578D87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="" xmlns:a16="http://schemas.microsoft.com/office/drawing/2014/main" id="{1B2C4164-46C2-3D2D-CC97-C7EB21B410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="" xmlns:a16="http://schemas.microsoft.com/office/drawing/2014/main" id="{945A4AC1-BC45-B230-13DC-073DE8430F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38590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="" xmlns:a16="http://schemas.microsoft.com/office/drawing/2014/main" id="{889BB20D-1518-9F15-1CCE-CE578D87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="" xmlns:a16="http://schemas.microsoft.com/office/drawing/2014/main" id="{1B2C4164-46C2-3D2D-CC97-C7EB21B410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="" xmlns:a16="http://schemas.microsoft.com/office/drawing/2014/main" id="{945A4AC1-BC45-B230-13DC-073DE8430F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38590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="" xmlns:a16="http://schemas.microsoft.com/office/drawing/2014/main" id="{889BB20D-1518-9F15-1CCE-CE578D87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="" xmlns:a16="http://schemas.microsoft.com/office/drawing/2014/main" id="{1B2C4164-46C2-3D2D-CC97-C7EB21B410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="" xmlns:a16="http://schemas.microsoft.com/office/drawing/2014/main" id="{945A4AC1-BC45-B230-13DC-073DE8430F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385904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="" xmlns:a16="http://schemas.microsoft.com/office/drawing/2014/main" id="{889BB20D-1518-9F15-1CCE-CE578D87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="" xmlns:a16="http://schemas.microsoft.com/office/drawing/2014/main" id="{1B2C4164-46C2-3D2D-CC97-C7EB21B410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="" xmlns:a16="http://schemas.microsoft.com/office/drawing/2014/main" id="{945A4AC1-BC45-B230-13DC-073DE8430F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38590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="" xmlns:a16="http://schemas.microsoft.com/office/drawing/2014/main" id="{CE744BD3-2273-63E8-B289-EF3B2B107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="" xmlns:a16="http://schemas.microsoft.com/office/drawing/2014/main" id="{7F32C7BD-C65E-21E0-A5D7-96E9D60193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:notes">
            <a:extLst>
              <a:ext uri="{FF2B5EF4-FFF2-40B4-BE49-F238E27FC236}">
                <a16:creationId xmlns="" xmlns:a16="http://schemas.microsoft.com/office/drawing/2014/main" id="{A256D67B-D43A-765B-55B7-6128E93806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493993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="" xmlns:a16="http://schemas.microsoft.com/office/drawing/2014/main" id="{09D8B882-0A42-A997-B7C2-B7E4A790F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="" xmlns:a16="http://schemas.microsoft.com/office/drawing/2014/main" id="{C0D5EBF7-7AF6-6579-8561-57B613E948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:notes">
            <a:extLst>
              <a:ext uri="{FF2B5EF4-FFF2-40B4-BE49-F238E27FC236}">
                <a16:creationId xmlns="" xmlns:a16="http://schemas.microsoft.com/office/drawing/2014/main" id="{4533F13B-1510-E87D-A49C-D1857BE0DD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2262007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="" xmlns:a16="http://schemas.microsoft.com/office/drawing/2014/main" id="{09D8B882-0A42-A997-B7C2-B7E4A790F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="" xmlns:a16="http://schemas.microsoft.com/office/drawing/2014/main" id="{C0D5EBF7-7AF6-6579-8561-57B613E948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:notes">
            <a:extLst>
              <a:ext uri="{FF2B5EF4-FFF2-40B4-BE49-F238E27FC236}">
                <a16:creationId xmlns="" xmlns:a16="http://schemas.microsoft.com/office/drawing/2014/main" id="{4533F13B-1510-E87D-A49C-D1857BE0DD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226200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="" xmlns:a16="http://schemas.microsoft.com/office/drawing/2014/main" id="{3800AA9E-45AA-4AC2-8AA2-7DA856E9A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="" xmlns:a16="http://schemas.microsoft.com/office/drawing/2014/main" id="{286550A3-8119-6875-5A21-C5D3DA1F86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="" xmlns:a16="http://schemas.microsoft.com/office/drawing/2014/main" id="{C1F8D45D-F0E2-4C9E-7AD4-3CC086F6FF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251828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="" xmlns:a16="http://schemas.microsoft.com/office/drawing/2014/main" id="{38CC7291-0158-2CF9-E3E7-C104BA876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="" xmlns:a16="http://schemas.microsoft.com/office/drawing/2014/main" id="{8B9D57E8-6C07-996D-1CC3-BF44C62ABF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:notes">
            <a:extLst>
              <a:ext uri="{FF2B5EF4-FFF2-40B4-BE49-F238E27FC236}">
                <a16:creationId xmlns="" xmlns:a16="http://schemas.microsoft.com/office/drawing/2014/main" id="{B91E2C0C-79EA-9DB7-B0A8-4CEF2F72D7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04561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="" xmlns:a16="http://schemas.microsoft.com/office/drawing/2014/main" id="{6BF395B1-0DDA-EC2D-8CD4-6D4FF14A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="" xmlns:a16="http://schemas.microsoft.com/office/drawing/2014/main" id="{424A4F30-E86A-115B-0CE7-D952412617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="" xmlns:a16="http://schemas.microsoft.com/office/drawing/2014/main" id="{6889E4CB-D564-C918-3A24-F3AEE033CE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845963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="" xmlns:a16="http://schemas.microsoft.com/office/drawing/2014/main" id="{8AE2F180-9A0B-4C89-E2A4-C820E350D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="" xmlns:a16="http://schemas.microsoft.com/office/drawing/2014/main" id="{FCB0DF4C-0C0C-F327-13CB-D147B88541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="" xmlns:a16="http://schemas.microsoft.com/office/drawing/2014/main" id="{CD3BD526-06AE-0DCC-FB9B-29E2E50FDB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6429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="" xmlns:a16="http://schemas.microsoft.com/office/drawing/2014/main" id="{42D7C363-8D9B-662D-D35E-EF694C156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="" xmlns:a16="http://schemas.microsoft.com/office/drawing/2014/main" id="{873556C4-1FD6-C1D5-F772-CCFCA35CB2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p2:notes">
            <a:extLst>
              <a:ext uri="{FF2B5EF4-FFF2-40B4-BE49-F238E27FC236}">
                <a16:creationId xmlns="" xmlns:a16="http://schemas.microsoft.com/office/drawing/2014/main" id="{5B74E6DD-E044-75B0-83F3-00BA217DAD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4142290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="" xmlns:a16="http://schemas.microsoft.com/office/drawing/2014/main" id="{889BB20D-1518-9F15-1CCE-CE578D87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="" xmlns:a16="http://schemas.microsoft.com/office/drawing/2014/main" id="{1B2C4164-46C2-3D2D-CC97-C7EB21B410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="" xmlns:a16="http://schemas.microsoft.com/office/drawing/2014/main" id="{945A4AC1-BC45-B230-13DC-073DE8430F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385904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="" xmlns:a16="http://schemas.microsoft.com/office/drawing/2014/main" id="{889BB20D-1518-9F15-1CCE-CE578D87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="" xmlns:a16="http://schemas.microsoft.com/office/drawing/2014/main" id="{1B2C4164-46C2-3D2D-CC97-C7EB21B410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="" xmlns:a16="http://schemas.microsoft.com/office/drawing/2014/main" id="{945A4AC1-BC45-B230-13DC-073DE8430F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38590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="" xmlns:a16="http://schemas.microsoft.com/office/drawing/2014/main" id="{889BB20D-1518-9F15-1CCE-CE578D87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="" xmlns:a16="http://schemas.microsoft.com/office/drawing/2014/main" id="{1B2C4164-46C2-3D2D-CC97-C7EB21B410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="" xmlns:a16="http://schemas.microsoft.com/office/drawing/2014/main" id="{945A4AC1-BC45-B230-13DC-073DE8430F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38590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>
          <a:extLst>
            <a:ext uri="{FF2B5EF4-FFF2-40B4-BE49-F238E27FC236}">
              <a16:creationId xmlns="" xmlns:a16="http://schemas.microsoft.com/office/drawing/2014/main" id="{889BB20D-1518-9F15-1CCE-CE578D87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>
            <a:extLst>
              <a:ext uri="{FF2B5EF4-FFF2-40B4-BE49-F238E27FC236}">
                <a16:creationId xmlns="" xmlns:a16="http://schemas.microsoft.com/office/drawing/2014/main" id="{1B2C4164-46C2-3D2D-CC97-C7EB21B410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6" name="Google Shape;106;p2:notes">
            <a:extLst>
              <a:ext uri="{FF2B5EF4-FFF2-40B4-BE49-F238E27FC236}">
                <a16:creationId xmlns="" xmlns:a16="http://schemas.microsoft.com/office/drawing/2014/main" id="{945A4AC1-BC45-B230-13DC-073DE8430F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238590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914400" y="1314450"/>
            <a:ext cx="80010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>
              <a:lnSpc>
                <a:spcPct val="11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" name="Picture 2" descr="A red rectangular sign with a logo and a globe&#10;&#10;AI-generated content may be incorrect.">
            <a:extLst>
              <a:ext uri="{FF2B5EF4-FFF2-40B4-BE49-F238E27FC236}">
                <a16:creationId xmlns="" xmlns:a16="http://schemas.microsoft.com/office/drawing/2014/main" id="{E3B45E01-6076-AFEE-F2AB-CE7DAC5DAF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906" y="22034"/>
            <a:ext cx="652311" cy="104895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" name="Google Shape;70;p3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1" name="Google Shape;71;p3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3" name="Google Shape;73;p38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74" name="Google Shape;74;p38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5" name="Google Shape;75;p38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4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2" name="Google Shape;82;p4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40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40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4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330E067-05BA-3068-8F0D-B3C073B8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4399BB7D-4B8D-4670-0220-D1EB44F3B3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875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Google Shape;18;p3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1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EE5F213-031A-95AD-897E-DD31668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1CEDF7FE-8238-E952-EC20-938FFD7042D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1272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3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32;p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3" name="Google Shape;33;p3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" name="Google Shape;35;p3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p3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1" name="Google Shape;41;p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" name="Google Shape;43;p3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3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3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" name="Google Shape;56;p3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7" name="Google Shape;57;p3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3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36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3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4" name="Google Shape;64;p3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3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37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3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2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2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vOa0Eo5htw" TargetMode="External"/><Relationship Id="rId7" Type="http://schemas.openxmlformats.org/officeDocument/2006/relationships/hyperlink" Target="https://www.linkedin.com/learning/cybersecurity-awareness-security-for-it-professionals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learning/learning-cybersecurity-foundations" TargetMode="External"/><Relationship Id="rId5" Type="http://schemas.openxmlformats.org/officeDocument/2006/relationships/hyperlink" Target="https://nptel.ac.in/courses/106/105/106105217/video/Lecture-02.mp4" TargetMode="External"/><Relationship Id="rId4" Type="http://schemas.openxmlformats.org/officeDocument/2006/relationships/hyperlink" Target="https://www.youtube.com/watch?v=j6MPuhyJoP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what-is-cyber-extortion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handigarh University Archives - Worldwide Transcript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7" y="1217517"/>
            <a:ext cx="2782983" cy="278298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Google Shape;93;p1"/>
          <p:cNvSpPr txBox="1"/>
          <p:nvPr/>
        </p:nvSpPr>
        <p:spPr>
          <a:xfrm>
            <a:off x="6572250" y="48815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 rot="10800000" flipH="1">
            <a:off x="7796638" y="4287563"/>
            <a:ext cx="968400" cy="867900"/>
          </a:xfrm>
          <a:prstGeom prst="rtTriangle">
            <a:avLst/>
          </a:prstGeom>
          <a:solidFill>
            <a:srgbClr val="F2F2F2">
              <a:alpha val="1607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/>
          <p:nvPr/>
        </p:nvSpPr>
        <p:spPr>
          <a:xfrm flipH="1">
            <a:off x="5284799" y="-48815"/>
            <a:ext cx="3859200" cy="4389900"/>
          </a:xfrm>
          <a:prstGeom prst="rtTriangle">
            <a:avLst/>
          </a:prstGeom>
          <a:solidFill>
            <a:srgbClr val="F2F2F2">
              <a:alpha val="16078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1593056" y="1519145"/>
            <a:ext cx="5122200" cy="11856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9">
                <a:srgbClr val="FFFFFF">
                  <a:alpha val="0"/>
                </a:srgbClr>
              </a:gs>
              <a:gs pos="15000">
                <a:srgbClr val="FFFFFF">
                  <a:alpha val="33333"/>
                </a:srgbClr>
              </a:gs>
              <a:gs pos="51000">
                <a:schemeClr val="lt1"/>
              </a:gs>
              <a:gs pos="94000">
                <a:srgbClr val="FFFFFF">
                  <a:alpha val="33333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 flipH="1">
            <a:off x="7360500" y="3929250"/>
            <a:ext cx="1774800" cy="1200300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307439" y="583235"/>
            <a:ext cx="8827861" cy="430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eaLnBrk="1" hangingPunct="1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3200" b="1" i="0" u="none" strike="noStrike" cap="none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 Black"/>
              </a:rPr>
              <a:t>UNIVERSITY INSTITUTE OF </a:t>
            </a:r>
            <a:r>
              <a:rPr lang="en-US" altLang="en-US" sz="32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ENGINEERING</a:t>
            </a:r>
          </a:p>
          <a:p>
            <a:pPr algn="ctr">
              <a:lnSpc>
                <a:spcPct val="90000"/>
              </a:lnSpc>
              <a:spcBef>
                <a:spcPts val="1120"/>
              </a:spcBef>
              <a:buClr>
                <a:schemeClr val="dk1"/>
              </a:buClr>
              <a:buSzPts val="3200"/>
            </a:pPr>
            <a:r>
              <a:rPr lang="en-US" altLang="en-US" sz="3200" b="1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SCIENCE &amp; </a:t>
            </a:r>
            <a:r>
              <a:rPr lang="en-US" altLang="en-US" sz="32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ENGINEERING</a:t>
            </a:r>
          </a:p>
          <a:p>
            <a:pPr algn="ctr" eaLnBrk="1" hangingPunct="1">
              <a:lnSpc>
                <a:spcPct val="90000"/>
              </a:lnSpc>
              <a:spcBef>
                <a:spcPts val="1120"/>
              </a:spcBef>
              <a:buClr>
                <a:schemeClr val="dk1"/>
              </a:buClr>
              <a:buSzPts val="2800"/>
              <a:defRPr/>
            </a:pPr>
            <a:r>
              <a:rPr lang="en-US" altLang="en-US" sz="200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Bachelor </a:t>
            </a:r>
            <a:r>
              <a:rPr lang="en-US" altLang="en-US" sz="20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Engineering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lang="en-US" sz="2000" b="0" i="0" u="none" strike="noStrike" cap="none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CSE - 7</a:t>
            </a:r>
            <a:r>
              <a:rPr lang="en-US" sz="2000" b="0" i="0" u="none" strike="noStrike" cap="none" baseline="3000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th</a:t>
            </a:r>
            <a:r>
              <a:rPr lang="en-US" sz="2000" b="0" i="0" u="none" strike="noStrike" cap="none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 Sem.</a:t>
            </a:r>
            <a:endParaRPr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lnSpc>
                <a:spcPct val="90000"/>
              </a:lnSpc>
              <a:spcBef>
                <a:spcPts val="1120"/>
              </a:spcBef>
              <a:buClr>
                <a:schemeClr val="dk1"/>
              </a:buClr>
              <a:buSzPts val="2800"/>
            </a:pPr>
            <a:r>
              <a:rPr lang="en-US" sz="2400" b="1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 code</a:t>
            </a:r>
            <a:r>
              <a:rPr lang="en-US" sz="2400" dirty="0" smtClean="0"/>
              <a:t>: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CS201, CS202, IT201,IT201,BI159, CS703 &amp; CS704</a:t>
            </a:r>
            <a:endParaRPr lang="en-US" sz="2400" dirty="0" smtClean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ctr">
              <a:lnSpc>
                <a:spcPct val="90000"/>
              </a:lnSpc>
              <a:spcBef>
                <a:spcPts val="1120"/>
              </a:spcBef>
              <a:buClr>
                <a:schemeClr val="dk1"/>
              </a:buClr>
              <a:buSzPts val="2800"/>
            </a:pPr>
            <a:r>
              <a:rPr lang="en-US" sz="2400" b="1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Cyber Crime Investigation and Cyber Forensic</a:t>
            </a:r>
            <a:r>
              <a:rPr lang="en-US" sz="240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(22CSH-424)</a:t>
            </a:r>
            <a:endParaRPr lang="en-US" sz="1600" smtClean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1120"/>
              </a:spcBef>
              <a:buSzPts val="3200"/>
            </a:pPr>
            <a:r>
              <a:rPr lang="en-US" sz="1800" b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Unit </a:t>
            </a: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No.01                     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Chapter </a:t>
            </a: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No.01                     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Lecture </a:t>
            </a: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No.1.1.1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120"/>
              </a:spcBef>
              <a:buSzPts val="3200"/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Topic : </a:t>
            </a: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Computer Crime - Definition, scope, and importance</a:t>
            </a:r>
            <a:endParaRPr lang="en-US" sz="1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120"/>
              </a:spcBef>
              <a:buSzPts val="3200"/>
            </a:pPr>
            <a:r>
              <a:rPr lang="en-US" sz="1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Er. Munish Kumar  E_Code:16513                 Designation: Assistant Professor</a:t>
            </a:r>
            <a:endParaRPr lang="en-US" sz="3200" b="1" i="0" u="none" strike="noStrike" cap="none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85E2170-6E52-163D-4579-180ED8258362}"/>
              </a:ext>
            </a:extLst>
          </p:cNvPr>
          <p:cNvSpPr txBox="1"/>
          <p:nvPr/>
        </p:nvSpPr>
        <p:spPr>
          <a:xfrm>
            <a:off x="5284800" y="0"/>
            <a:ext cx="38591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Academic Session 2025-26 </a:t>
            </a:r>
          </a:p>
          <a:p>
            <a:pPr algn="r"/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ODD Semester Jul-Dec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="" xmlns:a16="http://schemas.microsoft.com/office/drawing/2014/main" id="{C0069C43-A6C1-2A5A-FF86-50FF7E832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>
            <a:extLst>
              <a:ext uri="{FF2B5EF4-FFF2-40B4-BE49-F238E27FC236}">
                <a16:creationId xmlns="" xmlns:a16="http://schemas.microsoft.com/office/drawing/2014/main" id="{C4C941DB-8239-E100-09AC-A9EFDD199765}"/>
              </a:ext>
            </a:extLst>
          </p:cNvPr>
          <p:cNvSpPr/>
          <p:nvPr/>
        </p:nvSpPr>
        <p:spPr>
          <a:xfrm>
            <a:off x="341248" y="298640"/>
            <a:ext cx="8288976" cy="444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9524" y="859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9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0" y="1021011"/>
            <a:ext cx="896112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1. Financial Losses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Significant monetary losses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for individuals and organizations due to fraud and theft.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2. Reputational Damage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Erosion of trust and public image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leading to lost customers and business.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3. Operational Disruption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Shutdown of systems and networks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resulting in lost productivity and service downtime.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4. Legal Consequences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Lawsuits, regulatory fines, and increased compliance costs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for affected entities.</a:t>
            </a:r>
          </a:p>
          <a:p>
            <a:pPr algn="just"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2807" y="259879"/>
            <a:ext cx="496321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Impact of Cybercrimes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356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="" xmlns:a16="http://schemas.microsoft.com/office/drawing/2014/main" id="{C0069C43-A6C1-2A5A-FF86-50FF7E832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>
            <a:extLst>
              <a:ext uri="{FF2B5EF4-FFF2-40B4-BE49-F238E27FC236}">
                <a16:creationId xmlns="" xmlns:a16="http://schemas.microsoft.com/office/drawing/2014/main" id="{C4C941DB-8239-E100-09AC-A9EFDD199765}"/>
              </a:ext>
            </a:extLst>
          </p:cNvPr>
          <p:cNvSpPr/>
          <p:nvPr/>
        </p:nvSpPr>
        <p:spPr>
          <a:xfrm>
            <a:off x="341248" y="298640"/>
            <a:ext cx="8288976" cy="444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9524" y="859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0" y="1072217"/>
            <a:ext cx="896112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1. Use Strong, Unique Passwords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Create complex passwords (letters, numbers, special characters) for each account.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Avoid writing them down.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2. Install &amp; Maintain Antivirus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Use reputable and up-to-date antivirus software on all devices.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3. Enable Two-Factor Authentication (2FA)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Add an extra layer of security requiring a second verification step for accounts.</a:t>
            </a:r>
          </a:p>
          <a:p>
            <a:pPr marL="457200" indent="-457200" algn="just">
              <a:lnSpc>
                <a:spcPct val="150000"/>
              </a:lnSpc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6929" y="252564"/>
            <a:ext cx="6931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How to Protect Yourself Against Cybercrime</a:t>
            </a:r>
            <a:r>
              <a:rPr lang="en-US" sz="2800" dirty="0" smtClean="0"/>
              <a:t>?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3566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="" xmlns:a16="http://schemas.microsoft.com/office/drawing/2014/main" id="{C0069C43-A6C1-2A5A-FF86-50FF7E832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>
            <a:extLst>
              <a:ext uri="{FF2B5EF4-FFF2-40B4-BE49-F238E27FC236}">
                <a16:creationId xmlns="" xmlns:a16="http://schemas.microsoft.com/office/drawing/2014/main" id="{C4C941DB-8239-E100-09AC-A9EFDD199765}"/>
              </a:ext>
            </a:extLst>
          </p:cNvPr>
          <p:cNvSpPr/>
          <p:nvPr/>
        </p:nvSpPr>
        <p:spPr>
          <a:xfrm>
            <a:off x="341248" y="298640"/>
            <a:ext cx="8288976" cy="444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9524" y="859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11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0" y="1072217"/>
            <a:ext cx="89611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4. Keep Software Updated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Regularly update your operating system and all software to patch vulnerabilities.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5. Use Secure Networks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Avoid sensitive transactions on public Wi-Fi; use secure, private networks.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6. Be Wary of Spam/Attachments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Never open suspicious email attachments or click links from unknown senders.</a:t>
            </a:r>
          </a:p>
          <a:p>
            <a:pPr marL="457200" indent="-457200" algn="just">
              <a:lnSpc>
                <a:spcPct val="150000"/>
              </a:lnSpc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6929" y="252564"/>
            <a:ext cx="69317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2800" b="1" dirty="0" smtClean="0">
                <a:latin typeface="Calibri" pitchFamily="34" charset="0"/>
                <a:cs typeface="Calibri" pitchFamily="34" charset="0"/>
              </a:rPr>
              <a:t>How to Protect Yourself Against Cybercrime</a:t>
            </a:r>
            <a:r>
              <a:rPr lang="en-US" sz="2800" dirty="0" smtClean="0"/>
              <a:t>?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3566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="" xmlns:a16="http://schemas.microsoft.com/office/drawing/2014/main" id="{C0069C43-A6C1-2A5A-FF86-50FF7E832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>
            <a:extLst>
              <a:ext uri="{FF2B5EF4-FFF2-40B4-BE49-F238E27FC236}">
                <a16:creationId xmlns="" xmlns:a16="http://schemas.microsoft.com/office/drawing/2014/main" id="{C4C941DB-8239-E100-09AC-A9EFDD199765}"/>
              </a:ext>
            </a:extLst>
          </p:cNvPr>
          <p:cNvSpPr/>
          <p:nvPr/>
        </p:nvSpPr>
        <p:spPr>
          <a:xfrm>
            <a:off x="341248" y="298640"/>
            <a:ext cx="8288976" cy="444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9524" y="859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12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0" y="1072217"/>
            <a:ext cx="89611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1. Early Days (1960s-1970s)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Insider crimes on mainframes.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Data manipulation, unauthorized resource use.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"Hacking" emerged as exploration.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2. PC &amp; Network Rise (1980s)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Proliferation of personal computers and early networks (ARPANET).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Emergence of computer viruses, phone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phreaking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early network intrusions.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Kevin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Mitnick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gained public attention.</a:t>
            </a: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3. Internet Explosion (1990s)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Rapid global internet adoption.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Email scams, website defacement, sophisticated malware.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New e-commerce fraud opportunities.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Law enforcement began facing transnational challenges.</a:t>
            </a:r>
          </a:p>
          <a:p>
            <a:pPr marL="457200" indent="-457200" algn="just">
              <a:lnSpc>
                <a:spcPct val="150000"/>
              </a:lnSpc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6929" y="252564"/>
            <a:ext cx="58929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History of Computer Crime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3566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="" xmlns:a16="http://schemas.microsoft.com/office/drawing/2014/main" id="{C0069C43-A6C1-2A5A-FF86-50FF7E832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>
            <a:extLst>
              <a:ext uri="{FF2B5EF4-FFF2-40B4-BE49-F238E27FC236}">
                <a16:creationId xmlns="" xmlns:a16="http://schemas.microsoft.com/office/drawing/2014/main" id="{C4C941DB-8239-E100-09AC-A9EFDD199765}"/>
              </a:ext>
            </a:extLst>
          </p:cNvPr>
          <p:cNvSpPr/>
          <p:nvPr/>
        </p:nvSpPr>
        <p:spPr>
          <a:xfrm>
            <a:off x="341248" y="298640"/>
            <a:ext cx="8288976" cy="444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9524" y="859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13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0" y="977120"/>
            <a:ext cx="896112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4. 21st Century: Sophistication &amp; Professionalization (2000s-Present)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Organized Cybercrime Rings: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Business-like operations.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  <a:cs typeface="Calibri" pitchFamily="34" charset="0"/>
              </a:rPr>
              <a:t>Ransomware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Epidemic: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Encrypting data for payment.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Advanced Persistent Threats (APTs):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State-sponsored or large-group attacks.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Dark Web: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Anonymous marketplaces for illicit goods.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  <a:cs typeface="Calibri" pitchFamily="34" charset="0"/>
              </a:rPr>
              <a:t>IoT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Vulnerabilities: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New attack vectors from connected devices.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b="1" dirty="0" err="1" smtClean="0">
                <a:latin typeface="Calibri" pitchFamily="34" charset="0"/>
                <a:cs typeface="Calibri" pitchFamily="34" charset="0"/>
              </a:rPr>
              <a:t>Cryptocurrency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Crime: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Theft and money laundering.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Massive Data Breaches: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Affecting millions, costing billions.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Critical Infrastructure Focus: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Threats to essential systems.</a:t>
            </a:r>
          </a:p>
          <a:p>
            <a:pPr marL="457200" indent="-457200" algn="just">
              <a:lnSpc>
                <a:spcPct val="150000"/>
              </a:lnSpc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6929" y="252564"/>
            <a:ext cx="589296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History of Computer Crime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3566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="" xmlns:a16="http://schemas.microsoft.com/office/drawing/2014/main" id="{C0069C43-A6C1-2A5A-FF86-50FF7E832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>
            <a:extLst>
              <a:ext uri="{FF2B5EF4-FFF2-40B4-BE49-F238E27FC236}">
                <a16:creationId xmlns="" xmlns:a16="http://schemas.microsoft.com/office/drawing/2014/main" id="{C4C941DB-8239-E100-09AC-A9EFDD199765}"/>
              </a:ext>
            </a:extLst>
          </p:cNvPr>
          <p:cNvSpPr/>
          <p:nvPr/>
        </p:nvSpPr>
        <p:spPr>
          <a:xfrm>
            <a:off x="341248" y="298640"/>
            <a:ext cx="8288976" cy="444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9524" y="859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14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0" y="1050272"/>
            <a:ext cx="8961120" cy="50090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700" b="1" dirty="0" smtClean="0">
                <a:latin typeface="Calibri" pitchFamily="34" charset="0"/>
                <a:cs typeface="Calibri" pitchFamily="34" charset="0"/>
              </a:rPr>
              <a:t>1. Individuals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Calibri" pitchFamily="34" charset="0"/>
                <a:cs typeface="Calibri" pitchFamily="34" charset="0"/>
              </a:rPr>
              <a:t>Victims face </a:t>
            </a:r>
            <a:r>
              <a:rPr lang="en-US" sz="1700" b="1" dirty="0" smtClean="0">
                <a:latin typeface="Calibri" pitchFamily="34" charset="0"/>
                <a:cs typeface="Calibri" pitchFamily="34" charset="0"/>
              </a:rPr>
              <a:t>financial losses, identity theft, reputational damage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, and emotional distress from </a:t>
            </a:r>
            <a:r>
              <a:rPr lang="en-US" sz="1700" dirty="0" err="1" smtClean="0">
                <a:latin typeface="Calibri" pitchFamily="34" charset="0"/>
                <a:cs typeface="Calibri" pitchFamily="34" charset="0"/>
              </a:rPr>
              <a:t>cyberstalking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/harassment.</a:t>
            </a:r>
          </a:p>
          <a:p>
            <a:pPr algn="just">
              <a:lnSpc>
                <a:spcPct val="150000"/>
              </a:lnSpc>
            </a:pPr>
            <a:r>
              <a:rPr lang="en-US" sz="1700" b="1" dirty="0" smtClean="0">
                <a:latin typeface="Calibri" pitchFamily="34" charset="0"/>
                <a:cs typeface="Calibri" pitchFamily="34" charset="0"/>
              </a:rPr>
              <a:t>2. Businesses &amp; Organizations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Calibri" pitchFamily="34" charset="0"/>
                <a:cs typeface="Calibri" pitchFamily="34" charset="0"/>
              </a:rPr>
              <a:t>Suffer </a:t>
            </a:r>
            <a:r>
              <a:rPr lang="en-US" sz="1700" b="1" dirty="0" smtClean="0">
                <a:latin typeface="Calibri" pitchFamily="34" charset="0"/>
                <a:cs typeface="Calibri" pitchFamily="34" charset="0"/>
              </a:rPr>
              <a:t>financial losses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 (theft, IP), </a:t>
            </a:r>
            <a:r>
              <a:rPr lang="en-US" sz="1700" b="1" dirty="0" smtClean="0">
                <a:latin typeface="Calibri" pitchFamily="34" charset="0"/>
                <a:cs typeface="Calibri" pitchFamily="34" charset="0"/>
              </a:rPr>
              <a:t>reputational damage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, operational disruption, and legal liabilities.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Calibri" pitchFamily="34" charset="0"/>
                <a:cs typeface="Calibri" pitchFamily="34" charset="0"/>
              </a:rPr>
              <a:t>Finance, healthcare, and retail are common targets.</a:t>
            </a:r>
          </a:p>
          <a:p>
            <a:pPr algn="just">
              <a:lnSpc>
                <a:spcPct val="150000"/>
              </a:lnSpc>
            </a:pPr>
            <a:r>
              <a:rPr lang="en-US" sz="1700" b="1" dirty="0" smtClean="0">
                <a:latin typeface="Calibri" pitchFamily="34" charset="0"/>
                <a:cs typeface="Calibri" pitchFamily="34" charset="0"/>
              </a:rPr>
              <a:t>3. Governments &amp; National Security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Calibri" pitchFamily="34" charset="0"/>
                <a:cs typeface="Calibri" pitchFamily="34" charset="0"/>
              </a:rPr>
              <a:t>Threats include </a:t>
            </a:r>
            <a:r>
              <a:rPr lang="en-US" sz="1700" b="1" dirty="0" smtClean="0">
                <a:latin typeface="Calibri" pitchFamily="34" charset="0"/>
                <a:cs typeface="Calibri" pitchFamily="34" charset="0"/>
              </a:rPr>
              <a:t>espionage, critical infrastructure sabotage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, and interference in political processes.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700" dirty="0" smtClean="0">
                <a:latin typeface="Calibri" pitchFamily="34" charset="0"/>
                <a:cs typeface="Calibri" pitchFamily="34" charset="0"/>
              </a:rPr>
              <a:t>Rising concerns about </a:t>
            </a:r>
            <a:r>
              <a:rPr lang="en-US" sz="1700" b="1" dirty="0" err="1" smtClean="0">
                <a:latin typeface="Calibri" pitchFamily="34" charset="0"/>
                <a:cs typeface="Calibri" pitchFamily="34" charset="0"/>
              </a:rPr>
              <a:t>cyberwarfare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 and </a:t>
            </a:r>
            <a:r>
              <a:rPr lang="en-US" sz="1700" b="1" dirty="0" err="1" smtClean="0">
                <a:latin typeface="Calibri" pitchFamily="34" charset="0"/>
                <a:cs typeface="Calibri" pitchFamily="34" charset="0"/>
              </a:rPr>
              <a:t>cyberterrorism</a:t>
            </a:r>
            <a:r>
              <a:rPr lang="en-US" sz="17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6929" y="252564"/>
            <a:ext cx="56236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Scope of Computer Crime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3566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="" xmlns:a16="http://schemas.microsoft.com/office/drawing/2014/main" id="{C0069C43-A6C1-2A5A-FF86-50FF7E832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>
            <a:extLst>
              <a:ext uri="{FF2B5EF4-FFF2-40B4-BE49-F238E27FC236}">
                <a16:creationId xmlns="" xmlns:a16="http://schemas.microsoft.com/office/drawing/2014/main" id="{C4C941DB-8239-E100-09AC-A9EFDD199765}"/>
              </a:ext>
            </a:extLst>
          </p:cNvPr>
          <p:cNvSpPr/>
          <p:nvPr/>
        </p:nvSpPr>
        <p:spPr>
          <a:xfrm>
            <a:off x="341248" y="298640"/>
            <a:ext cx="8288976" cy="444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9524" y="859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15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0" y="1050272"/>
            <a:ext cx="89611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4. Global Reach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Borderless internet makes investigation and prosecution challenging due to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perpetrators' anonymity and international locations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Requires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international cooperation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5. Economic Impact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Trillions of dollars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 lost annually worldwide, including direct losses, recovery costs, and lost productivity.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6. Technological Evolution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Methods and targets evolve with new tech (AI, quantum computing, 5G), demanding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constant adaptation of security and laws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7. Social &amp; Ethical Dimensions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 smtClean="0">
                <a:latin typeface="Calibri" pitchFamily="34" charset="0"/>
                <a:cs typeface="Calibri" pitchFamily="34" charset="0"/>
              </a:rPr>
              <a:t>Raises questions about 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privacy, surveillance, freedom of speech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, and responsible tech use.</a:t>
            </a:r>
          </a:p>
          <a:p>
            <a:pPr marL="457200" indent="-457200" algn="just">
              <a:lnSpc>
                <a:spcPct val="150000"/>
              </a:lnSpc>
            </a:pP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86929" y="252564"/>
            <a:ext cx="56236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000" b="1" dirty="0" smtClean="0">
                <a:latin typeface="Calibri" pitchFamily="34" charset="0"/>
                <a:cs typeface="Calibri" pitchFamily="34" charset="0"/>
              </a:rPr>
              <a:t>Scope of Computer Crime</a:t>
            </a:r>
            <a:endParaRPr lang="en-US" sz="4000" b="1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356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="" xmlns:a16="http://schemas.microsoft.com/office/drawing/2014/main" id="{C6F26A9A-51A8-DA0C-152B-AD37E9CE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>
            <a:extLst>
              <a:ext uri="{FF2B5EF4-FFF2-40B4-BE49-F238E27FC236}">
                <a16:creationId xmlns="" xmlns:a16="http://schemas.microsoft.com/office/drawing/2014/main" id="{A2A21673-0A1D-F07A-5F4A-24C8EDC3204D}"/>
              </a:ext>
            </a:extLst>
          </p:cNvPr>
          <p:cNvGrpSpPr/>
          <p:nvPr/>
        </p:nvGrpSpPr>
        <p:grpSpPr>
          <a:xfrm>
            <a:off x="712518" y="218172"/>
            <a:ext cx="8312727" cy="444600"/>
            <a:chOff x="0" y="6299"/>
            <a:chExt cx="5580934" cy="444600"/>
          </a:xfrm>
          <a:noFill/>
        </p:grpSpPr>
        <p:sp>
          <p:nvSpPr>
            <p:cNvPr id="109" name="Google Shape;109;p2">
              <a:extLst>
                <a:ext uri="{FF2B5EF4-FFF2-40B4-BE49-F238E27FC236}">
                  <a16:creationId xmlns="" xmlns:a16="http://schemas.microsoft.com/office/drawing/2014/main" id="{D38799F9-4E43-3EC1-B502-26CB35DA3A64}"/>
                </a:ext>
              </a:extLst>
            </p:cNvPr>
            <p:cNvSpPr/>
            <p:nvPr/>
          </p:nvSpPr>
          <p:spPr>
            <a:xfrm>
              <a:off x="0" y="6299"/>
              <a:ext cx="5580934" cy="4446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="" xmlns:a16="http://schemas.microsoft.com/office/drawing/2014/main" id="{1167C827-DCC4-87E3-24C7-4E2CCEE8F404}"/>
                </a:ext>
              </a:extLst>
            </p:cNvPr>
            <p:cNvSpPr txBox="1"/>
            <p:nvPr/>
          </p:nvSpPr>
          <p:spPr>
            <a:xfrm>
              <a:off x="21704" y="28003"/>
              <a:ext cx="5537526" cy="40119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4000" b="1" i="0" u="none" strike="noStrike" cap="none" dirty="0" smtClean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Quiz/ </a:t>
              </a:r>
              <a:r>
                <a:rPr lang="en-US" sz="4000" b="1" i="0" u="none" strike="noStrike" cap="none" dirty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FAQ’s</a:t>
              </a:r>
            </a:p>
          </p:txBody>
        </p:sp>
      </p:grpSp>
      <p:sp>
        <p:nvSpPr>
          <p:cNvPr id="111" name="Google Shape;111;p2">
            <a:extLst>
              <a:ext uri="{FF2B5EF4-FFF2-40B4-BE49-F238E27FC236}">
                <a16:creationId xmlns="" xmlns:a16="http://schemas.microsoft.com/office/drawing/2014/main" id="{BD6EBDB1-8664-1692-8A39-12350449E1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5565" y="1151362"/>
            <a:ext cx="80010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>
              <a:buNone/>
            </a:pPr>
            <a:r>
              <a:rPr lang="en-US" sz="5600" b="0" i="0" u="none" strike="noStrike" cap="none" dirty="0">
                <a:solidFill>
                  <a:schemeClr val="bg2"/>
                </a:solidFill>
                <a:latin typeface="Calibri" pitchFamily="34" charset="0"/>
                <a:ea typeface="Times New Roman"/>
                <a:cs typeface="Calibri" pitchFamily="34" charset="0"/>
                <a:sym typeface="Times New Roman"/>
              </a:rPr>
              <a:t> </a:t>
            </a:r>
            <a:r>
              <a:rPr lang="en-US" sz="56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1. Define &amp; Differentiate</a:t>
            </a:r>
          </a:p>
          <a:p>
            <a:r>
              <a:rPr lang="en-US" sz="56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What is computer crime?</a:t>
            </a:r>
          </a:p>
          <a:p>
            <a:r>
              <a:rPr lang="en-US" sz="56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Two ways computers are involved (target vs. instrument) + examples.</a:t>
            </a:r>
          </a:p>
          <a:p>
            <a:pPr>
              <a:buNone/>
            </a:pPr>
            <a:r>
              <a:rPr lang="en-US" sz="56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2. Trace Historical Evolution</a:t>
            </a:r>
          </a:p>
          <a:p>
            <a:r>
              <a:rPr lang="en-US" sz="56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Key developments from early forms to modern cybercrime.</a:t>
            </a:r>
          </a:p>
          <a:p>
            <a:r>
              <a:rPr lang="en-US" sz="56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How technology/society fueled its growth.</a:t>
            </a:r>
          </a:p>
          <a:p>
            <a:pPr>
              <a:buNone/>
            </a:pPr>
            <a:r>
              <a:rPr lang="en-US" sz="56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3. Understand Broad Scope &amp; Impact</a:t>
            </a:r>
          </a:p>
          <a:p>
            <a:r>
              <a:rPr lang="en-US" sz="56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How cybercrime affects individuals, businesses, and governments.</a:t>
            </a:r>
          </a:p>
          <a:p>
            <a:r>
              <a:rPr lang="en-US" sz="56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Examples for each category.</a:t>
            </a:r>
          </a:p>
          <a:p>
            <a:pPr>
              <a:buNone/>
            </a:pPr>
            <a:r>
              <a:rPr lang="en-US" sz="56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4. Recognize Milestones &amp; Incidents</a:t>
            </a:r>
          </a:p>
          <a:p>
            <a:r>
              <a:rPr lang="en-US" sz="56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At least three significant historical cybercrime events or laws.</a:t>
            </a:r>
          </a:p>
          <a:p>
            <a:pPr>
              <a:buNone/>
            </a:pPr>
            <a:r>
              <a:rPr lang="en-US" sz="56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5. Anticipate Future Trends &amp; Challenges</a:t>
            </a:r>
          </a:p>
          <a:p>
            <a:r>
              <a:rPr lang="en-US" sz="56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Emerging tech/trends impacting future cybercrime.</a:t>
            </a: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0" i="0" u="none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09524" y="859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16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23818" y="1164787"/>
            <a:ext cx="8910454" cy="40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27036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="" xmlns:a16="http://schemas.microsoft.com/office/drawing/2014/main" id="{E23510B7-C3A2-E27A-3736-0F1033631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>
            <a:extLst>
              <a:ext uri="{FF2B5EF4-FFF2-40B4-BE49-F238E27FC236}">
                <a16:creationId xmlns="" xmlns:a16="http://schemas.microsoft.com/office/drawing/2014/main" id="{78445F02-A161-533C-83C3-5BC21C2F7F4B}"/>
              </a:ext>
            </a:extLst>
          </p:cNvPr>
          <p:cNvGrpSpPr/>
          <p:nvPr/>
        </p:nvGrpSpPr>
        <p:grpSpPr>
          <a:xfrm>
            <a:off x="748144" y="218172"/>
            <a:ext cx="8277101" cy="444600"/>
            <a:chOff x="0" y="6299"/>
            <a:chExt cx="5580934" cy="444600"/>
          </a:xfrm>
          <a:noFill/>
        </p:grpSpPr>
        <p:sp>
          <p:nvSpPr>
            <p:cNvPr id="109" name="Google Shape;109;p2">
              <a:extLst>
                <a:ext uri="{FF2B5EF4-FFF2-40B4-BE49-F238E27FC236}">
                  <a16:creationId xmlns="" xmlns:a16="http://schemas.microsoft.com/office/drawing/2014/main" id="{20A44487-169C-8822-4CE0-BBB62C89DEBF}"/>
                </a:ext>
              </a:extLst>
            </p:cNvPr>
            <p:cNvSpPr/>
            <p:nvPr/>
          </p:nvSpPr>
          <p:spPr>
            <a:xfrm>
              <a:off x="0" y="6299"/>
              <a:ext cx="5580934" cy="4446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="" xmlns:a16="http://schemas.microsoft.com/office/drawing/2014/main" id="{67D92D25-44E7-E9BB-697B-B5F6A519F27B}"/>
                </a:ext>
              </a:extLst>
            </p:cNvPr>
            <p:cNvSpPr txBox="1"/>
            <p:nvPr/>
          </p:nvSpPr>
          <p:spPr>
            <a:xfrm>
              <a:off x="21704" y="28003"/>
              <a:ext cx="5537526" cy="40119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4000" b="1" dirty="0" smtClean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4000" b="1" i="0" u="none" strike="noStrike" cap="none" dirty="0" smtClean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eferences/ Articles/ Videos</a:t>
              </a:r>
              <a:endParaRPr lang="en-US" sz="4000" b="1" i="0" u="none" strike="noStrike" cap="none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09524" y="859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17</a:t>
            </a:r>
            <a:endParaRPr lang="en-I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26" y="2850564"/>
            <a:ext cx="91394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01166" y="1146437"/>
            <a:ext cx="875995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Books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1.Cybercrime: Law and Practice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This book provides a comprehensive overview of cybercrime laws and practices, including definitions, historical context, and the scope of cybercrimes.</a:t>
            </a:r>
          </a:p>
          <a:p>
            <a:pPr>
              <a:lnSpc>
                <a:spcPct val="150000"/>
              </a:lnSpc>
            </a:pP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2. Computer Crime: A </a:t>
            </a:r>
            <a:r>
              <a:rPr lang="en-US" sz="1800" b="1" dirty="0" err="1" smtClean="0">
                <a:latin typeface="Calibri" pitchFamily="34" charset="0"/>
                <a:cs typeface="Calibri" pitchFamily="34" charset="0"/>
              </a:rPr>
              <a:t>Crimefighter's</a:t>
            </a:r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 Handbook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en-US" sz="1800" dirty="0" smtClean="0">
                <a:latin typeface="Calibri" pitchFamily="34" charset="0"/>
                <a:cs typeface="Calibri" pitchFamily="34" charset="0"/>
              </a:rPr>
            </a:br>
            <a:r>
              <a:rPr lang="en-US" sz="1800" dirty="0" smtClean="0">
                <a:latin typeface="Calibri" pitchFamily="34" charset="0"/>
                <a:cs typeface="Calibri" pitchFamily="34" charset="0"/>
              </a:rPr>
              <a:t>This handbook offers insights into the evolution of computer crimes, legal frameworks, and practical approaches to combating cybercrime.</a:t>
            </a: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4786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="" xmlns:a16="http://schemas.microsoft.com/office/drawing/2014/main" id="{E23510B7-C3A2-E27A-3736-0F1033631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08;p2">
            <a:extLst>
              <a:ext uri="{FF2B5EF4-FFF2-40B4-BE49-F238E27FC236}">
                <a16:creationId xmlns="" xmlns:a16="http://schemas.microsoft.com/office/drawing/2014/main" id="{78445F02-A161-533C-83C3-5BC21C2F7F4B}"/>
              </a:ext>
            </a:extLst>
          </p:cNvPr>
          <p:cNvGrpSpPr/>
          <p:nvPr/>
        </p:nvGrpSpPr>
        <p:grpSpPr>
          <a:xfrm>
            <a:off x="748144" y="218172"/>
            <a:ext cx="8277101" cy="444600"/>
            <a:chOff x="0" y="6299"/>
            <a:chExt cx="5580934" cy="444600"/>
          </a:xfrm>
          <a:noFill/>
        </p:grpSpPr>
        <p:sp>
          <p:nvSpPr>
            <p:cNvPr id="109" name="Google Shape;109;p2">
              <a:extLst>
                <a:ext uri="{FF2B5EF4-FFF2-40B4-BE49-F238E27FC236}">
                  <a16:creationId xmlns="" xmlns:a16="http://schemas.microsoft.com/office/drawing/2014/main" id="{20A44487-169C-8822-4CE0-BBB62C89DEBF}"/>
                </a:ext>
              </a:extLst>
            </p:cNvPr>
            <p:cNvSpPr/>
            <p:nvPr/>
          </p:nvSpPr>
          <p:spPr>
            <a:xfrm>
              <a:off x="0" y="6299"/>
              <a:ext cx="5580934" cy="4446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2"/>
                </a:solidFill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="" xmlns:a16="http://schemas.microsoft.com/office/drawing/2014/main" id="{67D92D25-44E7-E9BB-697B-B5F6A519F27B}"/>
                </a:ext>
              </a:extLst>
            </p:cNvPr>
            <p:cNvSpPr txBox="1"/>
            <p:nvPr/>
          </p:nvSpPr>
          <p:spPr>
            <a:xfrm>
              <a:off x="21704" y="28003"/>
              <a:ext cx="5537526" cy="40119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4000" b="1" dirty="0" smtClean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4000" b="1" i="0" u="none" strike="noStrike" cap="none" dirty="0" smtClean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eferences/ Articles/ Videos</a:t>
              </a:r>
              <a:endParaRPr lang="en-US" sz="4000" b="1" i="0" u="none" strike="noStrike" cap="none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09524" y="859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18</a:t>
            </a:r>
            <a:endParaRPr lang="en-I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26" y="2850564"/>
            <a:ext cx="913947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0" y="1241297"/>
            <a:ext cx="8939174" cy="3733039"/>
          </a:xfrm>
        </p:spPr>
        <p:txBody>
          <a:bodyPr numCol="3">
            <a:normAutofit fontScale="32500" lnSpcReduction="20000"/>
          </a:bodyPr>
          <a:lstStyle/>
          <a:p>
            <a:pPr>
              <a:buNone/>
            </a:pPr>
            <a:r>
              <a:rPr lang="en-US" sz="4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       YouTube Video Links                                     </a:t>
            </a:r>
          </a:p>
          <a:p>
            <a:pPr>
              <a:buNone/>
            </a:pPr>
            <a:endParaRPr lang="en-US" sz="4400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4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What is Cybercrime? | Introduction to Cybercrime</a:t>
            </a:r>
            <a:r>
              <a:rPr lang="en-US" sz="4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4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4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  <a:hlinkClick r:id="rId3"/>
              </a:rPr>
              <a:t>https://www.youtube.com/watch?v=QvOa0Eo5htw</a:t>
            </a:r>
            <a:endParaRPr lang="en-US" sz="4400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4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History of Cybercrime | Cybercrime Explained</a:t>
            </a:r>
            <a:r>
              <a:rPr lang="en-US" sz="4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4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4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  <a:hlinkClick r:id="rId4"/>
              </a:rPr>
              <a:t>https://www.youtube.com/watch?v=j6MPuhyJoPM</a:t>
            </a:r>
            <a:endParaRPr lang="en-US" sz="4400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4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4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4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4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4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4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🎓 NPTEL Video Links</a:t>
            </a:r>
            <a:endParaRPr lang="en-US" sz="4400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4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Introduction to Information Security I (Lecture 1: Introduction to Cyber Security)</a:t>
            </a:r>
            <a:r>
              <a:rPr lang="en-US" sz="4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4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4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https://nptel.ac.in/courses/106/106/106106129/video/Lecture-01.mp4</a:t>
            </a:r>
          </a:p>
          <a:p>
            <a:pPr lvl="0"/>
            <a:r>
              <a:rPr lang="en-US" sz="4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Ethical Hacking (Lecture 2: Introduction to Ethical Hacking and Cyber Crime)</a:t>
            </a:r>
            <a:r>
              <a:rPr lang="en-US" sz="4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4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4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  <a:hlinkClick r:id="rId5"/>
              </a:rPr>
              <a:t>https://nptel.ac.in/courses/106/105/106105217/video/Lecture-02.mp4</a:t>
            </a:r>
            <a:endParaRPr lang="en-US" sz="4400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4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4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4400" b="1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4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     💼 LinkedIn Learning Video Links</a:t>
            </a:r>
            <a:endParaRPr lang="en-US" sz="4400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4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Learning </a:t>
            </a:r>
            <a:r>
              <a:rPr lang="en-US" sz="4400" b="1" dirty="0" err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Cybersecurity</a:t>
            </a:r>
            <a:r>
              <a:rPr lang="en-US" sz="4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Foundations</a:t>
            </a:r>
            <a:r>
              <a:rPr lang="en-US" sz="4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4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4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  <a:hlinkClick r:id="rId6"/>
              </a:rPr>
              <a:t>https://www.linkedin.com/learning/learning-cybersecurity-foundations</a:t>
            </a:r>
            <a:endParaRPr lang="en-US" sz="4400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pPr lvl="0"/>
            <a:r>
              <a:rPr lang="en-US" sz="4400" b="1" dirty="0" err="1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Cybersecurity</a:t>
            </a:r>
            <a:r>
              <a:rPr lang="en-US" sz="4400" b="1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> Awareness: Security for IT Professionals</a:t>
            </a:r>
            <a:r>
              <a:rPr lang="en-US" sz="4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  <a:t/>
            </a:r>
            <a:br>
              <a:rPr lang="en-US" sz="4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4400" dirty="0" smtClean="0">
                <a:solidFill>
                  <a:schemeClr val="bg2"/>
                </a:solidFill>
                <a:latin typeface="Calibri" pitchFamily="34" charset="0"/>
                <a:cs typeface="Calibri" pitchFamily="34" charset="0"/>
                <a:hlinkClick r:id="rId7"/>
              </a:rPr>
              <a:t>https://www.linkedin.com/learning/cybersecurity-awareness-security-for-it-professionals</a:t>
            </a:r>
            <a:endParaRPr lang="en-US" sz="4400" dirty="0" smtClean="0">
              <a:solidFill>
                <a:schemeClr val="bg2"/>
              </a:solidFill>
              <a:latin typeface="Calibri" pitchFamily="34" charset="0"/>
              <a:cs typeface="Calibri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94786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="" xmlns:a16="http://schemas.microsoft.com/office/drawing/2014/main" id="{0EF27945-C1E1-DDBF-6B5A-32A668D1B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>
            <a:extLst>
              <a:ext uri="{FF2B5EF4-FFF2-40B4-BE49-F238E27FC236}">
                <a16:creationId xmlns="" xmlns:a16="http://schemas.microsoft.com/office/drawing/2014/main" id="{B82306DF-DC71-A9BC-8B35-D6290EE31CD4}"/>
              </a:ext>
            </a:extLst>
          </p:cNvPr>
          <p:cNvGrpSpPr/>
          <p:nvPr/>
        </p:nvGrpSpPr>
        <p:grpSpPr>
          <a:xfrm>
            <a:off x="617686" y="166965"/>
            <a:ext cx="8407557" cy="642352"/>
            <a:chOff x="-71743" y="-44908"/>
            <a:chExt cx="5652677" cy="642352"/>
          </a:xfrm>
          <a:noFill/>
        </p:grpSpPr>
        <p:sp>
          <p:nvSpPr>
            <p:cNvPr id="109" name="Google Shape;109;p2">
              <a:extLst>
                <a:ext uri="{FF2B5EF4-FFF2-40B4-BE49-F238E27FC236}">
                  <a16:creationId xmlns="" xmlns:a16="http://schemas.microsoft.com/office/drawing/2014/main" id="{CFDB14A8-16BA-BF7C-C8D7-1E6DAD65FFC9}"/>
                </a:ext>
              </a:extLst>
            </p:cNvPr>
            <p:cNvSpPr/>
            <p:nvPr/>
          </p:nvSpPr>
          <p:spPr>
            <a:xfrm>
              <a:off x="0" y="-44908"/>
              <a:ext cx="5580934" cy="4446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2"/>
                </a:solidFill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="" xmlns:a16="http://schemas.microsoft.com/office/drawing/2014/main" id="{B1FC2D67-AE60-4AB2-F4BD-027A2C4342A0}"/>
                </a:ext>
              </a:extLst>
            </p:cNvPr>
            <p:cNvSpPr txBox="1"/>
            <p:nvPr/>
          </p:nvSpPr>
          <p:spPr>
            <a:xfrm>
              <a:off x="-71743" y="196252"/>
              <a:ext cx="5537526" cy="40119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4000" b="1" i="0" u="none" strike="noStrike" cap="none" dirty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Arial"/>
                </a:rPr>
                <a:t>Learning Objectives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8609524" y="859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1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182880" y="1195759"/>
            <a:ext cx="8814816" cy="4180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AutoNum type="arabicPeriod"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Objectives-1: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Clearly explain what computer crime is and differentiate between computers as targets and as instruments of crime. </a:t>
            </a:r>
          </a:p>
          <a:p>
            <a:pPr marL="457200" indent="-457200" algn="just">
              <a:buAutoNum type="arabicPeriod"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Objectives-2: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Outline the historical evolution of computer crime, identifying key periods, early incidents, and significant milestones or legislation. </a:t>
            </a:r>
          </a:p>
          <a:p>
            <a:pPr marL="457200" indent="-457200">
              <a:buAutoNum type="arabicPeriod"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Objectives-3: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Categorize and provide examples of computer crimes affecting individuals, businesses/organizations, and governments/society. </a:t>
            </a:r>
          </a:p>
          <a:p>
            <a:pPr marL="457200" indent="-457200" algn="just">
              <a:buAutoNum type="arabicPeriod"/>
            </a:pPr>
            <a:r>
              <a:rPr lang="en-US" sz="2200" b="1" dirty="0" smtClean="0">
                <a:latin typeface="Calibri" pitchFamily="34" charset="0"/>
                <a:cs typeface="Calibri" pitchFamily="34" charset="0"/>
              </a:rPr>
              <a:t>Objectives-4: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 Briefly discuss factors influencing the ongoing expansion of computer crime's scope.</a:t>
            </a:r>
          </a:p>
          <a:p>
            <a:pPr algn="just"/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ts val="2600"/>
              </a:lnSpc>
              <a:buFont typeface="Courier New" pitchFamily="49" charset="0"/>
              <a:buChar char="o"/>
            </a:pPr>
            <a:endParaRPr lang="en-US" sz="1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39758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="" xmlns:a16="http://schemas.microsoft.com/office/drawing/2014/main" id="{8A55AB18-D4CA-00FD-9048-6518AF6B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>
            <a:extLst>
              <a:ext uri="{FF2B5EF4-FFF2-40B4-BE49-F238E27FC236}">
                <a16:creationId xmlns="" xmlns:a16="http://schemas.microsoft.com/office/drawing/2014/main" id="{F1900A86-A15B-28B5-54CA-49F17AC3B9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5500" y="1422025"/>
            <a:ext cx="8001000" cy="29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1" i="0" u="none" strike="noStrike" cap="none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bg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0" i="0" u="none" dirty="0">
              <a:solidFill>
                <a:schemeClr val="bg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">
            <a:extLst>
              <a:ext uri="{FF2B5EF4-FFF2-40B4-BE49-F238E27FC236}">
                <a16:creationId xmlns="" xmlns:a16="http://schemas.microsoft.com/office/drawing/2014/main" id="{11F095B4-BE95-F6C7-73C0-ED3F8AB0372C}"/>
              </a:ext>
            </a:extLst>
          </p:cNvPr>
          <p:cNvSpPr txBox="1"/>
          <p:nvPr/>
        </p:nvSpPr>
        <p:spPr>
          <a:xfrm>
            <a:off x="385500" y="1504483"/>
            <a:ext cx="8471559" cy="216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0" b="1" u="none" strike="noStrike" cap="none" dirty="0">
                <a:solidFill>
                  <a:srgbClr val="FF0000"/>
                </a:solidFill>
                <a:latin typeface="Vladimir Script" panose="03050402040407070305" pitchFamily="66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12A2976-DC1D-EB73-7C31-7FA517DF4948}"/>
              </a:ext>
            </a:extLst>
          </p:cNvPr>
          <p:cNvSpPr txBox="1"/>
          <p:nvPr/>
        </p:nvSpPr>
        <p:spPr>
          <a:xfrm>
            <a:off x="385500" y="394819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Queries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munish.e165713@cumail.in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609524" y="85987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19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8612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="" xmlns:a16="http://schemas.microsoft.com/office/drawing/2014/main" id="{EB83A878-A8C8-7563-ACC5-60FA0ECC4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>
            <a:extLst>
              <a:ext uri="{FF2B5EF4-FFF2-40B4-BE49-F238E27FC236}">
                <a16:creationId xmlns="" xmlns:a16="http://schemas.microsoft.com/office/drawing/2014/main" id="{99A4CEF4-12CF-768B-A34D-158E7C86A758}"/>
              </a:ext>
            </a:extLst>
          </p:cNvPr>
          <p:cNvGrpSpPr/>
          <p:nvPr/>
        </p:nvGrpSpPr>
        <p:grpSpPr>
          <a:xfrm>
            <a:off x="663290" y="218172"/>
            <a:ext cx="8361955" cy="554569"/>
            <a:chOff x="-57214" y="6299"/>
            <a:chExt cx="5638148" cy="554569"/>
          </a:xfrm>
          <a:noFill/>
        </p:grpSpPr>
        <p:sp>
          <p:nvSpPr>
            <p:cNvPr id="109" name="Google Shape;109;p2">
              <a:extLst>
                <a:ext uri="{FF2B5EF4-FFF2-40B4-BE49-F238E27FC236}">
                  <a16:creationId xmlns="" xmlns:a16="http://schemas.microsoft.com/office/drawing/2014/main" id="{AF07FB58-ECE4-103C-FAE0-D4F3B657187C}"/>
                </a:ext>
              </a:extLst>
            </p:cNvPr>
            <p:cNvSpPr/>
            <p:nvPr/>
          </p:nvSpPr>
          <p:spPr>
            <a:xfrm>
              <a:off x="0" y="6299"/>
              <a:ext cx="5580934" cy="4446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2"/>
                </a:solidFill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="" xmlns:a16="http://schemas.microsoft.com/office/drawing/2014/main" id="{3622E3EC-0CED-9721-7595-ED925977BC7E}"/>
                </a:ext>
              </a:extLst>
            </p:cNvPr>
            <p:cNvSpPr txBox="1"/>
            <p:nvPr/>
          </p:nvSpPr>
          <p:spPr>
            <a:xfrm>
              <a:off x="-57214" y="159676"/>
              <a:ext cx="5537526" cy="40119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lang="en-US" sz="4000" b="1" dirty="0" smtClean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Topic to Covered</a:t>
              </a:r>
              <a:endParaRPr lang="en-US" sz="4000" b="1" i="0" u="none" strike="noStrike" cap="none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endParaRPr>
            </a:p>
          </p:txBody>
        </p:sp>
      </p:grpSp>
      <p:sp>
        <p:nvSpPr>
          <p:cNvPr id="113" name="Google Shape;113;p2">
            <a:extLst>
              <a:ext uri="{FF2B5EF4-FFF2-40B4-BE49-F238E27FC236}">
                <a16:creationId xmlns="" xmlns:a16="http://schemas.microsoft.com/office/drawing/2014/main" id="{BC685EF9-A30D-D2E6-4A85-FB96E46BDA9B}"/>
              </a:ext>
            </a:extLst>
          </p:cNvPr>
          <p:cNvSpPr txBox="1"/>
          <p:nvPr/>
        </p:nvSpPr>
        <p:spPr>
          <a:xfrm>
            <a:off x="163595" y="1338521"/>
            <a:ext cx="8534178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Topic 1. Introduction to </a:t>
            </a:r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Crime</a:t>
            </a:r>
            <a:endParaRPr lang="en-US" sz="28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Topic 2. </a:t>
            </a:r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 of Computer Crime</a:t>
            </a:r>
            <a:endParaRPr lang="en-US" sz="28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Topic 3. </a:t>
            </a:r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 </a:t>
            </a:r>
            <a:r>
              <a:rPr lang="en-US" sz="28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2800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Computer Crime</a:t>
            </a:r>
            <a:endParaRPr lang="en-US" sz="28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09524" y="859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2</a:t>
            </a:r>
          </a:p>
        </p:txBody>
      </p:sp>
    </p:spTree>
    <p:extLst>
      <p:ext uri="{BB962C8B-B14F-4D97-AF65-F5344CB8AC3E}">
        <p14:creationId xmlns="" xmlns:p14="http://schemas.microsoft.com/office/powerpoint/2010/main" val="269123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="" xmlns:a16="http://schemas.microsoft.com/office/drawing/2014/main" id="{B8FA9E54-824C-3174-92D1-1FD55557D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">
            <a:extLst>
              <a:ext uri="{FF2B5EF4-FFF2-40B4-BE49-F238E27FC236}">
                <a16:creationId xmlns="" xmlns:a16="http://schemas.microsoft.com/office/drawing/2014/main" id="{EA721AF1-4121-990B-D3BC-3A69461EE53B}"/>
              </a:ext>
            </a:extLst>
          </p:cNvPr>
          <p:cNvGrpSpPr/>
          <p:nvPr/>
        </p:nvGrpSpPr>
        <p:grpSpPr>
          <a:xfrm>
            <a:off x="783770" y="218172"/>
            <a:ext cx="8241475" cy="444600"/>
            <a:chOff x="0" y="6299"/>
            <a:chExt cx="5580934" cy="444600"/>
          </a:xfrm>
          <a:noFill/>
        </p:grpSpPr>
        <p:sp>
          <p:nvSpPr>
            <p:cNvPr id="109" name="Google Shape;109;p2">
              <a:extLst>
                <a:ext uri="{FF2B5EF4-FFF2-40B4-BE49-F238E27FC236}">
                  <a16:creationId xmlns="" xmlns:a16="http://schemas.microsoft.com/office/drawing/2014/main" id="{A2839E68-8CC4-454C-1CA9-8CC8B94AE13A}"/>
                </a:ext>
              </a:extLst>
            </p:cNvPr>
            <p:cNvSpPr/>
            <p:nvPr/>
          </p:nvSpPr>
          <p:spPr>
            <a:xfrm>
              <a:off x="0" y="6299"/>
              <a:ext cx="5580934" cy="444600"/>
            </a:xfrm>
            <a:prstGeom prst="roundRect">
              <a:avLst>
                <a:gd name="adj" fmla="val 16667"/>
              </a:avLst>
            </a:prstGeom>
            <a:grpFill/>
            <a:ln>
              <a:noFill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bg2"/>
                </a:solidFill>
              </a:endParaRPr>
            </a:p>
          </p:txBody>
        </p:sp>
        <p:sp>
          <p:nvSpPr>
            <p:cNvPr id="110" name="Google Shape;110;p2">
              <a:extLst>
                <a:ext uri="{FF2B5EF4-FFF2-40B4-BE49-F238E27FC236}">
                  <a16:creationId xmlns="" xmlns:a16="http://schemas.microsoft.com/office/drawing/2014/main" id="{AEB27271-7D91-E3E7-B4A8-A483F805DA4C}"/>
                </a:ext>
              </a:extLst>
            </p:cNvPr>
            <p:cNvSpPr txBox="1"/>
            <p:nvPr/>
          </p:nvSpPr>
          <p:spPr>
            <a:xfrm>
              <a:off x="21704" y="28003"/>
              <a:ext cx="5537526" cy="40119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72375" tIns="72375" rIns="72375" bIns="72375" anchor="ctr" anchorCtr="0">
              <a:noAutofit/>
            </a:bodyPr>
            <a:lstStyle/>
            <a:p>
              <a:pPr lvl="0" algn="ctr">
                <a:lnSpc>
                  <a:spcPct val="90000"/>
                </a:lnSpc>
                <a:buSzPts val="1900"/>
              </a:pPr>
              <a:r>
                <a:rPr lang="en-US" sz="4000" b="1" dirty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Introduction to Cyber </a:t>
              </a:r>
              <a:r>
                <a:rPr lang="en-US" sz="4000" b="1" dirty="0" smtClean="0">
                  <a:solidFill>
                    <a:schemeClr val="bg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Forensics</a:t>
              </a:r>
              <a:endParaRPr lang="en-US" sz="4000" b="1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9E287A5-F0EB-EA29-E967-C9793AE548FC}"/>
              </a:ext>
            </a:extLst>
          </p:cNvPr>
          <p:cNvSpPr/>
          <p:nvPr/>
        </p:nvSpPr>
        <p:spPr>
          <a:xfrm>
            <a:off x="0" y="4795711"/>
            <a:ext cx="5197302" cy="547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buSzPct val="150000"/>
            </a:pPr>
            <a:r>
              <a:rPr lang="en-IN" b="1" i="1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BOOK: </a:t>
            </a:r>
            <a:r>
              <a:rPr lang="en-US" sz="1100" dirty="0" smtClean="0"/>
              <a:t>Cybersecurity </a:t>
            </a:r>
            <a:r>
              <a:rPr lang="en-US" sz="1100" dirty="0"/>
              <a:t>and Cybercrime" by Nina </a:t>
            </a:r>
            <a:r>
              <a:rPr lang="en-US" sz="1100" dirty="0" err="1"/>
              <a:t>Godbole</a:t>
            </a:r>
            <a:r>
              <a:rPr lang="en-US" sz="1100" dirty="0"/>
              <a:t> and </a:t>
            </a:r>
            <a:r>
              <a:rPr lang="en-US" sz="1100" dirty="0" err="1"/>
              <a:t>Sunit</a:t>
            </a:r>
            <a:r>
              <a:rPr lang="en-US" sz="1100" dirty="0"/>
              <a:t> </a:t>
            </a:r>
            <a:r>
              <a:rPr lang="en-US" sz="1100" dirty="0" err="1"/>
              <a:t>Belapure</a:t>
            </a:r>
            <a:endParaRPr lang="en-US" sz="1100" dirty="0"/>
          </a:p>
          <a:p>
            <a:pPr algn="just">
              <a:lnSpc>
                <a:spcPct val="110000"/>
              </a:lnSpc>
              <a:buSzPct val="150000"/>
            </a:pPr>
            <a:endParaRPr lang="en-US" i="1" dirty="0">
              <a:solidFill>
                <a:schemeClr val="bg2"/>
              </a:solidFill>
              <a:sym typeface="Cambri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09524" y="859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3</a:t>
            </a:r>
            <a:endParaRPr lang="en-IN" dirty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0" y="976115"/>
            <a:ext cx="9019642" cy="387798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Computer crime, often interchangeably referred to as cybercrime, is a constantly evolving and significant challenge in our increasingly digitized world.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 Cybercrime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 refers to 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illegal activities involving computers, networks, or the internet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Times New Roman" pitchFamily="18" charset="0"/>
                <a:cs typeface="Calibri" pitchFamily="34" charset="0"/>
              </a:rPr>
              <a:t> as a tool to commit offenses.  </a:t>
            </a: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Common Types of Cybercrime: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Identity Theft: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Stealing personal info for fraud.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Financial Fraud: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Online scams, fake transactions.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Cyber bullying: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Digital harassment or threats.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Phishing Attacks: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Deceptive attempts to get sensitive data.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Hacking: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Unauthorized system access and data breaches.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 Malware Attacks:</a:t>
            </a:r>
            <a:r>
              <a:rPr lang="en-US" sz="1600" dirty="0" smtClean="0">
                <a:latin typeface="Calibri" pitchFamily="34" charset="0"/>
                <a:cs typeface="Calibri" pitchFamily="34" charset="0"/>
              </a:rPr>
              <a:t> Spreading viruses, ransom ware, etc., to harm or steal.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11972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="" xmlns:a16="http://schemas.microsoft.com/office/drawing/2014/main" id="{0CA46449-103B-2CB3-E783-17367956C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8609524" y="859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4</a:t>
            </a:r>
            <a:endParaRPr lang="en-IN" dirty="0"/>
          </a:p>
        </p:txBody>
      </p:sp>
      <p:pic>
        <p:nvPicPr>
          <p:cNvPr id="1026" name="Picture 2" descr="D:\M.Tech(CSE)\Semster -2\Project\images\Types of CC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879" y="95097"/>
            <a:ext cx="7930003" cy="47927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192499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="" xmlns:a16="http://schemas.microsoft.com/office/drawing/2014/main" id="{C0069C43-A6C1-2A5A-FF86-50FF7E832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>
            <a:extLst>
              <a:ext uri="{FF2B5EF4-FFF2-40B4-BE49-F238E27FC236}">
                <a16:creationId xmlns="" xmlns:a16="http://schemas.microsoft.com/office/drawing/2014/main" id="{C4C941DB-8239-E100-09AC-A9EFDD199765}"/>
              </a:ext>
            </a:extLst>
          </p:cNvPr>
          <p:cNvSpPr/>
          <p:nvPr/>
        </p:nvSpPr>
        <p:spPr>
          <a:xfrm>
            <a:off x="341248" y="298640"/>
            <a:ext cx="8288976" cy="444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9524" y="859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5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7784" y="1035642"/>
            <a:ext cx="89611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Financial Fraud:</a:t>
            </a:r>
          </a:p>
          <a:p>
            <a:pPr algn="just" fontAlgn="base">
              <a:lnSpc>
                <a:spcPct val="15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Cybercriminals steal 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personal and financial data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 to commit fraud, open fake bank accounts, or make unauthorized transactions. 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Phishing attacks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 are one of the most common methods used to trick victims into providing sensitive information.</a:t>
            </a:r>
          </a:p>
          <a:p>
            <a:pPr algn="just">
              <a:lnSpc>
                <a:spcPct val="150000"/>
              </a:lnSpc>
            </a:pPr>
            <a:endParaRPr lang="en-US" sz="2000" b="1" i="1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i="1" dirty="0" smtClean="0">
                <a:latin typeface="Calibri" pitchFamily="34" charset="0"/>
                <a:cs typeface="Calibri" pitchFamily="34" charset="0"/>
              </a:rPr>
              <a:t>Example: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 A phishing email pretending to be from a bank, asking users to enter their login details on a fake website.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11056" y="223303"/>
            <a:ext cx="5476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 of Cyber Crime</a:t>
            </a:r>
            <a:endParaRPr lang="en-US" sz="40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3566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="" xmlns:a16="http://schemas.microsoft.com/office/drawing/2014/main" id="{C0069C43-A6C1-2A5A-FF86-50FF7E832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>
            <a:extLst>
              <a:ext uri="{FF2B5EF4-FFF2-40B4-BE49-F238E27FC236}">
                <a16:creationId xmlns="" xmlns:a16="http://schemas.microsoft.com/office/drawing/2014/main" id="{C4C941DB-8239-E100-09AC-A9EFDD199765}"/>
              </a:ext>
            </a:extLst>
          </p:cNvPr>
          <p:cNvSpPr/>
          <p:nvPr/>
        </p:nvSpPr>
        <p:spPr>
          <a:xfrm>
            <a:off x="341248" y="298640"/>
            <a:ext cx="8288976" cy="444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9524" y="859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7784" y="1035642"/>
            <a:ext cx="896112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Cyber Extortion (Ransom ware </a:t>
            </a:r>
            <a:r>
              <a:rPr lang="en-US" sz="2000" b="1" dirty="0" err="1" smtClean="0">
                <a:latin typeface="Calibri" pitchFamily="34" charset="0"/>
                <a:cs typeface="Calibri" pitchFamily="34" charset="0"/>
              </a:rPr>
              <a:t>Attackes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):</a:t>
            </a:r>
          </a:p>
          <a:p>
            <a:pPr fontAlgn="base">
              <a:lnSpc>
                <a:spcPct val="15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  <a:hlinkClick r:id="rId3"/>
              </a:rPr>
              <a:t>Cyber extortion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 happens when hackers attack websites or computer systems and demand money to stop the attacks. They threaten to keep attacking unless they receive a large payment.</a:t>
            </a:r>
          </a:p>
          <a:p>
            <a:pPr algn="just">
              <a:lnSpc>
                <a:spcPct val="150000"/>
              </a:lnSpc>
            </a:pPr>
            <a:r>
              <a:rPr lang="en-US" sz="2000" b="1" i="1" dirty="0" smtClean="0">
                <a:latin typeface="Calibri" pitchFamily="34" charset="0"/>
                <a:cs typeface="Calibri" pitchFamily="34" charset="0"/>
              </a:rPr>
              <a:t>Example: </a:t>
            </a:r>
            <a:r>
              <a:rPr lang="en-US" sz="2000" i="1" dirty="0" smtClean="0">
                <a:latin typeface="Calibri" pitchFamily="34" charset="0"/>
                <a:cs typeface="Calibri" pitchFamily="34" charset="0"/>
              </a:rPr>
              <a:t>A ransom ware attack on a hospital system, blocking access to patient records until a ransom is paid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11056" y="223303"/>
            <a:ext cx="54761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 smtClean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Examples of Cyber Crime</a:t>
            </a:r>
            <a:endParaRPr lang="en-US" sz="40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33566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="" xmlns:a16="http://schemas.microsoft.com/office/drawing/2014/main" id="{C0069C43-A6C1-2A5A-FF86-50FF7E832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>
            <a:extLst>
              <a:ext uri="{FF2B5EF4-FFF2-40B4-BE49-F238E27FC236}">
                <a16:creationId xmlns="" xmlns:a16="http://schemas.microsoft.com/office/drawing/2014/main" id="{C4C941DB-8239-E100-09AC-A9EFDD199765}"/>
              </a:ext>
            </a:extLst>
          </p:cNvPr>
          <p:cNvSpPr/>
          <p:nvPr/>
        </p:nvSpPr>
        <p:spPr>
          <a:xfrm>
            <a:off x="341248" y="298640"/>
            <a:ext cx="8288976" cy="444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9524" y="859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7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7784" y="991751"/>
            <a:ext cx="896112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 1. Lack of User Awareness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Many users, especially less tech-savvy individuals, are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unaware of their cyber rights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or how to protect themselves.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2. Anonymity of Perpetrators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Cybercriminals often operate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anonymously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, making identification and apprehension extremely difficult.</a:t>
            </a:r>
          </a:p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3. Underreporting of Cases</a:t>
            </a: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low number of registered cases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hinders accurate tracking and effective response, encouraging more crime.</a:t>
            </a:r>
          </a:p>
          <a:p>
            <a:pPr fontAlgn="base"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1210" y="230618"/>
            <a:ext cx="67409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000" b="1" dirty="0" smtClean="0"/>
              <a:t>Challenges of Cyber Crime</a:t>
            </a:r>
            <a:endParaRPr lang="en-US" sz="4000" b="1" dirty="0"/>
          </a:p>
        </p:txBody>
      </p:sp>
    </p:spTree>
    <p:extLst>
      <p:ext uri="{BB962C8B-B14F-4D97-AF65-F5344CB8AC3E}">
        <p14:creationId xmlns="" xmlns:p14="http://schemas.microsoft.com/office/powerpoint/2010/main" val="1833566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>
          <a:extLst>
            <a:ext uri="{FF2B5EF4-FFF2-40B4-BE49-F238E27FC236}">
              <a16:creationId xmlns="" xmlns:a16="http://schemas.microsoft.com/office/drawing/2014/main" id="{C0069C43-A6C1-2A5A-FF86-50FF7E832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">
            <a:extLst>
              <a:ext uri="{FF2B5EF4-FFF2-40B4-BE49-F238E27FC236}">
                <a16:creationId xmlns="" xmlns:a16="http://schemas.microsoft.com/office/drawing/2014/main" id="{C4C941DB-8239-E100-09AC-A9EFDD199765}"/>
              </a:ext>
            </a:extLst>
          </p:cNvPr>
          <p:cNvSpPr/>
          <p:nvPr/>
        </p:nvSpPr>
        <p:spPr>
          <a:xfrm>
            <a:off x="341248" y="298640"/>
            <a:ext cx="8288976" cy="444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bg2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609524" y="859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 smtClean="0"/>
              <a:t>8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0" y="1123424"/>
            <a:ext cx="89611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4. Sophisticated Offenders</a:t>
            </a: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Cybercrimes are frequently committed by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highly skilled and technical individuals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who know how to evade detection.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5. Insufficient Penalties</a:t>
            </a:r>
          </a:p>
          <a:p>
            <a:pPr algn="just"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Lack of consistently harsh punishments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(except for severe cases like cyber terrorism) can incentivize cybercriminals.</a:t>
            </a:r>
          </a:p>
          <a:p>
            <a:pPr fontAlgn="base"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endParaRPr lang="en-US" sz="20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11210" y="230618"/>
            <a:ext cx="674094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sz="4000" b="1" dirty="0" smtClean="0"/>
              <a:t>Challenges of Cyber Crime</a:t>
            </a:r>
            <a:endParaRPr lang="en-US" sz="4000" b="1" dirty="0"/>
          </a:p>
        </p:txBody>
      </p:sp>
    </p:spTree>
    <p:extLst>
      <p:ext uri="{BB962C8B-B14F-4D97-AF65-F5344CB8AC3E}">
        <p14:creationId xmlns="" xmlns:p14="http://schemas.microsoft.com/office/powerpoint/2010/main" val="183356629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844</TotalTime>
  <Words>1097</Words>
  <Application>Microsoft Office PowerPoint</Application>
  <PresentationFormat>On-screen Show (16:9)</PresentationFormat>
  <Paragraphs>186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Arial Black</vt:lpstr>
      <vt:lpstr>Times New Roman</vt:lpstr>
      <vt:lpstr>Courier New</vt:lpstr>
      <vt:lpstr>Wingdings</vt:lpstr>
      <vt:lpstr>Cambria</vt:lpstr>
      <vt:lpstr>Vladimir Script</vt:lpstr>
      <vt:lpstr>Lato</vt:lpstr>
      <vt:lpstr>Streamline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Ravneet</cp:lastModifiedBy>
  <cp:revision>140</cp:revision>
  <dcterms:modified xsi:type="dcterms:W3CDTF">2025-07-02T16:30:33Z</dcterms:modified>
</cp:coreProperties>
</file>