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7" r:id="rId4"/>
    <p:sldId id="261" r:id="rId5"/>
    <p:sldId id="262" r:id="rId6"/>
    <p:sldId id="263" r:id="rId7"/>
    <p:sldId id="264" r:id="rId8"/>
    <p:sldId id="265"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696" autoAdjust="0"/>
    <p:restoredTop sz="94660"/>
  </p:normalViewPr>
  <p:slideViewPr>
    <p:cSldViewPr snapToGrid="0">
      <p:cViewPr varScale="1">
        <p:scale>
          <a:sx n="98" d="100"/>
          <a:sy n="98" d="100"/>
        </p:scale>
        <p:origin x="-187"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E84FF5-A3A6-4748-ABFA-5BABD443E0C3}" type="datetimeFigureOut">
              <a:rPr lang="en-US" smtClean="0"/>
              <a:pPr/>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3BEFD-EDD2-4E8C-94C9-4C5C9B4F9A95}" type="slidenum">
              <a:rPr lang="en-US" smtClean="0"/>
              <a:pPr/>
              <a:t>‹#›</a:t>
            </a:fld>
            <a:endParaRPr lang="en-US"/>
          </a:p>
        </p:txBody>
      </p:sp>
    </p:spTree>
    <p:extLst>
      <p:ext uri="{BB962C8B-B14F-4D97-AF65-F5344CB8AC3E}">
        <p14:creationId xmlns:p14="http://schemas.microsoft.com/office/powerpoint/2010/main" xmlns="" val="1017029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E84FF5-A3A6-4748-ABFA-5BABD443E0C3}" type="datetimeFigureOut">
              <a:rPr lang="en-US" smtClean="0"/>
              <a:pPr/>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3BEFD-EDD2-4E8C-94C9-4C5C9B4F9A95}" type="slidenum">
              <a:rPr lang="en-US" smtClean="0"/>
              <a:pPr/>
              <a:t>‹#›</a:t>
            </a:fld>
            <a:endParaRPr lang="en-US"/>
          </a:p>
        </p:txBody>
      </p:sp>
    </p:spTree>
    <p:extLst>
      <p:ext uri="{BB962C8B-B14F-4D97-AF65-F5344CB8AC3E}">
        <p14:creationId xmlns:p14="http://schemas.microsoft.com/office/powerpoint/2010/main" xmlns="" val="336038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E84FF5-A3A6-4748-ABFA-5BABD443E0C3}" type="datetimeFigureOut">
              <a:rPr lang="en-US" smtClean="0"/>
              <a:pPr/>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3BEFD-EDD2-4E8C-94C9-4C5C9B4F9A95}" type="slidenum">
              <a:rPr lang="en-US" smtClean="0"/>
              <a:pPr/>
              <a:t>‹#›</a:t>
            </a:fld>
            <a:endParaRPr lang="en-US"/>
          </a:p>
        </p:txBody>
      </p:sp>
    </p:spTree>
    <p:extLst>
      <p:ext uri="{BB962C8B-B14F-4D97-AF65-F5344CB8AC3E}">
        <p14:creationId xmlns:p14="http://schemas.microsoft.com/office/powerpoint/2010/main" xmlns="" val="4017493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E84FF5-A3A6-4748-ABFA-5BABD443E0C3}" type="datetimeFigureOut">
              <a:rPr lang="en-US" smtClean="0"/>
              <a:pPr/>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3BEFD-EDD2-4E8C-94C9-4C5C9B4F9A95}" type="slidenum">
              <a:rPr lang="en-US" smtClean="0"/>
              <a:pPr/>
              <a:t>‹#›</a:t>
            </a:fld>
            <a:endParaRPr lang="en-US"/>
          </a:p>
        </p:txBody>
      </p:sp>
    </p:spTree>
    <p:extLst>
      <p:ext uri="{BB962C8B-B14F-4D97-AF65-F5344CB8AC3E}">
        <p14:creationId xmlns:p14="http://schemas.microsoft.com/office/powerpoint/2010/main" xmlns="" val="1224240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84FF5-A3A6-4748-ABFA-5BABD443E0C3}" type="datetimeFigureOut">
              <a:rPr lang="en-US" smtClean="0"/>
              <a:pPr/>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3BEFD-EDD2-4E8C-94C9-4C5C9B4F9A95}" type="slidenum">
              <a:rPr lang="en-US" smtClean="0"/>
              <a:pPr/>
              <a:t>‹#›</a:t>
            </a:fld>
            <a:endParaRPr lang="en-US"/>
          </a:p>
        </p:txBody>
      </p:sp>
    </p:spTree>
    <p:extLst>
      <p:ext uri="{BB962C8B-B14F-4D97-AF65-F5344CB8AC3E}">
        <p14:creationId xmlns:p14="http://schemas.microsoft.com/office/powerpoint/2010/main" xmlns="" val="326073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E84FF5-A3A6-4748-ABFA-5BABD443E0C3}" type="datetimeFigureOut">
              <a:rPr lang="en-US" smtClean="0"/>
              <a:pPr/>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3BEFD-EDD2-4E8C-94C9-4C5C9B4F9A95}" type="slidenum">
              <a:rPr lang="en-US" smtClean="0"/>
              <a:pPr/>
              <a:t>‹#›</a:t>
            </a:fld>
            <a:endParaRPr lang="en-US"/>
          </a:p>
        </p:txBody>
      </p:sp>
    </p:spTree>
    <p:extLst>
      <p:ext uri="{BB962C8B-B14F-4D97-AF65-F5344CB8AC3E}">
        <p14:creationId xmlns:p14="http://schemas.microsoft.com/office/powerpoint/2010/main" xmlns="" val="1228792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E84FF5-A3A6-4748-ABFA-5BABD443E0C3}" type="datetimeFigureOut">
              <a:rPr lang="en-US" smtClean="0"/>
              <a:pPr/>
              <a:t>10/27/2018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F3BEFD-EDD2-4E8C-94C9-4C5C9B4F9A95}" type="slidenum">
              <a:rPr lang="en-US" smtClean="0"/>
              <a:pPr/>
              <a:t>‹#›</a:t>
            </a:fld>
            <a:endParaRPr lang="en-US"/>
          </a:p>
        </p:txBody>
      </p:sp>
    </p:spTree>
    <p:extLst>
      <p:ext uri="{BB962C8B-B14F-4D97-AF65-F5344CB8AC3E}">
        <p14:creationId xmlns:p14="http://schemas.microsoft.com/office/powerpoint/2010/main" xmlns="" val="1538454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E84FF5-A3A6-4748-ABFA-5BABD443E0C3}" type="datetimeFigureOut">
              <a:rPr lang="en-US" smtClean="0"/>
              <a:pPr/>
              <a:t>10/27/2018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F3BEFD-EDD2-4E8C-94C9-4C5C9B4F9A95}" type="slidenum">
              <a:rPr lang="en-US" smtClean="0"/>
              <a:pPr/>
              <a:t>‹#›</a:t>
            </a:fld>
            <a:endParaRPr lang="en-US"/>
          </a:p>
        </p:txBody>
      </p:sp>
    </p:spTree>
    <p:extLst>
      <p:ext uri="{BB962C8B-B14F-4D97-AF65-F5344CB8AC3E}">
        <p14:creationId xmlns:p14="http://schemas.microsoft.com/office/powerpoint/2010/main" xmlns="" val="2257559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E84FF5-A3A6-4748-ABFA-5BABD443E0C3}" type="datetimeFigureOut">
              <a:rPr lang="en-US" smtClean="0"/>
              <a:pPr/>
              <a:t>10/27/2018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F3BEFD-EDD2-4E8C-94C9-4C5C9B4F9A95}" type="slidenum">
              <a:rPr lang="en-US" smtClean="0"/>
              <a:pPr/>
              <a:t>‹#›</a:t>
            </a:fld>
            <a:endParaRPr lang="en-US"/>
          </a:p>
        </p:txBody>
      </p:sp>
    </p:spTree>
    <p:extLst>
      <p:ext uri="{BB962C8B-B14F-4D97-AF65-F5344CB8AC3E}">
        <p14:creationId xmlns:p14="http://schemas.microsoft.com/office/powerpoint/2010/main" xmlns="" val="2692808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E84FF5-A3A6-4748-ABFA-5BABD443E0C3}" type="datetimeFigureOut">
              <a:rPr lang="en-US" smtClean="0"/>
              <a:pPr/>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3BEFD-EDD2-4E8C-94C9-4C5C9B4F9A95}" type="slidenum">
              <a:rPr lang="en-US" smtClean="0"/>
              <a:pPr/>
              <a:t>‹#›</a:t>
            </a:fld>
            <a:endParaRPr lang="en-US"/>
          </a:p>
        </p:txBody>
      </p:sp>
    </p:spTree>
    <p:extLst>
      <p:ext uri="{BB962C8B-B14F-4D97-AF65-F5344CB8AC3E}">
        <p14:creationId xmlns:p14="http://schemas.microsoft.com/office/powerpoint/2010/main" xmlns="" val="2350688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E84FF5-A3A6-4748-ABFA-5BABD443E0C3}" type="datetimeFigureOut">
              <a:rPr lang="en-US" smtClean="0"/>
              <a:pPr/>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3BEFD-EDD2-4E8C-94C9-4C5C9B4F9A95}" type="slidenum">
              <a:rPr lang="en-US" smtClean="0"/>
              <a:pPr/>
              <a:t>‹#›</a:t>
            </a:fld>
            <a:endParaRPr lang="en-US"/>
          </a:p>
        </p:txBody>
      </p:sp>
    </p:spTree>
    <p:extLst>
      <p:ext uri="{BB962C8B-B14F-4D97-AF65-F5344CB8AC3E}">
        <p14:creationId xmlns:p14="http://schemas.microsoft.com/office/powerpoint/2010/main" xmlns="" val="2111826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E84FF5-A3A6-4748-ABFA-5BABD443E0C3}" type="datetimeFigureOut">
              <a:rPr lang="en-US" smtClean="0"/>
              <a:pPr/>
              <a:t>10/27/2018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3BEFD-EDD2-4E8C-94C9-4C5C9B4F9A95}" type="slidenum">
              <a:rPr lang="en-US" smtClean="0"/>
              <a:pPr/>
              <a:t>‹#›</a:t>
            </a:fld>
            <a:endParaRPr lang="en-US"/>
          </a:p>
        </p:txBody>
      </p:sp>
    </p:spTree>
    <p:extLst>
      <p:ext uri="{BB962C8B-B14F-4D97-AF65-F5344CB8AC3E}">
        <p14:creationId xmlns:p14="http://schemas.microsoft.com/office/powerpoint/2010/main" xmlns="" val="2650632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latin typeface="Bodoni MT Condensed" panose="02070606080606020203" pitchFamily="18" charset="0"/>
              </a:rPr>
              <a:t>AI in healthcare</a:t>
            </a:r>
            <a:endParaRPr lang="en-US" sz="5400" dirty="0">
              <a:latin typeface="Bodoni MT Condensed" panose="02070606080606020203" pitchFamily="18" charset="0"/>
            </a:endParaRP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pPr marL="0" indent="0">
              <a:buNone/>
            </a:pPr>
            <a:r>
              <a:rPr lang="en-US" dirty="0" smtClean="0"/>
              <a:t>Contributor: (</a:t>
            </a:r>
            <a:r>
              <a:rPr lang="en-US" dirty="0" err="1" smtClean="0"/>
              <a:t>Dev_AI</a:t>
            </a:r>
            <a:r>
              <a:rPr lang="en-US" dirty="0" smtClean="0"/>
              <a:t>)</a:t>
            </a:r>
          </a:p>
          <a:p>
            <a:pPr marL="0" indent="0">
              <a:buNone/>
            </a:pPr>
            <a:r>
              <a:rPr lang="en-US" dirty="0" err="1" smtClean="0"/>
              <a:t>Navarun</a:t>
            </a:r>
            <a:r>
              <a:rPr lang="en-US" dirty="0" smtClean="0"/>
              <a:t> Das</a:t>
            </a:r>
          </a:p>
          <a:p>
            <a:pPr marL="0" indent="0">
              <a:buNone/>
            </a:pPr>
            <a:r>
              <a:rPr lang="en-US" dirty="0" err="1" smtClean="0"/>
              <a:t>Subhasish</a:t>
            </a:r>
            <a:r>
              <a:rPr lang="en-US" dirty="0" smtClean="0"/>
              <a:t> Chakraborty</a:t>
            </a:r>
          </a:p>
          <a:p>
            <a:pPr marL="0" indent="0">
              <a:buNone/>
            </a:pPr>
            <a:r>
              <a:rPr lang="en-US" dirty="0" smtClean="0"/>
              <a:t>Manish </a:t>
            </a:r>
            <a:r>
              <a:rPr lang="en-US" dirty="0" err="1" smtClean="0"/>
              <a:t>Upadhyaya</a:t>
            </a:r>
            <a:endParaRPr lang="en-US" dirty="0"/>
          </a:p>
        </p:txBody>
      </p:sp>
    </p:spTree>
    <p:extLst>
      <p:ext uri="{BB962C8B-B14F-4D97-AF65-F5344CB8AC3E}">
        <p14:creationId xmlns:p14="http://schemas.microsoft.com/office/powerpoint/2010/main" xmlns="" val="3784677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45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 y="152400"/>
            <a:ext cx="11906250" cy="1323975"/>
          </a:xfrm>
        </p:spPr>
        <p:txBody>
          <a:bodyPr/>
          <a:lstStyle/>
          <a:p>
            <a:pPr algn="l"/>
            <a:r>
              <a:rPr lang="en-US" dirty="0" smtClean="0">
                <a:latin typeface="Niagara Solid" panose="04020502070702020202" pitchFamily="82" charset="0"/>
              </a:rPr>
              <a:t>Our services</a:t>
            </a:r>
            <a:endParaRPr lang="en-US" dirty="0">
              <a:latin typeface="Niagara Solid" panose="04020502070702020202" pitchFamily="82" charset="0"/>
            </a:endParaRPr>
          </a:p>
        </p:txBody>
      </p:sp>
      <p:sp>
        <p:nvSpPr>
          <p:cNvPr id="3" name="Subtitle 2"/>
          <p:cNvSpPr>
            <a:spLocks noGrp="1"/>
          </p:cNvSpPr>
          <p:nvPr>
            <p:ph type="subTitle" idx="1"/>
          </p:nvPr>
        </p:nvSpPr>
        <p:spPr>
          <a:xfrm>
            <a:off x="114300" y="1828800"/>
            <a:ext cx="11906250" cy="3771900"/>
          </a:xfrm>
        </p:spPr>
        <p:txBody>
          <a:bodyPr/>
          <a:lstStyle/>
          <a:p>
            <a:pPr algn="l"/>
            <a:r>
              <a:rPr lang="en-US" dirty="0" smtClean="0"/>
              <a:t>We provide real time accurate cancer detection using sophisticated machine learning models.</a:t>
            </a:r>
          </a:p>
          <a:p>
            <a:pPr algn="l"/>
            <a:r>
              <a:rPr lang="en-US" dirty="0" smtClean="0"/>
              <a:t>It has been integrated with a interactive web based UI to make it accessible to general masses.</a:t>
            </a:r>
          </a:p>
          <a:p>
            <a:pPr algn="l"/>
            <a:r>
              <a:rPr lang="en-US" dirty="0" smtClean="0"/>
              <a:t>Also, along with prediction we provide information about the nearby cancer hospitals, so that</a:t>
            </a:r>
          </a:p>
          <a:p>
            <a:pPr algn="l"/>
            <a:r>
              <a:rPr lang="en-US" dirty="0" smtClean="0"/>
              <a:t>the user can choose any of the hospitals provided in the result list for further treatment. This </a:t>
            </a:r>
          </a:p>
          <a:p>
            <a:pPr algn="l"/>
            <a:r>
              <a:rPr lang="en-US" dirty="0" smtClean="0"/>
              <a:t>approach towards the problem aims in providing a hassle free solution to the user as much as </a:t>
            </a:r>
          </a:p>
          <a:p>
            <a:pPr algn="l"/>
            <a:r>
              <a:rPr lang="en-US" dirty="0" smtClean="0"/>
              <a:t>possible.</a:t>
            </a:r>
            <a:endParaRPr lang="en-US" dirty="0"/>
          </a:p>
        </p:txBody>
      </p:sp>
    </p:spTree>
    <p:extLst>
      <p:ext uri="{BB962C8B-B14F-4D97-AF65-F5344CB8AC3E}">
        <p14:creationId xmlns:p14="http://schemas.microsoft.com/office/powerpoint/2010/main" xmlns="" val="1418464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30926" y="130629"/>
            <a:ext cx="11652068" cy="1262742"/>
          </a:xfrm>
        </p:spPr>
        <p:txBody>
          <a:bodyPr>
            <a:normAutofit/>
          </a:bodyPr>
          <a:lstStyle/>
          <a:p>
            <a:pPr algn="l"/>
            <a:r>
              <a:rPr lang="en-US" dirty="0" smtClean="0">
                <a:latin typeface="Niagara Solid" panose="04020502070702020202" pitchFamily="82" charset="0"/>
                <a:cs typeface="Courier New" panose="02070309020205020404" pitchFamily="49" charset="0"/>
              </a:rPr>
              <a:t>TABLE OF CONTENTS</a:t>
            </a:r>
            <a:endParaRPr lang="en-US" dirty="0">
              <a:latin typeface="Niagara Solid" panose="04020502070702020202" pitchFamily="82" charset="0"/>
              <a:cs typeface="Courier New" panose="02070309020205020404" pitchFamily="49" charset="0"/>
            </a:endParaRPr>
          </a:p>
        </p:txBody>
      </p:sp>
      <p:sp>
        <p:nvSpPr>
          <p:cNvPr id="3" name="Subtitle 2"/>
          <p:cNvSpPr>
            <a:spLocks noGrp="1"/>
          </p:cNvSpPr>
          <p:nvPr>
            <p:ph type="subTitle" idx="1"/>
          </p:nvPr>
        </p:nvSpPr>
        <p:spPr>
          <a:xfrm>
            <a:off x="330926" y="1628503"/>
            <a:ext cx="11652068" cy="4955177"/>
          </a:xfrm>
        </p:spPr>
        <p:txBody>
          <a:bodyPr/>
          <a:lstStyle/>
          <a:p>
            <a:pPr algn="l"/>
            <a:endParaRPr lang="en-US" dirty="0" smtClean="0"/>
          </a:p>
          <a:p>
            <a:pPr marL="342900" indent="-342900" algn="l">
              <a:buFont typeface="Wingdings" panose="05000000000000000000" pitchFamily="2" charset="2"/>
              <a:buChar char="§"/>
            </a:pPr>
            <a:r>
              <a:rPr lang="en-US" dirty="0" smtClean="0"/>
              <a:t>Overview of the problem</a:t>
            </a:r>
          </a:p>
          <a:p>
            <a:pPr marL="342900" indent="-342900" algn="l">
              <a:buFont typeface="Wingdings" panose="05000000000000000000" pitchFamily="2" charset="2"/>
              <a:buChar char="§"/>
            </a:pPr>
            <a:r>
              <a:rPr lang="en-US" dirty="0" smtClean="0"/>
              <a:t>Why use Machine learning</a:t>
            </a:r>
          </a:p>
          <a:p>
            <a:pPr marL="342900" indent="-342900" algn="l">
              <a:buFont typeface="Wingdings" panose="05000000000000000000" pitchFamily="2" charset="2"/>
              <a:buChar char="§"/>
            </a:pPr>
            <a:r>
              <a:rPr lang="en-US" dirty="0" smtClean="0"/>
              <a:t>Problems Faced by people </a:t>
            </a:r>
          </a:p>
          <a:p>
            <a:pPr marL="342900" indent="-342900" algn="l">
              <a:buFont typeface="Wingdings" panose="05000000000000000000" pitchFamily="2" charset="2"/>
              <a:buChar char="§"/>
            </a:pPr>
            <a:r>
              <a:rPr lang="en-US" dirty="0" smtClean="0"/>
              <a:t>Technologies used </a:t>
            </a:r>
          </a:p>
          <a:p>
            <a:pPr marL="342900" indent="-342900" algn="l">
              <a:buFont typeface="Wingdings" panose="05000000000000000000" pitchFamily="2" charset="2"/>
              <a:buChar char="§"/>
            </a:pPr>
            <a:r>
              <a:rPr lang="en-US" dirty="0" smtClean="0"/>
              <a:t>Pictorial representation</a:t>
            </a:r>
          </a:p>
          <a:p>
            <a:pPr marL="342900" indent="-342900" algn="l">
              <a:buFont typeface="Wingdings" panose="05000000000000000000" pitchFamily="2" charset="2"/>
              <a:buChar char="§"/>
            </a:pPr>
            <a:r>
              <a:rPr lang="en-US" dirty="0" smtClean="0"/>
              <a:t>Machine Learning working and implementation</a:t>
            </a:r>
          </a:p>
          <a:p>
            <a:pPr marL="342900" indent="-342900" algn="l">
              <a:buFont typeface="Wingdings" panose="05000000000000000000" pitchFamily="2" charset="2"/>
              <a:buChar char="§"/>
            </a:pPr>
            <a:r>
              <a:rPr lang="en-US" dirty="0" smtClean="0"/>
              <a:t>Node.js in a nutshell</a:t>
            </a:r>
          </a:p>
          <a:p>
            <a:pPr marL="342900" indent="-342900" algn="l">
              <a:buFont typeface="Wingdings" panose="05000000000000000000" pitchFamily="2" charset="2"/>
              <a:buChar char="§"/>
            </a:pPr>
            <a:r>
              <a:rPr lang="en-US" dirty="0" smtClean="0"/>
              <a:t>Our Services</a:t>
            </a:r>
          </a:p>
          <a:p>
            <a:pPr algn="l"/>
            <a:endParaRPr lang="en-US" dirty="0"/>
          </a:p>
        </p:txBody>
      </p:sp>
    </p:spTree>
    <p:extLst>
      <p:ext uri="{BB962C8B-B14F-4D97-AF65-F5344CB8AC3E}">
        <p14:creationId xmlns:p14="http://schemas.microsoft.com/office/powerpoint/2010/main" xmlns="" val="1880349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7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1449" y="104775"/>
            <a:ext cx="11915775" cy="1333500"/>
          </a:xfrm>
        </p:spPr>
        <p:txBody>
          <a:bodyPr>
            <a:normAutofit/>
          </a:bodyPr>
          <a:lstStyle/>
          <a:p>
            <a:pPr algn="l"/>
            <a:r>
              <a:rPr lang="en-US" dirty="0" smtClean="0">
                <a:latin typeface="Niagara Solid" panose="04020502070702020202" pitchFamily="82" charset="0"/>
              </a:rPr>
              <a:t>OVERVIEW OF THE PROBLEM</a:t>
            </a:r>
            <a:endParaRPr lang="en-US" dirty="0">
              <a:latin typeface="Niagara Solid" panose="04020502070702020202" pitchFamily="82" charset="0"/>
            </a:endParaRPr>
          </a:p>
        </p:txBody>
      </p:sp>
      <p:sp>
        <p:nvSpPr>
          <p:cNvPr id="3" name="Subtitle 2"/>
          <p:cNvSpPr>
            <a:spLocks noGrp="1"/>
          </p:cNvSpPr>
          <p:nvPr>
            <p:ph type="subTitle" idx="1"/>
          </p:nvPr>
        </p:nvSpPr>
        <p:spPr>
          <a:xfrm>
            <a:off x="171449" y="1438275"/>
            <a:ext cx="11830051" cy="5324475"/>
          </a:xfrm>
        </p:spPr>
        <p:txBody>
          <a:bodyPr>
            <a:noAutofit/>
          </a:bodyPr>
          <a:lstStyle/>
          <a:p>
            <a:pPr algn="l"/>
            <a:r>
              <a:rPr lang="en-US" dirty="0" smtClean="0"/>
              <a:t>Introduction:</a:t>
            </a:r>
          </a:p>
          <a:p>
            <a:pPr algn="l"/>
            <a:r>
              <a:rPr lang="en-US" dirty="0" smtClean="0"/>
              <a:t>In a country like India with a massive population of about 1.3 billion people there are a numerous challenges that people face in their day to day life and unsurprisingly healthcare is one of those major challenges which needs to be dealt with at the earliest. Over the past few decades scientists have come up with numerous inventions in the field of healthcare which could cure several diseases at a low cost and doctors being proficient in their field in a way that had never been witnessed before. Advances in latest medicine over the past few decades have improved healthcare immensely allowing doctors to more efficiently diagnose and treat diseases but doctors are still humans which means they understandably still make mistakes .</a:t>
            </a:r>
          </a:p>
          <a:p>
            <a:pPr algn="l"/>
            <a:r>
              <a:rPr lang="en-US" dirty="0" smtClean="0"/>
              <a:t>Diagnostic mysteries and unnecessary deaths in hospitals would drastically decrease if doctors had the accuracy as that of a machine learning algorithm. The biggest difference doctors and machines is not their level of intelligence but how they approach patient problems and the type of health systems that supports them. This combination is what causes such wide variations in clinical outcomes and it’s the reason why machine learning is the best solution out there.</a:t>
            </a:r>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r>
              <a:rPr lang="en-US" dirty="0" smtClean="0"/>
              <a:t>y are humans</a:t>
            </a:r>
            <a:endParaRPr lang="en-US" dirty="0"/>
          </a:p>
          <a:p>
            <a:pPr algn="l"/>
            <a:endParaRPr lang="en-US" dirty="0" smtClean="0"/>
          </a:p>
          <a:p>
            <a:pPr algn="l"/>
            <a:endParaRPr lang="en-US" dirty="0"/>
          </a:p>
        </p:txBody>
      </p:sp>
    </p:spTree>
    <p:extLst>
      <p:ext uri="{BB962C8B-B14F-4D97-AF65-F5344CB8AC3E}">
        <p14:creationId xmlns:p14="http://schemas.microsoft.com/office/powerpoint/2010/main" xmlns="" val="132346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8045" y="156754"/>
            <a:ext cx="11913325" cy="1384663"/>
          </a:xfrm>
        </p:spPr>
        <p:txBody>
          <a:bodyPr>
            <a:normAutofit/>
          </a:bodyPr>
          <a:lstStyle/>
          <a:p>
            <a:pPr algn="l"/>
            <a:r>
              <a:rPr lang="en-US" sz="6600" dirty="0" smtClean="0">
                <a:latin typeface="Niagara Solid" panose="04020502070702020202" pitchFamily="82" charset="0"/>
                <a:ea typeface="Microsoft Himalaya" panose="01010100010101010101" pitchFamily="2" charset="0"/>
                <a:cs typeface="Microsoft Himalaya" panose="01010100010101010101" pitchFamily="2" charset="0"/>
              </a:rPr>
              <a:t>Why use Machine learning</a:t>
            </a:r>
            <a:endParaRPr lang="en-US" sz="6600" dirty="0">
              <a:latin typeface="Niagara Solid" panose="04020502070702020202" pitchFamily="82" charset="0"/>
              <a:ea typeface="Microsoft Himalaya" panose="01010100010101010101" pitchFamily="2" charset="0"/>
              <a:cs typeface="Microsoft Himalaya" panose="01010100010101010101" pitchFamily="2" charset="0"/>
            </a:endParaRPr>
          </a:p>
        </p:txBody>
      </p:sp>
      <p:sp>
        <p:nvSpPr>
          <p:cNvPr id="3" name="Subtitle 2"/>
          <p:cNvSpPr>
            <a:spLocks noGrp="1"/>
          </p:cNvSpPr>
          <p:nvPr>
            <p:ph type="subTitle" idx="1"/>
          </p:nvPr>
        </p:nvSpPr>
        <p:spPr>
          <a:xfrm>
            <a:off x="148045" y="1541417"/>
            <a:ext cx="11678195" cy="5120640"/>
          </a:xfrm>
        </p:spPr>
        <p:txBody>
          <a:bodyPr/>
          <a:lstStyle/>
          <a:p>
            <a:pPr algn="l"/>
            <a:endParaRPr lang="en-US" dirty="0" smtClean="0"/>
          </a:p>
          <a:p>
            <a:pPr algn="l"/>
            <a:r>
              <a:rPr lang="en-US" dirty="0" smtClean="0"/>
              <a:t>Machine learning provides a cost effective way to diagnose cancer very accurately. It is also a much more accurate and easily available option to a large number of people. Plus it is a robust and uses state of the art algorithms such  as K Nearest </a:t>
            </a:r>
            <a:r>
              <a:rPr lang="en-US" dirty="0" err="1" smtClean="0"/>
              <a:t>Neighbours</a:t>
            </a:r>
            <a:r>
              <a:rPr lang="en-US" dirty="0" smtClean="0"/>
              <a:t>, Decision trees, Logistic Regression </a:t>
            </a:r>
            <a:r>
              <a:rPr lang="en-US" dirty="0" err="1" smtClean="0"/>
              <a:t>etc</a:t>
            </a:r>
            <a:r>
              <a:rPr lang="en-US" dirty="0" smtClean="0"/>
              <a:t> to solve various problems in day to day life.</a:t>
            </a:r>
          </a:p>
          <a:p>
            <a:pPr algn="l"/>
            <a:endParaRPr lang="en-US" dirty="0"/>
          </a:p>
          <a:p>
            <a:pPr algn="l"/>
            <a:r>
              <a:rPr lang="en-US" dirty="0" smtClean="0"/>
              <a:t>Moreover, there is a acute shortage of expert radiologist who can predict cancer with such high accuracy as that of a trained machine learning algorithm, which has been perhaps trained on billions of dataset. Integrating such state of the art algorithm with a website makes it easier for common people to access such facilities at much ease and with negligible cost.</a:t>
            </a:r>
          </a:p>
          <a:p>
            <a:pPr algn="l"/>
            <a:endParaRPr lang="en-US" dirty="0"/>
          </a:p>
        </p:txBody>
      </p:sp>
    </p:spTree>
    <p:extLst>
      <p:ext uri="{BB962C8B-B14F-4D97-AF65-F5344CB8AC3E}">
        <p14:creationId xmlns:p14="http://schemas.microsoft.com/office/powerpoint/2010/main" xmlns="" val="2973420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61000"/>
            <a:lum/>
          </a:blip>
          <a:srcRect/>
          <a:stretch>
            <a:fillRect l="-14000" r="-1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8046" y="104503"/>
            <a:ext cx="11887200" cy="931817"/>
          </a:xfrm>
        </p:spPr>
        <p:txBody>
          <a:bodyPr>
            <a:normAutofit fontScale="90000"/>
          </a:bodyPr>
          <a:lstStyle/>
          <a:p>
            <a:pPr algn="l"/>
            <a:r>
              <a:rPr lang="en-US" sz="6600" dirty="0" smtClean="0">
                <a:latin typeface="Niagara Solid" panose="04020502070702020202" pitchFamily="82" charset="0"/>
              </a:rPr>
              <a:t>Problems faced by people</a:t>
            </a:r>
            <a:endParaRPr lang="en-US" sz="6600" dirty="0">
              <a:latin typeface="Niagara Solid" panose="04020502070702020202" pitchFamily="82" charset="0"/>
            </a:endParaRPr>
          </a:p>
        </p:txBody>
      </p:sp>
      <p:sp>
        <p:nvSpPr>
          <p:cNvPr id="3" name="Subtitle 2"/>
          <p:cNvSpPr>
            <a:spLocks noGrp="1"/>
          </p:cNvSpPr>
          <p:nvPr>
            <p:ph type="subTitle" idx="1"/>
          </p:nvPr>
        </p:nvSpPr>
        <p:spPr>
          <a:xfrm>
            <a:off x="69669" y="1123406"/>
            <a:ext cx="11965577" cy="5556069"/>
          </a:xfrm>
        </p:spPr>
        <p:txBody>
          <a:bodyPr>
            <a:normAutofit fontScale="70000" lnSpcReduction="20000"/>
          </a:bodyPr>
          <a:lstStyle/>
          <a:p>
            <a:pPr marL="342900" indent="-342900" algn="l">
              <a:buFont typeface="Arial" panose="020B0604020202020204" pitchFamily="34" charset="0"/>
              <a:buChar char="•"/>
            </a:pPr>
            <a:r>
              <a:rPr lang="en-IN" sz="3200" b="1" dirty="0">
                <a:latin typeface="+mj-lt"/>
                <a:ea typeface="Microsoft Himalaya" panose="01010100010101010101" pitchFamily="2" charset="0"/>
                <a:cs typeface="Microsoft Himalaya" panose="01010100010101010101" pitchFamily="2" charset="0"/>
              </a:rPr>
              <a:t>How Much Does It </a:t>
            </a:r>
            <a:r>
              <a:rPr lang="en-IN" sz="3200" b="1" dirty="0" smtClean="0">
                <a:latin typeface="+mj-lt"/>
                <a:ea typeface="Microsoft Himalaya" panose="01010100010101010101" pitchFamily="2" charset="0"/>
                <a:cs typeface="Microsoft Himalaya" panose="01010100010101010101" pitchFamily="2" charset="0"/>
              </a:rPr>
              <a:t>Cost?</a:t>
            </a:r>
          </a:p>
          <a:p>
            <a:r>
              <a:rPr lang="en-IN" sz="2600" dirty="0" smtClean="0"/>
              <a:t>The financial burden of battling cancer can be overwhelming, and patients need to be aware of expenses  associated with managing the disease. Costs will vary based on a number of factors unique to each patien</a:t>
            </a:r>
            <a:r>
              <a:rPr lang="en-IN" sz="3400" dirty="0" smtClean="0"/>
              <a:t>t.</a:t>
            </a:r>
          </a:p>
          <a:p>
            <a:pPr marL="342900" indent="-342900" algn="l">
              <a:buFont typeface="Arial" panose="020B0604020202020204" pitchFamily="34" charset="0"/>
              <a:buChar char="•"/>
            </a:pPr>
            <a:r>
              <a:rPr lang="en-IN" sz="3200" b="1" dirty="0" smtClean="0">
                <a:latin typeface="+mj-lt"/>
                <a:ea typeface="Microsoft Himalaya" panose="01010100010101010101" pitchFamily="2" charset="0"/>
                <a:cs typeface="Microsoft Himalaya" panose="01010100010101010101" pitchFamily="2" charset="0"/>
              </a:rPr>
              <a:t>Surgery</a:t>
            </a:r>
            <a:endParaRPr lang="en-IN" sz="3200" b="1" dirty="0">
              <a:latin typeface="+mj-lt"/>
              <a:ea typeface="Microsoft Himalaya" panose="01010100010101010101" pitchFamily="2" charset="0"/>
              <a:cs typeface="Microsoft Himalaya" panose="01010100010101010101" pitchFamily="2" charset="0"/>
            </a:endParaRPr>
          </a:p>
          <a:p>
            <a:r>
              <a:rPr lang="en-IN" sz="2600" dirty="0" smtClean="0"/>
              <a:t>Surgery can cost lakhs of rupees. Because asbestos-related cancer is rare, the precise costs of related surgery cannot be determined. Lung cancer surgery, which is comparable to pleural cancer surgery because of the area being operated on, has an average surgery cost of 20 lakhs.</a:t>
            </a:r>
            <a:endParaRPr lang="en-IN" dirty="0" smtClean="0"/>
          </a:p>
          <a:p>
            <a:pPr marL="342900" indent="-342900" algn="l">
              <a:buFont typeface="Arial" panose="020B0604020202020204" pitchFamily="34" charset="0"/>
              <a:buChar char="•"/>
            </a:pPr>
            <a:r>
              <a:rPr lang="en-IN" sz="3200" b="1" dirty="0" smtClean="0">
                <a:latin typeface="+mj-lt"/>
                <a:ea typeface="Microsoft Himalaya" panose="01010100010101010101" pitchFamily="2" charset="0"/>
                <a:cs typeface="Microsoft Himalaya" panose="01010100010101010101" pitchFamily="2" charset="0"/>
              </a:rPr>
              <a:t>Chemotherapy</a:t>
            </a:r>
            <a:endParaRPr lang="en-IN" sz="3200" b="1" dirty="0">
              <a:latin typeface="+mj-lt"/>
              <a:ea typeface="Microsoft Himalaya" panose="01010100010101010101" pitchFamily="2" charset="0"/>
              <a:cs typeface="Microsoft Himalaya" panose="01010100010101010101" pitchFamily="2" charset="0"/>
            </a:endParaRPr>
          </a:p>
          <a:p>
            <a:r>
              <a:rPr lang="en-IN" sz="2600" dirty="0"/>
              <a:t>The costs for chemotherapy can vary as well, with some estimates as high as </a:t>
            </a:r>
            <a:r>
              <a:rPr lang="en-IN" sz="2600" dirty="0" smtClean="0"/>
              <a:t>15 lakhs over </a:t>
            </a:r>
            <a:r>
              <a:rPr lang="en-IN" sz="2600" dirty="0"/>
              <a:t>an eight-week period. The average cost for an initial treatment is approximately </a:t>
            </a:r>
            <a:r>
              <a:rPr lang="en-IN" sz="2600" dirty="0" smtClean="0"/>
              <a:t>5 lakhs. </a:t>
            </a:r>
            <a:r>
              <a:rPr lang="en-IN" sz="2600" dirty="0"/>
              <a:t>Expenses differ depending on the drugs, the stage of the cancer and other factors specific to each patient</a:t>
            </a:r>
            <a:r>
              <a:rPr lang="en-IN" sz="3400" dirty="0"/>
              <a:t>.</a:t>
            </a:r>
          </a:p>
          <a:p>
            <a:pPr marL="342900" indent="-342900" algn="l">
              <a:buFont typeface="Arial" panose="020B0604020202020204" pitchFamily="34" charset="0"/>
              <a:buChar char="•"/>
            </a:pPr>
            <a:r>
              <a:rPr lang="en-IN" sz="3200" b="1" dirty="0">
                <a:latin typeface="+mj-lt"/>
                <a:ea typeface="Microsoft Himalaya" panose="01010100010101010101" pitchFamily="2" charset="0"/>
                <a:cs typeface="Microsoft Himalaya" panose="01010100010101010101" pitchFamily="2" charset="0"/>
              </a:rPr>
              <a:t>Radiation</a:t>
            </a:r>
          </a:p>
          <a:p>
            <a:r>
              <a:rPr lang="en-IN" sz="2600" dirty="0"/>
              <a:t>Radiation treatment can also have high costs because sophisticated equipment and machinery is used. The total expense depends on the number of treatments, the type of radiation and the patient’s health coverage. Some estimates place the patient cost for radiation therapy at around </a:t>
            </a:r>
            <a:r>
              <a:rPr lang="en-IN" sz="2600" dirty="0" smtClean="0"/>
              <a:t>1.5 lakhs </a:t>
            </a:r>
            <a:r>
              <a:rPr lang="en-IN" sz="2600" dirty="0"/>
              <a:t>a month. </a:t>
            </a:r>
            <a:endParaRPr lang="en-IN" sz="3400" dirty="0"/>
          </a:p>
          <a:p>
            <a:pPr marL="342900" indent="-342900" algn="l">
              <a:buFont typeface="Arial" panose="020B0604020202020204" pitchFamily="34" charset="0"/>
              <a:buChar char="•"/>
            </a:pPr>
            <a:r>
              <a:rPr lang="en-IN" sz="3200" b="1" dirty="0">
                <a:latin typeface="+mj-lt"/>
                <a:ea typeface="Microsoft Himalaya" panose="01010100010101010101" pitchFamily="2" charset="0"/>
                <a:cs typeface="Microsoft Himalaya" panose="01010100010101010101" pitchFamily="2" charset="0"/>
              </a:rPr>
              <a:t>Alternative Therapies</a:t>
            </a:r>
          </a:p>
          <a:p>
            <a:r>
              <a:rPr lang="en-IN" sz="2600" dirty="0"/>
              <a:t>In addition to conventional medical treatments, alternative therapies such as acupuncture, chiropractic care and massage may also provide relief. These therapies, which can relieve pain, fatigue and other symptoms, may not be covered by health insurance.</a:t>
            </a:r>
          </a:p>
          <a:p>
            <a:endParaRPr lang="en-IN" dirty="0"/>
          </a:p>
          <a:p>
            <a:pPr algn="l"/>
            <a:endParaRPr lang="en-US" dirty="0"/>
          </a:p>
        </p:txBody>
      </p:sp>
    </p:spTree>
    <p:extLst>
      <p:ext uri="{BB962C8B-B14F-4D97-AF65-F5344CB8AC3E}">
        <p14:creationId xmlns:p14="http://schemas.microsoft.com/office/powerpoint/2010/main" xmlns="" val="3597910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4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249" y="123825"/>
            <a:ext cx="11896725" cy="1304925"/>
          </a:xfrm>
        </p:spPr>
        <p:txBody>
          <a:bodyPr>
            <a:normAutofit/>
          </a:bodyPr>
          <a:lstStyle/>
          <a:p>
            <a:r>
              <a:rPr lang="en-US" sz="6600" dirty="0" smtClean="0">
                <a:latin typeface="Niagara Solid" panose="04020502070702020202" pitchFamily="82" charset="0"/>
              </a:rPr>
              <a:t>Technologies used</a:t>
            </a:r>
            <a:endParaRPr lang="en-US" sz="6600" dirty="0">
              <a:latin typeface="Niagara Solid" panose="04020502070702020202" pitchFamily="82" charset="0"/>
            </a:endParaRPr>
          </a:p>
        </p:txBody>
      </p:sp>
      <p:sp>
        <p:nvSpPr>
          <p:cNvPr id="3" name="Content Placeholder 2"/>
          <p:cNvSpPr>
            <a:spLocks noGrp="1"/>
          </p:cNvSpPr>
          <p:nvPr>
            <p:ph idx="1"/>
          </p:nvPr>
        </p:nvSpPr>
        <p:spPr>
          <a:xfrm>
            <a:off x="95249" y="1304924"/>
            <a:ext cx="11896725" cy="5343525"/>
          </a:xfrm>
        </p:spPr>
        <p:txBody>
          <a:bodyPr>
            <a:normAutofit fontScale="92500" lnSpcReduction="20000"/>
          </a:bodyPr>
          <a:lstStyle/>
          <a:p>
            <a:r>
              <a:rPr lang="en-US" dirty="0" smtClean="0"/>
              <a:t>Algorithms used in building the machine learning model for predictions</a:t>
            </a:r>
          </a:p>
          <a:p>
            <a:pPr marL="0" indent="0">
              <a:buNone/>
            </a:pPr>
            <a:r>
              <a:rPr lang="en-US" dirty="0"/>
              <a:t> </a:t>
            </a:r>
            <a:r>
              <a:rPr lang="en-US" dirty="0" smtClean="0"/>
              <a:t>     Logistic Regression</a:t>
            </a:r>
          </a:p>
          <a:p>
            <a:pPr marL="0" indent="0">
              <a:buNone/>
            </a:pPr>
            <a:r>
              <a:rPr lang="en-US" dirty="0"/>
              <a:t> </a:t>
            </a:r>
            <a:r>
              <a:rPr lang="en-US" dirty="0" smtClean="0"/>
              <a:t>     Linear Regression</a:t>
            </a:r>
          </a:p>
          <a:p>
            <a:pPr marL="0" indent="0">
              <a:buNone/>
            </a:pPr>
            <a:r>
              <a:rPr lang="en-US" dirty="0"/>
              <a:t> </a:t>
            </a:r>
            <a:r>
              <a:rPr lang="en-US" dirty="0" smtClean="0"/>
              <a:t>     K Nearest Neighbors(KNN)</a:t>
            </a:r>
          </a:p>
          <a:p>
            <a:pPr marL="0" indent="0">
              <a:buNone/>
            </a:pPr>
            <a:r>
              <a:rPr lang="en-US" dirty="0"/>
              <a:t> </a:t>
            </a:r>
            <a:r>
              <a:rPr lang="en-US" dirty="0" smtClean="0"/>
              <a:t>     Neural Network</a:t>
            </a:r>
          </a:p>
          <a:p>
            <a:pPr marL="0" indent="0">
              <a:buNone/>
            </a:pPr>
            <a:r>
              <a:rPr lang="en-US" dirty="0"/>
              <a:t> </a:t>
            </a:r>
            <a:r>
              <a:rPr lang="en-US" dirty="0" smtClean="0"/>
              <a:t>     Decision trees</a:t>
            </a:r>
          </a:p>
          <a:p>
            <a:pPr marL="0" indent="0">
              <a:buNone/>
            </a:pPr>
            <a:r>
              <a:rPr lang="en-US" dirty="0"/>
              <a:t> </a:t>
            </a:r>
            <a:r>
              <a:rPr lang="en-US" dirty="0" smtClean="0"/>
              <a:t>     Random Forest</a:t>
            </a:r>
          </a:p>
          <a:p>
            <a:pPr marL="0" indent="0">
              <a:buNone/>
            </a:pPr>
            <a:r>
              <a:rPr lang="en-US" dirty="0"/>
              <a:t> </a:t>
            </a:r>
            <a:r>
              <a:rPr lang="en-US" dirty="0" smtClean="0"/>
              <a:t>     Support Vector Machines(SVM)</a:t>
            </a:r>
          </a:p>
          <a:p>
            <a:pPr marL="0" indent="0">
              <a:buNone/>
            </a:pPr>
            <a:r>
              <a:rPr lang="en-US" dirty="0"/>
              <a:t> </a:t>
            </a:r>
            <a:r>
              <a:rPr lang="en-US" dirty="0" smtClean="0"/>
              <a:t>      </a:t>
            </a:r>
          </a:p>
          <a:p>
            <a:r>
              <a:rPr lang="en-US" dirty="0" smtClean="0"/>
              <a:t>Technologies used in Website</a:t>
            </a:r>
          </a:p>
          <a:p>
            <a:pPr marL="0" indent="0">
              <a:buNone/>
            </a:pPr>
            <a:r>
              <a:rPr lang="en-US" dirty="0"/>
              <a:t> </a:t>
            </a:r>
            <a:r>
              <a:rPr lang="en-US" dirty="0" smtClean="0"/>
              <a:t>     Node.js</a:t>
            </a:r>
          </a:p>
          <a:p>
            <a:pPr marL="0" indent="0">
              <a:buNone/>
            </a:pPr>
            <a:r>
              <a:rPr lang="en-US" dirty="0"/>
              <a:t> </a:t>
            </a:r>
            <a:r>
              <a:rPr lang="en-US" dirty="0" smtClean="0"/>
              <a:t>     Express</a:t>
            </a:r>
          </a:p>
          <a:p>
            <a:pPr marL="0" indent="0">
              <a:buNone/>
            </a:pPr>
            <a:r>
              <a:rPr lang="en-US" dirty="0"/>
              <a:t> </a:t>
            </a:r>
            <a:r>
              <a:rPr lang="en-US" dirty="0" smtClean="0"/>
              <a:t>     Html, CSS, </a:t>
            </a:r>
            <a:r>
              <a:rPr lang="en-US" dirty="0" err="1" smtClean="0"/>
              <a:t>Javascript</a:t>
            </a:r>
            <a:endParaRPr lang="en-US" dirty="0" smtClean="0"/>
          </a:p>
          <a:p>
            <a:pPr marL="0" indent="0">
              <a:buNone/>
            </a:pPr>
            <a:endParaRPr lang="en-US" dirty="0"/>
          </a:p>
        </p:txBody>
      </p:sp>
    </p:spTree>
    <p:extLst>
      <p:ext uri="{BB962C8B-B14F-4D97-AF65-F5344CB8AC3E}">
        <p14:creationId xmlns:p14="http://schemas.microsoft.com/office/powerpoint/2010/main" xmlns="" val="1910982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2878" y="144802"/>
            <a:ext cx="11834949" cy="766060"/>
          </a:xfrm>
        </p:spPr>
        <p:txBody>
          <a:bodyPr>
            <a:normAutofit fontScale="90000"/>
          </a:bodyPr>
          <a:lstStyle/>
          <a:p>
            <a:pPr algn="l"/>
            <a:r>
              <a:rPr lang="en-US" sz="6600" dirty="0" smtClean="0">
                <a:latin typeface="Niagara Solid" panose="04020502070702020202" pitchFamily="82" charset="0"/>
              </a:rPr>
              <a:t>Pictorial Representation</a:t>
            </a:r>
            <a:endParaRPr lang="en-US" sz="6600" dirty="0">
              <a:latin typeface="Niagara Solid" panose="04020502070702020202" pitchFamily="82" charset="0"/>
            </a:endParaRPr>
          </a:p>
        </p:txBody>
      </p:sp>
      <p:sp>
        <p:nvSpPr>
          <p:cNvPr id="3" name="Subtitle 2"/>
          <p:cNvSpPr>
            <a:spLocks noGrp="1"/>
          </p:cNvSpPr>
          <p:nvPr>
            <p:ph type="subTitle" idx="1"/>
          </p:nvPr>
        </p:nvSpPr>
        <p:spPr>
          <a:xfrm>
            <a:off x="182879" y="1497874"/>
            <a:ext cx="11834949" cy="5360126"/>
          </a:xfrm>
        </p:spPr>
        <p:txBody>
          <a:bodyPr/>
          <a:lstStyle/>
          <a:p>
            <a:pPr algn="l"/>
            <a:r>
              <a:rPr lang="en-US" dirty="0" smtClean="0"/>
              <a:t>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43051" y="1089910"/>
            <a:ext cx="9407978" cy="5768090"/>
          </a:xfrm>
          <a:prstGeom prst="rect">
            <a:avLst/>
          </a:prstGeom>
        </p:spPr>
      </p:pic>
    </p:spTree>
    <p:extLst>
      <p:ext uri="{BB962C8B-B14F-4D97-AF65-F5344CB8AC3E}">
        <p14:creationId xmlns:p14="http://schemas.microsoft.com/office/powerpoint/2010/main" xmlns="" val="275964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t="-20000"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4171" y="217714"/>
            <a:ext cx="11852366" cy="1175657"/>
          </a:xfrm>
        </p:spPr>
        <p:txBody>
          <a:bodyPr>
            <a:normAutofit/>
          </a:bodyPr>
          <a:lstStyle/>
          <a:p>
            <a:pPr algn="l"/>
            <a:r>
              <a:rPr lang="en-US" sz="6600" dirty="0" smtClean="0">
                <a:latin typeface="Niagara Solid" panose="04020502070702020202" pitchFamily="82" charset="0"/>
              </a:rPr>
              <a:t>Machine Learning model implementation</a:t>
            </a:r>
            <a:endParaRPr lang="en-US" sz="6600" dirty="0">
              <a:latin typeface="Niagara Solid" panose="04020502070702020202" pitchFamily="82" charset="0"/>
            </a:endParaRPr>
          </a:p>
        </p:txBody>
      </p:sp>
      <p:sp>
        <p:nvSpPr>
          <p:cNvPr id="3" name="Subtitle 2"/>
          <p:cNvSpPr>
            <a:spLocks noGrp="1"/>
          </p:cNvSpPr>
          <p:nvPr>
            <p:ph type="subTitle" idx="1"/>
          </p:nvPr>
        </p:nvSpPr>
        <p:spPr>
          <a:xfrm>
            <a:off x="174171" y="1838325"/>
            <a:ext cx="11878493" cy="4867275"/>
          </a:xfrm>
        </p:spPr>
        <p:txBody>
          <a:bodyPr/>
          <a:lstStyle/>
          <a:p>
            <a:pPr algn="l"/>
            <a:r>
              <a:rPr lang="en-US" dirty="0" smtClean="0"/>
              <a:t>In the machine learning model that we implemented ,we used the </a:t>
            </a:r>
            <a:r>
              <a:rPr lang="en-US" dirty="0" err="1" smtClean="0"/>
              <a:t>scikit</a:t>
            </a:r>
            <a:r>
              <a:rPr lang="en-US" dirty="0" smtClean="0"/>
              <a:t> learn , </a:t>
            </a:r>
            <a:r>
              <a:rPr lang="en-US" dirty="0" err="1" smtClean="0"/>
              <a:t>numpy</a:t>
            </a:r>
            <a:r>
              <a:rPr lang="en-US" dirty="0" smtClean="0"/>
              <a:t>, pandas and </a:t>
            </a:r>
            <a:r>
              <a:rPr lang="en-US" dirty="0" err="1" smtClean="0"/>
              <a:t>matplotlib</a:t>
            </a:r>
            <a:r>
              <a:rPr lang="en-US" dirty="0" smtClean="0"/>
              <a:t> libraries. We used the Wisconsin breast cancer dataset from the UCI Machine Learning repository in this project. We implemented various algorithms using these libraries and tested their accuracies separately. We found that the random forest algorithm outperformed the rest of the algorithms in this case. </a:t>
            </a:r>
          </a:p>
          <a:p>
            <a:pPr algn="l"/>
            <a:r>
              <a:rPr lang="en-US" dirty="0" smtClean="0"/>
              <a:t>Given a certain number of features to be fed(user data) into the machine learning model, we were able to classify whether the cancer tumor is malignant or benign . </a:t>
            </a:r>
          </a:p>
          <a:p>
            <a:pPr algn="l"/>
            <a:r>
              <a:rPr lang="en-US" dirty="0" smtClean="0"/>
              <a:t> </a:t>
            </a:r>
            <a:endParaRPr lang="en-US" dirty="0"/>
          </a:p>
        </p:txBody>
      </p:sp>
    </p:spTree>
    <p:extLst>
      <p:ext uri="{BB962C8B-B14F-4D97-AF65-F5344CB8AC3E}">
        <p14:creationId xmlns:p14="http://schemas.microsoft.com/office/powerpoint/2010/main" xmlns="" val="387075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alphaModFix amt="45000"/>
            <a:duotone>
              <a:prstClr val="black"/>
              <a:schemeClr val="accent3">
                <a:tint val="45000"/>
                <a:satMod val="400000"/>
              </a:schemeClr>
            </a:duotone>
            <a:extLst>
              <a:ext uri="{BEBA8EAE-BF5A-486C-A8C5-ECC9F3942E4B}">
                <a14:imgProps xmlns:a14="http://schemas.microsoft.com/office/drawing/2010/main" xmlns="">
                  <a14:imgLayer r:embed="rId3">
                    <a14:imgEffect>
                      <a14:artisticMarker/>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3349" y="123825"/>
            <a:ext cx="11915775" cy="1390650"/>
          </a:xfrm>
        </p:spPr>
        <p:txBody>
          <a:bodyPr/>
          <a:lstStyle/>
          <a:p>
            <a:pPr algn="l"/>
            <a:r>
              <a:rPr lang="en-US" dirty="0" smtClean="0">
                <a:latin typeface="Niagara Solid" panose="04020502070702020202" pitchFamily="82" charset="0"/>
              </a:rPr>
              <a:t>Website </a:t>
            </a:r>
            <a:r>
              <a:rPr lang="en-US" dirty="0" smtClean="0">
                <a:latin typeface="Niagara Solid" panose="04020502070702020202" pitchFamily="82" charset="0"/>
              </a:rPr>
              <a:t>in a nutshell</a:t>
            </a:r>
            <a:endParaRPr lang="en-US" dirty="0">
              <a:latin typeface="Niagara Solid" panose="04020502070702020202" pitchFamily="82" charset="0"/>
            </a:endParaRPr>
          </a:p>
        </p:txBody>
      </p:sp>
      <p:sp>
        <p:nvSpPr>
          <p:cNvPr id="3" name="Subtitle 2"/>
          <p:cNvSpPr>
            <a:spLocks noGrp="1"/>
          </p:cNvSpPr>
          <p:nvPr>
            <p:ph type="subTitle" idx="1"/>
          </p:nvPr>
        </p:nvSpPr>
        <p:spPr>
          <a:xfrm>
            <a:off x="133349" y="1866900"/>
            <a:ext cx="11839576" cy="4438650"/>
          </a:xfrm>
        </p:spPr>
        <p:txBody>
          <a:bodyPr/>
          <a:lstStyle/>
          <a:p>
            <a:pPr algn="l"/>
            <a:r>
              <a:rPr lang="en-US" b="1" dirty="0" smtClean="0"/>
              <a:t>The Project has two back-ends involving Node.js and Flask. </a:t>
            </a:r>
          </a:p>
          <a:p>
            <a:pPr algn="l"/>
            <a:endParaRPr lang="en-US" b="1" dirty="0" smtClean="0"/>
          </a:p>
          <a:p>
            <a:pPr algn="l"/>
            <a:r>
              <a:rPr lang="en-US" b="1" dirty="0" smtClean="0"/>
              <a:t>Using Node.js and Express we have hosted our Website, and used flask to host our Machine learning model </a:t>
            </a:r>
            <a:r>
              <a:rPr lang="en-US" b="1" dirty="0" err="1" smtClean="0"/>
              <a:t>api</a:t>
            </a:r>
            <a:r>
              <a:rPr lang="en-US" b="1" dirty="0" smtClean="0"/>
              <a:t>.</a:t>
            </a:r>
          </a:p>
          <a:p>
            <a:pPr algn="l"/>
            <a:endParaRPr lang="en-US" b="1" dirty="0" smtClean="0"/>
          </a:p>
          <a:p>
            <a:pPr algn="l"/>
            <a:r>
              <a:rPr lang="en-US" b="1" dirty="0" smtClean="0"/>
              <a:t>Through our Browser’s </a:t>
            </a:r>
            <a:r>
              <a:rPr lang="en-US" b="1" dirty="0" err="1" smtClean="0"/>
              <a:t>Geolocation</a:t>
            </a:r>
            <a:r>
              <a:rPr lang="en-US" b="1" dirty="0" smtClean="0"/>
              <a:t>, and Google Maps API, we </a:t>
            </a:r>
            <a:r>
              <a:rPr lang="en-US" b="1" dirty="0" err="1" smtClean="0"/>
              <a:t>intoduced</a:t>
            </a:r>
            <a:r>
              <a:rPr lang="en-US" b="1" dirty="0" smtClean="0"/>
              <a:t> Google Places to find </a:t>
            </a:r>
            <a:r>
              <a:rPr lang="en-US" b="1" smtClean="0"/>
              <a:t>different Hospitals</a:t>
            </a:r>
            <a:endParaRPr lang="en-US" b="1" dirty="0" smtClean="0"/>
          </a:p>
        </p:txBody>
      </p:sp>
    </p:spTree>
    <p:extLst>
      <p:ext uri="{BB962C8B-B14F-4D97-AF65-F5344CB8AC3E}">
        <p14:creationId xmlns:p14="http://schemas.microsoft.com/office/powerpoint/2010/main" xmlns="" val="1089534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1515</TotalTime>
  <Words>939</Words>
  <Application>Microsoft Office PowerPoint</Application>
  <PresentationFormat>Custom</PresentationFormat>
  <Paragraphs>220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AI in healthcare</vt:lpstr>
      <vt:lpstr>TABLE OF CONTENTS</vt:lpstr>
      <vt:lpstr>OVERVIEW OF THE PROBLEM</vt:lpstr>
      <vt:lpstr>Why use Machine learning</vt:lpstr>
      <vt:lpstr>Problems faced by people</vt:lpstr>
      <vt:lpstr>Technologies used</vt:lpstr>
      <vt:lpstr>Pictorial Representation</vt:lpstr>
      <vt:lpstr>Machine Learning model implementation</vt:lpstr>
      <vt:lpstr>Website in a nutshell</vt:lpstr>
      <vt:lpstr>Our services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healthcare</dc:title>
  <dc:creator>Asus</dc:creator>
  <cp:lastModifiedBy>Windows User</cp:lastModifiedBy>
  <cp:revision>56</cp:revision>
  <dcterms:created xsi:type="dcterms:W3CDTF">2018-10-26T04:44:31Z</dcterms:created>
  <dcterms:modified xsi:type="dcterms:W3CDTF">2018-10-27T06:03:11Z</dcterms:modified>
</cp:coreProperties>
</file>