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D052B-212D-4F05-B868-43A8D9170FE5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E997-99C0-4391-8720-3D19B512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2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8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2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DIP- Dual </a:t>
            </a:r>
            <a:r>
              <a:rPr lang="en-US"/>
              <a:t>Inline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9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59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6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FE98-EC1C-4523-9192-6E0966AF34D6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F2F7-1E98-4C5B-B940-B5CAAD951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1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=""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8086 Microprocessor</a:t>
            </a:r>
          </a:p>
        </p:txBody>
      </p:sp>
      <p:pic>
        <p:nvPicPr>
          <p:cNvPr id="17" name="Picture 16" descr="Electronic components on a white background">
            <a:extLst>
              <a:ext uri="{FF2B5EF4-FFF2-40B4-BE49-F238E27FC236}">
                <a16:creationId xmlns="" xmlns:a16="http://schemas.microsoft.com/office/drawing/2014/main" id="{F00ED413-5C1E-4A3F-9A8C-5997C8FE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r="-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=""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68359" y="2764596"/>
            <a:ext cx="6668213" cy="23083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Program controlled semiconductor device (IC) which fetches (from memory), decodes and executes instructions.  </a:t>
            </a:r>
          </a:p>
          <a:p>
            <a:pPr algn="just"/>
            <a:endParaRPr lang="en-US" sz="2400" b="1" dirty="0">
              <a:solidFill>
                <a:srgbClr val="FF0066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b="1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It is used as CPU  (Central Processing Unit) in computers.</a:t>
            </a:r>
          </a:p>
        </p:txBody>
      </p:sp>
    </p:spTree>
    <p:extLst>
      <p:ext uri="{BB962C8B-B14F-4D97-AF65-F5344CB8AC3E}">
        <p14:creationId xmlns:p14="http://schemas.microsoft.com/office/powerpoint/2010/main" val="40517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156" y="511035"/>
            <a:ext cx="966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 </a:t>
            </a:r>
            <a:r>
              <a:rPr lang="en-IN" sz="4400" dirty="0" smtClean="0">
                <a:latin typeface="+mj-lt"/>
              </a:rPr>
              <a:t>Features of 8086 Microprocessor</a:t>
            </a:r>
            <a:endParaRPr lang="en-US" sz="4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777" y="1733227"/>
            <a:ext cx="10277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The 8086 is a </a:t>
            </a:r>
            <a:r>
              <a:rPr lang="en-IN" sz="2400" dirty="0" smtClean="0">
                <a:solidFill>
                  <a:srgbClr val="FF0000"/>
                </a:solidFill>
              </a:rPr>
              <a:t>16-bit </a:t>
            </a:r>
            <a:r>
              <a:rPr lang="en-IN" sz="2400" dirty="0" smtClean="0"/>
              <a:t>microprocessor.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The 8086 has a </a:t>
            </a:r>
            <a:r>
              <a:rPr lang="en-IN" sz="2400" dirty="0" smtClean="0">
                <a:solidFill>
                  <a:srgbClr val="FF0000"/>
                </a:solidFill>
              </a:rPr>
              <a:t>16-bit data bus</a:t>
            </a:r>
            <a:r>
              <a:rPr lang="en-IN" sz="2400" dirty="0" smtClean="0"/>
              <a:t>, so it can read data from or write data to memory and ports either 16 bits or 8 bits at a time.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The 8086 has a </a:t>
            </a:r>
            <a:r>
              <a:rPr lang="en-IN" sz="2400" dirty="0" smtClean="0">
                <a:solidFill>
                  <a:srgbClr val="FF0000"/>
                </a:solidFill>
              </a:rPr>
              <a:t>20-bit address bus</a:t>
            </a:r>
            <a:r>
              <a:rPr lang="en-IN" sz="2400" dirty="0" smtClean="0"/>
              <a:t>, so it can directly access 2</a:t>
            </a:r>
            <a:r>
              <a:rPr lang="en-IN" sz="2400" baseline="30000" dirty="0" smtClean="0"/>
              <a:t>20</a:t>
            </a:r>
            <a:r>
              <a:rPr lang="en-IN" sz="2400" dirty="0" smtClean="0"/>
              <a:t> or 10,48,576 (1Mb)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The 8086 provides </a:t>
            </a:r>
            <a:r>
              <a:rPr lang="en-IN" sz="2400" dirty="0" smtClean="0">
                <a:solidFill>
                  <a:srgbClr val="FF0000"/>
                </a:solidFill>
              </a:rPr>
              <a:t>fourteen</a:t>
            </a:r>
            <a:r>
              <a:rPr lang="en-IN" sz="2400" dirty="0" smtClean="0"/>
              <a:t> 16-bit registers.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The Intel 8086 is designed to operate in two modes, namely the </a:t>
            </a:r>
            <a:r>
              <a:rPr lang="en-IN" sz="2400" dirty="0" smtClean="0">
                <a:solidFill>
                  <a:srgbClr val="FF0000"/>
                </a:solidFill>
              </a:rPr>
              <a:t>minimum mode </a:t>
            </a:r>
            <a:r>
              <a:rPr lang="en-IN" sz="2400" dirty="0" smtClean="0"/>
              <a:t>and the </a:t>
            </a:r>
            <a:r>
              <a:rPr lang="en-IN" sz="2400" dirty="0" smtClean="0">
                <a:solidFill>
                  <a:srgbClr val="FF0000"/>
                </a:solidFill>
              </a:rPr>
              <a:t>maximum mode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 smtClean="0"/>
              <a:t> It performs the arithmetic and logical operations on bit, byte, word and decimal numbers including </a:t>
            </a:r>
            <a:r>
              <a:rPr lang="en-IN" sz="2400" dirty="0" smtClean="0">
                <a:solidFill>
                  <a:srgbClr val="FF0000"/>
                </a:solidFill>
              </a:rPr>
              <a:t>multiply</a:t>
            </a:r>
            <a:r>
              <a:rPr lang="en-IN" sz="2400" dirty="0" smtClean="0"/>
              <a:t> and </a:t>
            </a:r>
            <a:r>
              <a:rPr lang="en-IN" sz="2400" dirty="0" smtClean="0">
                <a:solidFill>
                  <a:srgbClr val="FF0000"/>
                </a:solidFill>
              </a:rPr>
              <a:t>divide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87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V="1">
            <a:off x="6019800" y="1020396"/>
            <a:ext cx="3412" cy="5837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3212" y="42672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952" y="5257800"/>
            <a:ext cx="4204648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First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Between 1971 – 1973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PMOS technology, non compatible with TTL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16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8 and 16  bit processors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Due to limitations of pins, signals are multiplexed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4114800"/>
            <a:ext cx="39624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Second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1973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NMOS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density, Compatible with TTL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/ 8/ 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Ability to address large memory spaces and I/O ports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Greater number of levels of subroutine nesting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Better interrupt handling capabilities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8085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(8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62600" y="5437496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552" y="1905001"/>
            <a:ext cx="3976048" cy="31085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Third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1978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packing density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40/ 48/ 64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Easier to program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Dynamically  relatable programs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Processor has multiply/ divide arithmetic hardware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More powerful interrupt handling capabilities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Flexible I/O port addressing</a:t>
            </a:r>
          </a:p>
          <a:p>
            <a:pPr algn="r"/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algn="r"/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8086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(16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20574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84961" y="908328"/>
            <a:ext cx="397604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Fourth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1980s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Low power version of HMOS technology (HCMOS)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 bit processors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Physical memory space 2</a:t>
            </a:r>
            <a:r>
              <a:rPr lang="en-US" sz="1400" baseline="300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24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16 Mb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Virtual memory space 2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40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 Tb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Floating point hardware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Supports increased number of addressing modes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80386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19800" y="1175981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019800" y="288192"/>
            <a:ext cx="0" cy="7322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5752" y="225624"/>
            <a:ext cx="397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Fifth Generation 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Pentium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027761" y="379511"/>
            <a:ext cx="4572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64" y="-17086"/>
            <a:ext cx="10515600" cy="882015"/>
          </a:xfrm>
        </p:spPr>
        <p:txBody>
          <a:bodyPr/>
          <a:lstStyle/>
          <a:p>
            <a:pPr algn="ctr"/>
            <a:r>
              <a:rPr lang="en-US" b="1" dirty="0"/>
              <a:t>Functional blocks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C227BC5-9727-4834-86E0-C5C2C39E0395}"/>
              </a:ext>
            </a:extLst>
          </p:cNvPr>
          <p:cNvGrpSpPr/>
          <p:nvPr/>
        </p:nvGrpSpPr>
        <p:grpSpPr>
          <a:xfrm>
            <a:off x="1659474" y="779050"/>
            <a:ext cx="9515505" cy="5674567"/>
            <a:chOff x="1725418" y="-117483"/>
            <a:chExt cx="10186569" cy="7199382"/>
          </a:xfrm>
        </p:grpSpPr>
        <p:grpSp>
          <p:nvGrpSpPr>
            <p:cNvPr id="60" name="Group 59"/>
            <p:cNvGrpSpPr/>
            <p:nvPr/>
          </p:nvGrpSpPr>
          <p:grpSpPr>
            <a:xfrm>
              <a:off x="3429000" y="2165086"/>
              <a:ext cx="6292918" cy="3432813"/>
              <a:chOff x="1409788" y="1335702"/>
              <a:chExt cx="6292918" cy="343281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9788" y="1335702"/>
                <a:ext cx="5105401" cy="2743201"/>
              </a:xfrm>
              <a:prstGeom prst="rect">
                <a:avLst/>
              </a:prstGeom>
              <a:pattFill prst="ltUpDiag">
                <a:fgClr>
                  <a:schemeClr val="bg2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5740" y="2497775"/>
                <a:ext cx="1244190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Flag Register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05740" y="3273054"/>
                <a:ext cx="1232759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Timing and control unit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800" y="1468901"/>
                <a:ext cx="1746267" cy="5651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Register array or internal memory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362200"/>
                <a:ext cx="1714589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Instruction decoding unit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4800" y="3352800"/>
                <a:ext cx="1714589" cy="457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PC/ IP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786210" y="1447800"/>
                <a:ext cx="1600200" cy="681213"/>
                <a:chOff x="2167210" y="1447800"/>
                <a:chExt cx="1600200" cy="68121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167210" y="1447800"/>
                  <a:ext cx="1600200" cy="681213"/>
                  <a:chOff x="1947570" y="4717576"/>
                  <a:chExt cx="2286000" cy="850143"/>
                </a:xfrm>
              </p:grpSpPr>
              <p:sp>
                <p:nvSpPr>
                  <p:cNvPr id="5" name="Diagonal Stripe 4"/>
                  <p:cNvSpPr/>
                  <p:nvPr/>
                </p:nvSpPr>
                <p:spPr>
                  <a:xfrm>
                    <a:off x="3395370" y="4717576"/>
                    <a:ext cx="838200" cy="838200"/>
                  </a:xfrm>
                  <a:prstGeom prst="diagStripe">
                    <a:avLst>
                      <a:gd name="adj" fmla="val 3697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Diagonal Stripe 5"/>
                  <p:cNvSpPr/>
                  <p:nvPr/>
                </p:nvSpPr>
                <p:spPr>
                  <a:xfrm flipH="1">
                    <a:off x="1947570" y="4729519"/>
                    <a:ext cx="838200" cy="838200"/>
                  </a:xfrm>
                  <a:prstGeom prst="diagStripe">
                    <a:avLst>
                      <a:gd name="adj" fmla="val 35346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85974" y="5029200"/>
                    <a:ext cx="609600" cy="531695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2601807" y="1717294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ALU</a:t>
                  </a:r>
                </a:p>
              </p:txBody>
            </p:sp>
          </p:grpSp>
          <p:sp>
            <p:nvSpPr>
              <p:cNvPr id="16" name="Up-Down Arrow 15"/>
              <p:cNvSpPr/>
              <p:nvPr/>
            </p:nvSpPr>
            <p:spPr>
              <a:xfrm>
                <a:off x="2462293" y="2117138"/>
                <a:ext cx="229248" cy="368762"/>
              </a:xfrm>
              <a:prstGeom prst="up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Up-Down Arrow 16"/>
              <p:cNvSpPr/>
              <p:nvPr/>
            </p:nvSpPr>
            <p:spPr>
              <a:xfrm>
                <a:off x="2471686" y="3812284"/>
                <a:ext cx="229248" cy="642572"/>
              </a:xfrm>
              <a:prstGeom prst="up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Left-Right Arrow 18"/>
              <p:cNvSpPr/>
              <p:nvPr/>
            </p:nvSpPr>
            <p:spPr>
              <a:xfrm>
                <a:off x="5829389" y="1566877"/>
                <a:ext cx="990600" cy="226314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Left Arrow 20"/>
              <p:cNvSpPr/>
              <p:nvPr/>
            </p:nvSpPr>
            <p:spPr>
              <a:xfrm>
                <a:off x="5841264" y="2450275"/>
                <a:ext cx="495300" cy="22860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243789" y="1717294"/>
                <a:ext cx="92776" cy="87350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 Arrow 22"/>
              <p:cNvSpPr/>
              <p:nvPr/>
            </p:nvSpPr>
            <p:spPr>
              <a:xfrm>
                <a:off x="4953000" y="3821874"/>
                <a:ext cx="228600" cy="673925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>
                <a:off x="3238499" y="1558299"/>
                <a:ext cx="893126" cy="188718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249930" y="3352800"/>
                <a:ext cx="255270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3505200" y="1901960"/>
                <a:ext cx="0" cy="145084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505200" y="1901960"/>
                <a:ext cx="6096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3810000" y="2567050"/>
                <a:ext cx="304800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0000" y="2564575"/>
                <a:ext cx="0" cy="940625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3238500" y="3505200"/>
                <a:ext cx="5715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238500" y="3715000"/>
                <a:ext cx="8763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62189" y="1857516"/>
                <a:ext cx="0" cy="1712009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562189" y="3567050"/>
                <a:ext cx="443551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549113" y="2727168"/>
                <a:ext cx="46863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562189" y="1857516"/>
                <a:ext cx="587992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991012" y="4491516"/>
                <a:ext cx="11865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Control Bus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442161" y="4477826"/>
                <a:ext cx="12522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Address Bus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43789" y="1538053"/>
                <a:ext cx="958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Data Bus</a:t>
                </a:r>
              </a:p>
            </p:txBody>
          </p:sp>
        </p:grpSp>
        <p:sp>
          <p:nvSpPr>
            <p:cNvPr id="45" name="Line Callout 2 44"/>
            <p:cNvSpPr/>
            <p:nvPr/>
          </p:nvSpPr>
          <p:spPr>
            <a:xfrm>
              <a:off x="1725418" y="762001"/>
              <a:ext cx="2514600" cy="914399"/>
            </a:xfrm>
            <a:prstGeom prst="borderCallout2">
              <a:avLst>
                <a:gd name="adj1" fmla="val 46532"/>
                <a:gd name="adj2" fmla="val 99703"/>
                <a:gd name="adj3" fmla="val 46381"/>
                <a:gd name="adj4" fmla="val 115590"/>
                <a:gd name="adj5" fmla="val 182612"/>
                <a:gd name="adj6" fmla="val 122378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Computational Unit; performs arithmetic and logic operations</a:t>
              </a:r>
            </a:p>
          </p:txBody>
        </p:sp>
        <p:sp>
          <p:nvSpPr>
            <p:cNvPr id="46" name="Line Callout 2 45"/>
            <p:cNvSpPr/>
            <p:nvPr/>
          </p:nvSpPr>
          <p:spPr>
            <a:xfrm>
              <a:off x="5112252" y="-117483"/>
              <a:ext cx="2514600" cy="1204553"/>
            </a:xfrm>
            <a:prstGeom prst="borderCallout2">
              <a:avLst>
                <a:gd name="adj1" fmla="val 101756"/>
                <a:gd name="adj2" fmla="val 50314"/>
                <a:gd name="adj3" fmla="val 137426"/>
                <a:gd name="adj4" fmla="val 50461"/>
                <a:gd name="adj5" fmla="val 284105"/>
                <a:gd name="adj6" fmla="val 3518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Various conditions of the results are stored as status bits called flags in flag register</a:t>
              </a:r>
              <a:endParaRPr lang="en-US" sz="1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7" name="Line Callout 2 46"/>
            <p:cNvSpPr/>
            <p:nvPr/>
          </p:nvSpPr>
          <p:spPr>
            <a:xfrm>
              <a:off x="7713639" y="937621"/>
              <a:ext cx="2514600" cy="457199"/>
            </a:xfrm>
            <a:prstGeom prst="borderCallout2">
              <a:avLst>
                <a:gd name="adj1" fmla="val 101756"/>
                <a:gd name="adj2" fmla="val 50314"/>
                <a:gd name="adj3" fmla="val 137426"/>
                <a:gd name="adj4" fmla="val 50461"/>
                <a:gd name="adj5" fmla="val 307986"/>
                <a:gd name="adj6" fmla="val 5146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Internal storage of data</a:t>
              </a:r>
              <a:endParaRPr lang="en-US" sz="1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9" name="Line Callout 2 48"/>
            <p:cNvSpPr/>
            <p:nvPr/>
          </p:nvSpPr>
          <p:spPr>
            <a:xfrm>
              <a:off x="9348060" y="2946521"/>
              <a:ext cx="2563927" cy="1464263"/>
            </a:xfrm>
            <a:prstGeom prst="borderCallout2">
              <a:avLst>
                <a:gd name="adj1" fmla="val 98291"/>
                <a:gd name="adj2" fmla="val 50314"/>
                <a:gd name="adj3" fmla="val 106242"/>
                <a:gd name="adj4" fmla="val 50461"/>
                <a:gd name="adj5" fmla="val 106157"/>
                <a:gd name="adj6" fmla="val -57151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Generates the address of the instructions to be fetched from the memory and send through address bus to the memory</a:t>
              </a:r>
              <a:endParaRPr lang="en-US" sz="1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1" name="Line Callout 2 50"/>
            <p:cNvSpPr/>
            <p:nvPr/>
          </p:nvSpPr>
          <p:spPr>
            <a:xfrm>
              <a:off x="5585072" y="6019801"/>
              <a:ext cx="2949328" cy="1062098"/>
            </a:xfrm>
            <a:prstGeom prst="borderCallout2">
              <a:avLst>
                <a:gd name="adj1" fmla="val -5191"/>
                <a:gd name="adj2" fmla="val 8667"/>
                <a:gd name="adj3" fmla="val -317639"/>
                <a:gd name="adj4" fmla="val 9278"/>
                <a:gd name="adj5" fmla="val -359515"/>
                <a:gd name="adj6" fmla="val 21052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Decodes instructions; sends information to the timing and control unit</a:t>
              </a:r>
              <a:endParaRPr lang="en-US" sz="1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Line Callout 2 52"/>
            <p:cNvSpPr/>
            <p:nvPr/>
          </p:nvSpPr>
          <p:spPr>
            <a:xfrm>
              <a:off x="1957487" y="5737156"/>
              <a:ext cx="3170547" cy="1006544"/>
            </a:xfrm>
            <a:prstGeom prst="borderCallout2">
              <a:avLst>
                <a:gd name="adj1" fmla="val -5191"/>
                <a:gd name="adj2" fmla="val 8667"/>
                <a:gd name="adj3" fmla="val -107831"/>
                <a:gd name="adj4" fmla="val 8815"/>
                <a:gd name="adj5" fmla="val -212820"/>
                <a:gd name="adj6" fmla="val 71028"/>
              </a:avLst>
            </a:prstGeom>
            <a:solidFill>
              <a:srgbClr val="FFFF99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rPr>
                <a:t>Generates control signals for internal and external operations of the microprocessor</a:t>
              </a:r>
              <a:endParaRPr lang="en-US" sz="16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172200" y="2267664"/>
            <a:ext cx="4343400" cy="70413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72032" y="1482480"/>
            <a:ext cx="5277134" cy="1447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524000"/>
            <a:ext cx="5029198" cy="70413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</a:t>
            </a:r>
            <a:r>
              <a:rPr lang="en-US" dirty="0" smtClean="0"/>
              <a:t> of 8086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33" y="1482480"/>
            <a:ext cx="481538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Verdana" pitchFamily="34" charset="0"/>
                <a:cs typeface="Verdana" pitchFamily="34" charset="0"/>
              </a:rPr>
              <a:t>First 16- bit processor released by INTEL in the year 1978</a:t>
            </a:r>
          </a:p>
          <a:p>
            <a:pPr algn="just"/>
            <a:endParaRPr lang="en-US" b="1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b="1" dirty="0" smtClean="0">
                <a:ea typeface="Verdana" pitchFamily="34" charset="0"/>
                <a:cs typeface="Verdana" pitchFamily="34" charset="0"/>
              </a:rPr>
              <a:t>Originally 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HMOS, now manufactured using HMOS III technique</a:t>
            </a:r>
          </a:p>
          <a:p>
            <a:pPr algn="just"/>
            <a:endParaRPr lang="en-US" b="1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b="1" dirty="0">
                <a:ea typeface="Verdana" pitchFamily="34" charset="0"/>
                <a:cs typeface="Verdana" pitchFamily="34" charset="0"/>
              </a:rPr>
              <a:t>Approximately 29, 000 transistors, 40 pin  DIP, 5V supply</a:t>
            </a:r>
          </a:p>
          <a:p>
            <a:pPr algn="just"/>
            <a:endParaRPr lang="en-US" b="1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b="1" dirty="0">
                <a:ea typeface="Verdana" pitchFamily="34" charset="0"/>
                <a:cs typeface="Verdana" pitchFamily="34" charset="0"/>
              </a:rPr>
              <a:t>20-bit address to access memory </a:t>
            </a:r>
            <a:r>
              <a:rPr lang="en-US" b="1" dirty="0">
                <a:ea typeface="Verdana" pitchFamily="34" charset="0"/>
                <a:cs typeface="Verdana" pitchFamily="34" charset="0"/>
                <a:sym typeface="Symbol"/>
              </a:rPr>
              <a:t> can address up to 2</a:t>
            </a:r>
            <a:r>
              <a:rPr lang="en-US" b="1" baseline="30000" dirty="0">
                <a:ea typeface="Verdana" pitchFamily="34" charset="0"/>
                <a:cs typeface="Verdana" pitchFamily="34" charset="0"/>
                <a:sym typeface="Symbol"/>
              </a:rPr>
              <a:t>20</a:t>
            </a:r>
            <a:r>
              <a:rPr lang="en-US" b="1" dirty="0">
                <a:ea typeface="Verdana" pitchFamily="34" charset="0"/>
                <a:cs typeface="Verdana" pitchFamily="34" charset="0"/>
                <a:sym typeface="Symbol"/>
              </a:rPr>
              <a:t> = 1 megabytes of memory space.</a:t>
            </a:r>
          </a:p>
          <a:p>
            <a:pPr algn="just"/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algn="just"/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28898" y="1470968"/>
                <a:ext cx="49973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Addressable memory space is organized in to two banks of 512 kb each; </a:t>
                </a:r>
                <a:r>
                  <a:rPr lang="en-US" b="1" dirty="0">
                    <a:solidFill>
                      <a:srgbClr val="FF0066"/>
                    </a:solidFill>
                    <a:ea typeface="Verdana" pitchFamily="34" charset="0"/>
                    <a:cs typeface="Verdana" pitchFamily="34" charset="0"/>
                    <a:sym typeface="Symbol"/>
                  </a:rPr>
                  <a:t>Even (or lower) bank 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and</a:t>
                </a:r>
                <a:r>
                  <a:rPr lang="en-US" b="1" dirty="0">
                    <a:solidFill>
                      <a:srgbClr val="FF0066"/>
                    </a:solidFill>
                    <a:ea typeface="Verdana" pitchFamily="34" charset="0"/>
                    <a:cs typeface="Verdana" pitchFamily="34" charset="0"/>
                    <a:sym typeface="Symbol"/>
                  </a:rPr>
                  <a:t> Odd (or higher) bank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. Address line A</a:t>
                </a:r>
                <a:r>
                  <a:rPr lang="en-US" b="1" baseline="-25000" dirty="0">
                    <a:ea typeface="Verdana" pitchFamily="34" charset="0"/>
                    <a:cs typeface="Verdana" pitchFamily="34" charset="0"/>
                    <a:sym typeface="Symbol"/>
                  </a:rPr>
                  <a:t>0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 is used to select even bank and control signal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Symbol"/>
                          </a:rPr>
                          <m:t>𝐁𝐇𝐄</m:t>
                        </m:r>
                      </m:e>
                    </m:acc>
                  </m:oMath>
                </a14:m>
                <a:endParaRPr lang="en-US" b="1" dirty="0">
                  <a:ea typeface="Verdana" pitchFamily="34" charset="0"/>
                  <a:cs typeface="Verdana" pitchFamily="34" charset="0"/>
                  <a:sym typeface="Symbol"/>
                </a:endParaRPr>
              </a:p>
              <a:p>
                <a:pPr algn="just"/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is used  to access odd bank</a:t>
                </a:r>
              </a:p>
              <a:p>
                <a:pPr algn="just"/>
                <a:endParaRPr lang="en-US" b="1" dirty="0">
                  <a:ea typeface="Verdana" pitchFamily="34" charset="0"/>
                  <a:cs typeface="Verdana" pitchFamily="34" charset="0"/>
                  <a:sym typeface="Symbol"/>
                </a:endParaRPr>
              </a:p>
              <a:p>
                <a:pPr algn="just"/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Uses a separate 16 bit address for I/O mapped devices  can generate 2</a:t>
                </a:r>
                <a:r>
                  <a:rPr lang="en-US" b="1" baseline="30000" dirty="0">
                    <a:ea typeface="Verdana" pitchFamily="34" charset="0"/>
                    <a:cs typeface="Verdana" pitchFamily="34" charset="0"/>
                    <a:sym typeface="Symbol"/>
                  </a:rPr>
                  <a:t>16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 = 64 k addresses.</a:t>
                </a:r>
              </a:p>
              <a:p>
                <a:pPr algn="just"/>
                <a:endParaRPr lang="en-US" b="1" dirty="0">
                  <a:ea typeface="Verdana" pitchFamily="34" charset="0"/>
                  <a:cs typeface="Verdana" pitchFamily="34" charset="0"/>
                  <a:sym typeface="Symbol"/>
                </a:endParaRPr>
              </a:p>
              <a:p>
                <a:pPr algn="just"/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Operates in two modes: </a:t>
                </a:r>
                <a:r>
                  <a:rPr lang="en-US" b="1" dirty="0">
                    <a:solidFill>
                      <a:srgbClr val="FF0066"/>
                    </a:solidFill>
                    <a:ea typeface="Verdana" pitchFamily="34" charset="0"/>
                    <a:cs typeface="Verdana" pitchFamily="34" charset="0"/>
                    <a:sym typeface="Symbol"/>
                  </a:rPr>
                  <a:t>minimum mode 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and </a:t>
                </a:r>
                <a:r>
                  <a:rPr lang="en-US" b="1" dirty="0">
                    <a:solidFill>
                      <a:srgbClr val="FF0066"/>
                    </a:solidFill>
                    <a:ea typeface="Verdana" pitchFamily="34" charset="0"/>
                    <a:cs typeface="Verdana" pitchFamily="34" charset="0"/>
                    <a:sym typeface="Symbol"/>
                  </a:rPr>
                  <a:t>maximum mode</a:t>
                </a:r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, decided by the signal at MN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Symbol"/>
                          </a:rPr>
                          <m:t>𝐌𝐗</m:t>
                        </m:r>
                      </m:e>
                    </m:acc>
                  </m:oMath>
                </a14:m>
                <a:r>
                  <a:rPr lang="en-US" b="1" dirty="0">
                    <a:ea typeface="Verdana" pitchFamily="34" charset="0"/>
                    <a:cs typeface="Verdana" pitchFamily="34" charset="0"/>
                    <a:sym typeface="Symbol"/>
                  </a:rPr>
                  <a:t> pins.</a:t>
                </a:r>
                <a:endParaRPr lang="en-US" b="1" dirty="0"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98" y="1470968"/>
                <a:ext cx="4997355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098" t="-891" r="-976" b="-1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036E-6 L 3.33333E-6 0.119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933 L 3.33333E-6 0.252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5254 L 3.33333E-6 0.3857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8575 L 3.33333E-6 0.54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933E-6 L -3.33333E-6 0.1179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795 L -3.33333E-6 0.2400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9" grpId="0" animBg="1"/>
      <p:bldP spid="9" grpId="1" animBg="1"/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535</Words>
  <Application>Microsoft Office PowerPoint</Application>
  <PresentationFormat>Widescreen</PresentationFormat>
  <Paragraphs>88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Verdana</vt:lpstr>
      <vt:lpstr>Wingdings</vt:lpstr>
      <vt:lpstr>Office Theme</vt:lpstr>
      <vt:lpstr>8086 Microprocessor</vt:lpstr>
      <vt:lpstr>PowerPoint Presentation</vt:lpstr>
      <vt:lpstr>PowerPoint Presentation</vt:lpstr>
      <vt:lpstr>Functional blocks</vt:lpstr>
      <vt:lpstr>Overview  of 8086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win7</dc:creator>
  <cp:lastModifiedBy>win7</cp:lastModifiedBy>
  <cp:revision>3</cp:revision>
  <dcterms:created xsi:type="dcterms:W3CDTF">2022-03-16T05:35:30Z</dcterms:created>
  <dcterms:modified xsi:type="dcterms:W3CDTF">2022-03-16T06:46:51Z</dcterms:modified>
</cp:coreProperties>
</file>