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13"/>
  </p:notesMasterIdLst>
  <p:handoutMasterIdLst>
    <p:handoutMasterId r:id="rId14"/>
  </p:handoutMasterIdLst>
  <p:sldIdLst>
    <p:sldId id="277" r:id="rId2"/>
    <p:sldId id="257" r:id="rId3"/>
    <p:sldId id="302" r:id="rId4"/>
    <p:sldId id="304" r:id="rId5"/>
    <p:sldId id="305" r:id="rId6"/>
    <p:sldId id="309" r:id="rId7"/>
    <p:sldId id="264" r:id="rId8"/>
    <p:sldId id="265" r:id="rId9"/>
    <p:sldId id="266" r:id="rId10"/>
    <p:sldId id="267" r:id="rId11"/>
    <p:sldId id="268" r:id="rId12"/>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8F9E8C-0A85-4C74-BFCD-97BDB3FC2975}">
          <p14:sldIdLst>
            <p14:sldId id="277"/>
            <p14:sldId id="257"/>
            <p14:sldId id="302"/>
            <p14:sldId id="304"/>
            <p14:sldId id="305"/>
            <p14:sldId id="309"/>
            <p14:sldId id="264"/>
            <p14:sldId id="265"/>
            <p14:sldId id="266"/>
            <p14:sldId id="267"/>
            <p14:sldId id="2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9900"/>
    <a:srgbClr val="990033"/>
    <a:srgbClr val="CCFF99"/>
    <a:srgbClr val="FF99CC"/>
    <a:srgbClr val="99FF66"/>
    <a:srgbClr val="FFCCFF"/>
    <a:srgbClr val="FF99FF"/>
    <a:srgbClr val="99FFCC"/>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9" autoAdjust="0"/>
    <p:restoredTop sz="94660"/>
  </p:normalViewPr>
  <p:slideViewPr>
    <p:cSldViewPr>
      <p:cViewPr varScale="1">
        <p:scale>
          <a:sx n="59" d="100"/>
          <a:sy n="59" d="100"/>
        </p:scale>
        <p:origin x="1696" y="5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438458" y="0"/>
            <a:ext cx="4160520" cy="365760"/>
          </a:xfrm>
          <a:prstGeom prst="rect">
            <a:avLst/>
          </a:prstGeom>
        </p:spPr>
        <p:txBody>
          <a:bodyPr vert="horz" lIns="91440" tIns="45720" rIns="91440" bIns="45720" rtlCol="0"/>
          <a:lstStyle>
            <a:lvl1pPr algn="r">
              <a:defRPr sz="1200"/>
            </a:lvl1pPr>
          </a:lstStyle>
          <a:p>
            <a:fld id="{EB02F3A7-3287-473E-9878-88F1FA1C4F21}" type="datetimeFigureOut">
              <a:rPr lang="en-US" smtClean="0"/>
              <a:pPr/>
              <a:t>2/28/2025</a:t>
            </a:fld>
            <a:endParaRPr lang="en-US"/>
          </a:p>
        </p:txBody>
      </p:sp>
      <p:sp>
        <p:nvSpPr>
          <p:cNvPr id="4" name="Footer Placeholder 3"/>
          <p:cNvSpPr>
            <a:spLocks noGrp="1"/>
          </p:cNvSpPr>
          <p:nvPr>
            <p:ph type="ftr" sz="quarter" idx="2"/>
          </p:nvPr>
        </p:nvSpPr>
        <p:spPr>
          <a:xfrm>
            <a:off x="0" y="6948171"/>
            <a:ext cx="4160520" cy="3657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438458" y="6948171"/>
            <a:ext cx="4160520" cy="365760"/>
          </a:xfrm>
          <a:prstGeom prst="rect">
            <a:avLst/>
          </a:prstGeom>
        </p:spPr>
        <p:txBody>
          <a:bodyPr vert="horz" lIns="91440" tIns="45720" rIns="91440" bIns="45720" rtlCol="0" anchor="b"/>
          <a:lstStyle>
            <a:lvl1pPr algn="r">
              <a:defRPr sz="1200"/>
            </a:lvl1pPr>
          </a:lstStyle>
          <a:p>
            <a:fld id="{58418193-B5E2-4693-84D6-D19E11D1025A}" type="slidenum">
              <a:rPr lang="en-US" smtClean="0"/>
              <a:pPr/>
              <a:t>‹#›</a:t>
            </a:fld>
            <a:endParaRPr lang="en-US"/>
          </a:p>
        </p:txBody>
      </p:sp>
    </p:spTree>
    <p:extLst>
      <p:ext uri="{BB962C8B-B14F-4D97-AF65-F5344CB8AC3E}">
        <p14:creationId xmlns:p14="http://schemas.microsoft.com/office/powerpoint/2010/main" val="977881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438458" y="0"/>
            <a:ext cx="4160520" cy="365760"/>
          </a:xfrm>
          <a:prstGeom prst="rect">
            <a:avLst/>
          </a:prstGeom>
        </p:spPr>
        <p:txBody>
          <a:bodyPr vert="horz" lIns="91440" tIns="45720" rIns="91440" bIns="45720" rtlCol="0"/>
          <a:lstStyle>
            <a:lvl1pPr algn="r">
              <a:defRPr sz="1200"/>
            </a:lvl1pPr>
          </a:lstStyle>
          <a:p>
            <a:fld id="{3ACFE8BD-D62C-4981-974D-EABB634BAEC5}" type="datetimeFigureOut">
              <a:rPr lang="en-US" smtClean="0"/>
              <a:pPr/>
              <a:t>2/28/2025</a:t>
            </a:fld>
            <a:endParaRPr lang="en-US" dirty="0"/>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576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1440" tIns="45720" rIns="91440" bIns="45720" rtlCol="0" anchor="b"/>
          <a:lstStyle>
            <a:lvl1pPr algn="r">
              <a:defRPr sz="1200"/>
            </a:lvl1pPr>
          </a:lstStyle>
          <a:p>
            <a:fld id="{D51EF0D4-BE3D-4F70-BEA1-EA1AD3D8A7C6}" type="slidenum">
              <a:rPr lang="en-US" smtClean="0"/>
              <a:pPr/>
              <a:t>‹#›</a:t>
            </a:fld>
            <a:endParaRPr lang="en-US" dirty="0"/>
          </a:p>
        </p:txBody>
      </p:sp>
    </p:spTree>
    <p:extLst>
      <p:ext uri="{BB962C8B-B14F-4D97-AF65-F5344CB8AC3E}">
        <p14:creationId xmlns:p14="http://schemas.microsoft.com/office/powerpoint/2010/main" val="3174677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a:t>
            </a:fld>
            <a:endParaRPr lang="en-US" dirty="0"/>
          </a:p>
        </p:txBody>
      </p:sp>
    </p:spTree>
    <p:extLst>
      <p:ext uri="{BB962C8B-B14F-4D97-AF65-F5344CB8AC3E}">
        <p14:creationId xmlns:p14="http://schemas.microsoft.com/office/powerpoint/2010/main" val="2864460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10</a:t>
            </a:fld>
            <a:endParaRPr lang="en-US" dirty="0"/>
          </a:p>
        </p:txBody>
      </p:sp>
    </p:spTree>
    <p:extLst>
      <p:ext uri="{BB962C8B-B14F-4D97-AF65-F5344CB8AC3E}">
        <p14:creationId xmlns:p14="http://schemas.microsoft.com/office/powerpoint/2010/main" val="1712421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a:t>
            </a:fld>
            <a:endParaRPr lang="en-US" dirty="0"/>
          </a:p>
        </p:txBody>
      </p:sp>
    </p:spTree>
    <p:extLst>
      <p:ext uri="{BB962C8B-B14F-4D97-AF65-F5344CB8AC3E}">
        <p14:creationId xmlns:p14="http://schemas.microsoft.com/office/powerpoint/2010/main" val="609920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a:t>
            </a:fld>
            <a:endParaRPr lang="en-US" dirty="0"/>
          </a:p>
        </p:txBody>
      </p:sp>
    </p:spTree>
    <p:extLst>
      <p:ext uri="{BB962C8B-B14F-4D97-AF65-F5344CB8AC3E}">
        <p14:creationId xmlns:p14="http://schemas.microsoft.com/office/powerpoint/2010/main" val="973796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a:t>
            </a:fld>
            <a:endParaRPr lang="en-US" dirty="0"/>
          </a:p>
        </p:txBody>
      </p:sp>
    </p:spTree>
    <p:extLst>
      <p:ext uri="{BB962C8B-B14F-4D97-AF65-F5344CB8AC3E}">
        <p14:creationId xmlns:p14="http://schemas.microsoft.com/office/powerpoint/2010/main" val="2961272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a:t>
            </a:fld>
            <a:endParaRPr lang="en-US" dirty="0"/>
          </a:p>
        </p:txBody>
      </p:sp>
    </p:spTree>
    <p:extLst>
      <p:ext uri="{BB962C8B-B14F-4D97-AF65-F5344CB8AC3E}">
        <p14:creationId xmlns:p14="http://schemas.microsoft.com/office/powerpoint/2010/main" val="1736396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5</a:t>
            </a:fld>
            <a:endParaRPr lang="en-US" dirty="0"/>
          </a:p>
        </p:txBody>
      </p:sp>
    </p:spTree>
    <p:extLst>
      <p:ext uri="{BB962C8B-B14F-4D97-AF65-F5344CB8AC3E}">
        <p14:creationId xmlns:p14="http://schemas.microsoft.com/office/powerpoint/2010/main" val="451538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6</a:t>
            </a:fld>
            <a:endParaRPr lang="en-US" dirty="0"/>
          </a:p>
        </p:txBody>
      </p:sp>
    </p:spTree>
    <p:extLst>
      <p:ext uri="{BB962C8B-B14F-4D97-AF65-F5344CB8AC3E}">
        <p14:creationId xmlns:p14="http://schemas.microsoft.com/office/powerpoint/2010/main" val="864865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7</a:t>
            </a:fld>
            <a:endParaRPr lang="en-US" dirty="0"/>
          </a:p>
        </p:txBody>
      </p:sp>
    </p:spTree>
    <p:extLst>
      <p:ext uri="{BB962C8B-B14F-4D97-AF65-F5344CB8AC3E}">
        <p14:creationId xmlns:p14="http://schemas.microsoft.com/office/powerpoint/2010/main" val="429046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8</a:t>
            </a:fld>
            <a:endParaRPr lang="en-US" dirty="0"/>
          </a:p>
        </p:txBody>
      </p:sp>
    </p:spTree>
    <p:extLst>
      <p:ext uri="{BB962C8B-B14F-4D97-AF65-F5344CB8AC3E}">
        <p14:creationId xmlns:p14="http://schemas.microsoft.com/office/powerpoint/2010/main" val="2151716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9</a:t>
            </a:fld>
            <a:endParaRPr lang="en-US" dirty="0"/>
          </a:p>
        </p:txBody>
      </p:sp>
    </p:spTree>
    <p:extLst>
      <p:ext uri="{BB962C8B-B14F-4D97-AF65-F5344CB8AC3E}">
        <p14:creationId xmlns:p14="http://schemas.microsoft.com/office/powerpoint/2010/main" val="2041568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E850C-AF93-4956-BF48-54E389529FC9}" type="datetime1">
              <a:rPr lang="en-US" smtClean="0"/>
              <a:pPr/>
              <a:t>2/28/2025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077206-DE01-4673-95B1-850E8293398C}" type="datetime1">
              <a:rPr lang="en-US" smtClean="0"/>
              <a:pPr/>
              <a:t>2/28/2025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41FC94-5558-4295-BD29-57EEAEDAF123}" type="datetime1">
              <a:rPr lang="en-US" smtClean="0"/>
              <a:pPr/>
              <a:t>2/28/2025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7CC5F7-AF58-4935-854F-1294D8480485}" type="datetime1">
              <a:rPr lang="en-US" smtClean="0"/>
              <a:pPr/>
              <a:t>2/28/2025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4573B3-9B98-4AD7-A970-0B8A65E9F455}" type="datetime1">
              <a:rPr lang="en-US" smtClean="0"/>
              <a:pPr/>
              <a:t>2/28/2025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5E6815B-E59C-4D87-B1F6-ECBDD22AF1DC}"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84CF42-69A5-4F2A-9DCF-72FD5EDAD5B3}" type="datetime1">
              <a:rPr lang="en-US" smtClean="0"/>
              <a:pPr/>
              <a:t>2/28/2025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E6815B-E59C-4D87-B1F6-ECBDD22AF1D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048530-A9A2-42A9-972D-2A40F4592579}" type="datetime1">
              <a:rPr lang="en-US" smtClean="0"/>
              <a:pPr/>
              <a:t>2/28/2025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E6815B-E59C-4D87-B1F6-ECBDD22AF1D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169FFB-2912-4B6A-A049-8F3BD1CC1E5A}" type="datetime1">
              <a:rPr lang="en-US" smtClean="0"/>
              <a:pPr/>
              <a:t>2/28/2025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5E6815B-E59C-4D87-B1F6-ECBDD22AF1DC}" type="slidenum">
              <a:rPr lang="en-US" smtClean="0"/>
              <a:pPr/>
              <a:t>‹#›</a:t>
            </a:fld>
            <a:endParaRPr lang="en-US" dirty="0"/>
          </a:p>
        </p:txBody>
      </p:sp>
      <p:pic>
        <p:nvPicPr>
          <p:cNvPr id="6" name="Picture 3" descr="C:\Users\AMMU\Desktop\Border.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878905" y="-25052"/>
            <a:ext cx="7265095"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DC750-60AD-4FDC-BC50-E950272131C1}" type="datetime1">
              <a:rPr lang="en-US" smtClean="0"/>
              <a:pPr/>
              <a:t>2/28/2025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5E6815B-E59C-4D87-B1F6-ECBDD22AF1D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6FC14E-AC3E-4FE0-8224-6CB0D030CA8B}" type="datetime1">
              <a:rPr lang="en-US" smtClean="0"/>
              <a:pPr/>
              <a:t>2/28/2025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E6815B-E59C-4D87-B1F6-ECBDD22AF1D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32CF68-A398-40A5-AE77-71E77434B9D5}" type="datetime1">
              <a:rPr lang="en-US" smtClean="0"/>
              <a:pPr/>
              <a:t>2/28/2025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5E6815B-E59C-4D87-B1F6-ECBDD22AF1DC}"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D7ED8-47ED-49B8-A8ED-5D345B6B7BCC}" type="datetime1">
              <a:rPr lang="en-US" smtClean="0"/>
              <a:pPr/>
              <a:t>2/28/2025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E6815B-E59C-4D87-B1F6-ECBDD22AF1D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5.tiff"/><Relationship Id="rId5" Type="http://schemas.openxmlformats.org/officeDocument/2006/relationships/image" Target="../media/image3.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3.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4.tiff"/><Relationship Id="rId5" Type="http://schemas.openxmlformats.org/officeDocument/2006/relationships/image" Target="../media/image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latin typeface="Octapost NBP" pitchFamily="2" charset="0"/>
              </a:rPr>
              <a:t>Pins  and  signals</a:t>
            </a:r>
          </a:p>
        </p:txBody>
      </p:sp>
    </p:spTree>
    <p:extLst>
      <p:ext uri="{BB962C8B-B14F-4D97-AF65-F5344CB8AC3E}">
        <p14:creationId xmlns:p14="http://schemas.microsoft.com/office/powerpoint/2010/main" val="27009275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802130" y="4952999"/>
            <a:ext cx="1424940" cy="427877"/>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Pins and Signals</a:t>
            </a:r>
            <a:endParaRPr lang="en-US" dirty="0">
              <a:solidFill>
                <a:srgbClr val="002060"/>
              </a:solidFill>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10</a:t>
            </a:fld>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mc:AlternateContent xmlns:mc="http://schemas.openxmlformats.org/markup-compatibility/2006" xmlns:a14="http://schemas.microsoft.com/office/drawing/2010/main">
        <mc:Choice Requires="a14">
          <p:sp>
            <p:nvSpPr>
              <p:cNvPr id="45" name="TextBox 44"/>
              <p:cNvSpPr txBox="1"/>
              <p:nvPr/>
            </p:nvSpPr>
            <p:spPr>
              <a:xfrm>
                <a:off x="3429000" y="762000"/>
                <a:ext cx="5334000" cy="954107"/>
              </a:xfrm>
              <a:prstGeom prst="rect">
                <a:avLst/>
              </a:prstGeom>
              <a:solidFill>
                <a:srgbClr val="FFFFCC"/>
              </a:solidFill>
            </p:spPr>
            <p:txBody>
              <a:bodyPr wrap="square" rtlCol="0">
                <a:spAutoFit/>
              </a:bodyPr>
              <a:lstStyle/>
              <a:p>
                <a:pPr algn="ctr"/>
                <a:r>
                  <a:rPr lang="en-US" sz="1400" b="1" dirty="0">
                    <a:latin typeface="Verdana" pitchFamily="34" charset="0"/>
                    <a:ea typeface="Verdana" pitchFamily="34" charset="0"/>
                    <a:cs typeface="Verdana" pitchFamily="34" charset="0"/>
                  </a:rPr>
                  <a:t>During maximum mode operation, the MN/ </a:t>
                </a:r>
                <a14:m>
                  <m:oMath xmlns:m="http://schemas.openxmlformats.org/officeDocument/2006/math">
                    <m:acc>
                      <m:accPr>
                        <m:chr m:val="̅"/>
                        <m:ctrlPr>
                          <a:rPr lang="en-US" sz="1400" b="1" i="1" dirty="0" smtClean="0">
                            <a:latin typeface="Cambria Math" panose="02040503050406030204" pitchFamily="18" charset="0"/>
                          </a:rPr>
                        </m:ctrlPr>
                      </m:accPr>
                      <m:e>
                        <m:r>
                          <a:rPr lang="en-US" sz="1400" b="1" i="0" dirty="0" smtClean="0">
                            <a:latin typeface="Cambria Math"/>
                          </a:rPr>
                          <m:t>𝐌𝐗</m:t>
                        </m:r>
                      </m:e>
                    </m:acc>
                  </m:oMath>
                </a14:m>
                <a:r>
                  <a:rPr lang="en-US" sz="1400" b="1" dirty="0">
                    <a:latin typeface="Verdana" pitchFamily="34" charset="0"/>
                    <a:ea typeface="Verdana" pitchFamily="34" charset="0"/>
                    <a:cs typeface="Verdana" pitchFamily="34" charset="0"/>
                  </a:rPr>
                  <a:t> is grounded (logic low)</a:t>
                </a:r>
              </a:p>
              <a:p>
                <a:pPr algn="ctr"/>
                <a:endParaRPr lang="en-US" sz="1400" b="1" dirty="0">
                  <a:latin typeface="Verdana" pitchFamily="34" charset="0"/>
                  <a:ea typeface="Verdana" pitchFamily="34" charset="0"/>
                  <a:cs typeface="Verdana" pitchFamily="34" charset="0"/>
                </a:endParaRPr>
              </a:p>
              <a:p>
                <a:pPr algn="ctr"/>
                <a:r>
                  <a:rPr lang="en-US" sz="1400" b="1" dirty="0">
                    <a:latin typeface="Verdana" pitchFamily="34" charset="0"/>
                    <a:ea typeface="Verdana" pitchFamily="34" charset="0"/>
                    <a:cs typeface="Verdana" pitchFamily="34" charset="0"/>
                  </a:rPr>
                  <a:t>Pins 24 -31 are reassigned</a:t>
                </a:r>
              </a:p>
            </p:txBody>
          </p:sp>
        </mc:Choice>
        <mc:Fallback xmlns="">
          <p:sp>
            <p:nvSpPr>
              <p:cNvPr id="45" name="TextBox 44"/>
              <p:cNvSpPr txBox="1">
                <a:spLocks noRot="1" noChangeAspect="1" noMove="1" noResize="1" noEditPoints="1" noAdjustHandles="1" noChangeArrowheads="1" noChangeShapeType="1" noTextEdit="1"/>
              </p:cNvSpPr>
              <p:nvPr/>
            </p:nvSpPr>
            <p:spPr>
              <a:xfrm>
                <a:off x="3429000" y="762000"/>
                <a:ext cx="5334000" cy="954107"/>
              </a:xfrm>
              <a:prstGeom prst="rect">
                <a:avLst/>
              </a:prstGeom>
              <a:blipFill rotWithShape="1">
                <a:blip r:embed="rId3"/>
                <a:stretch>
                  <a:fillRect t="-637"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7" name="Table 46"/>
              <p:cNvGraphicFramePr>
                <a:graphicFrameLocks noGrp="1"/>
              </p:cNvGraphicFramePr>
              <p:nvPr>
                <p:extLst>
                  <p:ext uri="{D42A27DB-BD31-4B8C-83A1-F6EECF244321}">
                    <p14:modId xmlns:p14="http://schemas.microsoft.com/office/powerpoint/2010/main" val="2786467240"/>
                  </p:ext>
                </p:extLst>
              </p:nvPr>
            </p:nvGraphicFramePr>
            <p:xfrm>
              <a:off x="3385457" y="2133600"/>
              <a:ext cx="5529943" cy="155448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14:m>
                            <m:oMath xmlns:m="http://schemas.openxmlformats.org/officeDocument/2006/math">
                              <m:acc>
                                <m:accPr>
                                  <m:chr m:val="̅"/>
                                  <m:ctrlPr>
                                    <a:rPr lang="en-US" sz="1200" i="1" smtClean="0">
                                      <a:solidFill>
                                        <a:srgbClr val="FF0066"/>
                                      </a:solidFill>
                                      <a:latin typeface="Cambria Math" panose="02040503050406030204" pitchFamily="18" charset="0"/>
                                    </a:rPr>
                                  </m:ctrlPr>
                                </m:accPr>
                                <m:e>
                                  <m:sSub>
                                    <m:sSubPr>
                                      <m:ctrlPr>
                                        <a:rPr lang="en-US" sz="1200" i="1" smtClean="0">
                                          <a:solidFill>
                                            <a:srgbClr val="FF0066"/>
                                          </a:solidFill>
                                          <a:latin typeface="Cambria Math" panose="02040503050406030204" pitchFamily="18" charset="0"/>
                                        </a:rPr>
                                      </m:ctrlPr>
                                    </m:sSubPr>
                                    <m:e>
                                      <m:r>
                                        <a:rPr lang="en-US" sz="1200" b="1" i="1" smtClean="0">
                                          <a:solidFill>
                                            <a:srgbClr val="FF0066"/>
                                          </a:solidFill>
                                          <a:latin typeface="Cambria Math"/>
                                        </a:rPr>
                                        <m:t>𝑸𝑺</m:t>
                                      </m:r>
                                    </m:e>
                                    <m:sub>
                                      <m:r>
                                        <a:rPr lang="en-US" sz="1200" b="1" i="1" smtClean="0">
                                          <a:solidFill>
                                            <a:srgbClr val="FF0066"/>
                                          </a:solidFill>
                                          <a:latin typeface="Cambria Math"/>
                                        </a:rPr>
                                        <m:t>𝟎</m:t>
                                      </m:r>
                                    </m:sub>
                                  </m:sSub>
                                </m:e>
                              </m:acc>
                            </m:oMath>
                          </a14:m>
                          <a:r>
                            <a:rPr lang="en-US" sz="1200" i="0" dirty="0">
                              <a:solidFill>
                                <a:sysClr val="windowText" lastClr="000000"/>
                              </a:solidFill>
                              <a:latin typeface="Verdana" pitchFamily="34" charset="0"/>
                              <a:ea typeface="Verdana" pitchFamily="34" charset="0"/>
                              <a:cs typeface="Verdana" pitchFamily="34" charset="0"/>
                            </a:rPr>
                            <a:t>, </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1" smtClean="0">
                                      <a:solidFill>
                                        <a:srgbClr val="FF0066"/>
                                      </a:solidFill>
                                      <a:latin typeface="Cambria Math"/>
                                    </a:rPr>
                                    <m:t>𝑸</m:t>
                                  </m:r>
                                  <m:sSub>
                                    <m:sSubPr>
                                      <m:ctrlPr>
                                        <a:rPr lang="en-US" sz="1200" i="1" smtClean="0">
                                          <a:solidFill>
                                            <a:srgbClr val="FF0066"/>
                                          </a:solidFill>
                                          <a:latin typeface="Cambria Math" panose="02040503050406030204" pitchFamily="18" charset="0"/>
                                        </a:rPr>
                                      </m:ctrlPr>
                                    </m:sSubPr>
                                    <m:e>
                                      <m:r>
                                        <a:rPr lang="en-US" sz="1200" b="1" i="1" smtClean="0">
                                          <a:solidFill>
                                            <a:srgbClr val="FF0066"/>
                                          </a:solidFill>
                                          <a:latin typeface="Cambria Math"/>
                                        </a:rPr>
                                        <m:t>𝑺</m:t>
                                      </m:r>
                                    </m:e>
                                    <m:sub>
                                      <m:r>
                                        <a:rPr lang="en-US" sz="1200" b="1" i="1" smtClean="0">
                                          <a:solidFill>
                                            <a:srgbClr val="FF0066"/>
                                          </a:solidFill>
                                          <a:latin typeface="Cambria Math"/>
                                        </a:rPr>
                                        <m:t>𝟏</m:t>
                                      </m:r>
                                    </m:sub>
                                  </m:sSub>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pPr algn="just"/>
                          <a:r>
                            <a:rPr lang="en-US" sz="1200" dirty="0">
                              <a:solidFill>
                                <a:sysClr val="windowText" lastClr="000000"/>
                              </a:solidFill>
                              <a:latin typeface="Verdana" pitchFamily="34" charset="0"/>
                              <a:ea typeface="Verdana" pitchFamily="34" charset="0"/>
                              <a:cs typeface="Verdana" pitchFamily="34" charset="0"/>
                            </a:rPr>
                            <a:t>(</a:t>
                          </a:r>
                          <a:r>
                            <a:rPr lang="en-US" sz="1200" dirty="0">
                              <a:solidFill>
                                <a:srgbClr val="FF0000"/>
                              </a:solidFill>
                              <a:latin typeface="Verdana" pitchFamily="34" charset="0"/>
                              <a:ea typeface="Verdana" pitchFamily="34" charset="0"/>
                              <a:cs typeface="Verdana" pitchFamily="34" charset="0"/>
                            </a:rPr>
                            <a:t>Queue Status</a:t>
                          </a:r>
                          <a:r>
                            <a:rPr lang="en-US" sz="1200" dirty="0">
                              <a:solidFill>
                                <a:sysClr val="windowText" lastClr="000000"/>
                              </a:solidFill>
                              <a:latin typeface="Verdana" pitchFamily="34" charset="0"/>
                              <a:ea typeface="Verdana" pitchFamily="34" charset="0"/>
                              <a:cs typeface="Verdana" pitchFamily="34" charset="0"/>
                            </a:rPr>
                            <a:t>) The processor provides the status of queue in these</a:t>
                          </a:r>
                          <a:r>
                            <a:rPr lang="en-US" sz="1200" baseline="0" dirty="0">
                              <a:solidFill>
                                <a:sysClr val="windowText" lastClr="000000"/>
                              </a:solidFill>
                              <a:latin typeface="Verdana" pitchFamily="34" charset="0"/>
                              <a:ea typeface="Verdana" pitchFamily="34" charset="0"/>
                              <a:cs typeface="Verdana" pitchFamily="34" charset="0"/>
                            </a:rPr>
                            <a:t> lines. </a:t>
                          </a:r>
                        </a:p>
                        <a:p>
                          <a:pPr algn="just"/>
                          <a:endParaRPr lang="en-US" sz="1200" baseline="0" dirty="0">
                            <a:solidFill>
                              <a:sysClr val="windowText" lastClr="000000"/>
                            </a:solidFill>
                            <a:latin typeface="Verdana" pitchFamily="34" charset="0"/>
                            <a:ea typeface="Verdana" pitchFamily="34" charset="0"/>
                            <a:cs typeface="Verdana" pitchFamily="34" charset="0"/>
                          </a:endParaRPr>
                        </a:p>
                        <a:p>
                          <a:pPr algn="just"/>
                          <a:r>
                            <a:rPr lang="en-US" sz="1200" baseline="0" dirty="0">
                              <a:solidFill>
                                <a:sysClr val="windowText" lastClr="000000"/>
                              </a:solidFill>
                              <a:latin typeface="Verdana" pitchFamily="34" charset="0"/>
                              <a:ea typeface="Verdana" pitchFamily="34" charset="0"/>
                              <a:cs typeface="Verdana" pitchFamily="34" charset="0"/>
                            </a:rPr>
                            <a:t>The queue status can be used by external device to track the internal status of the queue in 8086. </a:t>
                          </a:r>
                        </a:p>
                        <a:p>
                          <a:pPr algn="just"/>
                          <a:endParaRPr lang="en-US" sz="1200" baseline="0" dirty="0">
                            <a:solidFill>
                              <a:sysClr val="windowText" lastClr="000000"/>
                            </a:solidFill>
                            <a:latin typeface="Verdana" pitchFamily="34" charset="0"/>
                            <a:ea typeface="Verdana" pitchFamily="34" charset="0"/>
                            <a:cs typeface="Verdana" pitchFamily="34" charset="0"/>
                          </a:endParaRPr>
                        </a:p>
                        <a:p>
                          <a:pPr algn="just"/>
                          <a:r>
                            <a:rPr lang="en-US" sz="1200" baseline="0" dirty="0">
                              <a:solidFill>
                                <a:sysClr val="windowText" lastClr="000000"/>
                              </a:solidFill>
                              <a:latin typeface="Verdana" pitchFamily="34" charset="0"/>
                              <a:ea typeface="Verdana" pitchFamily="34" charset="0"/>
                              <a:cs typeface="Verdana" pitchFamily="34" charset="0"/>
                            </a:rPr>
                            <a:t>The output on QS</a:t>
                          </a:r>
                          <a:r>
                            <a:rPr lang="en-US" sz="1200" baseline="-25000" dirty="0">
                              <a:solidFill>
                                <a:sysClr val="windowText" lastClr="000000"/>
                              </a:solidFill>
                              <a:latin typeface="Verdana" pitchFamily="34" charset="0"/>
                              <a:ea typeface="Verdana" pitchFamily="34" charset="0"/>
                              <a:cs typeface="Verdana" pitchFamily="34" charset="0"/>
                            </a:rPr>
                            <a:t>0</a:t>
                          </a:r>
                          <a:r>
                            <a:rPr lang="en-US" sz="1200" baseline="0" dirty="0">
                              <a:solidFill>
                                <a:sysClr val="windowText" lastClr="000000"/>
                              </a:solidFill>
                              <a:latin typeface="Verdana" pitchFamily="34" charset="0"/>
                              <a:ea typeface="Verdana" pitchFamily="34" charset="0"/>
                              <a:cs typeface="Verdana" pitchFamily="34" charset="0"/>
                            </a:rPr>
                            <a:t> and QS</a:t>
                          </a:r>
                          <a:r>
                            <a:rPr lang="en-US" sz="1200" baseline="-25000" dirty="0">
                              <a:solidFill>
                                <a:sysClr val="windowText" lastClr="000000"/>
                              </a:solidFill>
                              <a:latin typeface="Verdana" pitchFamily="34" charset="0"/>
                              <a:ea typeface="Verdana" pitchFamily="34" charset="0"/>
                              <a:cs typeface="Verdana" pitchFamily="34" charset="0"/>
                            </a:rPr>
                            <a:t>1</a:t>
                          </a:r>
                          <a:r>
                            <a:rPr lang="en-US" sz="1200" baseline="0" dirty="0">
                              <a:solidFill>
                                <a:sysClr val="windowText" lastClr="000000"/>
                              </a:solidFill>
                              <a:latin typeface="Verdana" pitchFamily="34" charset="0"/>
                              <a:ea typeface="Verdana" pitchFamily="34" charset="0"/>
                              <a:cs typeface="Verdana" pitchFamily="34" charset="0"/>
                            </a:rPr>
                            <a:t> can be interpreted as shown in the table.</a:t>
                          </a:r>
                          <a:endParaRPr lang="en-US" sz="120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47" name="Table 46"/>
              <p:cNvGraphicFramePr>
                <a:graphicFrameLocks noGrp="1"/>
              </p:cNvGraphicFramePr>
              <p:nvPr>
                <p:extLst>
                  <p:ext uri="{D42A27DB-BD31-4B8C-83A1-F6EECF244321}">
                    <p14:modId xmlns:a14="http://schemas.microsoft.com/office/drawing/2010/main" xmlns="" xmlns:p14="http://schemas.microsoft.com/office/powerpoint/2010/main" val="2786467240"/>
                  </p:ext>
                </p:extLst>
              </p:nvPr>
            </p:nvGraphicFramePr>
            <p:xfrm>
              <a:off x="3385457" y="2133600"/>
              <a:ext cx="5529943" cy="1554480"/>
            </p:xfrm>
            <a:graphic>
              <a:graphicData uri="http://schemas.openxmlformats.org/drawingml/2006/table">
                <a:tbl>
                  <a:tblPr firstRow="1" bandRow="1">
                    <a:tableStyleId>{5C22544A-7EE6-4342-B048-85BDC9FD1C3A}</a:tableStyleId>
                  </a:tblPr>
                  <a:tblGrid>
                    <a:gridCol w="938115"/>
                    <a:gridCol w="4591828"/>
                  </a:tblGrid>
                  <a:tr h="1554480">
                    <a:tc>
                      <a:txBody>
                        <a:bodyPr/>
                        <a:lstStyle/>
                        <a:p>
                          <a:endParaRPr lang="en-US"/>
                        </a:p>
                      </a:txBody>
                      <a:tcPr>
                        <a:blipFill rotWithShape="1">
                          <a:blip r:embed="rId4"/>
                          <a:stretch>
                            <a:fillRect r="-489610" b="-3137"/>
                          </a:stretch>
                        </a:blipFill>
                      </a:tcPr>
                    </a:tc>
                    <a:tc>
                      <a:txBody>
                        <a:bodyPr/>
                        <a:lstStyle/>
                        <a:p>
                          <a:pPr algn="just"/>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00"/>
                              </a:solidFill>
                              <a:latin typeface="Verdana" pitchFamily="34" charset="0"/>
                              <a:ea typeface="Verdana" pitchFamily="34" charset="0"/>
                              <a:cs typeface="Verdana" pitchFamily="34" charset="0"/>
                            </a:rPr>
                            <a:t>Queue Status</a:t>
                          </a:r>
                          <a:r>
                            <a:rPr lang="en-US" sz="1200" dirty="0" smtClean="0">
                              <a:solidFill>
                                <a:sysClr val="windowText" lastClr="000000"/>
                              </a:solidFill>
                              <a:latin typeface="Verdana" pitchFamily="34" charset="0"/>
                              <a:ea typeface="Verdana" pitchFamily="34" charset="0"/>
                              <a:cs typeface="Verdana" pitchFamily="34" charset="0"/>
                            </a:rPr>
                            <a:t>) The processor provides the status of queue in these</a:t>
                          </a:r>
                          <a:r>
                            <a:rPr lang="en-US" sz="1200" baseline="0" dirty="0" smtClean="0">
                              <a:solidFill>
                                <a:sysClr val="windowText" lastClr="000000"/>
                              </a:solidFill>
                              <a:latin typeface="Verdana" pitchFamily="34" charset="0"/>
                              <a:ea typeface="Verdana" pitchFamily="34" charset="0"/>
                              <a:cs typeface="Verdana" pitchFamily="34" charset="0"/>
                            </a:rPr>
                            <a:t> lines. </a:t>
                          </a:r>
                        </a:p>
                        <a:p>
                          <a:pPr algn="just"/>
                          <a:endParaRPr lang="en-US" sz="1200" baseline="0" dirty="0" smtClean="0">
                            <a:solidFill>
                              <a:sysClr val="windowText" lastClr="000000"/>
                            </a:solidFill>
                            <a:latin typeface="Verdana" pitchFamily="34" charset="0"/>
                            <a:ea typeface="Verdana" pitchFamily="34" charset="0"/>
                            <a:cs typeface="Verdana" pitchFamily="34" charset="0"/>
                          </a:endParaRPr>
                        </a:p>
                        <a:p>
                          <a:pPr algn="just"/>
                          <a:r>
                            <a:rPr lang="en-US" sz="1200" baseline="0" dirty="0" smtClean="0">
                              <a:solidFill>
                                <a:sysClr val="windowText" lastClr="000000"/>
                              </a:solidFill>
                              <a:latin typeface="Verdana" pitchFamily="34" charset="0"/>
                              <a:ea typeface="Verdana" pitchFamily="34" charset="0"/>
                              <a:cs typeface="Verdana" pitchFamily="34" charset="0"/>
                            </a:rPr>
                            <a:t>The queue status can be used by external device to track the internal status of the queue in 8086. </a:t>
                          </a:r>
                        </a:p>
                        <a:p>
                          <a:pPr algn="just"/>
                          <a:endParaRPr lang="en-US" sz="1200" baseline="0" dirty="0" smtClean="0">
                            <a:solidFill>
                              <a:sysClr val="windowText" lastClr="000000"/>
                            </a:solidFill>
                            <a:latin typeface="Verdana" pitchFamily="34" charset="0"/>
                            <a:ea typeface="Verdana" pitchFamily="34" charset="0"/>
                            <a:cs typeface="Verdana" pitchFamily="34" charset="0"/>
                          </a:endParaRPr>
                        </a:p>
                        <a:p>
                          <a:pPr algn="just"/>
                          <a:r>
                            <a:rPr lang="en-US" sz="1200" baseline="0" dirty="0" smtClean="0">
                              <a:solidFill>
                                <a:sysClr val="windowText" lastClr="000000"/>
                              </a:solidFill>
                              <a:latin typeface="Verdana" pitchFamily="34" charset="0"/>
                              <a:ea typeface="Verdana" pitchFamily="34" charset="0"/>
                              <a:cs typeface="Verdana" pitchFamily="34" charset="0"/>
                            </a:rPr>
                            <a:t>The output on QS</a:t>
                          </a:r>
                          <a:r>
                            <a:rPr lang="en-US" sz="1200" baseline="-25000" dirty="0" smtClean="0">
                              <a:solidFill>
                                <a:sysClr val="windowText" lastClr="000000"/>
                              </a:solidFill>
                              <a:latin typeface="Verdana" pitchFamily="34" charset="0"/>
                              <a:ea typeface="Verdana" pitchFamily="34" charset="0"/>
                              <a:cs typeface="Verdana" pitchFamily="34" charset="0"/>
                            </a:rPr>
                            <a:t>0</a:t>
                          </a:r>
                          <a:r>
                            <a:rPr lang="en-US" sz="1200" baseline="0" dirty="0" smtClean="0">
                              <a:solidFill>
                                <a:sysClr val="windowText" lastClr="000000"/>
                              </a:solidFill>
                              <a:latin typeface="Verdana" pitchFamily="34" charset="0"/>
                              <a:ea typeface="Verdana" pitchFamily="34" charset="0"/>
                              <a:cs typeface="Verdana" pitchFamily="34" charset="0"/>
                            </a:rPr>
                            <a:t> and QS</a:t>
                          </a:r>
                          <a:r>
                            <a:rPr lang="en-US" sz="1200" baseline="-25000" dirty="0" smtClean="0">
                              <a:solidFill>
                                <a:sysClr val="windowText" lastClr="000000"/>
                              </a:solidFill>
                              <a:latin typeface="Verdana" pitchFamily="34" charset="0"/>
                              <a:ea typeface="Verdana" pitchFamily="34" charset="0"/>
                              <a:cs typeface="Verdana" pitchFamily="34" charset="0"/>
                            </a:rPr>
                            <a:t>1</a:t>
                          </a:r>
                          <a:r>
                            <a:rPr lang="en-US" sz="1200" baseline="0" dirty="0" smtClean="0">
                              <a:solidFill>
                                <a:sysClr val="windowText" lastClr="000000"/>
                              </a:solidFill>
                              <a:latin typeface="Verdana" pitchFamily="34" charset="0"/>
                              <a:ea typeface="Verdana" pitchFamily="34" charset="0"/>
                              <a:cs typeface="Verdana" pitchFamily="34" charset="0"/>
                            </a:rPr>
                            <a:t> can be interpreted as shown in the table.</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Fallback>
      </mc:AlternateContent>
      <p:pic>
        <p:nvPicPr>
          <p:cNvPr id="1026" name="Picture 2" descr="C:\Users\APARNA\Desktop\Microprocessor\8086_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 y="1847850"/>
            <a:ext cx="3202599" cy="417194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Users\APARNA\Desktop\mm.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62400" y="3914775"/>
            <a:ext cx="4344504" cy="21050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791456" y="188879"/>
            <a:ext cx="2895344" cy="338554"/>
          </a:xfrm>
          <a:prstGeom prst="rect">
            <a:avLst/>
          </a:prstGeom>
          <a:solidFill>
            <a:srgbClr val="FFC000"/>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Maximum mode signals</a:t>
            </a:r>
          </a:p>
        </p:txBody>
      </p:sp>
    </p:spTree>
    <p:extLst>
      <p:ext uri="{BB962C8B-B14F-4D97-AF65-F5344CB8AC3E}">
        <p14:creationId xmlns:p14="http://schemas.microsoft.com/office/powerpoint/2010/main" val="586012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828800" y="4133851"/>
            <a:ext cx="1424940" cy="213938"/>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802130" y="3725023"/>
            <a:ext cx="1424940" cy="427877"/>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Pins and Signals</a:t>
            </a:r>
            <a:endParaRPr lang="en-US" dirty="0">
              <a:solidFill>
                <a:srgbClr val="002060"/>
              </a:solidFill>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11</a:t>
            </a:fld>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mc:AlternateContent xmlns:mc="http://schemas.openxmlformats.org/markup-compatibility/2006" xmlns:a14="http://schemas.microsoft.com/office/drawing/2010/main">
        <mc:Choice Requires="a14">
          <p:sp>
            <p:nvSpPr>
              <p:cNvPr id="45" name="TextBox 44"/>
              <p:cNvSpPr txBox="1"/>
              <p:nvPr/>
            </p:nvSpPr>
            <p:spPr>
              <a:xfrm>
                <a:off x="3429000" y="762000"/>
                <a:ext cx="5334000" cy="954107"/>
              </a:xfrm>
              <a:prstGeom prst="rect">
                <a:avLst/>
              </a:prstGeom>
              <a:solidFill>
                <a:srgbClr val="FFFFCC"/>
              </a:solidFill>
            </p:spPr>
            <p:txBody>
              <a:bodyPr wrap="square" rtlCol="0">
                <a:spAutoFit/>
              </a:bodyPr>
              <a:lstStyle/>
              <a:p>
                <a:pPr algn="ctr"/>
                <a:r>
                  <a:rPr lang="en-US" sz="1400" b="1" dirty="0">
                    <a:latin typeface="Verdana" pitchFamily="34" charset="0"/>
                    <a:ea typeface="Verdana" pitchFamily="34" charset="0"/>
                    <a:cs typeface="Verdana" pitchFamily="34" charset="0"/>
                  </a:rPr>
                  <a:t>During maximum mode operation, the MN/ </a:t>
                </a:r>
                <a14:m>
                  <m:oMath xmlns:m="http://schemas.openxmlformats.org/officeDocument/2006/math">
                    <m:acc>
                      <m:accPr>
                        <m:chr m:val="̅"/>
                        <m:ctrlPr>
                          <a:rPr lang="en-US" sz="1400" b="1" i="1" dirty="0" smtClean="0">
                            <a:latin typeface="Cambria Math" panose="02040503050406030204" pitchFamily="18" charset="0"/>
                          </a:rPr>
                        </m:ctrlPr>
                      </m:accPr>
                      <m:e>
                        <m:r>
                          <a:rPr lang="en-US" sz="1400" b="1" i="0" dirty="0" smtClean="0">
                            <a:latin typeface="Cambria Math"/>
                          </a:rPr>
                          <m:t>𝐌𝐗</m:t>
                        </m:r>
                      </m:e>
                    </m:acc>
                  </m:oMath>
                </a14:m>
                <a:r>
                  <a:rPr lang="en-US" sz="1400" b="1" dirty="0">
                    <a:latin typeface="Verdana" pitchFamily="34" charset="0"/>
                    <a:ea typeface="Verdana" pitchFamily="34" charset="0"/>
                    <a:cs typeface="Verdana" pitchFamily="34" charset="0"/>
                  </a:rPr>
                  <a:t> is grounded (logic low)</a:t>
                </a:r>
              </a:p>
              <a:p>
                <a:pPr algn="ctr"/>
                <a:endParaRPr lang="en-US" sz="1400" b="1" dirty="0">
                  <a:latin typeface="Verdana" pitchFamily="34" charset="0"/>
                  <a:ea typeface="Verdana" pitchFamily="34" charset="0"/>
                  <a:cs typeface="Verdana" pitchFamily="34" charset="0"/>
                </a:endParaRPr>
              </a:p>
              <a:p>
                <a:pPr algn="ctr"/>
                <a:r>
                  <a:rPr lang="en-US" sz="1400" b="1" dirty="0">
                    <a:latin typeface="Verdana" pitchFamily="34" charset="0"/>
                    <a:ea typeface="Verdana" pitchFamily="34" charset="0"/>
                    <a:cs typeface="Verdana" pitchFamily="34" charset="0"/>
                  </a:rPr>
                  <a:t>Pins 24 -31 are reassigned</a:t>
                </a:r>
              </a:p>
            </p:txBody>
          </p:sp>
        </mc:Choice>
        <mc:Fallback xmlns="">
          <p:sp>
            <p:nvSpPr>
              <p:cNvPr id="45" name="TextBox 44"/>
              <p:cNvSpPr txBox="1">
                <a:spLocks noRot="1" noChangeAspect="1" noMove="1" noResize="1" noEditPoints="1" noAdjustHandles="1" noChangeArrowheads="1" noChangeShapeType="1" noTextEdit="1"/>
              </p:cNvSpPr>
              <p:nvPr/>
            </p:nvSpPr>
            <p:spPr>
              <a:xfrm>
                <a:off x="3429000" y="762000"/>
                <a:ext cx="5334000" cy="954107"/>
              </a:xfrm>
              <a:prstGeom prst="rect">
                <a:avLst/>
              </a:prstGeom>
              <a:blipFill rotWithShape="1">
                <a:blip r:embed="rId3"/>
                <a:stretch>
                  <a:fillRect t="-637"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7" name="Table 46"/>
              <p:cNvGraphicFramePr>
                <a:graphicFrameLocks noGrp="1"/>
              </p:cNvGraphicFramePr>
              <p:nvPr>
                <p:extLst>
                  <p:ext uri="{D42A27DB-BD31-4B8C-83A1-F6EECF244321}">
                    <p14:modId xmlns:p14="http://schemas.microsoft.com/office/powerpoint/2010/main" val="3328042336"/>
                  </p:ext>
                </p:extLst>
              </p:nvPr>
            </p:nvGraphicFramePr>
            <p:xfrm>
              <a:off x="3385457" y="2133600"/>
              <a:ext cx="5529943" cy="1554861"/>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𝐑𝐐</m:t>
                                  </m:r>
                                </m:e>
                              </m:acc>
                              <m:r>
                                <a:rPr lang="en-US" sz="1200" b="1" i="0" smtClean="0">
                                  <a:solidFill>
                                    <a:srgbClr val="FF0066"/>
                                  </a:solidFill>
                                  <a:latin typeface="Cambria Math"/>
                                </a:rPr>
                                <m:t>/</m:t>
                              </m:r>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𝐆</m:t>
                                  </m:r>
                                  <m:sSub>
                                    <m:sSubPr>
                                      <m:ctrlPr>
                                        <a:rPr lang="en-US" sz="1200" b="1" i="1" smtClean="0">
                                          <a:solidFill>
                                            <a:srgbClr val="FF0066"/>
                                          </a:solidFill>
                                          <a:latin typeface="Cambria Math" panose="02040503050406030204" pitchFamily="18" charset="0"/>
                                        </a:rPr>
                                      </m:ctrlPr>
                                    </m:sSubPr>
                                    <m:e>
                                      <m:r>
                                        <a:rPr lang="en-US" sz="1200" b="1" i="0" smtClean="0">
                                          <a:solidFill>
                                            <a:srgbClr val="FF0066"/>
                                          </a:solidFill>
                                          <a:latin typeface="Cambria Math"/>
                                        </a:rPr>
                                        <m:t>𝐓</m:t>
                                      </m:r>
                                    </m:e>
                                    <m:sub>
                                      <m:r>
                                        <a:rPr lang="en-US" sz="1200" b="1" i="0" smtClean="0">
                                          <a:solidFill>
                                            <a:srgbClr val="FF0066"/>
                                          </a:solidFill>
                                          <a:latin typeface="Cambria Math"/>
                                        </a:rPr>
                                        <m:t>𝟎</m:t>
                                      </m:r>
                                    </m:sub>
                                  </m:sSub>
                                </m:e>
                              </m:acc>
                            </m:oMath>
                          </a14:m>
                          <a:r>
                            <a:rPr lang="en-US" sz="1200" i="0" dirty="0">
                              <a:solidFill>
                                <a:sysClr val="windowText" lastClr="000000"/>
                              </a:solidFill>
                              <a:latin typeface="Verdana" pitchFamily="34" charset="0"/>
                              <a:ea typeface="Verdana" pitchFamily="34" charset="0"/>
                              <a:cs typeface="Verdana" pitchFamily="34" charset="0"/>
                            </a:rPr>
                            <a:t>, </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𝐑𝐐</m:t>
                                  </m:r>
                                </m:e>
                              </m:acc>
                              <m:r>
                                <a:rPr lang="en-US" sz="1200" b="1" i="0" smtClean="0">
                                  <a:solidFill>
                                    <a:srgbClr val="FF0066"/>
                                  </a:solidFill>
                                  <a:latin typeface="Cambria Math"/>
                                </a:rPr>
                                <m:t>/</m:t>
                              </m:r>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𝐆</m:t>
                                  </m:r>
                                  <m:sSub>
                                    <m:sSubPr>
                                      <m:ctrlPr>
                                        <a:rPr lang="en-US" sz="1200" b="1" i="1" smtClean="0">
                                          <a:solidFill>
                                            <a:srgbClr val="FF0066"/>
                                          </a:solidFill>
                                          <a:latin typeface="Cambria Math" panose="02040503050406030204" pitchFamily="18" charset="0"/>
                                        </a:rPr>
                                      </m:ctrlPr>
                                    </m:sSubPr>
                                    <m:e>
                                      <m:r>
                                        <a:rPr lang="en-US" sz="1200" b="1" i="0" smtClean="0">
                                          <a:solidFill>
                                            <a:srgbClr val="FF0066"/>
                                          </a:solidFill>
                                          <a:latin typeface="Cambria Math"/>
                                        </a:rPr>
                                        <m:t>𝐓</m:t>
                                      </m:r>
                                    </m:e>
                                    <m:sub>
                                      <m:r>
                                        <a:rPr lang="en-US" sz="1200" b="1" i="0" smtClean="0">
                                          <a:solidFill>
                                            <a:srgbClr val="FF0066"/>
                                          </a:solidFill>
                                          <a:latin typeface="Cambria Math"/>
                                        </a:rPr>
                                        <m:t>𝟏</m:t>
                                      </m:r>
                                    </m:sub>
                                  </m:sSub>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pPr algn="just"/>
                          <a:r>
                            <a:rPr lang="en-US" sz="1200" dirty="0">
                              <a:solidFill>
                                <a:sysClr val="windowText" lastClr="000000"/>
                              </a:solidFill>
                              <a:latin typeface="Verdana" pitchFamily="34" charset="0"/>
                              <a:ea typeface="Verdana" pitchFamily="34" charset="0"/>
                              <a:cs typeface="Verdana" pitchFamily="34" charset="0"/>
                            </a:rPr>
                            <a:t>(</a:t>
                          </a:r>
                          <a:r>
                            <a:rPr lang="en-US" sz="1200" dirty="0">
                              <a:solidFill>
                                <a:srgbClr val="FF0066"/>
                              </a:solidFill>
                              <a:latin typeface="Verdana" pitchFamily="34" charset="0"/>
                              <a:ea typeface="Verdana" pitchFamily="34" charset="0"/>
                              <a:cs typeface="Verdana" pitchFamily="34" charset="0"/>
                            </a:rPr>
                            <a:t>Bus Request/ Bus Grant</a:t>
                          </a:r>
                          <a:r>
                            <a:rPr lang="en-US" sz="1200" dirty="0">
                              <a:solidFill>
                                <a:sysClr val="windowText" lastClr="000000"/>
                              </a:solidFill>
                              <a:latin typeface="Verdana" pitchFamily="34" charset="0"/>
                              <a:ea typeface="Verdana" pitchFamily="34" charset="0"/>
                              <a:cs typeface="Verdana" pitchFamily="34" charset="0"/>
                            </a:rPr>
                            <a:t>) These requests are used by other local bus masters to force the processor to release the local bus</a:t>
                          </a:r>
                          <a:r>
                            <a:rPr lang="en-US" sz="1200" baseline="0" dirty="0">
                              <a:solidFill>
                                <a:sysClr val="windowText" lastClr="000000"/>
                              </a:solidFill>
                              <a:latin typeface="Verdana" pitchFamily="34" charset="0"/>
                              <a:ea typeface="Verdana" pitchFamily="34" charset="0"/>
                              <a:cs typeface="Verdana" pitchFamily="34" charset="0"/>
                            </a:rPr>
                            <a:t> at the end of the processor’s current bus cycle. </a:t>
                          </a:r>
                        </a:p>
                        <a:p>
                          <a:endParaRPr lang="en-US" sz="1200" baseline="0" dirty="0">
                            <a:solidFill>
                              <a:sysClr val="windowText" lastClr="000000"/>
                            </a:solidFill>
                            <a:latin typeface="Verdana" pitchFamily="34" charset="0"/>
                            <a:ea typeface="Verdana" pitchFamily="34" charset="0"/>
                            <a:cs typeface="Verdana" pitchFamily="34" charset="0"/>
                          </a:endParaRPr>
                        </a:p>
                        <a:p>
                          <a:r>
                            <a:rPr lang="en-US" sz="1200" baseline="0" dirty="0">
                              <a:solidFill>
                                <a:sysClr val="windowText" lastClr="000000"/>
                              </a:solidFill>
                              <a:latin typeface="Verdana" pitchFamily="34" charset="0"/>
                              <a:ea typeface="Verdana" pitchFamily="34" charset="0"/>
                              <a:cs typeface="Verdana" pitchFamily="34" charset="0"/>
                            </a:rPr>
                            <a:t>These pins are bidirectional. </a:t>
                          </a:r>
                        </a:p>
                        <a:p>
                          <a:endParaRPr lang="en-US" sz="1200" baseline="0" dirty="0">
                            <a:solidFill>
                              <a:sysClr val="windowText" lastClr="000000"/>
                            </a:solidFill>
                            <a:latin typeface="Verdana" pitchFamily="34" charset="0"/>
                            <a:ea typeface="Verdana" pitchFamily="34" charset="0"/>
                            <a:cs typeface="Verdana" pitchFamily="34" charset="0"/>
                          </a:endParaRPr>
                        </a:p>
                        <a:p>
                          <a:r>
                            <a:rPr lang="en-US" sz="1200" baseline="0" dirty="0">
                              <a:solidFill>
                                <a:sysClr val="windowText" lastClr="000000"/>
                              </a:solidFill>
                              <a:latin typeface="Verdana" pitchFamily="34" charset="0"/>
                              <a:ea typeface="Verdana" pitchFamily="34" charset="0"/>
                              <a:cs typeface="Verdana" pitchFamily="34" charset="0"/>
                            </a:rPr>
                            <a:t>The request on</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𝐆</m:t>
                                  </m:r>
                                  <m:sSub>
                                    <m:sSubPr>
                                      <m:ctrlPr>
                                        <a:rPr lang="en-US" sz="1200" b="1" i="1" smtClean="0">
                                          <a:solidFill>
                                            <a:srgbClr val="FF0066"/>
                                          </a:solidFill>
                                          <a:latin typeface="Cambria Math" panose="02040503050406030204" pitchFamily="18" charset="0"/>
                                        </a:rPr>
                                      </m:ctrlPr>
                                    </m:sSubPr>
                                    <m:e>
                                      <m:r>
                                        <a:rPr lang="en-US" sz="1200" b="1" i="0" smtClean="0">
                                          <a:solidFill>
                                            <a:srgbClr val="FF0066"/>
                                          </a:solidFill>
                                          <a:latin typeface="Cambria Math"/>
                                        </a:rPr>
                                        <m:t>𝐓</m:t>
                                      </m:r>
                                    </m:e>
                                    <m:sub>
                                      <m:r>
                                        <a:rPr lang="en-US" sz="1200" b="1" i="0" smtClean="0">
                                          <a:solidFill>
                                            <a:srgbClr val="FF0066"/>
                                          </a:solidFill>
                                          <a:latin typeface="Cambria Math"/>
                                        </a:rPr>
                                        <m:t>𝟎</m:t>
                                      </m:r>
                                    </m:sub>
                                  </m:sSub>
                                </m:e>
                              </m:acc>
                            </m:oMath>
                          </a14:m>
                          <a:r>
                            <a:rPr lang="en-US" sz="1200" dirty="0">
                              <a:solidFill>
                                <a:sysClr val="windowText" lastClr="000000"/>
                              </a:solidFill>
                              <a:latin typeface="Verdana" pitchFamily="34" charset="0"/>
                              <a:ea typeface="Verdana" pitchFamily="34" charset="0"/>
                              <a:cs typeface="Verdana" pitchFamily="34" charset="0"/>
                            </a:rPr>
                            <a:t> will have higher priority than</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𝐆</m:t>
                                  </m:r>
                                  <m:sSub>
                                    <m:sSubPr>
                                      <m:ctrlPr>
                                        <a:rPr lang="en-US" sz="1200" b="1" i="1" smtClean="0">
                                          <a:solidFill>
                                            <a:srgbClr val="FF0066"/>
                                          </a:solidFill>
                                          <a:latin typeface="Cambria Math" panose="02040503050406030204" pitchFamily="18" charset="0"/>
                                        </a:rPr>
                                      </m:ctrlPr>
                                    </m:sSubPr>
                                    <m:e>
                                      <m:r>
                                        <a:rPr lang="en-US" sz="1200" b="1" i="0" smtClean="0">
                                          <a:solidFill>
                                            <a:srgbClr val="FF0066"/>
                                          </a:solidFill>
                                          <a:latin typeface="Cambria Math"/>
                                        </a:rPr>
                                        <m:t>𝐓</m:t>
                                      </m:r>
                                    </m:e>
                                    <m:sub>
                                      <m:r>
                                        <a:rPr lang="en-US" sz="1200" b="1" i="0" smtClean="0">
                                          <a:solidFill>
                                            <a:srgbClr val="FF0066"/>
                                          </a:solidFill>
                                          <a:latin typeface="Cambria Math"/>
                                        </a:rPr>
                                        <m:t>𝟏</m:t>
                                      </m:r>
                                    </m:sub>
                                  </m:sSub>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47" name="Table 46"/>
              <p:cNvGraphicFramePr>
                <a:graphicFrameLocks noGrp="1"/>
              </p:cNvGraphicFramePr>
              <p:nvPr>
                <p:extLst>
                  <p:ext uri="{D42A27DB-BD31-4B8C-83A1-F6EECF244321}">
                    <p14:modId xmlns:a14="http://schemas.microsoft.com/office/drawing/2010/main" xmlns="" xmlns:p14="http://schemas.microsoft.com/office/powerpoint/2010/main" val="3328042336"/>
                  </p:ext>
                </p:extLst>
              </p:nvPr>
            </p:nvGraphicFramePr>
            <p:xfrm>
              <a:off x="3385457" y="2133600"/>
              <a:ext cx="5529943" cy="1738122"/>
            </p:xfrm>
            <a:graphic>
              <a:graphicData uri="http://schemas.openxmlformats.org/drawingml/2006/table">
                <a:tbl>
                  <a:tblPr firstRow="1" bandRow="1">
                    <a:tableStyleId>{5C22544A-7EE6-4342-B048-85BDC9FD1C3A}</a:tableStyleId>
                  </a:tblPr>
                  <a:tblGrid>
                    <a:gridCol w="938115"/>
                    <a:gridCol w="4591828"/>
                  </a:tblGrid>
                  <a:tr h="1738122">
                    <a:tc>
                      <a:txBody>
                        <a:bodyPr/>
                        <a:lstStyle/>
                        <a:p>
                          <a:endParaRPr lang="en-US"/>
                        </a:p>
                      </a:txBody>
                      <a:tcPr>
                        <a:blipFill rotWithShape="1">
                          <a:blip r:embed="rId4"/>
                          <a:stretch>
                            <a:fillRect r="-489610" b="-351"/>
                          </a:stretch>
                        </a:blipFill>
                      </a:tcPr>
                    </a:tc>
                    <a:tc>
                      <a:txBody>
                        <a:bodyPr/>
                        <a:lstStyle/>
                        <a:p>
                          <a:endParaRPr lang="en-US"/>
                        </a:p>
                      </a:txBody>
                      <a:tcPr>
                        <a:blipFill rotWithShape="1">
                          <a:blip r:embed="rId4"/>
                          <a:stretch>
                            <a:fillRect l="-20424" b="-351"/>
                          </a:stretch>
                        </a:blipFill>
                      </a:tcPr>
                    </a:tc>
                  </a:tr>
                </a:tbl>
              </a:graphicData>
            </a:graphic>
          </p:graphicFrame>
        </mc:Fallback>
      </mc:AlternateContent>
      <p:pic>
        <p:nvPicPr>
          <p:cNvPr id="1026" name="Picture 2" descr="C:\Users\APARNA\Desktop\Microprocessor\8086_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 y="1847850"/>
            <a:ext cx="3202599" cy="417194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3" name="Table 12"/>
              <p:cNvGraphicFramePr>
                <a:graphicFrameLocks noGrp="1"/>
              </p:cNvGraphicFramePr>
              <p:nvPr>
                <p:extLst>
                  <p:ext uri="{D42A27DB-BD31-4B8C-83A1-F6EECF244321}">
                    <p14:modId xmlns:p14="http://schemas.microsoft.com/office/powerpoint/2010/main" val="4010108024"/>
                  </p:ext>
                </p:extLst>
              </p:nvPr>
            </p:nvGraphicFramePr>
            <p:xfrm>
              <a:off x="3385457" y="4144899"/>
              <a:ext cx="5529943" cy="2103501"/>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left"/>
                              </m:oMathParaPr>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𝐋𝐎𝐂𝐊</m:t>
                                    </m:r>
                                  </m:e>
                                </m:acc>
                              </m:oMath>
                            </m:oMathPara>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pPr algn="just"/>
                          <a:r>
                            <a:rPr lang="en-US" sz="1200" i="0" dirty="0">
                              <a:solidFill>
                                <a:sysClr val="windowText" lastClr="000000"/>
                              </a:solidFill>
                              <a:latin typeface="Verdana" pitchFamily="34" charset="0"/>
                              <a:ea typeface="Verdana" pitchFamily="34" charset="0"/>
                              <a:cs typeface="Verdana" pitchFamily="34" charset="0"/>
                            </a:rPr>
                            <a:t>An</a:t>
                          </a:r>
                          <a:r>
                            <a:rPr lang="en-US" sz="1200" i="0" baseline="0" dirty="0">
                              <a:solidFill>
                                <a:sysClr val="windowText" lastClr="000000"/>
                              </a:solidFill>
                              <a:latin typeface="Verdana" pitchFamily="34" charset="0"/>
                              <a:ea typeface="Verdana" pitchFamily="34" charset="0"/>
                              <a:cs typeface="Verdana" pitchFamily="34" charset="0"/>
                            </a:rPr>
                            <a:t> output signal activated by the LOCK prefix instruction.</a:t>
                          </a:r>
                        </a:p>
                        <a:p>
                          <a:pPr algn="just"/>
                          <a:endParaRPr lang="en-US" sz="1200" i="0" baseline="0" dirty="0">
                            <a:solidFill>
                              <a:sysClr val="windowText" lastClr="000000"/>
                            </a:solidFill>
                            <a:latin typeface="Verdana" pitchFamily="34" charset="0"/>
                            <a:ea typeface="Verdana" pitchFamily="34" charset="0"/>
                            <a:cs typeface="Verdana" pitchFamily="34" charset="0"/>
                          </a:endParaRPr>
                        </a:p>
                        <a:p>
                          <a:pPr algn="just"/>
                          <a:r>
                            <a:rPr lang="en-US" sz="1200" i="0" baseline="0" dirty="0">
                              <a:solidFill>
                                <a:sysClr val="windowText" lastClr="000000"/>
                              </a:solidFill>
                              <a:latin typeface="Verdana" pitchFamily="34" charset="0"/>
                              <a:ea typeface="Verdana" pitchFamily="34" charset="0"/>
                              <a:cs typeface="Verdana" pitchFamily="34" charset="0"/>
                            </a:rPr>
                            <a:t>Remains active until the completion of the instruction prefixed by LOCK.</a:t>
                          </a:r>
                        </a:p>
                        <a:p>
                          <a:pPr algn="just"/>
                          <a:endParaRPr lang="en-US" sz="1200" i="0" baseline="0" dirty="0">
                            <a:solidFill>
                              <a:sysClr val="windowText" lastClr="000000"/>
                            </a:solidFill>
                            <a:latin typeface="Verdana" pitchFamily="34" charset="0"/>
                            <a:ea typeface="Verdana" pitchFamily="34" charset="0"/>
                            <a:cs typeface="Verdana"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200" i="0" baseline="0" dirty="0">
                              <a:solidFill>
                                <a:sysClr val="windowText" lastClr="000000"/>
                              </a:solidFill>
                              <a:latin typeface="Verdana" pitchFamily="34" charset="0"/>
                              <a:ea typeface="Verdana" pitchFamily="34" charset="0"/>
                              <a:cs typeface="Verdana" pitchFamily="34" charset="0"/>
                            </a:rPr>
                            <a:t>The 8086 output low on the </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𝐋𝐎𝐂𝐊</m:t>
                                  </m:r>
                                </m:e>
                              </m:acc>
                            </m:oMath>
                          </a14:m>
                          <a:r>
                            <a:rPr lang="en-US" sz="1200" i="0" dirty="0">
                              <a:solidFill>
                                <a:sysClr val="windowText" lastClr="000000"/>
                              </a:solidFill>
                              <a:latin typeface="Verdana" pitchFamily="34" charset="0"/>
                              <a:ea typeface="Verdana" pitchFamily="34" charset="0"/>
                              <a:cs typeface="Verdana" pitchFamily="34" charset="0"/>
                            </a:rPr>
                            <a:t> pin while executing an instruction prefixed by LOCK to </a:t>
                          </a:r>
                          <a:r>
                            <a:rPr lang="en-US" sz="1200" i="0" u="sng" dirty="0">
                              <a:solidFill>
                                <a:sysClr val="windowText" lastClr="000000"/>
                              </a:solidFill>
                              <a:latin typeface="Verdana" pitchFamily="34" charset="0"/>
                              <a:ea typeface="Verdana" pitchFamily="34" charset="0"/>
                              <a:cs typeface="Verdana" pitchFamily="34" charset="0"/>
                            </a:rPr>
                            <a:t>prevent other bus masters from gaining control of the system bus.</a:t>
                          </a:r>
                        </a:p>
                        <a:p>
                          <a:endParaRPr lang="en-US" sz="1200" i="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13" name="Table 12"/>
              <p:cNvGraphicFramePr>
                <a:graphicFrameLocks noGrp="1"/>
              </p:cNvGraphicFramePr>
              <p:nvPr>
                <p:extLst>
                  <p:ext uri="{D42A27DB-BD31-4B8C-83A1-F6EECF244321}">
                    <p14:modId xmlns:a14="http://schemas.microsoft.com/office/drawing/2010/main" xmlns="" xmlns:p14="http://schemas.microsoft.com/office/powerpoint/2010/main" val="4010108024"/>
                  </p:ext>
                </p:extLst>
              </p:nvPr>
            </p:nvGraphicFramePr>
            <p:xfrm>
              <a:off x="3385457" y="4144899"/>
              <a:ext cx="5529943" cy="2103501"/>
            </p:xfrm>
            <a:graphic>
              <a:graphicData uri="http://schemas.openxmlformats.org/drawingml/2006/table">
                <a:tbl>
                  <a:tblPr firstRow="1" bandRow="1">
                    <a:tableStyleId>{5C22544A-7EE6-4342-B048-85BDC9FD1C3A}</a:tableStyleId>
                  </a:tblPr>
                  <a:tblGrid>
                    <a:gridCol w="938115"/>
                    <a:gridCol w="4591828"/>
                  </a:tblGrid>
                  <a:tr h="2103501">
                    <a:tc>
                      <a:txBody>
                        <a:bodyPr/>
                        <a:lstStyle/>
                        <a:p>
                          <a:endParaRPr lang="en-US"/>
                        </a:p>
                      </a:txBody>
                      <a:tcPr>
                        <a:blipFill rotWithShape="1">
                          <a:blip r:embed="rId6"/>
                          <a:stretch>
                            <a:fillRect t="-290" r="-489610"/>
                          </a:stretch>
                        </a:blipFill>
                      </a:tcPr>
                    </a:tc>
                    <a:tc>
                      <a:txBody>
                        <a:bodyPr/>
                        <a:lstStyle/>
                        <a:p>
                          <a:endParaRPr lang="en-US"/>
                        </a:p>
                      </a:txBody>
                      <a:tcPr>
                        <a:blipFill rotWithShape="1">
                          <a:blip r:embed="rId6"/>
                          <a:stretch>
                            <a:fillRect l="-20424" t="-290"/>
                          </a:stretch>
                        </a:blipFill>
                      </a:tcPr>
                    </a:tc>
                  </a:tr>
                </a:tbl>
              </a:graphicData>
            </a:graphic>
          </p:graphicFrame>
        </mc:Fallback>
      </mc:AlternateContent>
      <p:sp>
        <p:nvSpPr>
          <p:cNvPr id="18" name="Rectangle 17"/>
          <p:cNvSpPr/>
          <p:nvPr/>
        </p:nvSpPr>
        <p:spPr>
          <a:xfrm>
            <a:off x="5791456" y="188879"/>
            <a:ext cx="2895344" cy="338554"/>
          </a:xfrm>
          <a:prstGeom prst="rect">
            <a:avLst/>
          </a:prstGeom>
          <a:solidFill>
            <a:srgbClr val="FFC000"/>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Maximum mode signals</a:t>
            </a:r>
          </a:p>
        </p:txBody>
      </p:sp>
    </p:spTree>
    <p:extLst>
      <p:ext uri="{BB962C8B-B14F-4D97-AF65-F5344CB8AC3E}">
        <p14:creationId xmlns:p14="http://schemas.microsoft.com/office/powerpoint/2010/main" val="424590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 presetClass="exit"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hidden"/>
                                      </p:to>
                                    </p:set>
                                  </p:childTnLst>
                                </p:cTn>
                              </p:par>
                              <p:par>
                                <p:cTn id="10" presetID="10"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196152" y="2034808"/>
            <a:ext cx="1385248" cy="93699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2196152" y="1779896"/>
            <a:ext cx="1385248" cy="25491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6200" y="1828800"/>
            <a:ext cx="1205552" cy="3311856"/>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Pins and Signals</a:t>
            </a:r>
          </a:p>
        </p:txBody>
      </p:sp>
      <p:sp>
        <p:nvSpPr>
          <p:cNvPr id="44" name="Slide Number Placeholder 43"/>
          <p:cNvSpPr>
            <a:spLocks noGrp="1"/>
          </p:cNvSpPr>
          <p:nvPr>
            <p:ph type="sldNum" sz="quarter" idx="12"/>
          </p:nvPr>
        </p:nvSpPr>
        <p:spPr/>
        <p:txBody>
          <a:bodyPr/>
          <a:lstStyle/>
          <a:p>
            <a:fld id="{85E6815B-E59C-4D87-B1F6-ECBDD22AF1DC}" type="slidenum">
              <a:rPr lang="en-US" smtClean="0"/>
              <a:pPr/>
              <a:t>2</a:t>
            </a:fld>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r="32350"/>
          <a:stretch/>
        </p:blipFill>
        <p:spPr bwMode="auto">
          <a:xfrm>
            <a:off x="228600" y="1524000"/>
            <a:ext cx="4191000" cy="4531232"/>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p:cNvSpPr/>
          <p:nvPr/>
        </p:nvSpPr>
        <p:spPr>
          <a:xfrm>
            <a:off x="5791456" y="188879"/>
            <a:ext cx="2077813" cy="338554"/>
          </a:xfrm>
          <a:prstGeom prst="rect">
            <a:avLst/>
          </a:prstGeom>
          <a:solidFill>
            <a:srgbClr val="99CCFF"/>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Common signals</a:t>
            </a:r>
          </a:p>
        </p:txBody>
      </p:sp>
      <p:sp>
        <p:nvSpPr>
          <p:cNvPr id="47" name="Rectangle 46"/>
          <p:cNvSpPr/>
          <p:nvPr/>
        </p:nvSpPr>
        <p:spPr>
          <a:xfrm>
            <a:off x="4648200" y="800993"/>
            <a:ext cx="4343400" cy="3293209"/>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AD</a:t>
            </a:r>
            <a:r>
              <a:rPr lang="en-US" b="1" baseline="-25000" dirty="0">
                <a:latin typeface="Verdana" pitchFamily="34" charset="0"/>
                <a:ea typeface="Verdana" pitchFamily="34" charset="0"/>
                <a:cs typeface="Verdana" pitchFamily="34" charset="0"/>
              </a:rPr>
              <a:t>0</a:t>
            </a:r>
            <a:r>
              <a:rPr lang="en-US" b="1" dirty="0">
                <a:latin typeface="Verdana" pitchFamily="34" charset="0"/>
                <a:ea typeface="Verdana" pitchFamily="34" charset="0"/>
                <a:cs typeface="Verdana" pitchFamily="34" charset="0"/>
              </a:rPr>
              <a:t>-AD</a:t>
            </a:r>
            <a:r>
              <a:rPr lang="en-US" b="1" baseline="-25000" dirty="0">
                <a:latin typeface="Verdana" pitchFamily="34" charset="0"/>
                <a:ea typeface="Verdana" pitchFamily="34" charset="0"/>
                <a:cs typeface="Verdana" pitchFamily="34" charset="0"/>
              </a:rPr>
              <a:t>15</a:t>
            </a:r>
            <a:r>
              <a:rPr lang="en-US" b="1" dirty="0">
                <a:latin typeface="Verdana" pitchFamily="34" charset="0"/>
                <a:ea typeface="Verdana" pitchFamily="34" charset="0"/>
                <a:cs typeface="Verdana" pitchFamily="34" charset="0"/>
              </a:rPr>
              <a:t> (Bidirectional)</a:t>
            </a:r>
            <a:r>
              <a:rPr lang="en-US" dirty="0">
                <a:latin typeface="Verdana" pitchFamily="34" charset="0"/>
                <a:ea typeface="Verdana" pitchFamily="34" charset="0"/>
                <a:cs typeface="Verdana" pitchFamily="34" charset="0"/>
              </a:rPr>
              <a:t> </a:t>
            </a:r>
            <a:endParaRPr lang="en-US" b="1" dirty="0">
              <a:latin typeface="Verdana" pitchFamily="34" charset="0"/>
              <a:ea typeface="Verdana" pitchFamily="34" charset="0"/>
              <a:cs typeface="Verdana" pitchFamily="34" charset="0"/>
            </a:endParaRPr>
          </a:p>
          <a:p>
            <a:pPr algn="just"/>
            <a:endParaRPr lang="en-US" b="1" dirty="0">
              <a:latin typeface="Verdana" pitchFamily="34" charset="0"/>
              <a:ea typeface="Verdana" pitchFamily="34" charset="0"/>
              <a:cs typeface="Verdana" pitchFamily="34" charset="0"/>
            </a:endParaRPr>
          </a:p>
          <a:p>
            <a:pPr algn="ctr"/>
            <a:r>
              <a:rPr lang="en-US" sz="1600" b="1" dirty="0">
                <a:solidFill>
                  <a:srgbClr val="FF0066"/>
                </a:solidFill>
                <a:latin typeface="Verdana" pitchFamily="34" charset="0"/>
                <a:ea typeface="Verdana" pitchFamily="34" charset="0"/>
                <a:cs typeface="Verdana" pitchFamily="34" charset="0"/>
              </a:rPr>
              <a:t>Address/Data bus</a:t>
            </a:r>
          </a:p>
          <a:p>
            <a:pPr algn="just"/>
            <a:endParaRPr lang="en-US" sz="1600"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Low order address bus; these are multiplexed with data. </a:t>
            </a: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When AD lines are used to transmit memory address the symbol A is used instead of AD, for example A</a:t>
            </a:r>
            <a:r>
              <a:rPr lang="en-US" sz="1400" b="1" baseline="-25000" dirty="0">
                <a:latin typeface="Verdana" pitchFamily="34" charset="0"/>
                <a:ea typeface="Verdana" pitchFamily="34" charset="0"/>
                <a:cs typeface="Verdana" pitchFamily="34" charset="0"/>
              </a:rPr>
              <a:t>0</a:t>
            </a:r>
            <a:r>
              <a:rPr lang="en-US" sz="1400" b="1" dirty="0">
                <a:latin typeface="Verdana" pitchFamily="34" charset="0"/>
                <a:ea typeface="Verdana" pitchFamily="34" charset="0"/>
                <a:cs typeface="Verdana" pitchFamily="34" charset="0"/>
              </a:rPr>
              <a:t>-A</a:t>
            </a:r>
            <a:r>
              <a:rPr lang="en-US" sz="1400" b="1" baseline="-25000" dirty="0">
                <a:latin typeface="Verdana" pitchFamily="34" charset="0"/>
                <a:ea typeface="Verdana" pitchFamily="34" charset="0"/>
                <a:cs typeface="Verdana" pitchFamily="34" charset="0"/>
              </a:rPr>
              <a:t>15</a:t>
            </a:r>
            <a:r>
              <a:rPr lang="en-US" sz="1400" b="1" dirty="0">
                <a:latin typeface="Verdana" pitchFamily="34" charset="0"/>
                <a:ea typeface="Verdana" pitchFamily="34" charset="0"/>
                <a:cs typeface="Verdana" pitchFamily="34" charset="0"/>
              </a:rPr>
              <a:t>. </a:t>
            </a: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When data are transmitted over AD lines the symbol D is used in place of AD, for example D</a:t>
            </a:r>
            <a:r>
              <a:rPr lang="en-US" sz="1400" b="1" baseline="-25000" dirty="0">
                <a:latin typeface="Verdana" pitchFamily="34" charset="0"/>
                <a:ea typeface="Verdana" pitchFamily="34" charset="0"/>
                <a:cs typeface="Verdana" pitchFamily="34" charset="0"/>
              </a:rPr>
              <a:t>0</a:t>
            </a:r>
            <a:r>
              <a:rPr lang="en-US" sz="1400" b="1" dirty="0">
                <a:latin typeface="Verdana" pitchFamily="34" charset="0"/>
                <a:ea typeface="Verdana" pitchFamily="34" charset="0"/>
                <a:cs typeface="Verdana" pitchFamily="34" charset="0"/>
              </a:rPr>
              <a:t>-D</a:t>
            </a:r>
            <a:r>
              <a:rPr lang="en-US" sz="1400" b="1" baseline="-25000" dirty="0">
                <a:latin typeface="Verdana" pitchFamily="34" charset="0"/>
                <a:ea typeface="Verdana" pitchFamily="34" charset="0"/>
                <a:cs typeface="Verdana" pitchFamily="34" charset="0"/>
              </a:rPr>
              <a:t>7</a:t>
            </a:r>
            <a:r>
              <a:rPr lang="en-US" sz="1400" b="1" dirty="0">
                <a:latin typeface="Verdana" pitchFamily="34" charset="0"/>
                <a:ea typeface="Verdana" pitchFamily="34" charset="0"/>
                <a:cs typeface="Verdana" pitchFamily="34" charset="0"/>
              </a:rPr>
              <a:t>, D</a:t>
            </a:r>
            <a:r>
              <a:rPr lang="en-US" sz="1400" b="1" baseline="-25000" dirty="0">
                <a:latin typeface="Verdana" pitchFamily="34" charset="0"/>
                <a:ea typeface="Verdana" pitchFamily="34" charset="0"/>
                <a:cs typeface="Verdana" pitchFamily="34" charset="0"/>
              </a:rPr>
              <a:t>8</a:t>
            </a:r>
            <a:r>
              <a:rPr lang="en-US" sz="1400" b="1" dirty="0">
                <a:latin typeface="Verdana" pitchFamily="34" charset="0"/>
                <a:ea typeface="Verdana" pitchFamily="34" charset="0"/>
                <a:cs typeface="Verdana" pitchFamily="34" charset="0"/>
              </a:rPr>
              <a:t>-D</a:t>
            </a:r>
            <a:r>
              <a:rPr lang="en-US" sz="1400" b="1" baseline="-25000" dirty="0">
                <a:latin typeface="Verdana" pitchFamily="34" charset="0"/>
                <a:ea typeface="Verdana" pitchFamily="34" charset="0"/>
                <a:cs typeface="Verdana" pitchFamily="34" charset="0"/>
              </a:rPr>
              <a:t>15</a:t>
            </a:r>
            <a:r>
              <a:rPr lang="en-US" sz="1400" b="1" dirty="0">
                <a:latin typeface="Verdana" pitchFamily="34" charset="0"/>
                <a:ea typeface="Verdana" pitchFamily="34" charset="0"/>
                <a:cs typeface="Verdana" pitchFamily="34" charset="0"/>
              </a:rPr>
              <a:t> or D</a:t>
            </a:r>
            <a:r>
              <a:rPr lang="en-US" sz="1400" b="1" baseline="-25000" dirty="0">
                <a:latin typeface="Verdana" pitchFamily="34" charset="0"/>
                <a:ea typeface="Verdana" pitchFamily="34" charset="0"/>
                <a:cs typeface="Verdana" pitchFamily="34" charset="0"/>
              </a:rPr>
              <a:t>0</a:t>
            </a:r>
            <a:r>
              <a:rPr lang="en-US" sz="1400" b="1" dirty="0">
                <a:latin typeface="Verdana" pitchFamily="34" charset="0"/>
                <a:ea typeface="Verdana" pitchFamily="34" charset="0"/>
                <a:cs typeface="Verdana" pitchFamily="34" charset="0"/>
              </a:rPr>
              <a:t>-D</a:t>
            </a:r>
            <a:r>
              <a:rPr lang="en-US" sz="1400" b="1" baseline="-25000" dirty="0">
                <a:latin typeface="Verdana" pitchFamily="34" charset="0"/>
                <a:ea typeface="Verdana" pitchFamily="34" charset="0"/>
                <a:cs typeface="Verdana" pitchFamily="34" charset="0"/>
              </a:rPr>
              <a:t>15</a:t>
            </a:r>
            <a:r>
              <a:rPr lang="en-US" sz="1400" b="1" dirty="0">
                <a:latin typeface="Verdana" pitchFamily="34" charset="0"/>
                <a:ea typeface="Verdana" pitchFamily="34" charset="0"/>
                <a:cs typeface="Verdana" pitchFamily="34" charset="0"/>
              </a:rPr>
              <a:t>.</a:t>
            </a:r>
          </a:p>
        </p:txBody>
      </p:sp>
      <p:sp>
        <p:nvSpPr>
          <p:cNvPr id="10" name="Rectangle 9"/>
          <p:cNvSpPr/>
          <p:nvPr/>
        </p:nvSpPr>
        <p:spPr>
          <a:xfrm>
            <a:off x="4648200" y="5109627"/>
            <a:ext cx="4343400" cy="1046440"/>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A</a:t>
            </a:r>
            <a:r>
              <a:rPr lang="en-US" b="1" baseline="-25000" dirty="0">
                <a:latin typeface="Verdana" pitchFamily="34" charset="0"/>
                <a:ea typeface="Verdana" pitchFamily="34" charset="0"/>
                <a:cs typeface="Verdana" pitchFamily="34" charset="0"/>
              </a:rPr>
              <a:t>16</a:t>
            </a:r>
            <a:r>
              <a:rPr lang="en-US" b="1" dirty="0">
                <a:latin typeface="Verdana" pitchFamily="34" charset="0"/>
                <a:ea typeface="Verdana" pitchFamily="34" charset="0"/>
                <a:cs typeface="Verdana" pitchFamily="34" charset="0"/>
              </a:rPr>
              <a:t>/S</a:t>
            </a:r>
            <a:r>
              <a:rPr lang="en-US" b="1" baseline="-25000" dirty="0">
                <a:latin typeface="Verdana" pitchFamily="34" charset="0"/>
                <a:ea typeface="Verdana" pitchFamily="34" charset="0"/>
                <a:cs typeface="Verdana" pitchFamily="34" charset="0"/>
              </a:rPr>
              <a:t>3</a:t>
            </a:r>
            <a:r>
              <a:rPr lang="en-US" b="1" dirty="0">
                <a:latin typeface="Verdana" pitchFamily="34" charset="0"/>
                <a:ea typeface="Verdana" pitchFamily="34" charset="0"/>
                <a:cs typeface="Verdana" pitchFamily="34" charset="0"/>
              </a:rPr>
              <a:t>, A</a:t>
            </a:r>
            <a:r>
              <a:rPr lang="en-US" b="1" baseline="-25000" dirty="0">
                <a:latin typeface="Verdana" pitchFamily="34" charset="0"/>
                <a:ea typeface="Verdana" pitchFamily="34" charset="0"/>
                <a:cs typeface="Verdana" pitchFamily="34" charset="0"/>
              </a:rPr>
              <a:t>17</a:t>
            </a:r>
            <a:r>
              <a:rPr lang="en-US" b="1" dirty="0">
                <a:latin typeface="Verdana" pitchFamily="34" charset="0"/>
                <a:ea typeface="Verdana" pitchFamily="34" charset="0"/>
                <a:cs typeface="Verdana" pitchFamily="34" charset="0"/>
              </a:rPr>
              <a:t>/S</a:t>
            </a:r>
            <a:r>
              <a:rPr lang="en-US" b="1" baseline="-25000" dirty="0">
                <a:latin typeface="Verdana" pitchFamily="34" charset="0"/>
                <a:ea typeface="Verdana" pitchFamily="34" charset="0"/>
                <a:cs typeface="Verdana" pitchFamily="34" charset="0"/>
              </a:rPr>
              <a:t>4</a:t>
            </a:r>
            <a:r>
              <a:rPr lang="en-US" b="1" dirty="0">
                <a:latin typeface="Verdana" pitchFamily="34" charset="0"/>
                <a:ea typeface="Verdana" pitchFamily="34" charset="0"/>
                <a:cs typeface="Verdana" pitchFamily="34" charset="0"/>
              </a:rPr>
              <a:t>, A</a:t>
            </a:r>
            <a:r>
              <a:rPr lang="en-US" b="1" baseline="-25000" dirty="0">
                <a:latin typeface="Verdana" pitchFamily="34" charset="0"/>
                <a:ea typeface="Verdana" pitchFamily="34" charset="0"/>
                <a:cs typeface="Verdana" pitchFamily="34" charset="0"/>
              </a:rPr>
              <a:t>18</a:t>
            </a:r>
            <a:r>
              <a:rPr lang="en-US" b="1" dirty="0">
                <a:latin typeface="Verdana" pitchFamily="34" charset="0"/>
                <a:ea typeface="Verdana" pitchFamily="34" charset="0"/>
                <a:cs typeface="Verdana" pitchFamily="34" charset="0"/>
              </a:rPr>
              <a:t>/S</a:t>
            </a:r>
            <a:r>
              <a:rPr lang="en-US" b="1" baseline="-25000" dirty="0">
                <a:latin typeface="Verdana" pitchFamily="34" charset="0"/>
                <a:ea typeface="Verdana" pitchFamily="34" charset="0"/>
                <a:cs typeface="Verdana" pitchFamily="34" charset="0"/>
              </a:rPr>
              <a:t>5</a:t>
            </a:r>
            <a:r>
              <a:rPr lang="en-US" b="1" dirty="0">
                <a:latin typeface="Verdana" pitchFamily="34" charset="0"/>
                <a:ea typeface="Verdana" pitchFamily="34" charset="0"/>
                <a:cs typeface="Verdana" pitchFamily="34" charset="0"/>
              </a:rPr>
              <a:t>, A</a:t>
            </a:r>
            <a:r>
              <a:rPr lang="en-US" b="1" baseline="-25000" dirty="0">
                <a:latin typeface="Verdana" pitchFamily="34" charset="0"/>
                <a:ea typeface="Verdana" pitchFamily="34" charset="0"/>
                <a:cs typeface="Verdana" pitchFamily="34" charset="0"/>
              </a:rPr>
              <a:t>19</a:t>
            </a:r>
            <a:r>
              <a:rPr lang="en-US" b="1" dirty="0">
                <a:latin typeface="Verdana" pitchFamily="34" charset="0"/>
                <a:ea typeface="Verdana" pitchFamily="34" charset="0"/>
                <a:cs typeface="Verdana" pitchFamily="34" charset="0"/>
              </a:rPr>
              <a:t>/S</a:t>
            </a:r>
            <a:r>
              <a:rPr lang="en-US" b="1" baseline="-25000" dirty="0">
                <a:latin typeface="Verdana" pitchFamily="34" charset="0"/>
                <a:ea typeface="Verdana" pitchFamily="34" charset="0"/>
                <a:cs typeface="Verdana" pitchFamily="34" charset="0"/>
              </a:rPr>
              <a:t>6</a:t>
            </a:r>
            <a:r>
              <a:rPr lang="en-US" dirty="0">
                <a:latin typeface="Verdana" pitchFamily="34" charset="0"/>
                <a:ea typeface="Verdana" pitchFamily="34" charset="0"/>
                <a:cs typeface="Verdana" pitchFamily="34" charset="0"/>
              </a:rPr>
              <a:t> </a:t>
            </a:r>
          </a:p>
          <a:p>
            <a:pPr algn="ctr"/>
            <a:endParaRPr lang="en-US" sz="16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High order address bus. These are multiplexed with status signals</a:t>
            </a:r>
          </a:p>
        </p:txBody>
      </p:sp>
    </p:spTree>
    <p:extLst>
      <p:ext uri="{BB962C8B-B14F-4D97-AF65-F5344CB8AC3E}">
        <p14:creationId xmlns:p14="http://schemas.microsoft.com/office/powerpoint/2010/main" val="208864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8" grpId="0" animBg="1"/>
      <p:bldP spid="48" grpId="1" animBg="1"/>
      <p:bldP spid="45" grpId="0" animBg="1"/>
      <p:bldP spid="45" grpId="1" animBg="1"/>
      <p:bldP spid="47"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2196152" y="2918192"/>
            <a:ext cx="1385248" cy="25491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Pins and Signals</a:t>
            </a:r>
          </a:p>
        </p:txBody>
      </p:sp>
      <p:sp>
        <p:nvSpPr>
          <p:cNvPr id="44" name="Slide Number Placeholder 43"/>
          <p:cNvSpPr>
            <a:spLocks noGrp="1"/>
          </p:cNvSpPr>
          <p:nvPr>
            <p:ph type="sldNum" sz="quarter" idx="12"/>
          </p:nvPr>
        </p:nvSpPr>
        <p:spPr/>
        <p:txBody>
          <a:bodyPr/>
          <a:lstStyle/>
          <a:p>
            <a:fld id="{85E6815B-E59C-4D87-B1F6-ECBDD22AF1DC}" type="slidenum">
              <a:rPr lang="en-US" smtClean="0"/>
              <a:pPr/>
              <a:t>3</a:t>
            </a:fld>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r="32350"/>
          <a:stretch/>
        </p:blipFill>
        <p:spPr bwMode="auto">
          <a:xfrm>
            <a:off x="228600" y="1524000"/>
            <a:ext cx="4191000" cy="4531232"/>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p:cNvSpPr/>
          <p:nvPr/>
        </p:nvSpPr>
        <p:spPr>
          <a:xfrm>
            <a:off x="5791456" y="188879"/>
            <a:ext cx="2077813" cy="338554"/>
          </a:xfrm>
          <a:prstGeom prst="rect">
            <a:avLst/>
          </a:prstGeom>
          <a:solidFill>
            <a:srgbClr val="99CCFF"/>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Common signals</a:t>
            </a:r>
          </a:p>
        </p:txBody>
      </p:sp>
      <p:sp>
        <p:nvSpPr>
          <p:cNvPr id="47" name="Rectangle 46"/>
          <p:cNvSpPr/>
          <p:nvPr/>
        </p:nvSpPr>
        <p:spPr>
          <a:xfrm>
            <a:off x="4648200" y="800993"/>
            <a:ext cx="4343400" cy="2215991"/>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BHE (Active Low)/S</a:t>
            </a:r>
            <a:r>
              <a:rPr lang="en-US" b="1" baseline="-25000" dirty="0">
                <a:latin typeface="Verdana" pitchFamily="34" charset="0"/>
                <a:ea typeface="Verdana" pitchFamily="34" charset="0"/>
                <a:cs typeface="Verdana" pitchFamily="34" charset="0"/>
              </a:rPr>
              <a:t>7</a:t>
            </a:r>
            <a:r>
              <a:rPr lang="en-US" b="1" dirty="0">
                <a:latin typeface="Verdana" pitchFamily="34" charset="0"/>
                <a:ea typeface="Verdana" pitchFamily="34" charset="0"/>
                <a:cs typeface="Verdana" pitchFamily="34" charset="0"/>
              </a:rPr>
              <a:t> (Output)  </a:t>
            </a:r>
          </a:p>
          <a:p>
            <a:pPr algn="ctr"/>
            <a:endParaRPr lang="en-US" sz="1600" b="1" dirty="0">
              <a:solidFill>
                <a:srgbClr val="FF0066"/>
              </a:solidFill>
              <a:latin typeface="Verdana" pitchFamily="34" charset="0"/>
              <a:ea typeface="Verdana" pitchFamily="34" charset="0"/>
              <a:cs typeface="Verdana" pitchFamily="34" charset="0"/>
            </a:endParaRPr>
          </a:p>
          <a:p>
            <a:pPr algn="ctr"/>
            <a:r>
              <a:rPr lang="en-US" sz="1600" b="1" dirty="0">
                <a:solidFill>
                  <a:srgbClr val="FF0066"/>
                </a:solidFill>
                <a:latin typeface="Verdana" pitchFamily="34" charset="0"/>
                <a:ea typeface="Verdana" pitchFamily="34" charset="0"/>
                <a:cs typeface="Verdana" pitchFamily="34" charset="0"/>
              </a:rPr>
              <a:t>Bus High Enable/Status </a:t>
            </a:r>
          </a:p>
          <a:p>
            <a:pPr algn="just"/>
            <a:endParaRPr lang="en-US"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It is used to enable data onto the most significant half of data bus, D</a:t>
            </a:r>
            <a:r>
              <a:rPr lang="en-US" sz="1400" b="1" baseline="-25000" dirty="0">
                <a:latin typeface="Verdana" pitchFamily="34" charset="0"/>
                <a:ea typeface="Verdana" pitchFamily="34" charset="0"/>
                <a:cs typeface="Verdana" pitchFamily="34" charset="0"/>
              </a:rPr>
              <a:t>8</a:t>
            </a:r>
            <a:r>
              <a:rPr lang="en-US" sz="1400" b="1" dirty="0">
                <a:latin typeface="Verdana" pitchFamily="34" charset="0"/>
                <a:ea typeface="Verdana" pitchFamily="34" charset="0"/>
                <a:cs typeface="Verdana" pitchFamily="34" charset="0"/>
              </a:rPr>
              <a:t>-D</a:t>
            </a:r>
            <a:r>
              <a:rPr lang="en-US" sz="1400" b="1" baseline="-25000" dirty="0">
                <a:latin typeface="Verdana" pitchFamily="34" charset="0"/>
                <a:ea typeface="Verdana" pitchFamily="34" charset="0"/>
                <a:cs typeface="Verdana" pitchFamily="34" charset="0"/>
              </a:rPr>
              <a:t>15</a:t>
            </a:r>
            <a:r>
              <a:rPr lang="en-US" sz="1400" b="1" dirty="0">
                <a:latin typeface="Verdana" pitchFamily="34" charset="0"/>
                <a:ea typeface="Verdana" pitchFamily="34" charset="0"/>
                <a:cs typeface="Verdana" pitchFamily="34" charset="0"/>
              </a:rPr>
              <a:t>. 8-bit device connected to upper half of the data bus use BHE (Active Low) signal. It is multiplexed with status signal S</a:t>
            </a:r>
            <a:r>
              <a:rPr lang="en-US" sz="1400" b="1" baseline="-25000" dirty="0">
                <a:latin typeface="Verdana" pitchFamily="34" charset="0"/>
                <a:ea typeface="Verdana" pitchFamily="34" charset="0"/>
                <a:cs typeface="Verdana" pitchFamily="34" charset="0"/>
              </a:rPr>
              <a:t>7</a:t>
            </a:r>
            <a:r>
              <a:rPr lang="en-US" sz="1400" b="1" dirty="0">
                <a:latin typeface="Verdana" pitchFamily="34" charset="0"/>
                <a:ea typeface="Verdana" pitchFamily="34" charset="0"/>
                <a:cs typeface="Verdana" pitchFamily="34" charset="0"/>
              </a:rPr>
              <a:t>. </a:t>
            </a:r>
          </a:p>
        </p:txBody>
      </p:sp>
      <p:sp>
        <p:nvSpPr>
          <p:cNvPr id="10" name="Rectangle 9"/>
          <p:cNvSpPr/>
          <p:nvPr/>
        </p:nvSpPr>
        <p:spPr>
          <a:xfrm>
            <a:off x="4648200" y="3276362"/>
            <a:ext cx="4343400" cy="1600438"/>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 MN/ MX  </a:t>
            </a:r>
          </a:p>
          <a:p>
            <a:pPr algn="ctr"/>
            <a:endParaRPr lang="en-US" b="1" dirty="0">
              <a:latin typeface="Verdana" pitchFamily="34" charset="0"/>
              <a:ea typeface="Verdana" pitchFamily="34" charset="0"/>
              <a:cs typeface="Verdana" pitchFamily="34" charset="0"/>
            </a:endParaRPr>
          </a:p>
          <a:p>
            <a:pPr algn="ctr"/>
            <a:r>
              <a:rPr lang="en-US" sz="1600" b="1" dirty="0">
                <a:solidFill>
                  <a:srgbClr val="FF0066"/>
                </a:solidFill>
                <a:latin typeface="Verdana" pitchFamily="34" charset="0"/>
                <a:ea typeface="Verdana" pitchFamily="34" charset="0"/>
                <a:cs typeface="Verdana" pitchFamily="34" charset="0"/>
              </a:rPr>
              <a:t>MINIMUM / MAXIMUM </a:t>
            </a:r>
          </a:p>
          <a:p>
            <a:endParaRPr lang="en-US"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This pin signal indicates  what mode the processor is to operate in. </a:t>
            </a:r>
          </a:p>
        </p:txBody>
      </p:sp>
      <p:sp>
        <p:nvSpPr>
          <p:cNvPr id="14" name="Rectangle 13"/>
          <p:cNvSpPr/>
          <p:nvPr/>
        </p:nvSpPr>
        <p:spPr>
          <a:xfrm>
            <a:off x="4648200" y="5108138"/>
            <a:ext cx="4343400" cy="1292662"/>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 RD (Read) (Active Low) </a:t>
            </a:r>
          </a:p>
          <a:p>
            <a:pPr algn="ctr"/>
            <a:endParaRPr lang="en-US" dirty="0">
              <a:latin typeface="Verdana" pitchFamily="34" charset="0"/>
              <a:ea typeface="Verdana" pitchFamily="34" charset="0"/>
              <a:cs typeface="Verdana" pitchFamily="34" charset="0"/>
            </a:endParaRPr>
          </a:p>
          <a:p>
            <a:pPr algn="ctr"/>
            <a:r>
              <a:rPr lang="en-US" sz="1400" b="1" dirty="0">
                <a:latin typeface="Verdana" pitchFamily="34" charset="0"/>
                <a:ea typeface="Verdana" pitchFamily="34" charset="0"/>
                <a:cs typeface="Verdana" pitchFamily="34" charset="0"/>
              </a:rPr>
              <a:t>The signal is used for read operation. </a:t>
            </a:r>
          </a:p>
          <a:p>
            <a:pPr algn="ctr"/>
            <a:r>
              <a:rPr lang="en-US" sz="1400" b="1" dirty="0">
                <a:latin typeface="Verdana" pitchFamily="34" charset="0"/>
                <a:ea typeface="Verdana" pitchFamily="34" charset="0"/>
                <a:cs typeface="Verdana" pitchFamily="34" charset="0"/>
              </a:rPr>
              <a:t>It is an output signal. </a:t>
            </a:r>
          </a:p>
          <a:p>
            <a:pPr algn="ctr"/>
            <a:r>
              <a:rPr lang="en-US" sz="1400" b="1" dirty="0">
                <a:latin typeface="Verdana" pitchFamily="34" charset="0"/>
                <a:ea typeface="Verdana" pitchFamily="34" charset="0"/>
                <a:cs typeface="Verdana" pitchFamily="34" charset="0"/>
              </a:rPr>
              <a:t>It is active when low.</a:t>
            </a:r>
          </a:p>
        </p:txBody>
      </p:sp>
    </p:spTree>
    <p:extLst>
      <p:ext uri="{BB962C8B-B14F-4D97-AF65-F5344CB8AC3E}">
        <p14:creationId xmlns:p14="http://schemas.microsoft.com/office/powerpoint/2010/main" val="237827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1" nodeType="clickEffect">
                                  <p:stCondLst>
                                    <p:cond delay="0"/>
                                  </p:stCondLst>
                                  <p:childTnLst>
                                    <p:animMotion origin="layout" path="M 1.38889E-6 -7.67808E-7 L 1.38889E-6 0.03377 " pathEditMode="relative" rAng="0" ptsTypes="AA">
                                      <p:cBhvr>
                                        <p:cTn id="14" dur="500" fill="hold"/>
                                        <p:tgtEl>
                                          <p:spTgt spid="48"/>
                                        </p:tgtEl>
                                        <p:attrNameLst>
                                          <p:attrName>ppt_x</p:attrName>
                                          <p:attrName>ppt_y</p:attrName>
                                        </p:attrNameLst>
                                      </p:cBhvr>
                                      <p:rCtr x="0" y="1688"/>
                                    </p:animMotion>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2" nodeType="clickEffect">
                                  <p:stCondLst>
                                    <p:cond delay="0"/>
                                  </p:stCondLst>
                                  <p:childTnLst>
                                    <p:animMotion origin="layout" path="M 1.38889E-6 0.03377 L 1.38889E-6 0.06707 " pathEditMode="relative" rAng="0" ptsTypes="AA">
                                      <p:cBhvr>
                                        <p:cTn id="21" dur="500" fill="hold"/>
                                        <p:tgtEl>
                                          <p:spTgt spid="48"/>
                                        </p:tgtEl>
                                        <p:attrNameLst>
                                          <p:attrName>ppt_x</p:attrName>
                                          <p:attrName>ppt_y</p:attrName>
                                        </p:attrNameLst>
                                      </p:cBhvr>
                                      <p:rCtr x="0" y="1665"/>
                                    </p:animMotion>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7" grpId="0" animBg="1"/>
      <p:bldP spid="10"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2196152" y="3340136"/>
            <a:ext cx="1385248" cy="25491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Pins and Signals</a:t>
            </a:r>
          </a:p>
        </p:txBody>
      </p:sp>
      <p:sp>
        <p:nvSpPr>
          <p:cNvPr id="44" name="Slide Number Placeholder 43"/>
          <p:cNvSpPr>
            <a:spLocks noGrp="1"/>
          </p:cNvSpPr>
          <p:nvPr>
            <p:ph type="sldNum" sz="quarter" idx="12"/>
          </p:nvPr>
        </p:nvSpPr>
        <p:spPr/>
        <p:txBody>
          <a:bodyPr/>
          <a:lstStyle/>
          <a:p>
            <a:fld id="{85E6815B-E59C-4D87-B1F6-ECBDD22AF1DC}" type="slidenum">
              <a:rPr lang="en-US" smtClean="0"/>
              <a:pPr/>
              <a:t>4</a:t>
            </a:fld>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r="32350"/>
          <a:stretch/>
        </p:blipFill>
        <p:spPr bwMode="auto">
          <a:xfrm>
            <a:off x="228600" y="1524000"/>
            <a:ext cx="4191000" cy="4531232"/>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p:cNvSpPr/>
          <p:nvPr/>
        </p:nvSpPr>
        <p:spPr>
          <a:xfrm>
            <a:off x="5791456" y="188879"/>
            <a:ext cx="2077813" cy="338554"/>
          </a:xfrm>
          <a:prstGeom prst="rect">
            <a:avLst/>
          </a:prstGeom>
          <a:solidFill>
            <a:srgbClr val="99CCFF"/>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Common signals</a:t>
            </a:r>
          </a:p>
        </p:txBody>
      </p:sp>
      <mc:AlternateContent xmlns:mc="http://schemas.openxmlformats.org/markup-compatibility/2006" xmlns:a14="http://schemas.microsoft.com/office/drawing/2010/main">
        <mc:Choice Requires="a14">
          <p:sp>
            <p:nvSpPr>
              <p:cNvPr id="47" name="Rectangle 46"/>
              <p:cNvSpPr/>
              <p:nvPr/>
            </p:nvSpPr>
            <p:spPr>
              <a:xfrm>
                <a:off x="4648200" y="800993"/>
                <a:ext cx="4343400" cy="3016660"/>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TEST</a:t>
                </a:r>
              </a:p>
              <a:p>
                <a:pPr algn="just"/>
                <a:endParaRPr lang="en-US" b="1" dirty="0">
                  <a:latin typeface="Verdana" pitchFamily="34" charset="0"/>
                  <a:ea typeface="Verdana" pitchFamily="34" charset="0"/>
                  <a:cs typeface="Verdana" pitchFamily="34" charset="0"/>
                </a:endParaRPr>
              </a:p>
              <a:p>
                <a:pPr algn="just"/>
                <a14:m>
                  <m:oMath xmlns:m="http://schemas.openxmlformats.org/officeDocument/2006/math">
                    <m:acc>
                      <m:accPr>
                        <m:chr m:val="̅"/>
                        <m:ctrlPr>
                          <a:rPr lang="en-US" sz="1400" b="1" i="1">
                            <a:latin typeface="Cambria Math" panose="02040503050406030204" pitchFamily="18" charset="0"/>
                            <a:ea typeface="Verdana" pitchFamily="34" charset="0"/>
                            <a:cs typeface="Verdana" pitchFamily="34" charset="0"/>
                          </a:rPr>
                        </m:ctrlPr>
                      </m:accPr>
                      <m:e>
                        <m:r>
                          <a:rPr lang="en-US" sz="1400" b="1">
                            <a:latin typeface="Cambria Math"/>
                            <a:ea typeface="Verdana" pitchFamily="34" charset="0"/>
                            <a:cs typeface="Verdana" pitchFamily="34" charset="0"/>
                          </a:rPr>
                          <m:t>𝐓𝐄𝐒𝐓</m:t>
                        </m:r>
                      </m:e>
                    </m:acc>
                  </m:oMath>
                </a14:m>
                <a:r>
                  <a:rPr lang="en-US" sz="1400" b="1" dirty="0">
                    <a:latin typeface="Verdana" pitchFamily="34" charset="0"/>
                    <a:ea typeface="Verdana" pitchFamily="34" charset="0"/>
                    <a:cs typeface="Verdana" pitchFamily="34" charset="0"/>
                  </a:rPr>
                  <a:t>input is tested by the ‘WAIT’ instruction. </a:t>
                </a: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8086 will enter a wait state after execution of the WAIT instruction and will resume execution only when the </a:t>
                </a:r>
                <a14:m>
                  <m:oMath xmlns:m="http://schemas.openxmlformats.org/officeDocument/2006/math">
                    <m:acc>
                      <m:accPr>
                        <m:chr m:val="̅"/>
                        <m:ctrlPr>
                          <a:rPr lang="en-US" sz="1400" b="1" i="1" smtClean="0">
                            <a:latin typeface="Cambria Math" panose="02040503050406030204" pitchFamily="18" charset="0"/>
                            <a:ea typeface="Verdana" pitchFamily="34" charset="0"/>
                            <a:cs typeface="Verdana" pitchFamily="34" charset="0"/>
                          </a:rPr>
                        </m:ctrlPr>
                      </m:accPr>
                      <m:e>
                        <m:r>
                          <a:rPr lang="en-US" sz="1400" b="1" i="0" smtClean="0">
                            <a:latin typeface="Cambria Math"/>
                            <a:ea typeface="Verdana" pitchFamily="34" charset="0"/>
                            <a:cs typeface="Verdana" pitchFamily="34" charset="0"/>
                          </a:rPr>
                          <m:t>𝐓𝐄𝐒𝐓</m:t>
                        </m:r>
                      </m:e>
                    </m:acc>
                  </m:oMath>
                </a14:m>
                <a:r>
                  <a:rPr lang="en-US" sz="1400" b="1" dirty="0">
                    <a:latin typeface="Verdana" pitchFamily="34" charset="0"/>
                    <a:ea typeface="Verdana" pitchFamily="34" charset="0"/>
                    <a:cs typeface="Verdana" pitchFamily="34" charset="0"/>
                  </a:rPr>
                  <a:t> is made low by an active hardware.</a:t>
                </a: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This is used to synchronize an external activity to the processor internal operation.</a:t>
                </a:r>
              </a:p>
            </p:txBody>
          </p:sp>
        </mc:Choice>
        <mc:Fallback xmlns="">
          <p:sp>
            <p:nvSpPr>
              <p:cNvPr id="47" name="Rectangle 46"/>
              <p:cNvSpPr>
                <a:spLocks noRot="1" noChangeAspect="1" noMove="1" noResize="1" noEditPoints="1" noAdjustHandles="1" noChangeArrowheads="1" noChangeShapeType="1" noTextEdit="1"/>
              </p:cNvSpPr>
              <p:nvPr/>
            </p:nvSpPr>
            <p:spPr>
              <a:xfrm>
                <a:off x="4648200" y="800993"/>
                <a:ext cx="4343400" cy="3016660"/>
              </a:xfrm>
              <a:prstGeom prst="rect">
                <a:avLst/>
              </a:prstGeom>
              <a:blipFill rotWithShape="1">
                <a:blip r:embed="rId4"/>
                <a:stretch>
                  <a:fillRect l="-139" t="-600" b="-400"/>
                </a:stretch>
              </a:blipFill>
              <a:ln w="28575">
                <a:solidFill>
                  <a:schemeClr val="accent6">
                    <a:lumMod val="75000"/>
                  </a:schemeClr>
                </a:solidFill>
              </a:ln>
            </p:spPr>
            <p:txBody>
              <a:bodyPr/>
              <a:lstStyle/>
              <a:p>
                <a:r>
                  <a:rPr lang="en-US">
                    <a:noFill/>
                  </a:rPr>
                  <a:t> </a:t>
                </a:r>
              </a:p>
            </p:txBody>
          </p:sp>
        </mc:Fallback>
      </mc:AlternateContent>
      <p:sp>
        <p:nvSpPr>
          <p:cNvPr id="10" name="Rectangle 9"/>
          <p:cNvSpPr/>
          <p:nvPr/>
        </p:nvSpPr>
        <p:spPr>
          <a:xfrm>
            <a:off x="4648200" y="3981033"/>
            <a:ext cx="4343400" cy="2800767"/>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 READY </a:t>
            </a:r>
          </a:p>
          <a:p>
            <a:endParaRPr lang="en-US"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This is the acknowledgement from the slow device or memory that they have completed the data transfer. </a:t>
            </a: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The signal made available by the devices is synchronized by the 8284A clock generator to provide ready input to the 8086. </a:t>
            </a: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The signal is active high.</a:t>
            </a:r>
          </a:p>
        </p:txBody>
      </p:sp>
    </p:spTree>
    <p:extLst>
      <p:ext uri="{BB962C8B-B14F-4D97-AF65-F5344CB8AC3E}">
        <p14:creationId xmlns:p14="http://schemas.microsoft.com/office/powerpoint/2010/main" val="65503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38889E-6 2.11841E-6 L 1.38889E-6 0.29417 " pathEditMode="relative" rAng="0" ptsTypes="AA">
                                      <p:cBhvr>
                                        <p:cTn id="6" dur="500" fill="hold"/>
                                        <p:tgtEl>
                                          <p:spTgt spid="48"/>
                                        </p:tgtEl>
                                        <p:attrNameLst>
                                          <p:attrName>ppt_x</p:attrName>
                                          <p:attrName>ppt_y</p:attrName>
                                        </p:attrNameLst>
                                      </p:cBhvr>
                                      <p:rCtr x="0" y="14709"/>
                                    </p:animMotion>
                                  </p:childTnLst>
                                </p:cTn>
                              </p:par>
                              <p:par>
                                <p:cTn id="7" presetID="10"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animEffect transition="in" filter="fade">
                                      <p:cBhvr>
                                        <p:cTn id="9" dur="500"/>
                                        <p:tgtEl>
                                          <p:spTgt spid="47"/>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1" nodeType="clickEffect">
                                  <p:stCondLst>
                                    <p:cond delay="0"/>
                                  </p:stCondLst>
                                  <p:childTnLst>
                                    <p:animMotion origin="layout" path="M 1.38889E-6 0.29417 L 0.00087 0.32747 " pathEditMode="relative" rAng="0" ptsTypes="AA">
                                      <p:cBhvr>
                                        <p:cTn id="13" dur="500" fill="hold"/>
                                        <p:tgtEl>
                                          <p:spTgt spid="48"/>
                                        </p:tgtEl>
                                        <p:attrNameLst>
                                          <p:attrName>ppt_x</p:attrName>
                                          <p:attrName>ppt_y</p:attrName>
                                        </p:attrNameLst>
                                      </p:cBhvr>
                                      <p:rCtr x="35" y="1665"/>
                                    </p:animMotion>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7"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2196152" y="5563584"/>
            <a:ext cx="1385248" cy="254912"/>
          </a:xfrm>
          <a:prstGeom prst="rect">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Pins and Signals</a:t>
            </a:r>
          </a:p>
        </p:txBody>
      </p:sp>
      <p:sp>
        <p:nvSpPr>
          <p:cNvPr id="44" name="Slide Number Placeholder 43"/>
          <p:cNvSpPr>
            <a:spLocks noGrp="1"/>
          </p:cNvSpPr>
          <p:nvPr>
            <p:ph type="sldNum" sz="quarter" idx="12"/>
          </p:nvPr>
        </p:nvSpPr>
        <p:spPr/>
        <p:txBody>
          <a:bodyPr/>
          <a:lstStyle/>
          <a:p>
            <a:fld id="{85E6815B-E59C-4D87-B1F6-ECBDD22AF1DC}" type="slidenum">
              <a:rPr lang="en-US" smtClean="0"/>
              <a:pPr/>
              <a:t>5</a:t>
            </a:fld>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r="32350"/>
          <a:stretch/>
        </p:blipFill>
        <p:spPr bwMode="auto">
          <a:xfrm>
            <a:off x="228600" y="1524000"/>
            <a:ext cx="4191000" cy="4531232"/>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p:cNvSpPr/>
          <p:nvPr/>
        </p:nvSpPr>
        <p:spPr>
          <a:xfrm>
            <a:off x="5791456" y="188879"/>
            <a:ext cx="2077813" cy="338554"/>
          </a:xfrm>
          <a:prstGeom prst="rect">
            <a:avLst/>
          </a:prstGeom>
          <a:solidFill>
            <a:srgbClr val="99CCFF"/>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Common signals</a:t>
            </a:r>
          </a:p>
        </p:txBody>
      </p:sp>
      <p:sp>
        <p:nvSpPr>
          <p:cNvPr id="47" name="Rectangle 46"/>
          <p:cNvSpPr/>
          <p:nvPr/>
        </p:nvSpPr>
        <p:spPr>
          <a:xfrm>
            <a:off x="4648200" y="800993"/>
            <a:ext cx="4343400" cy="1723549"/>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RESET (Input)</a:t>
            </a:r>
            <a:r>
              <a:rPr lang="en-US" dirty="0">
                <a:latin typeface="Verdana" pitchFamily="34" charset="0"/>
                <a:ea typeface="Verdana" pitchFamily="34" charset="0"/>
                <a:cs typeface="Verdana" pitchFamily="34" charset="0"/>
              </a:rPr>
              <a:t>  </a:t>
            </a:r>
          </a:p>
          <a:p>
            <a:endParaRPr lang="en-US"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Causes the processor to immediately terminate its present  activity. </a:t>
            </a: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The signal must be active HIGH for at least four clock cycles.</a:t>
            </a:r>
          </a:p>
        </p:txBody>
      </p:sp>
      <p:sp>
        <p:nvSpPr>
          <p:cNvPr id="10" name="Rectangle 9"/>
          <p:cNvSpPr/>
          <p:nvPr/>
        </p:nvSpPr>
        <p:spPr>
          <a:xfrm>
            <a:off x="4648200" y="2606695"/>
            <a:ext cx="4343400" cy="1508105"/>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CLK</a:t>
            </a:r>
          </a:p>
          <a:p>
            <a:pPr algn="ctr"/>
            <a:endParaRPr lang="en-US"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The clock input provides the basic timing for processor operation and bus control activity. Its an asymmetric square wave with 33% duty cycle.</a:t>
            </a:r>
          </a:p>
        </p:txBody>
      </p:sp>
      <p:sp>
        <p:nvSpPr>
          <p:cNvPr id="11" name="Rectangle 10"/>
          <p:cNvSpPr/>
          <p:nvPr/>
        </p:nvSpPr>
        <p:spPr>
          <a:xfrm>
            <a:off x="4648200" y="4191000"/>
            <a:ext cx="4343400" cy="2585323"/>
          </a:xfrm>
          <a:prstGeom prst="rect">
            <a:avLst/>
          </a:prstGeom>
          <a:ln w="28575">
            <a:solidFill>
              <a:schemeClr val="accent6">
                <a:lumMod val="75000"/>
              </a:schemeClr>
            </a:solidFill>
          </a:ln>
        </p:spPr>
        <p:txBody>
          <a:bodyPr wrap="square">
            <a:spAutoFit/>
          </a:bodyPr>
          <a:lstStyle/>
          <a:p>
            <a:pPr algn="ctr"/>
            <a:r>
              <a:rPr lang="en-US" b="1" dirty="0">
                <a:latin typeface="Verdana" pitchFamily="34" charset="0"/>
                <a:ea typeface="Verdana" pitchFamily="34" charset="0"/>
                <a:cs typeface="Verdana" pitchFamily="34" charset="0"/>
              </a:rPr>
              <a:t>INTR Interrupt Request  </a:t>
            </a:r>
          </a:p>
          <a:p>
            <a:endParaRPr lang="en-US"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This is a triggered input. This is sampled during the last clock cycles of each instruction to determine the availability of the request. If any interrupt request is pending, the processor enters the interrupt acknowledge cycle. </a:t>
            </a: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This signal is active high and internally synchronized.</a:t>
            </a:r>
          </a:p>
        </p:txBody>
      </p:sp>
    </p:spTree>
    <p:extLst>
      <p:ext uri="{BB962C8B-B14F-4D97-AF65-F5344CB8AC3E}">
        <p14:creationId xmlns:p14="http://schemas.microsoft.com/office/powerpoint/2010/main" val="317654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38889E-6 -3.43201E-6 L 1.38889E-6 0.03677 " pathEditMode="relative" rAng="0" ptsTypes="AA">
                                      <p:cBhvr>
                                        <p:cTn id="6" dur="500" fill="hold"/>
                                        <p:tgtEl>
                                          <p:spTgt spid="48"/>
                                        </p:tgtEl>
                                        <p:attrNameLst>
                                          <p:attrName>ppt_x</p:attrName>
                                          <p:attrName>ppt_y</p:attrName>
                                        </p:attrNameLst>
                                      </p:cBhvr>
                                      <p:rCtr x="0" y="1827"/>
                                    </p:animMotion>
                                  </p:childTnLst>
                                </p:cTn>
                              </p:par>
                              <p:par>
                                <p:cTn id="7" presetID="10"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animEffect transition="in" filter="fade">
                                      <p:cBhvr>
                                        <p:cTn id="9" dur="500"/>
                                        <p:tgtEl>
                                          <p:spTgt spid="47"/>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path" presetSubtype="0" accel="50000" decel="50000" fill="hold" grpId="1" nodeType="clickEffect">
                                  <p:stCondLst>
                                    <p:cond delay="0"/>
                                  </p:stCondLst>
                                  <p:childTnLst>
                                    <p:animMotion origin="layout" path="M 1.38889E-6 0.03677 L -0.25 0.03677 " pathEditMode="relative" rAng="0" ptsTypes="AA">
                                      <p:cBhvr>
                                        <p:cTn id="13" dur="500" fill="hold"/>
                                        <p:tgtEl>
                                          <p:spTgt spid="48"/>
                                        </p:tgtEl>
                                        <p:attrNameLst>
                                          <p:attrName>ppt_x</p:attrName>
                                          <p:attrName>ppt_y</p:attrName>
                                        </p:attrNameLst>
                                      </p:cBhvr>
                                      <p:rCtr x="-12500" y="0"/>
                                    </p:animMotion>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64" presetClass="path" presetSubtype="0" accel="50000" decel="50000" fill="hold" grpId="2" nodeType="withEffect">
                                  <p:stCondLst>
                                    <p:cond delay="0"/>
                                  </p:stCondLst>
                                  <p:childTnLst>
                                    <p:animMotion origin="layout" path="M -0.25 0.03677 L -0.25 0.00347 " pathEditMode="relative" rAng="0" ptsTypes="AA">
                                      <p:cBhvr>
                                        <p:cTn id="20" dur="500" fill="hold"/>
                                        <p:tgtEl>
                                          <p:spTgt spid="48"/>
                                        </p:tgtEl>
                                        <p:attrNameLst>
                                          <p:attrName>ppt_x</p:attrName>
                                          <p:attrName>ppt_y</p:attrName>
                                        </p:attrNameLst>
                                      </p:cBhvr>
                                      <p:rCtr x="0" y="-1665"/>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64" presetClass="path" presetSubtype="0" accel="50000" decel="50000" fill="hold" grpId="3" nodeType="withEffect">
                                  <p:stCondLst>
                                    <p:cond delay="0"/>
                                  </p:stCondLst>
                                  <p:childTnLst>
                                    <p:animMotion origin="layout" path="M -0.25 0.00347 L -0.25 -0.02983 " pathEditMode="relative" rAng="0" ptsTypes="AA">
                                      <p:cBhvr>
                                        <p:cTn id="27" dur="500" fill="hold"/>
                                        <p:tgtEl>
                                          <p:spTgt spid="48"/>
                                        </p:tgtEl>
                                        <p:attrNameLst>
                                          <p:attrName>ppt_x</p:attrName>
                                          <p:attrName>ppt_y</p:attrName>
                                        </p:attrNameLst>
                                      </p:cBhvr>
                                      <p:rCtr x="0" y="-1665"/>
                                    </p:animMotion>
                                  </p:childTnLst>
                                </p:cTn>
                              </p:par>
                            </p:childTnLst>
                          </p:cTn>
                        </p:par>
                      </p:childTnLst>
                    </p:cTn>
                  </p:par>
                  <p:par>
                    <p:cTn id="28" fill="hold">
                      <p:stCondLst>
                        <p:cond delay="indefinite"/>
                      </p:stCondLst>
                      <p:childTnLst>
                        <p:par>
                          <p:cTn id="29" fill="hold">
                            <p:stCondLst>
                              <p:cond delay="0"/>
                            </p:stCondLst>
                            <p:childTnLst>
                              <p:par>
                                <p:cTn id="30" presetID="64" presetClass="path" presetSubtype="0" accel="50000" decel="50000" fill="hold" grpId="4" nodeType="clickEffect">
                                  <p:stCondLst>
                                    <p:cond delay="0"/>
                                  </p:stCondLst>
                                  <p:childTnLst>
                                    <p:animMotion origin="layout" path="M -0.25 -0.02983 L -0.25 -0.06313 " pathEditMode="relative" rAng="0" ptsTypes="AA">
                                      <p:cBhvr>
                                        <p:cTn id="31" dur="500" fill="hold"/>
                                        <p:tgtEl>
                                          <p:spTgt spid="48"/>
                                        </p:tgtEl>
                                        <p:attrNameLst>
                                          <p:attrName>ppt_x</p:attrName>
                                          <p:attrName>ppt_y</p:attrName>
                                        </p:attrNameLst>
                                      </p:cBhvr>
                                      <p:rCtr x="0" y="-1665"/>
                                    </p:animMotion>
                                  </p:childTnLst>
                                </p:cTn>
                              </p:par>
                            </p:childTnLst>
                          </p:cTn>
                        </p:par>
                      </p:childTnLst>
                    </p:cTn>
                  </p:par>
                  <p:par>
                    <p:cTn id="32" fill="hold">
                      <p:stCondLst>
                        <p:cond delay="indefinite"/>
                      </p:stCondLst>
                      <p:childTnLst>
                        <p:par>
                          <p:cTn id="33" fill="hold">
                            <p:stCondLst>
                              <p:cond delay="0"/>
                            </p:stCondLst>
                            <p:childTnLst>
                              <p:par>
                                <p:cTn id="34" presetID="56" presetClass="path" presetSubtype="0" accel="50000" decel="50000" fill="hold" grpId="5" nodeType="clickEffect">
                                  <p:stCondLst>
                                    <p:cond delay="0"/>
                                  </p:stCondLst>
                                  <p:childTnLst>
                                    <p:animMotion origin="layout" path="M -0.25 -0.06521 L -0.00747 -0.57585 " pathEditMode="relative" rAng="0" ptsTypes="AA">
                                      <p:cBhvr>
                                        <p:cTn id="35" dur="500" fill="hold"/>
                                        <p:tgtEl>
                                          <p:spTgt spid="48"/>
                                        </p:tgtEl>
                                        <p:attrNameLst>
                                          <p:attrName>ppt_x</p:attrName>
                                          <p:attrName>ppt_y</p:attrName>
                                        </p:attrNameLst>
                                      </p:cBhvr>
                                      <p:rCtr x="12118" y="-25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8" grpId="3" animBg="1"/>
      <p:bldP spid="48" grpId="4" animBg="1"/>
      <p:bldP spid="48" grpId="5" animBg="1"/>
      <p:bldP spid="47"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114800" y="990600"/>
            <a:ext cx="4572000" cy="881877"/>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Pins and Signals</a:t>
            </a:r>
            <a:endParaRPr lang="en-US" dirty="0">
              <a:solidFill>
                <a:srgbClr val="002060"/>
              </a:solidFill>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6</a:t>
            </a:fld>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l="1" r="46893"/>
          <a:stretch/>
        </p:blipFill>
        <p:spPr bwMode="auto">
          <a:xfrm>
            <a:off x="33837" y="1868506"/>
            <a:ext cx="3014163" cy="41512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1752600"/>
            <a:ext cx="3200400" cy="158655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003507" y="138752"/>
            <a:ext cx="2249334" cy="400110"/>
          </a:xfrm>
          <a:prstGeom prst="rect">
            <a:avLst/>
          </a:prstGeom>
          <a:noFill/>
        </p:spPr>
        <p:txBody>
          <a:bodyPr wrap="none" rtlCol="0">
            <a:spAutoFit/>
          </a:bodyPr>
          <a:lstStyle/>
          <a:p>
            <a:r>
              <a:rPr lang="en-US" sz="2000" b="1" dirty="0">
                <a:latin typeface="Verdana" pitchFamily="34" charset="0"/>
                <a:ea typeface="Verdana" pitchFamily="34" charset="0"/>
                <a:cs typeface="Verdana" pitchFamily="34" charset="0"/>
              </a:rPr>
              <a:t>Min/ Max Pins</a:t>
            </a:r>
          </a:p>
        </p:txBody>
      </p:sp>
      <p:sp>
        <p:nvSpPr>
          <p:cNvPr id="6" name="Rectangle 5"/>
          <p:cNvSpPr/>
          <p:nvPr/>
        </p:nvSpPr>
        <p:spPr>
          <a:xfrm>
            <a:off x="4114800" y="1066800"/>
            <a:ext cx="4572000" cy="5047536"/>
          </a:xfrm>
          <a:prstGeom prst="rect">
            <a:avLst/>
          </a:prstGeom>
        </p:spPr>
        <p:txBody>
          <a:bodyPr>
            <a:spAutoFit/>
          </a:bodyPr>
          <a:lstStyle/>
          <a:p>
            <a:pPr algn="just"/>
            <a:r>
              <a:rPr lang="en-US" sz="1400" b="1" dirty="0">
                <a:latin typeface="Verdana" pitchFamily="34" charset="0"/>
                <a:ea typeface="Verdana" pitchFamily="34" charset="0"/>
                <a:cs typeface="Verdana" pitchFamily="34" charset="0"/>
              </a:rPr>
              <a:t>The 8086 microprocessor can work in two  modes of  operations : </a:t>
            </a:r>
            <a:r>
              <a:rPr lang="en-US" sz="1400" b="1" dirty="0">
                <a:solidFill>
                  <a:srgbClr val="FF0066"/>
                </a:solidFill>
                <a:latin typeface="Verdana" pitchFamily="34" charset="0"/>
                <a:ea typeface="Verdana" pitchFamily="34" charset="0"/>
                <a:cs typeface="Verdana" pitchFamily="34" charset="0"/>
              </a:rPr>
              <a:t>Minimum mode </a:t>
            </a:r>
            <a:r>
              <a:rPr lang="en-US" sz="1400" b="1" dirty="0">
                <a:latin typeface="Verdana" pitchFamily="34" charset="0"/>
                <a:ea typeface="Verdana" pitchFamily="34" charset="0"/>
                <a:cs typeface="Verdana" pitchFamily="34" charset="0"/>
              </a:rPr>
              <a:t>and </a:t>
            </a:r>
            <a:r>
              <a:rPr lang="en-US" sz="1400" b="1" dirty="0">
                <a:solidFill>
                  <a:srgbClr val="FF0066"/>
                </a:solidFill>
                <a:latin typeface="Verdana" pitchFamily="34" charset="0"/>
                <a:ea typeface="Verdana" pitchFamily="34" charset="0"/>
                <a:cs typeface="Verdana" pitchFamily="34" charset="0"/>
              </a:rPr>
              <a:t>Maximum mode</a:t>
            </a:r>
            <a:r>
              <a:rPr lang="en-US" sz="1400" b="1" dirty="0">
                <a:latin typeface="Verdana" pitchFamily="34" charset="0"/>
                <a:ea typeface="Verdana" pitchFamily="34" charset="0"/>
                <a:cs typeface="Verdana" pitchFamily="34" charset="0"/>
              </a:rPr>
              <a:t>. </a:t>
            </a:r>
          </a:p>
          <a:p>
            <a:pPr algn="just"/>
            <a:endParaRPr lang="en-US" sz="1400" b="1" dirty="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In the </a:t>
            </a:r>
            <a:r>
              <a:rPr lang="en-US" sz="1400" b="1" u="sng" dirty="0">
                <a:latin typeface="Verdana" pitchFamily="34" charset="0"/>
                <a:ea typeface="Verdana" pitchFamily="34" charset="0"/>
                <a:cs typeface="Verdana" pitchFamily="34" charset="0"/>
              </a:rPr>
              <a:t>minimum mode</a:t>
            </a:r>
            <a:r>
              <a:rPr lang="en-US" sz="1400" b="1" dirty="0">
                <a:latin typeface="Verdana" pitchFamily="34" charset="0"/>
                <a:ea typeface="Verdana" pitchFamily="34" charset="0"/>
                <a:cs typeface="Verdana" pitchFamily="34" charset="0"/>
              </a:rPr>
              <a:t> of operation the microprocessor </a:t>
            </a:r>
            <a:r>
              <a:rPr lang="en-US" sz="1400" b="1" u="sng" dirty="0">
                <a:latin typeface="Verdana" pitchFamily="34" charset="0"/>
                <a:ea typeface="Verdana" pitchFamily="34" charset="0"/>
                <a:cs typeface="Verdana" pitchFamily="34" charset="0"/>
              </a:rPr>
              <a:t>do not </a:t>
            </a:r>
            <a:r>
              <a:rPr lang="en-US" sz="1400" b="1" dirty="0">
                <a:latin typeface="Verdana" pitchFamily="34" charset="0"/>
                <a:ea typeface="Verdana" pitchFamily="34" charset="0"/>
                <a:cs typeface="Verdana" pitchFamily="34" charset="0"/>
              </a:rPr>
              <a:t>associate with any co-processors   and can not be used for multiprocessor   systems. </a:t>
            </a:r>
          </a:p>
          <a:p>
            <a:pPr algn="just"/>
            <a:endParaRPr lang="en-US" sz="1400" b="1" dirty="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In the </a:t>
            </a:r>
            <a:r>
              <a:rPr lang="en-US" sz="1400" b="1" u="sng" dirty="0">
                <a:latin typeface="Verdana" pitchFamily="34" charset="0"/>
                <a:ea typeface="Verdana" pitchFamily="34" charset="0"/>
                <a:cs typeface="Verdana" pitchFamily="34" charset="0"/>
              </a:rPr>
              <a:t>maximum mode</a:t>
            </a:r>
            <a:r>
              <a:rPr lang="en-US" sz="1400" b="1" dirty="0">
                <a:latin typeface="Verdana" pitchFamily="34" charset="0"/>
                <a:ea typeface="Verdana" pitchFamily="34" charset="0"/>
                <a:cs typeface="Verdana" pitchFamily="34" charset="0"/>
              </a:rPr>
              <a:t> the 8086 </a:t>
            </a:r>
            <a:r>
              <a:rPr lang="en-US" sz="1400" b="1" u="sng" dirty="0">
                <a:latin typeface="Verdana" pitchFamily="34" charset="0"/>
                <a:ea typeface="Verdana" pitchFamily="34" charset="0"/>
                <a:cs typeface="Verdana" pitchFamily="34" charset="0"/>
              </a:rPr>
              <a:t>can work</a:t>
            </a:r>
            <a:r>
              <a:rPr lang="en-US" sz="1400" b="1" dirty="0">
                <a:latin typeface="Verdana" pitchFamily="34" charset="0"/>
                <a:ea typeface="Verdana" pitchFamily="34" charset="0"/>
                <a:cs typeface="Verdana" pitchFamily="34" charset="0"/>
              </a:rPr>
              <a:t> in multi-processor or co-processor   configuration. </a:t>
            </a:r>
          </a:p>
          <a:p>
            <a:pPr algn="just"/>
            <a:endParaRPr lang="en-US" sz="1400" b="1" dirty="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Minimum  or maximum mode operations  are decided by the pin MN/ MX(Active low). </a:t>
            </a:r>
          </a:p>
          <a:p>
            <a:pPr algn="just"/>
            <a:endParaRPr lang="en-US" sz="1400" b="1" dirty="0">
              <a:latin typeface="Verdana" pitchFamily="34" charset="0"/>
              <a:ea typeface="Verdana" pitchFamily="34" charset="0"/>
              <a:cs typeface="Verdana" pitchFamily="34" charset="0"/>
            </a:endParaRPr>
          </a:p>
          <a:p>
            <a:pPr algn="just"/>
            <a:endParaRPr lang="en-US" sz="1400" b="1" dirty="0">
              <a:latin typeface="Verdana" pitchFamily="34" charset="0"/>
              <a:ea typeface="Verdana" pitchFamily="34" charset="0"/>
              <a:cs typeface="Verdana" pitchFamily="34" charset="0"/>
            </a:endParaRPr>
          </a:p>
          <a:p>
            <a:pPr algn="just"/>
            <a:r>
              <a:rPr lang="en-US" sz="1400" b="1" dirty="0">
                <a:latin typeface="Verdana" pitchFamily="34" charset="0"/>
                <a:ea typeface="Verdana" pitchFamily="34" charset="0"/>
                <a:cs typeface="Verdana" pitchFamily="34" charset="0"/>
              </a:rPr>
              <a:t>When this pin is </a:t>
            </a:r>
            <a:r>
              <a:rPr lang="en-US" sz="1400" b="1" u="sng" dirty="0">
                <a:latin typeface="Verdana" pitchFamily="34" charset="0"/>
                <a:ea typeface="Verdana" pitchFamily="34" charset="0"/>
                <a:cs typeface="Verdana" pitchFamily="34" charset="0"/>
              </a:rPr>
              <a:t>high</a:t>
            </a:r>
            <a:r>
              <a:rPr lang="en-US" sz="1400" b="1" dirty="0">
                <a:latin typeface="Verdana" pitchFamily="34" charset="0"/>
                <a:ea typeface="Verdana" pitchFamily="34" charset="0"/>
                <a:cs typeface="Verdana" pitchFamily="34" charset="0"/>
              </a:rPr>
              <a:t> 8086 operates in </a:t>
            </a:r>
            <a:r>
              <a:rPr lang="en-US" sz="1400" b="1" u="sng" dirty="0">
                <a:latin typeface="Verdana" pitchFamily="34" charset="0"/>
                <a:ea typeface="Verdana" pitchFamily="34" charset="0"/>
                <a:cs typeface="Verdana" pitchFamily="34" charset="0"/>
              </a:rPr>
              <a:t>minimum mode</a:t>
            </a:r>
            <a:r>
              <a:rPr lang="en-US" sz="1400" b="1" dirty="0">
                <a:latin typeface="Verdana" pitchFamily="34" charset="0"/>
                <a:ea typeface="Verdana" pitchFamily="34" charset="0"/>
                <a:cs typeface="Verdana" pitchFamily="34" charset="0"/>
              </a:rPr>
              <a:t>  otherwise it operates in Maximum mode.</a:t>
            </a:r>
          </a:p>
        </p:txBody>
      </p:sp>
      <p:sp>
        <p:nvSpPr>
          <p:cNvPr id="21" name="Rectangle 20"/>
          <p:cNvSpPr/>
          <p:nvPr/>
        </p:nvSpPr>
        <p:spPr>
          <a:xfrm>
            <a:off x="1351129" y="3557872"/>
            <a:ext cx="1890215" cy="16228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0" y="3352800"/>
            <a:ext cx="1022294" cy="367352"/>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27068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4"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0 -3.14524E-6 L 0 0.16883 " pathEditMode="relative" rAng="0" ptsTypes="AA">
                                      <p:cBhvr>
                                        <p:cTn id="12" dur="500" fill="hold"/>
                                        <p:tgtEl>
                                          <p:spTgt spid="7"/>
                                        </p:tgtEl>
                                        <p:attrNameLst>
                                          <p:attrName>ppt_x</p:attrName>
                                          <p:attrName>ppt_y</p:attrName>
                                        </p:attrNameLst>
                                      </p:cBhvr>
                                      <p:rCtr x="0" y="8441"/>
                                    </p:animMotion>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1" nodeType="clickEffect">
                                  <p:stCondLst>
                                    <p:cond delay="0"/>
                                  </p:stCondLst>
                                  <p:childTnLst>
                                    <p:animMotion origin="layout" path="M 0 0.16883 L 0 0.34644 " pathEditMode="relative" rAng="0" ptsTypes="AA">
                                      <p:cBhvr>
                                        <p:cTn id="16" dur="500" fill="hold"/>
                                        <p:tgtEl>
                                          <p:spTgt spid="7"/>
                                        </p:tgtEl>
                                        <p:attrNameLst>
                                          <p:attrName>ppt_x</p:attrName>
                                          <p:attrName>ppt_y</p:attrName>
                                        </p:attrNameLst>
                                      </p:cBhvr>
                                      <p:rCtr x="0" y="8881"/>
                                    </p:animMotion>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2" nodeType="clickEffect">
                                  <p:stCondLst>
                                    <p:cond delay="0"/>
                                  </p:stCondLst>
                                  <p:childTnLst>
                                    <p:animMotion origin="layout" path="M 0 0.34644 L 0 0.47965 " pathEditMode="relative" rAng="0" ptsTypes="AA">
                                      <p:cBhvr>
                                        <p:cTn id="20" dur="500" fill="hold"/>
                                        <p:tgtEl>
                                          <p:spTgt spid="7"/>
                                        </p:tgtEl>
                                        <p:attrNameLst>
                                          <p:attrName>ppt_x</p:attrName>
                                          <p:attrName>ppt_y</p:attrName>
                                        </p:attrNameLst>
                                      </p:cBhvr>
                                      <p:rCtr x="0" y="6660"/>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3" nodeType="clickEffect">
                                  <p:stCondLst>
                                    <p:cond delay="0"/>
                                  </p:stCondLst>
                                  <p:childTnLst>
                                    <p:animMotion origin="layout" path="M 0 0.47965 L 0 0.62396 " pathEditMode="relative" rAng="0" ptsTypes="AA">
                                      <p:cBhvr>
                                        <p:cTn id="24" dur="500" fill="hold"/>
                                        <p:tgtEl>
                                          <p:spTgt spid="7"/>
                                        </p:tgtEl>
                                        <p:attrNameLst>
                                          <p:attrName>ppt_x</p:attrName>
                                          <p:attrName>ppt_y</p:attrName>
                                        </p:attrNameLst>
                                      </p:cBhvr>
                                      <p:rCtr x="0" y="72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698172" y="4539344"/>
            <a:ext cx="1295400" cy="242084"/>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Pins and Signals</a:t>
            </a:r>
            <a:endParaRPr lang="en-US" dirty="0">
              <a:solidFill>
                <a:srgbClr val="002060"/>
              </a:solidFill>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7</a:t>
            </a:fld>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l="1" r="46893"/>
          <a:stretch/>
        </p:blipFill>
        <p:spPr bwMode="auto">
          <a:xfrm>
            <a:off x="33837" y="1868506"/>
            <a:ext cx="3014163" cy="415129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5" name="TextBox 44"/>
              <p:cNvSpPr txBox="1"/>
              <p:nvPr/>
            </p:nvSpPr>
            <p:spPr>
              <a:xfrm>
                <a:off x="3429000" y="762000"/>
                <a:ext cx="5334000" cy="1384995"/>
              </a:xfrm>
              <a:prstGeom prst="rect">
                <a:avLst/>
              </a:prstGeom>
              <a:solidFill>
                <a:srgbClr val="FFFFCC"/>
              </a:solidFill>
            </p:spPr>
            <p:txBody>
              <a:bodyPr wrap="square" rtlCol="0">
                <a:spAutoFit/>
              </a:bodyPr>
              <a:lstStyle/>
              <a:p>
                <a:pPr algn="ctr"/>
                <a:r>
                  <a:rPr lang="en-US" sz="1400" b="1" dirty="0">
                    <a:latin typeface="Verdana" pitchFamily="34" charset="0"/>
                    <a:ea typeface="Verdana" pitchFamily="34" charset="0"/>
                    <a:cs typeface="Verdana" pitchFamily="34" charset="0"/>
                  </a:rPr>
                  <a:t>Pins 24 -31</a:t>
                </a:r>
              </a:p>
              <a:p>
                <a:pPr algn="ctr"/>
                <a:endParaRPr lang="en-US" sz="1400" b="1" dirty="0">
                  <a:latin typeface="Verdana" pitchFamily="34" charset="0"/>
                  <a:ea typeface="Verdana" pitchFamily="34" charset="0"/>
                  <a:cs typeface="Verdana" pitchFamily="34" charset="0"/>
                </a:endParaRPr>
              </a:p>
              <a:p>
                <a:pPr algn="ctr"/>
                <a:r>
                  <a:rPr lang="en-US" sz="1400" b="1" dirty="0">
                    <a:latin typeface="Verdana" pitchFamily="34" charset="0"/>
                    <a:ea typeface="Verdana" pitchFamily="34" charset="0"/>
                    <a:cs typeface="Verdana" pitchFamily="34" charset="0"/>
                  </a:rPr>
                  <a:t>For minimum mode operation, the MN/ </a:t>
                </a:r>
                <a14:m>
                  <m:oMath xmlns:m="http://schemas.openxmlformats.org/officeDocument/2006/math">
                    <m:acc>
                      <m:accPr>
                        <m:chr m:val="̅"/>
                        <m:ctrlPr>
                          <a:rPr lang="en-US" sz="1400" b="1" i="1" dirty="0" smtClean="0">
                            <a:latin typeface="Cambria Math" panose="02040503050406030204" pitchFamily="18" charset="0"/>
                          </a:rPr>
                        </m:ctrlPr>
                      </m:accPr>
                      <m:e>
                        <m:r>
                          <a:rPr lang="en-US" sz="1400" b="1" i="0" dirty="0" smtClean="0">
                            <a:latin typeface="Cambria Math"/>
                          </a:rPr>
                          <m:t>𝐌𝐗</m:t>
                        </m:r>
                      </m:e>
                    </m:acc>
                  </m:oMath>
                </a14:m>
                <a:r>
                  <a:rPr lang="en-US" sz="1400" b="1" dirty="0">
                    <a:latin typeface="Verdana" pitchFamily="34" charset="0"/>
                    <a:ea typeface="Verdana" pitchFamily="34" charset="0"/>
                    <a:cs typeface="Verdana" pitchFamily="34" charset="0"/>
                  </a:rPr>
                  <a:t> is tied to VCC (logic high)</a:t>
                </a:r>
              </a:p>
              <a:p>
                <a:pPr algn="ctr"/>
                <a:endParaRPr lang="en-US" sz="1400" b="1" dirty="0">
                  <a:latin typeface="Verdana" pitchFamily="34" charset="0"/>
                  <a:ea typeface="Verdana" pitchFamily="34" charset="0"/>
                  <a:cs typeface="Verdana" pitchFamily="34" charset="0"/>
                </a:endParaRPr>
              </a:p>
              <a:p>
                <a:pPr algn="ctr"/>
                <a:r>
                  <a:rPr lang="en-US" sz="1400" b="1" dirty="0">
                    <a:latin typeface="Verdana" pitchFamily="34" charset="0"/>
                    <a:ea typeface="Verdana" pitchFamily="34" charset="0"/>
                    <a:cs typeface="Verdana" pitchFamily="34" charset="0"/>
                  </a:rPr>
                  <a:t>8086 itself generates all the bus control signals</a:t>
                </a:r>
              </a:p>
            </p:txBody>
          </p:sp>
        </mc:Choice>
        <mc:Fallback xmlns="">
          <p:sp>
            <p:nvSpPr>
              <p:cNvPr id="45" name="TextBox 44"/>
              <p:cNvSpPr txBox="1">
                <a:spLocks noRot="1" noChangeAspect="1" noMove="1" noResize="1" noEditPoints="1" noAdjustHandles="1" noChangeArrowheads="1" noChangeShapeType="1" noTextEdit="1"/>
              </p:cNvSpPr>
              <p:nvPr/>
            </p:nvSpPr>
            <p:spPr>
              <a:xfrm>
                <a:off x="3429000" y="762000"/>
                <a:ext cx="5334000" cy="1384995"/>
              </a:xfrm>
              <a:prstGeom prst="rect">
                <a:avLst/>
              </a:prstGeom>
              <a:blipFill rotWithShape="1">
                <a:blip r:embed="rId4"/>
                <a:stretch>
                  <a:fillRect t="-441" b="-3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7" name="Table 46"/>
              <p:cNvGraphicFramePr>
                <a:graphicFrameLocks noGrp="1"/>
              </p:cNvGraphicFramePr>
              <p:nvPr>
                <p:extLst>
                  <p:ext uri="{D42A27DB-BD31-4B8C-83A1-F6EECF244321}">
                    <p14:modId xmlns:p14="http://schemas.microsoft.com/office/powerpoint/2010/main" val="694115271"/>
                  </p:ext>
                </p:extLst>
              </p:nvPr>
            </p:nvGraphicFramePr>
            <p:xfrm>
              <a:off x="3385457" y="2377440"/>
              <a:ext cx="5529943" cy="64008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r>
                            <a:rPr lang="en-US" sz="1200" i="0" dirty="0">
                              <a:solidFill>
                                <a:srgbClr val="FF0066"/>
                              </a:solidFill>
                              <a:latin typeface="Verdana" pitchFamily="34" charset="0"/>
                              <a:ea typeface="Verdana" pitchFamily="34" charset="0"/>
                              <a:cs typeface="Verdana" pitchFamily="34" charset="0"/>
                            </a:rPr>
                            <a:t>DT/</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𝐑</m:t>
                                  </m:r>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r>
                            <a:rPr lang="en-US" sz="1200" dirty="0">
                              <a:solidFill>
                                <a:sysClr val="windowText" lastClr="000000"/>
                              </a:solidFill>
                              <a:latin typeface="Verdana" pitchFamily="34" charset="0"/>
                              <a:ea typeface="Verdana" pitchFamily="34" charset="0"/>
                              <a:cs typeface="Verdana" pitchFamily="34" charset="0"/>
                            </a:rPr>
                            <a:t>(</a:t>
                          </a:r>
                          <a:r>
                            <a:rPr lang="en-US" sz="1200" dirty="0">
                              <a:solidFill>
                                <a:srgbClr val="FF0066"/>
                              </a:solidFill>
                              <a:latin typeface="Verdana" pitchFamily="34" charset="0"/>
                              <a:ea typeface="Verdana" pitchFamily="34" charset="0"/>
                              <a:cs typeface="Verdana" pitchFamily="34" charset="0"/>
                            </a:rPr>
                            <a:t>Data Transmit/ Receive</a:t>
                          </a:r>
                          <a:r>
                            <a:rPr lang="en-US" sz="1200" dirty="0">
                              <a:solidFill>
                                <a:sysClr val="windowText" lastClr="000000"/>
                              </a:solidFill>
                              <a:latin typeface="Verdana" pitchFamily="34" charset="0"/>
                              <a:ea typeface="Verdana" pitchFamily="34" charset="0"/>
                              <a:cs typeface="Verdana" pitchFamily="34" charset="0"/>
                            </a:rPr>
                            <a:t>) Output signal from the processor to control the direction of data flow through the data transceivers</a:t>
                          </a: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47" name="Table 46"/>
              <p:cNvGraphicFramePr>
                <a:graphicFrameLocks noGrp="1"/>
              </p:cNvGraphicFramePr>
              <p:nvPr>
                <p:extLst>
                  <p:ext uri="{D42A27DB-BD31-4B8C-83A1-F6EECF244321}">
                    <p14:modId xmlns:a14="http://schemas.microsoft.com/office/drawing/2010/main" xmlns="" xmlns:p14="http://schemas.microsoft.com/office/powerpoint/2010/main" val="694115271"/>
                  </p:ext>
                </p:extLst>
              </p:nvPr>
            </p:nvGraphicFramePr>
            <p:xfrm>
              <a:off x="3385457" y="2377440"/>
              <a:ext cx="5529943" cy="640080"/>
            </p:xfrm>
            <a:graphic>
              <a:graphicData uri="http://schemas.openxmlformats.org/drawingml/2006/table">
                <a:tbl>
                  <a:tblPr firstRow="1" bandRow="1">
                    <a:tableStyleId>{5C22544A-7EE6-4342-B048-85BDC9FD1C3A}</a:tableStyleId>
                  </a:tblPr>
                  <a:tblGrid>
                    <a:gridCol w="938115"/>
                    <a:gridCol w="4591828"/>
                  </a:tblGrid>
                  <a:tr h="640080">
                    <a:tc>
                      <a:txBody>
                        <a:bodyPr/>
                        <a:lstStyle/>
                        <a:p>
                          <a:endParaRPr lang="en-US"/>
                        </a:p>
                      </a:txBody>
                      <a:tcPr>
                        <a:blipFill rotWithShape="1">
                          <a:blip r:embed="rId5"/>
                          <a:stretch>
                            <a:fillRect r="-489610" b="-7619"/>
                          </a:stretch>
                        </a:blip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Data Transmit/ Receive</a:t>
                          </a:r>
                          <a:r>
                            <a:rPr lang="en-US" sz="1200" dirty="0" smtClean="0">
                              <a:solidFill>
                                <a:sysClr val="windowText" lastClr="000000"/>
                              </a:solidFill>
                              <a:latin typeface="Verdana" pitchFamily="34" charset="0"/>
                              <a:ea typeface="Verdana" pitchFamily="34" charset="0"/>
                              <a:cs typeface="Verdana" pitchFamily="34" charset="0"/>
                            </a:rPr>
                            <a:t>) Output signal from the processor to control the direction of data flow through the data transceivers</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49" name="Table 48"/>
              <p:cNvGraphicFramePr>
                <a:graphicFrameLocks noGrp="1"/>
              </p:cNvGraphicFramePr>
              <p:nvPr>
                <p:extLst>
                  <p:ext uri="{D42A27DB-BD31-4B8C-83A1-F6EECF244321}">
                    <p14:modId xmlns:p14="http://schemas.microsoft.com/office/powerpoint/2010/main" val="3373928436"/>
                  </p:ext>
                </p:extLst>
              </p:nvPr>
            </p:nvGraphicFramePr>
            <p:xfrm>
              <a:off x="3385457" y="3215640"/>
              <a:ext cx="5529943" cy="45720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left"/>
                              </m:oMathParaPr>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𝐃𝐄𝐍</m:t>
                                    </m:r>
                                  </m:e>
                                </m:acc>
                              </m:oMath>
                            </m:oMathPara>
                          </a14:m>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r>
                            <a:rPr lang="en-US" sz="1200" dirty="0">
                              <a:solidFill>
                                <a:sysClr val="windowText" lastClr="000000"/>
                              </a:solidFill>
                              <a:latin typeface="Verdana" pitchFamily="34" charset="0"/>
                              <a:ea typeface="Verdana" pitchFamily="34" charset="0"/>
                              <a:cs typeface="Verdana" pitchFamily="34" charset="0"/>
                            </a:rPr>
                            <a:t>(</a:t>
                          </a:r>
                          <a:r>
                            <a:rPr lang="en-US" sz="1200" dirty="0">
                              <a:solidFill>
                                <a:srgbClr val="FF0066"/>
                              </a:solidFill>
                              <a:latin typeface="Verdana" pitchFamily="34" charset="0"/>
                              <a:ea typeface="Verdana" pitchFamily="34" charset="0"/>
                              <a:cs typeface="Verdana" pitchFamily="34" charset="0"/>
                            </a:rPr>
                            <a:t>Data Enable</a:t>
                          </a:r>
                          <a:r>
                            <a:rPr lang="en-US" sz="1200" dirty="0">
                              <a:solidFill>
                                <a:sysClr val="windowText" lastClr="000000"/>
                              </a:solidFill>
                              <a:latin typeface="Verdana" pitchFamily="34" charset="0"/>
                              <a:ea typeface="Verdana" pitchFamily="34" charset="0"/>
                              <a:cs typeface="Verdana" pitchFamily="34" charset="0"/>
                            </a:rPr>
                            <a:t>) Output signal</a:t>
                          </a:r>
                          <a:r>
                            <a:rPr lang="en-US" sz="1200" baseline="0" dirty="0">
                              <a:solidFill>
                                <a:sysClr val="windowText" lastClr="000000"/>
                              </a:solidFill>
                              <a:latin typeface="Verdana" pitchFamily="34" charset="0"/>
                              <a:ea typeface="Verdana" pitchFamily="34" charset="0"/>
                              <a:cs typeface="Verdana" pitchFamily="34" charset="0"/>
                            </a:rPr>
                            <a:t> from the processor used as out put enable for the transceivers</a:t>
                          </a:r>
                          <a:endParaRPr lang="en-US" sz="120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49" name="Table 48"/>
              <p:cNvGraphicFramePr>
                <a:graphicFrameLocks noGrp="1"/>
              </p:cNvGraphicFramePr>
              <p:nvPr>
                <p:extLst>
                  <p:ext uri="{D42A27DB-BD31-4B8C-83A1-F6EECF244321}">
                    <p14:modId xmlns:a14="http://schemas.microsoft.com/office/drawing/2010/main" xmlns="" xmlns:p14="http://schemas.microsoft.com/office/powerpoint/2010/main" val="3373928436"/>
                  </p:ext>
                </p:extLst>
              </p:nvPr>
            </p:nvGraphicFramePr>
            <p:xfrm>
              <a:off x="3385457" y="3215640"/>
              <a:ext cx="5529943" cy="457200"/>
            </p:xfrm>
            <a:graphic>
              <a:graphicData uri="http://schemas.openxmlformats.org/drawingml/2006/table">
                <a:tbl>
                  <a:tblPr firstRow="1" bandRow="1">
                    <a:tableStyleId>{5C22544A-7EE6-4342-B048-85BDC9FD1C3A}</a:tableStyleId>
                  </a:tblPr>
                  <a:tblGrid>
                    <a:gridCol w="938115"/>
                    <a:gridCol w="4591828"/>
                  </a:tblGrid>
                  <a:tr h="457200">
                    <a:tc>
                      <a:txBody>
                        <a:bodyPr/>
                        <a:lstStyle/>
                        <a:p>
                          <a:endParaRPr lang="en-US"/>
                        </a:p>
                      </a:txBody>
                      <a:tcPr>
                        <a:blipFill rotWithShape="1">
                          <a:blip r:embed="rId6"/>
                          <a:stretch>
                            <a:fillRect t="-1333" r="-489610" b="-9333"/>
                          </a:stretch>
                        </a:blip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Data Enable</a:t>
                          </a:r>
                          <a:r>
                            <a:rPr lang="en-US" sz="1200" dirty="0" smtClean="0">
                              <a:solidFill>
                                <a:sysClr val="windowText" lastClr="000000"/>
                              </a:solidFill>
                              <a:latin typeface="Verdana" pitchFamily="34" charset="0"/>
                              <a:ea typeface="Verdana" pitchFamily="34" charset="0"/>
                              <a:cs typeface="Verdana" pitchFamily="34" charset="0"/>
                            </a:rPr>
                            <a:t>) Output signal</a:t>
                          </a:r>
                          <a:r>
                            <a:rPr lang="en-US" sz="1200" baseline="0" dirty="0" smtClean="0">
                              <a:solidFill>
                                <a:sysClr val="windowText" lastClr="000000"/>
                              </a:solidFill>
                              <a:latin typeface="Verdana" pitchFamily="34" charset="0"/>
                              <a:ea typeface="Verdana" pitchFamily="34" charset="0"/>
                              <a:cs typeface="Verdana" pitchFamily="34" charset="0"/>
                            </a:rPr>
                            <a:t> from the processor used as out put enable for the transceivers</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Fallback>
      </mc:AlternateContent>
      <p:graphicFrame>
        <p:nvGraphicFramePr>
          <p:cNvPr id="50" name="Table 49"/>
          <p:cNvGraphicFramePr>
            <a:graphicFrameLocks noGrp="1"/>
          </p:cNvGraphicFramePr>
          <p:nvPr>
            <p:extLst>
              <p:ext uri="{D42A27DB-BD31-4B8C-83A1-F6EECF244321}">
                <p14:modId xmlns:p14="http://schemas.microsoft.com/office/powerpoint/2010/main" val="3590338562"/>
              </p:ext>
            </p:extLst>
          </p:nvPr>
        </p:nvGraphicFramePr>
        <p:xfrm>
          <a:off x="3385457" y="3855720"/>
          <a:ext cx="5529943" cy="45720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r>
                        <a:rPr lang="en-US" sz="1200" i="0" dirty="0">
                          <a:solidFill>
                            <a:srgbClr val="FF0066"/>
                          </a:solidFill>
                          <a:latin typeface="Verdana" pitchFamily="34" charset="0"/>
                          <a:ea typeface="Verdana" pitchFamily="34" charset="0"/>
                          <a:cs typeface="Verdana" pitchFamily="34" charset="0"/>
                        </a:rPr>
                        <a:t>ALE</a:t>
                      </a:r>
                    </a:p>
                  </a:txBody>
                  <a:tcPr>
                    <a:noFill/>
                  </a:tcPr>
                </a:tc>
                <a:tc>
                  <a:txBody>
                    <a:bodyPr/>
                    <a:lstStyle/>
                    <a:p>
                      <a:r>
                        <a:rPr lang="en-US" sz="1200" dirty="0">
                          <a:solidFill>
                            <a:sysClr val="windowText" lastClr="000000"/>
                          </a:solidFill>
                          <a:latin typeface="Verdana" pitchFamily="34" charset="0"/>
                          <a:ea typeface="Verdana" pitchFamily="34" charset="0"/>
                          <a:cs typeface="Verdana" pitchFamily="34" charset="0"/>
                        </a:rPr>
                        <a:t>(</a:t>
                      </a:r>
                      <a:r>
                        <a:rPr lang="en-US" sz="1200" dirty="0">
                          <a:solidFill>
                            <a:srgbClr val="FF0066"/>
                          </a:solidFill>
                          <a:latin typeface="Verdana" pitchFamily="34" charset="0"/>
                          <a:ea typeface="Verdana" pitchFamily="34" charset="0"/>
                          <a:cs typeface="Verdana" pitchFamily="34" charset="0"/>
                        </a:rPr>
                        <a:t>Address Latch Enable</a:t>
                      </a:r>
                      <a:r>
                        <a:rPr lang="en-US" sz="1200" dirty="0">
                          <a:solidFill>
                            <a:schemeClr val="tx1"/>
                          </a:solidFill>
                          <a:latin typeface="Verdana" pitchFamily="34" charset="0"/>
                          <a:ea typeface="Verdana" pitchFamily="34" charset="0"/>
                          <a:cs typeface="Verdana" pitchFamily="34" charset="0"/>
                        </a:rPr>
                        <a:t>) Used</a:t>
                      </a:r>
                      <a:r>
                        <a:rPr lang="en-US" sz="1200" baseline="0" dirty="0">
                          <a:solidFill>
                            <a:schemeClr val="tx1"/>
                          </a:solidFill>
                          <a:latin typeface="Verdana" pitchFamily="34" charset="0"/>
                          <a:ea typeface="Verdana" pitchFamily="34" charset="0"/>
                          <a:cs typeface="Verdana" pitchFamily="34" charset="0"/>
                        </a:rPr>
                        <a:t> to </a:t>
                      </a:r>
                      <a:r>
                        <a:rPr lang="en-US" sz="1200" baseline="0" dirty="0" err="1">
                          <a:solidFill>
                            <a:schemeClr val="tx1"/>
                          </a:solidFill>
                          <a:latin typeface="Verdana" pitchFamily="34" charset="0"/>
                          <a:ea typeface="Verdana" pitchFamily="34" charset="0"/>
                          <a:cs typeface="Verdana" pitchFamily="34" charset="0"/>
                        </a:rPr>
                        <a:t>demultiplex</a:t>
                      </a:r>
                      <a:r>
                        <a:rPr lang="en-US" sz="1200" baseline="0" dirty="0">
                          <a:solidFill>
                            <a:schemeClr val="tx1"/>
                          </a:solidFill>
                          <a:latin typeface="Verdana" pitchFamily="34" charset="0"/>
                          <a:ea typeface="Verdana" pitchFamily="34" charset="0"/>
                          <a:cs typeface="Verdana" pitchFamily="34" charset="0"/>
                        </a:rPr>
                        <a:t> the address and data lines using external latches</a:t>
                      </a:r>
                      <a:endParaRPr lang="en-US" sz="1200" dirty="0">
                        <a:solidFill>
                          <a:schemeClr val="tx1"/>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AlternateContent xmlns:mc="http://schemas.openxmlformats.org/markup-compatibility/2006" xmlns:a14="http://schemas.microsoft.com/office/drawing/2010/main">
        <mc:Choice Requires="a14">
          <p:graphicFrame>
            <p:nvGraphicFramePr>
              <p:cNvPr id="51" name="Table 50"/>
              <p:cNvGraphicFramePr>
                <a:graphicFrameLocks noGrp="1"/>
              </p:cNvGraphicFramePr>
              <p:nvPr>
                <p:extLst>
                  <p:ext uri="{D42A27DB-BD31-4B8C-83A1-F6EECF244321}">
                    <p14:modId xmlns:p14="http://schemas.microsoft.com/office/powerpoint/2010/main" val="87097923"/>
                  </p:ext>
                </p:extLst>
              </p:nvPr>
            </p:nvGraphicFramePr>
            <p:xfrm>
              <a:off x="3385457" y="4465320"/>
              <a:ext cx="5529943" cy="64008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r>
                            <a:rPr lang="en-US" sz="1200" i="0" dirty="0">
                              <a:solidFill>
                                <a:srgbClr val="FF0066"/>
                              </a:solidFill>
                              <a:latin typeface="Verdana" pitchFamily="34" charset="0"/>
                              <a:ea typeface="Verdana" pitchFamily="34" charset="0"/>
                              <a:cs typeface="Verdana" pitchFamily="34" charset="0"/>
                            </a:rPr>
                            <a:t>M/</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𝐈𝐎</m:t>
                                  </m:r>
                                </m:e>
                              </m:acc>
                            </m:oMath>
                          </a14:m>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ysClr val="windowText" lastClr="000000"/>
                              </a:solidFill>
                              <a:latin typeface="Verdana" pitchFamily="34" charset="0"/>
                              <a:ea typeface="Verdana" pitchFamily="34" charset="0"/>
                              <a:cs typeface="Verdana" pitchFamily="34" charset="0"/>
                            </a:rPr>
                            <a:t>Used to differentiate</a:t>
                          </a:r>
                          <a:r>
                            <a:rPr lang="en-US" sz="1200" baseline="0" dirty="0">
                              <a:solidFill>
                                <a:sysClr val="windowText" lastClr="000000"/>
                              </a:solidFill>
                              <a:latin typeface="Verdana" pitchFamily="34" charset="0"/>
                              <a:ea typeface="Verdana" pitchFamily="34" charset="0"/>
                              <a:cs typeface="Verdana" pitchFamily="34" charset="0"/>
                            </a:rPr>
                            <a:t> memory access and I/O access. For memory reference instructions, it is </a:t>
                          </a:r>
                          <a:r>
                            <a:rPr lang="en-US" sz="1200" baseline="0" dirty="0">
                              <a:solidFill>
                                <a:srgbClr val="FF0066"/>
                              </a:solidFill>
                              <a:latin typeface="Verdana" pitchFamily="34" charset="0"/>
                              <a:ea typeface="Verdana" pitchFamily="34" charset="0"/>
                              <a:cs typeface="Verdana" pitchFamily="34" charset="0"/>
                            </a:rPr>
                            <a:t>high</a:t>
                          </a:r>
                          <a:r>
                            <a:rPr lang="en-US" sz="1200" baseline="0" dirty="0">
                              <a:solidFill>
                                <a:sysClr val="windowText" lastClr="000000"/>
                              </a:solidFill>
                              <a:latin typeface="Verdana" pitchFamily="34" charset="0"/>
                              <a:ea typeface="Verdana" pitchFamily="34" charset="0"/>
                              <a:cs typeface="Verdana" pitchFamily="34" charset="0"/>
                            </a:rPr>
                            <a:t>. For IN and OUT instructions, it is </a:t>
                          </a:r>
                          <a:r>
                            <a:rPr lang="en-US" sz="1200" baseline="0" dirty="0">
                              <a:solidFill>
                                <a:srgbClr val="FF0066"/>
                              </a:solidFill>
                              <a:latin typeface="Verdana" pitchFamily="34" charset="0"/>
                              <a:ea typeface="Verdana" pitchFamily="34" charset="0"/>
                              <a:cs typeface="Verdana" pitchFamily="34" charset="0"/>
                            </a:rPr>
                            <a:t>low</a:t>
                          </a:r>
                          <a:r>
                            <a:rPr lang="en-US" sz="1200" baseline="0" dirty="0">
                              <a:solidFill>
                                <a:sysClr val="windowText" lastClr="000000"/>
                              </a:solidFill>
                              <a:latin typeface="Verdana" pitchFamily="34" charset="0"/>
                              <a:ea typeface="Verdana" pitchFamily="34" charset="0"/>
                              <a:cs typeface="Verdana" pitchFamily="34" charset="0"/>
                            </a:rPr>
                            <a:t>. </a:t>
                          </a:r>
                          <a:endParaRPr lang="en-US" sz="1200" dirty="0">
                            <a:solidFill>
                              <a:schemeClr val="tx1"/>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51" name="Table 50"/>
              <p:cNvGraphicFramePr>
                <a:graphicFrameLocks noGrp="1"/>
              </p:cNvGraphicFramePr>
              <p:nvPr>
                <p:extLst>
                  <p:ext uri="{D42A27DB-BD31-4B8C-83A1-F6EECF244321}">
                    <p14:modId xmlns:a14="http://schemas.microsoft.com/office/drawing/2010/main" xmlns="" xmlns:p14="http://schemas.microsoft.com/office/powerpoint/2010/main" val="87097923"/>
                  </p:ext>
                </p:extLst>
              </p:nvPr>
            </p:nvGraphicFramePr>
            <p:xfrm>
              <a:off x="3385457" y="4465320"/>
              <a:ext cx="5529943" cy="640080"/>
            </p:xfrm>
            <a:graphic>
              <a:graphicData uri="http://schemas.openxmlformats.org/drawingml/2006/table">
                <a:tbl>
                  <a:tblPr firstRow="1" bandRow="1">
                    <a:tableStyleId>{5C22544A-7EE6-4342-B048-85BDC9FD1C3A}</a:tableStyleId>
                  </a:tblPr>
                  <a:tblGrid>
                    <a:gridCol w="938115"/>
                    <a:gridCol w="4591828"/>
                  </a:tblGrid>
                  <a:tr h="640080">
                    <a:tc>
                      <a:txBody>
                        <a:bodyPr/>
                        <a:lstStyle/>
                        <a:p>
                          <a:endParaRPr lang="en-US"/>
                        </a:p>
                      </a:txBody>
                      <a:tcPr>
                        <a:blipFill rotWithShape="1">
                          <a:blip r:embed="rId7"/>
                          <a:stretch>
                            <a:fillRect t="-952" r="-489610" b="-6667"/>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ysClr val="windowText" lastClr="000000"/>
                              </a:solidFill>
                              <a:latin typeface="Verdana" pitchFamily="34" charset="0"/>
                              <a:ea typeface="Verdana" pitchFamily="34" charset="0"/>
                              <a:cs typeface="Verdana" pitchFamily="34" charset="0"/>
                            </a:rPr>
                            <a:t>Used to differentiate</a:t>
                          </a:r>
                          <a:r>
                            <a:rPr lang="en-US" sz="1200" baseline="0" dirty="0" smtClean="0">
                              <a:solidFill>
                                <a:sysClr val="windowText" lastClr="000000"/>
                              </a:solidFill>
                              <a:latin typeface="Verdana" pitchFamily="34" charset="0"/>
                              <a:ea typeface="Verdana" pitchFamily="34" charset="0"/>
                              <a:cs typeface="Verdana" pitchFamily="34" charset="0"/>
                            </a:rPr>
                            <a:t> memory access and I/O access. For memory reference instructions, it is </a:t>
                          </a:r>
                          <a:r>
                            <a:rPr lang="en-US" sz="1200" baseline="0" dirty="0" smtClean="0">
                              <a:solidFill>
                                <a:srgbClr val="FF0066"/>
                              </a:solidFill>
                              <a:latin typeface="Verdana" pitchFamily="34" charset="0"/>
                              <a:ea typeface="Verdana" pitchFamily="34" charset="0"/>
                              <a:cs typeface="Verdana" pitchFamily="34" charset="0"/>
                            </a:rPr>
                            <a:t>high</a:t>
                          </a:r>
                          <a:r>
                            <a:rPr lang="en-US" sz="1200" baseline="0" dirty="0" smtClean="0">
                              <a:solidFill>
                                <a:sysClr val="windowText" lastClr="000000"/>
                              </a:solidFill>
                              <a:latin typeface="Verdana" pitchFamily="34" charset="0"/>
                              <a:ea typeface="Verdana" pitchFamily="34" charset="0"/>
                              <a:cs typeface="Verdana" pitchFamily="34" charset="0"/>
                            </a:rPr>
                            <a:t>. For IN and OUT instructions, it is </a:t>
                          </a:r>
                          <a:r>
                            <a:rPr lang="en-US" sz="1200" baseline="0" dirty="0" smtClean="0">
                              <a:solidFill>
                                <a:srgbClr val="FF0066"/>
                              </a:solidFill>
                              <a:latin typeface="Verdana" pitchFamily="34" charset="0"/>
                              <a:ea typeface="Verdana" pitchFamily="34" charset="0"/>
                              <a:cs typeface="Verdana" pitchFamily="34" charset="0"/>
                            </a:rPr>
                            <a:t>low</a:t>
                          </a:r>
                          <a:r>
                            <a:rPr lang="en-US" sz="1200" baseline="0" dirty="0" smtClean="0">
                              <a:solidFill>
                                <a:sysClr val="windowText" lastClr="000000"/>
                              </a:solidFill>
                              <a:latin typeface="Verdana" pitchFamily="34" charset="0"/>
                              <a:ea typeface="Verdana" pitchFamily="34" charset="0"/>
                              <a:cs typeface="Verdana" pitchFamily="34" charset="0"/>
                            </a:rPr>
                            <a:t>. </a:t>
                          </a:r>
                          <a:endParaRPr lang="en-US" sz="1200" dirty="0">
                            <a:solidFill>
                              <a:schemeClr val="tx1"/>
                            </a:solidFill>
                            <a:latin typeface="Verdana" pitchFamily="34" charset="0"/>
                            <a:ea typeface="Verdana" pitchFamily="34" charset="0"/>
                            <a:cs typeface="Verdana" pitchFamily="34" charset="0"/>
                          </a:endParaRPr>
                        </a:p>
                      </a:txBody>
                      <a:tcPr>
                        <a:no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2" name="Table 51"/>
              <p:cNvGraphicFramePr>
                <a:graphicFrameLocks noGrp="1"/>
              </p:cNvGraphicFramePr>
              <p:nvPr>
                <p:extLst>
                  <p:ext uri="{D42A27DB-BD31-4B8C-83A1-F6EECF244321}">
                    <p14:modId xmlns:p14="http://schemas.microsoft.com/office/powerpoint/2010/main" val="3770986844"/>
                  </p:ext>
                </p:extLst>
              </p:nvPr>
            </p:nvGraphicFramePr>
            <p:xfrm>
              <a:off x="3385457" y="5227320"/>
              <a:ext cx="5529943" cy="45720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left"/>
                              </m:oMathParaPr>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𝐖𝐑</m:t>
                                    </m:r>
                                  </m:e>
                                </m:acc>
                              </m:oMath>
                            </m:oMathPara>
                          </a14:m>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r>
                            <a:rPr lang="en-US" sz="1200" baseline="0" dirty="0">
                              <a:solidFill>
                                <a:sysClr val="windowText" lastClr="000000"/>
                              </a:solidFill>
                              <a:latin typeface="Verdana" pitchFamily="34" charset="0"/>
                              <a:ea typeface="Verdana" pitchFamily="34" charset="0"/>
                              <a:cs typeface="Verdana" pitchFamily="34" charset="0"/>
                            </a:rPr>
                            <a:t>Write control signal; asserted </a:t>
                          </a:r>
                          <a:r>
                            <a:rPr lang="en-US" sz="1200" baseline="0" dirty="0">
                              <a:solidFill>
                                <a:srgbClr val="FF0066"/>
                              </a:solidFill>
                              <a:latin typeface="Verdana" pitchFamily="34" charset="0"/>
                              <a:ea typeface="Verdana" pitchFamily="34" charset="0"/>
                              <a:cs typeface="Verdana" pitchFamily="34" charset="0"/>
                            </a:rPr>
                            <a:t>low</a:t>
                          </a:r>
                          <a:r>
                            <a:rPr lang="en-US" sz="1200" baseline="0" dirty="0">
                              <a:solidFill>
                                <a:sysClr val="windowText" lastClr="000000"/>
                              </a:solidFill>
                              <a:latin typeface="Verdana" pitchFamily="34" charset="0"/>
                              <a:ea typeface="Verdana" pitchFamily="34" charset="0"/>
                              <a:cs typeface="Verdana" pitchFamily="34" charset="0"/>
                            </a:rPr>
                            <a:t> Whenever processor writes data to memory or I/O port</a:t>
                          </a:r>
                          <a:endParaRPr lang="en-US" sz="1200" dirty="0">
                            <a:solidFill>
                              <a:schemeClr val="tx1"/>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52" name="Table 51"/>
              <p:cNvGraphicFramePr>
                <a:graphicFrameLocks noGrp="1"/>
              </p:cNvGraphicFramePr>
              <p:nvPr>
                <p:extLst>
                  <p:ext uri="{D42A27DB-BD31-4B8C-83A1-F6EECF244321}">
                    <p14:modId xmlns:a14="http://schemas.microsoft.com/office/drawing/2010/main" xmlns="" xmlns:p14="http://schemas.microsoft.com/office/powerpoint/2010/main" val="3770986844"/>
                  </p:ext>
                </p:extLst>
              </p:nvPr>
            </p:nvGraphicFramePr>
            <p:xfrm>
              <a:off x="3385457" y="5227320"/>
              <a:ext cx="5529943" cy="457200"/>
            </p:xfrm>
            <a:graphic>
              <a:graphicData uri="http://schemas.openxmlformats.org/drawingml/2006/table">
                <a:tbl>
                  <a:tblPr firstRow="1" bandRow="1">
                    <a:tableStyleId>{5C22544A-7EE6-4342-B048-85BDC9FD1C3A}</a:tableStyleId>
                  </a:tblPr>
                  <a:tblGrid>
                    <a:gridCol w="938115"/>
                    <a:gridCol w="4591828"/>
                  </a:tblGrid>
                  <a:tr h="457200">
                    <a:tc>
                      <a:txBody>
                        <a:bodyPr/>
                        <a:lstStyle/>
                        <a:p>
                          <a:endParaRPr lang="en-US"/>
                        </a:p>
                      </a:txBody>
                      <a:tcPr>
                        <a:blipFill rotWithShape="1">
                          <a:blip r:embed="rId8"/>
                          <a:stretch>
                            <a:fillRect t="-1333" r="-489610" b="-9333"/>
                          </a:stretch>
                        </a:blipFill>
                      </a:tcPr>
                    </a:tc>
                    <a:tc>
                      <a:txBody>
                        <a:bodyPr/>
                        <a:lstStyle/>
                        <a:p>
                          <a:r>
                            <a:rPr lang="en-US" sz="1200" baseline="0" dirty="0" smtClean="0">
                              <a:solidFill>
                                <a:sysClr val="windowText" lastClr="000000"/>
                              </a:solidFill>
                              <a:latin typeface="Verdana" pitchFamily="34" charset="0"/>
                              <a:ea typeface="Verdana" pitchFamily="34" charset="0"/>
                              <a:cs typeface="Verdana" pitchFamily="34" charset="0"/>
                            </a:rPr>
                            <a:t>Write control signal; asserted </a:t>
                          </a:r>
                          <a:r>
                            <a:rPr lang="en-US" sz="1200" baseline="0" dirty="0" smtClean="0">
                              <a:solidFill>
                                <a:srgbClr val="FF0066"/>
                              </a:solidFill>
                              <a:latin typeface="Verdana" pitchFamily="34" charset="0"/>
                              <a:ea typeface="Verdana" pitchFamily="34" charset="0"/>
                              <a:cs typeface="Verdana" pitchFamily="34" charset="0"/>
                            </a:rPr>
                            <a:t>low</a:t>
                          </a:r>
                          <a:r>
                            <a:rPr lang="en-US" sz="1200" baseline="0" dirty="0" smtClean="0">
                              <a:solidFill>
                                <a:sysClr val="windowText" lastClr="000000"/>
                              </a:solidFill>
                              <a:latin typeface="Verdana" pitchFamily="34" charset="0"/>
                              <a:ea typeface="Verdana" pitchFamily="34" charset="0"/>
                              <a:cs typeface="Verdana" pitchFamily="34" charset="0"/>
                            </a:rPr>
                            <a:t> Whenever processor writes data to memory or I/O port</a:t>
                          </a:r>
                          <a:endParaRPr lang="en-US" sz="1200" dirty="0">
                            <a:solidFill>
                              <a:schemeClr val="tx1"/>
                            </a:solidFill>
                            <a:latin typeface="Verdana" pitchFamily="34" charset="0"/>
                            <a:ea typeface="Verdana" pitchFamily="34" charset="0"/>
                            <a:cs typeface="Verdana" pitchFamily="34" charset="0"/>
                          </a:endParaRPr>
                        </a:p>
                      </a:txBody>
                      <a:tcPr>
                        <a:no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3" name="Table 52"/>
              <p:cNvGraphicFramePr>
                <a:graphicFrameLocks noGrp="1"/>
              </p:cNvGraphicFramePr>
              <p:nvPr>
                <p:extLst>
                  <p:ext uri="{D42A27DB-BD31-4B8C-83A1-F6EECF244321}">
                    <p14:modId xmlns:p14="http://schemas.microsoft.com/office/powerpoint/2010/main" val="2490951794"/>
                  </p:ext>
                </p:extLst>
              </p:nvPr>
            </p:nvGraphicFramePr>
            <p:xfrm>
              <a:off x="3385457" y="5760720"/>
              <a:ext cx="5529943" cy="64008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pPr/>
                          <a14:m>
                            <m:oMathPara xmlns:m="http://schemas.openxmlformats.org/officeDocument/2006/math">
                              <m:oMathParaPr>
                                <m:jc m:val="left"/>
                              </m:oMathParaPr>
                              <m:oMath xmlns:m="http://schemas.openxmlformats.org/officeDocument/2006/math">
                                <m:acc>
                                  <m:accPr>
                                    <m:chr m:val="̅"/>
                                    <m:ctrlPr>
                                      <a:rPr lang="en-US" sz="1200" i="1" smtClean="0">
                                        <a:solidFill>
                                          <a:srgbClr val="FF0066"/>
                                        </a:solidFill>
                                        <a:latin typeface="Cambria Math" panose="02040503050406030204" pitchFamily="18" charset="0"/>
                                      </a:rPr>
                                    </m:ctrlPr>
                                  </m:accPr>
                                  <m:e>
                                    <m:r>
                                      <a:rPr lang="en-US" sz="1200" b="1" i="0" smtClean="0">
                                        <a:solidFill>
                                          <a:srgbClr val="FF0066"/>
                                        </a:solidFill>
                                        <a:latin typeface="Cambria Math"/>
                                      </a:rPr>
                                      <m:t>𝐈𝐍𝐓𝐀</m:t>
                                    </m:r>
                                  </m:e>
                                </m:acc>
                              </m:oMath>
                            </m:oMathPara>
                          </a14:m>
                          <a:endParaRPr lang="en-US" sz="1200" i="0" dirty="0">
                            <a:solidFill>
                              <a:srgbClr val="FF0066"/>
                            </a:solidFill>
                            <a:latin typeface="Verdana" pitchFamily="34" charset="0"/>
                            <a:ea typeface="Verdana" pitchFamily="34" charset="0"/>
                            <a:cs typeface="Verdana" pitchFamily="34" charset="0"/>
                          </a:endParaRPr>
                        </a:p>
                      </a:txBody>
                      <a:tcPr>
                        <a:noFill/>
                      </a:tcPr>
                    </a:tc>
                    <a:tc>
                      <a:txBody>
                        <a:bodyPr/>
                        <a:lstStyle/>
                        <a:p>
                          <a:r>
                            <a:rPr lang="en-US" sz="1200" dirty="0">
                              <a:solidFill>
                                <a:sysClr val="windowText" lastClr="000000"/>
                              </a:solidFill>
                              <a:latin typeface="Verdana" pitchFamily="34" charset="0"/>
                              <a:ea typeface="Verdana" pitchFamily="34" charset="0"/>
                              <a:cs typeface="Verdana" pitchFamily="34" charset="0"/>
                            </a:rPr>
                            <a:t>(</a:t>
                          </a:r>
                          <a:r>
                            <a:rPr lang="en-US" sz="1200" dirty="0">
                              <a:solidFill>
                                <a:srgbClr val="FF0066"/>
                              </a:solidFill>
                              <a:latin typeface="Verdana" pitchFamily="34" charset="0"/>
                              <a:ea typeface="Verdana" pitchFamily="34" charset="0"/>
                              <a:cs typeface="Verdana" pitchFamily="34" charset="0"/>
                            </a:rPr>
                            <a:t>Interrupt Acknowledge</a:t>
                          </a:r>
                          <a:r>
                            <a:rPr lang="en-US" sz="1200" dirty="0">
                              <a:solidFill>
                                <a:schemeClr val="tx1"/>
                              </a:solidFill>
                              <a:latin typeface="Verdana" pitchFamily="34" charset="0"/>
                              <a:ea typeface="Verdana" pitchFamily="34" charset="0"/>
                              <a:cs typeface="Verdana" pitchFamily="34" charset="0"/>
                            </a:rPr>
                            <a:t>) When the interrupt request is accepted by the processor, the output is </a:t>
                          </a:r>
                          <a:r>
                            <a:rPr lang="en-US" sz="1200" dirty="0">
                              <a:solidFill>
                                <a:srgbClr val="FF0066"/>
                              </a:solidFill>
                              <a:latin typeface="Verdana" pitchFamily="34" charset="0"/>
                              <a:ea typeface="Verdana" pitchFamily="34" charset="0"/>
                              <a:cs typeface="Verdana" pitchFamily="34" charset="0"/>
                            </a:rPr>
                            <a:t>low </a:t>
                          </a:r>
                          <a:r>
                            <a:rPr lang="en-US" sz="1200" dirty="0">
                              <a:solidFill>
                                <a:schemeClr val="tx1"/>
                              </a:solidFill>
                              <a:latin typeface="Verdana" pitchFamily="34" charset="0"/>
                              <a:ea typeface="Verdana" pitchFamily="34" charset="0"/>
                              <a:cs typeface="Verdana" pitchFamily="34" charset="0"/>
                            </a:rPr>
                            <a:t>on this line.</a:t>
                          </a: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53" name="Table 52"/>
              <p:cNvGraphicFramePr>
                <a:graphicFrameLocks noGrp="1"/>
              </p:cNvGraphicFramePr>
              <p:nvPr>
                <p:extLst>
                  <p:ext uri="{D42A27DB-BD31-4B8C-83A1-F6EECF244321}">
                    <p14:modId xmlns:a14="http://schemas.microsoft.com/office/drawing/2010/main" xmlns="" xmlns:p14="http://schemas.microsoft.com/office/powerpoint/2010/main" val="2490951794"/>
                  </p:ext>
                </p:extLst>
              </p:nvPr>
            </p:nvGraphicFramePr>
            <p:xfrm>
              <a:off x="3385457" y="5760720"/>
              <a:ext cx="5529943" cy="640080"/>
            </p:xfrm>
            <a:graphic>
              <a:graphicData uri="http://schemas.openxmlformats.org/drawingml/2006/table">
                <a:tbl>
                  <a:tblPr firstRow="1" bandRow="1">
                    <a:tableStyleId>{5C22544A-7EE6-4342-B048-85BDC9FD1C3A}</a:tableStyleId>
                  </a:tblPr>
                  <a:tblGrid>
                    <a:gridCol w="938115"/>
                    <a:gridCol w="4591828"/>
                  </a:tblGrid>
                  <a:tr h="640080">
                    <a:tc>
                      <a:txBody>
                        <a:bodyPr/>
                        <a:lstStyle/>
                        <a:p>
                          <a:endParaRPr lang="en-US"/>
                        </a:p>
                      </a:txBody>
                      <a:tcPr>
                        <a:blipFill rotWithShape="1">
                          <a:blip r:embed="rId9"/>
                          <a:stretch>
                            <a:fillRect r="-489610" b="-7619"/>
                          </a:stretch>
                        </a:blipFill>
                      </a:tcPr>
                    </a:tc>
                    <a:tc>
                      <a:txBody>
                        <a:bodyPr/>
                        <a:lstStyle/>
                        <a:p>
                          <a:r>
                            <a:rPr lang="en-US" sz="1200" dirty="0" smtClean="0">
                              <a:solidFill>
                                <a:sysClr val="windowText" lastClr="000000"/>
                              </a:solidFill>
                              <a:latin typeface="Verdana" pitchFamily="34" charset="0"/>
                              <a:ea typeface="Verdana" pitchFamily="34" charset="0"/>
                              <a:cs typeface="Verdana" pitchFamily="34" charset="0"/>
                            </a:rPr>
                            <a:t>(</a:t>
                          </a:r>
                          <a:r>
                            <a:rPr lang="en-US" sz="1200" dirty="0" smtClean="0">
                              <a:solidFill>
                                <a:srgbClr val="FF0066"/>
                              </a:solidFill>
                              <a:latin typeface="Verdana" pitchFamily="34" charset="0"/>
                              <a:ea typeface="Verdana" pitchFamily="34" charset="0"/>
                              <a:cs typeface="Verdana" pitchFamily="34" charset="0"/>
                            </a:rPr>
                            <a:t>Interrupt Acknowledge</a:t>
                          </a:r>
                          <a:r>
                            <a:rPr lang="en-US" sz="1200" dirty="0" smtClean="0">
                              <a:solidFill>
                                <a:schemeClr val="tx1"/>
                              </a:solidFill>
                              <a:latin typeface="Verdana" pitchFamily="34" charset="0"/>
                              <a:ea typeface="Verdana" pitchFamily="34" charset="0"/>
                              <a:cs typeface="Verdana" pitchFamily="34" charset="0"/>
                            </a:rPr>
                            <a:t>) When the interrupt request is accepted by the processor, the output is </a:t>
                          </a:r>
                          <a:r>
                            <a:rPr lang="en-US" sz="1200" dirty="0" smtClean="0">
                              <a:solidFill>
                                <a:srgbClr val="FF0066"/>
                              </a:solidFill>
                              <a:latin typeface="Verdana" pitchFamily="34" charset="0"/>
                              <a:ea typeface="Verdana" pitchFamily="34" charset="0"/>
                              <a:cs typeface="Verdana" pitchFamily="34" charset="0"/>
                            </a:rPr>
                            <a:t>low </a:t>
                          </a:r>
                          <a:r>
                            <a:rPr lang="en-US" sz="1200" dirty="0" smtClean="0">
                              <a:solidFill>
                                <a:schemeClr val="tx1"/>
                              </a:solidFill>
                              <a:latin typeface="Verdana" pitchFamily="34" charset="0"/>
                              <a:ea typeface="Verdana" pitchFamily="34" charset="0"/>
                              <a:cs typeface="Verdana" pitchFamily="34" charset="0"/>
                            </a:rPr>
                            <a:t>on this line.</a:t>
                          </a:r>
                          <a:endParaRPr lang="en-US" sz="1200" dirty="0">
                            <a:solidFill>
                              <a:schemeClr val="tx1"/>
                            </a:solidFill>
                            <a:latin typeface="Verdana" pitchFamily="34" charset="0"/>
                            <a:ea typeface="Verdana" pitchFamily="34" charset="0"/>
                            <a:cs typeface="Verdana" pitchFamily="34" charset="0"/>
                          </a:endParaRPr>
                        </a:p>
                      </a:txBody>
                      <a:tcPr>
                        <a:noFill/>
                      </a:tcPr>
                    </a:tc>
                  </a:tr>
                </a:tbl>
              </a:graphicData>
            </a:graphic>
          </p:graphicFrame>
        </mc:Fallback>
      </mc:AlternateContent>
      <p:sp>
        <p:nvSpPr>
          <p:cNvPr id="4" name="Rectangle 3"/>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791456" y="188879"/>
            <a:ext cx="2906565" cy="338554"/>
          </a:xfrm>
          <a:prstGeom prst="rect">
            <a:avLst/>
          </a:prstGeom>
          <a:solidFill>
            <a:srgbClr val="99FFCC"/>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Minimum mode signals</a:t>
            </a:r>
          </a:p>
        </p:txBody>
      </p:sp>
    </p:spTree>
    <p:extLst>
      <p:ext uri="{BB962C8B-B14F-4D97-AF65-F5344CB8AC3E}">
        <p14:creationId xmlns:p14="http://schemas.microsoft.com/office/powerpoint/2010/main" val="22288753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par>
                                <p:cTn id="16" presetID="42" presetClass="path" presetSubtype="0" accel="50000" decel="50000" fill="hold" grpId="1" nodeType="withEffect">
                                  <p:stCondLst>
                                    <p:cond delay="0"/>
                                  </p:stCondLst>
                                  <p:childTnLst>
                                    <p:animMotion origin="layout" path="M 2.77778E-6 1.85185E-6 L 2.77778E-6 0.03171 " pathEditMode="relative" rAng="0" ptsTypes="AA">
                                      <p:cBhvr>
                                        <p:cTn id="17" dur="500" fill="hold"/>
                                        <p:tgtEl>
                                          <p:spTgt spid="44"/>
                                        </p:tgtEl>
                                        <p:attrNameLst>
                                          <p:attrName>ppt_x</p:attrName>
                                          <p:attrName>ppt_y</p:attrName>
                                        </p:attrNameLst>
                                      </p:cBhvr>
                                      <p:rCtr x="0" y="1574"/>
                                    </p:animMotion>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par>
                                <p:cTn id="23" presetID="42" presetClass="path" presetSubtype="0" accel="50000" decel="50000" fill="hold" grpId="2" nodeType="withEffect">
                                  <p:stCondLst>
                                    <p:cond delay="0"/>
                                  </p:stCondLst>
                                  <p:childTnLst>
                                    <p:animMotion origin="layout" path="M 2.77778E-6 0.03171 L 2.77778E-6 0.06342 " pathEditMode="relative" rAng="0" ptsTypes="AA">
                                      <p:cBhvr>
                                        <p:cTn id="24" dur="500" fill="hold"/>
                                        <p:tgtEl>
                                          <p:spTgt spid="44"/>
                                        </p:tgtEl>
                                        <p:attrNameLst>
                                          <p:attrName>ppt_x</p:attrName>
                                          <p:attrName>ppt_y</p:attrName>
                                        </p:attrNameLst>
                                      </p:cBhvr>
                                      <p:rCtr x="0" y="1574"/>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par>
                                <p:cTn id="30" presetID="64" presetClass="path" presetSubtype="0" accel="50000" decel="50000" fill="hold" grpId="3" nodeType="withEffect">
                                  <p:stCondLst>
                                    <p:cond delay="0"/>
                                  </p:stCondLst>
                                  <p:childTnLst>
                                    <p:animMotion origin="layout" path="M 2.77778E-6 0.06412 L 2.77778E-6 -0.03588 " pathEditMode="relative" rAng="0" ptsTypes="AA">
                                      <p:cBhvr>
                                        <p:cTn id="31" dur="500" fill="hold"/>
                                        <p:tgtEl>
                                          <p:spTgt spid="44"/>
                                        </p:tgtEl>
                                        <p:attrNameLst>
                                          <p:attrName>ppt_x</p:attrName>
                                          <p:attrName>ppt_y</p:attrName>
                                        </p:attrNameLst>
                                      </p:cBhvr>
                                      <p:rCtr x="0" y="-5000"/>
                                    </p:animMotion>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fade">
                                      <p:cBhvr>
                                        <p:cTn id="36" dur="500"/>
                                        <p:tgtEl>
                                          <p:spTgt spid="52"/>
                                        </p:tgtEl>
                                      </p:cBhvr>
                                    </p:animEffect>
                                  </p:childTnLst>
                                </p:cTn>
                              </p:par>
                              <p:par>
                                <p:cTn id="37" presetID="64" presetClass="path" presetSubtype="0" accel="50000" decel="50000" fill="hold" grpId="4" nodeType="withEffect">
                                  <p:stCondLst>
                                    <p:cond delay="0"/>
                                  </p:stCondLst>
                                  <p:childTnLst>
                                    <p:animMotion origin="layout" path="M 2.77778E-6 -0.03496 L 2.77778E-6 -0.0581 " pathEditMode="relative" rAng="0" ptsTypes="AA">
                                      <p:cBhvr>
                                        <p:cTn id="38" dur="500" fill="hold"/>
                                        <p:tgtEl>
                                          <p:spTgt spid="44"/>
                                        </p:tgtEl>
                                        <p:attrNameLst>
                                          <p:attrName>ppt_x</p:attrName>
                                          <p:attrName>ppt_y</p:attrName>
                                        </p:attrNameLst>
                                      </p:cBhvr>
                                      <p:rCtr x="0" y="-1157"/>
                                    </p:animMotion>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par>
                                <p:cTn id="44" presetID="42" presetClass="path" presetSubtype="0" accel="50000" decel="50000" fill="hold" grpId="5" nodeType="withEffect">
                                  <p:stCondLst>
                                    <p:cond delay="0"/>
                                  </p:stCondLst>
                                  <p:childTnLst>
                                    <p:animMotion origin="layout" path="M 2.77778E-6 -0.05648 L 2.77778E-6 0.08819 " pathEditMode="relative" rAng="0" ptsTypes="AA">
                                      <p:cBhvr>
                                        <p:cTn id="45" dur="500" fill="hold"/>
                                        <p:tgtEl>
                                          <p:spTgt spid="44"/>
                                        </p:tgtEl>
                                        <p:attrNameLst>
                                          <p:attrName>ppt_x</p:attrName>
                                          <p:attrName>ppt_y</p:attrName>
                                        </p:attrNameLst>
                                      </p:cBhvr>
                                      <p:rCtr x="0" y="722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4" grpId="2" animBg="1"/>
      <p:bldP spid="44" grpId="3" animBg="1"/>
      <p:bldP spid="44" grpId="4" animBg="1"/>
      <p:bldP spid="44" grpId="5"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698172" y="3733800"/>
            <a:ext cx="1295400" cy="242084"/>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Pins and Signals</a:t>
            </a:r>
            <a:endParaRPr lang="en-US" dirty="0">
              <a:solidFill>
                <a:srgbClr val="002060"/>
              </a:solidFill>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8</a:t>
            </a:fld>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p:pic>
        <p:nvPicPr>
          <p:cNvPr id="4098" name="Picture 2" descr="C:\Users\AMMU\Desktop\Microprocessor\8086.png"/>
          <p:cNvPicPr>
            <a:picLocks noChangeAspect="1" noChangeArrowheads="1"/>
          </p:cNvPicPr>
          <p:nvPr/>
        </p:nvPicPr>
        <p:blipFill rotWithShape="1">
          <a:blip r:embed="rId3">
            <a:extLst>
              <a:ext uri="{28A0092B-C50C-407E-A947-70E740481C1C}">
                <a14:useLocalDpi xmlns:a14="http://schemas.microsoft.com/office/drawing/2010/main" val="0"/>
              </a:ext>
            </a:extLst>
          </a:blip>
          <a:srcRect l="1" r="46893"/>
          <a:stretch/>
        </p:blipFill>
        <p:spPr bwMode="auto">
          <a:xfrm>
            <a:off x="33837" y="1868506"/>
            <a:ext cx="3014163" cy="415129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7" name="Table 46"/>
          <p:cNvGraphicFramePr>
            <a:graphicFrameLocks noGrp="1"/>
          </p:cNvGraphicFramePr>
          <p:nvPr>
            <p:extLst>
              <p:ext uri="{D42A27DB-BD31-4B8C-83A1-F6EECF244321}">
                <p14:modId xmlns:p14="http://schemas.microsoft.com/office/powerpoint/2010/main" val="1320106113"/>
              </p:ext>
            </p:extLst>
          </p:nvPr>
        </p:nvGraphicFramePr>
        <p:xfrm>
          <a:off x="3385457" y="2362200"/>
          <a:ext cx="5529943" cy="100584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r>
                        <a:rPr lang="en-US" sz="1200" i="0" dirty="0">
                          <a:solidFill>
                            <a:srgbClr val="FF0066"/>
                          </a:solidFill>
                          <a:latin typeface="Verdana" pitchFamily="34" charset="0"/>
                          <a:ea typeface="Verdana" pitchFamily="34" charset="0"/>
                          <a:cs typeface="Verdana" pitchFamily="34" charset="0"/>
                        </a:rPr>
                        <a:t>HOLD</a:t>
                      </a:r>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r>
                        <a:rPr lang="en-US" sz="1200" dirty="0">
                          <a:solidFill>
                            <a:sysClr val="windowText" lastClr="000000"/>
                          </a:solidFill>
                          <a:latin typeface="Verdana" pitchFamily="34" charset="0"/>
                          <a:ea typeface="Verdana" pitchFamily="34" charset="0"/>
                          <a:cs typeface="Verdana" pitchFamily="34" charset="0"/>
                        </a:rPr>
                        <a:t>Input signal to the processor form the</a:t>
                      </a:r>
                      <a:r>
                        <a:rPr lang="en-US" sz="1200" baseline="0" dirty="0">
                          <a:solidFill>
                            <a:sysClr val="windowText" lastClr="000000"/>
                          </a:solidFill>
                          <a:latin typeface="Verdana" pitchFamily="34" charset="0"/>
                          <a:ea typeface="Verdana" pitchFamily="34" charset="0"/>
                          <a:cs typeface="Verdana" pitchFamily="34" charset="0"/>
                        </a:rPr>
                        <a:t> bus masters as a request to grant the control of the bus. </a:t>
                      </a:r>
                    </a:p>
                    <a:p>
                      <a:endParaRPr lang="en-US" sz="1200" baseline="0" dirty="0">
                        <a:solidFill>
                          <a:sysClr val="windowText" lastClr="000000"/>
                        </a:solidFill>
                        <a:latin typeface="Verdana" pitchFamily="34" charset="0"/>
                        <a:ea typeface="Verdana" pitchFamily="34" charset="0"/>
                        <a:cs typeface="Verdana" pitchFamily="34" charset="0"/>
                      </a:endParaRPr>
                    </a:p>
                    <a:p>
                      <a:r>
                        <a:rPr lang="en-US" sz="1200" baseline="0" dirty="0">
                          <a:solidFill>
                            <a:sysClr val="windowText" lastClr="000000"/>
                          </a:solidFill>
                          <a:latin typeface="Verdana" pitchFamily="34" charset="0"/>
                          <a:ea typeface="Verdana" pitchFamily="34" charset="0"/>
                          <a:cs typeface="Verdana" pitchFamily="34" charset="0"/>
                        </a:rPr>
                        <a:t>Usually used by the DMA controller to get the control of the bus.</a:t>
                      </a:r>
                      <a:endParaRPr lang="en-US" sz="120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2229589364"/>
              </p:ext>
            </p:extLst>
          </p:nvPr>
        </p:nvGraphicFramePr>
        <p:xfrm>
          <a:off x="3385457" y="3764280"/>
          <a:ext cx="5529943" cy="118872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r>
                        <a:rPr lang="en-US" sz="1200" i="0" dirty="0">
                          <a:solidFill>
                            <a:srgbClr val="FF0066"/>
                          </a:solidFill>
                          <a:latin typeface="Verdana" pitchFamily="34" charset="0"/>
                          <a:ea typeface="Verdana" pitchFamily="34" charset="0"/>
                          <a:cs typeface="Verdana" pitchFamily="34" charset="0"/>
                        </a:rPr>
                        <a:t>HLDA</a:t>
                      </a:r>
                    </a:p>
                  </a:txBody>
                  <a:tcPr>
                    <a:noFill/>
                  </a:tcPr>
                </a:tc>
                <a:tc>
                  <a:txBody>
                    <a:bodyPr/>
                    <a:lstStyle/>
                    <a:p>
                      <a:r>
                        <a:rPr lang="en-US" sz="1200" dirty="0">
                          <a:solidFill>
                            <a:sysClr val="windowText" lastClr="000000"/>
                          </a:solidFill>
                          <a:latin typeface="Verdana" pitchFamily="34" charset="0"/>
                          <a:ea typeface="Verdana" pitchFamily="34" charset="0"/>
                          <a:cs typeface="Verdana" pitchFamily="34" charset="0"/>
                        </a:rPr>
                        <a:t>(</a:t>
                      </a:r>
                      <a:r>
                        <a:rPr lang="en-US" sz="1200" dirty="0">
                          <a:solidFill>
                            <a:srgbClr val="FF0066"/>
                          </a:solidFill>
                          <a:latin typeface="Verdana" pitchFamily="34" charset="0"/>
                          <a:ea typeface="Verdana" pitchFamily="34" charset="0"/>
                          <a:cs typeface="Verdana" pitchFamily="34" charset="0"/>
                        </a:rPr>
                        <a:t>Hold Acknowledge</a:t>
                      </a:r>
                      <a:r>
                        <a:rPr lang="en-US" sz="1200" dirty="0">
                          <a:solidFill>
                            <a:sysClr val="windowText" lastClr="000000"/>
                          </a:solidFill>
                          <a:latin typeface="Verdana" pitchFamily="34" charset="0"/>
                          <a:ea typeface="Verdana" pitchFamily="34" charset="0"/>
                          <a:cs typeface="Verdana" pitchFamily="34" charset="0"/>
                        </a:rPr>
                        <a:t>) Acknowledge</a:t>
                      </a:r>
                      <a:r>
                        <a:rPr lang="en-US" sz="1200" baseline="0" dirty="0">
                          <a:solidFill>
                            <a:sysClr val="windowText" lastClr="000000"/>
                          </a:solidFill>
                          <a:latin typeface="Verdana" pitchFamily="34" charset="0"/>
                          <a:ea typeface="Verdana" pitchFamily="34" charset="0"/>
                          <a:cs typeface="Verdana" pitchFamily="34" charset="0"/>
                        </a:rPr>
                        <a:t> signal by the processor to the bus master requesting the control of the bus through HOLD.</a:t>
                      </a:r>
                    </a:p>
                    <a:p>
                      <a:endParaRPr lang="en-US" sz="1200" baseline="0" dirty="0">
                        <a:solidFill>
                          <a:sysClr val="windowText" lastClr="000000"/>
                        </a:solidFill>
                        <a:latin typeface="Verdana" pitchFamily="34" charset="0"/>
                        <a:ea typeface="Verdana" pitchFamily="34" charset="0"/>
                        <a:cs typeface="Verdana" pitchFamily="34" charset="0"/>
                      </a:endParaRPr>
                    </a:p>
                    <a:p>
                      <a:r>
                        <a:rPr lang="en-US" sz="1200" dirty="0">
                          <a:solidFill>
                            <a:sysClr val="windowText" lastClr="000000"/>
                          </a:solidFill>
                          <a:latin typeface="Verdana" pitchFamily="34" charset="0"/>
                          <a:ea typeface="Verdana" pitchFamily="34" charset="0"/>
                          <a:cs typeface="Verdana" pitchFamily="34" charset="0"/>
                        </a:rPr>
                        <a:t>The acknowledge</a:t>
                      </a:r>
                      <a:r>
                        <a:rPr lang="en-US" sz="1200" baseline="0" dirty="0">
                          <a:solidFill>
                            <a:sysClr val="windowText" lastClr="000000"/>
                          </a:solidFill>
                          <a:latin typeface="Verdana" pitchFamily="34" charset="0"/>
                          <a:ea typeface="Verdana" pitchFamily="34" charset="0"/>
                          <a:cs typeface="Verdana" pitchFamily="34" charset="0"/>
                        </a:rPr>
                        <a:t> is asserted high, when the processor accepts HOLD.</a:t>
                      </a:r>
                      <a:endParaRPr lang="en-US" sz="120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p:sp>
        <p:nvSpPr>
          <p:cNvPr id="10" name="Rectangle 9"/>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791456" y="188879"/>
            <a:ext cx="2906565" cy="338554"/>
          </a:xfrm>
          <a:prstGeom prst="rect">
            <a:avLst/>
          </a:prstGeom>
          <a:solidFill>
            <a:srgbClr val="99FFCC"/>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Minimum mode signals</a:t>
            </a:r>
          </a:p>
        </p:txBody>
      </p:sp>
      <mc:AlternateContent xmlns:mc="http://schemas.openxmlformats.org/markup-compatibility/2006" xmlns:a14="http://schemas.microsoft.com/office/drawing/2010/main">
        <mc:Choice Requires="a14">
          <p:sp>
            <p:nvSpPr>
              <p:cNvPr id="15" name="TextBox 14"/>
              <p:cNvSpPr txBox="1"/>
              <p:nvPr/>
            </p:nvSpPr>
            <p:spPr>
              <a:xfrm>
                <a:off x="3429000" y="762000"/>
                <a:ext cx="5334000" cy="1384995"/>
              </a:xfrm>
              <a:prstGeom prst="rect">
                <a:avLst/>
              </a:prstGeom>
              <a:solidFill>
                <a:srgbClr val="FFFFCC"/>
              </a:solidFill>
            </p:spPr>
            <p:txBody>
              <a:bodyPr wrap="square" rtlCol="0">
                <a:spAutoFit/>
              </a:bodyPr>
              <a:lstStyle/>
              <a:p>
                <a:pPr algn="ctr"/>
                <a:r>
                  <a:rPr lang="en-US" sz="1400" b="1" dirty="0">
                    <a:latin typeface="Verdana" pitchFamily="34" charset="0"/>
                    <a:ea typeface="Verdana" pitchFamily="34" charset="0"/>
                    <a:cs typeface="Verdana" pitchFamily="34" charset="0"/>
                  </a:rPr>
                  <a:t>Pins 24 -31</a:t>
                </a:r>
              </a:p>
              <a:p>
                <a:pPr algn="ctr"/>
                <a:endParaRPr lang="en-US" sz="1400" b="1" dirty="0">
                  <a:latin typeface="Verdana" pitchFamily="34" charset="0"/>
                  <a:ea typeface="Verdana" pitchFamily="34" charset="0"/>
                  <a:cs typeface="Verdana" pitchFamily="34" charset="0"/>
                </a:endParaRPr>
              </a:p>
              <a:p>
                <a:pPr algn="ctr"/>
                <a:r>
                  <a:rPr lang="en-US" sz="1400" b="1" dirty="0">
                    <a:latin typeface="Verdana" pitchFamily="34" charset="0"/>
                    <a:ea typeface="Verdana" pitchFamily="34" charset="0"/>
                    <a:cs typeface="Verdana" pitchFamily="34" charset="0"/>
                  </a:rPr>
                  <a:t>For minimum mode operation, the MN/ </a:t>
                </a:r>
                <a14:m>
                  <m:oMath xmlns:m="http://schemas.openxmlformats.org/officeDocument/2006/math">
                    <m:acc>
                      <m:accPr>
                        <m:chr m:val="̅"/>
                        <m:ctrlPr>
                          <a:rPr lang="en-US" sz="1400" b="1" i="1" dirty="0" smtClean="0">
                            <a:latin typeface="Cambria Math" panose="02040503050406030204" pitchFamily="18" charset="0"/>
                          </a:rPr>
                        </m:ctrlPr>
                      </m:accPr>
                      <m:e>
                        <m:r>
                          <a:rPr lang="en-US" sz="1400" b="1" i="0" dirty="0" smtClean="0">
                            <a:latin typeface="Cambria Math"/>
                          </a:rPr>
                          <m:t>𝐌𝐗</m:t>
                        </m:r>
                      </m:e>
                    </m:acc>
                  </m:oMath>
                </a14:m>
                <a:r>
                  <a:rPr lang="en-US" sz="1400" b="1" dirty="0">
                    <a:latin typeface="Verdana" pitchFamily="34" charset="0"/>
                    <a:ea typeface="Verdana" pitchFamily="34" charset="0"/>
                    <a:cs typeface="Verdana" pitchFamily="34" charset="0"/>
                  </a:rPr>
                  <a:t> is tied to VCC (logic high)</a:t>
                </a:r>
              </a:p>
              <a:p>
                <a:pPr algn="ctr"/>
                <a:endParaRPr lang="en-US" sz="1400" b="1" dirty="0">
                  <a:latin typeface="Verdana" pitchFamily="34" charset="0"/>
                  <a:ea typeface="Verdana" pitchFamily="34" charset="0"/>
                  <a:cs typeface="Verdana" pitchFamily="34" charset="0"/>
                </a:endParaRPr>
              </a:p>
              <a:p>
                <a:pPr algn="ctr"/>
                <a:r>
                  <a:rPr lang="en-US" sz="1400" b="1" dirty="0">
                    <a:latin typeface="Verdana" pitchFamily="34" charset="0"/>
                    <a:ea typeface="Verdana" pitchFamily="34" charset="0"/>
                    <a:cs typeface="Verdana" pitchFamily="34" charset="0"/>
                  </a:rPr>
                  <a:t>8086 itself generates all the bus control signals</a:t>
                </a:r>
              </a:p>
            </p:txBody>
          </p:sp>
        </mc:Choice>
        <mc:Fallback xmlns="">
          <p:sp>
            <p:nvSpPr>
              <p:cNvPr id="15" name="TextBox 14"/>
              <p:cNvSpPr txBox="1">
                <a:spLocks noRot="1" noChangeAspect="1" noMove="1" noResize="1" noEditPoints="1" noAdjustHandles="1" noChangeArrowheads="1" noChangeShapeType="1" noTextEdit="1"/>
              </p:cNvSpPr>
              <p:nvPr/>
            </p:nvSpPr>
            <p:spPr>
              <a:xfrm>
                <a:off x="3429000" y="762000"/>
                <a:ext cx="5334000" cy="1384995"/>
              </a:xfrm>
              <a:prstGeom prst="rect">
                <a:avLst/>
              </a:prstGeom>
              <a:blipFill rotWithShape="1">
                <a:blip r:embed="rId4"/>
                <a:stretch>
                  <a:fillRect t="-441" b="-3524"/>
                </a:stretch>
              </a:blipFill>
            </p:spPr>
            <p:txBody>
              <a:bodyPr/>
              <a:lstStyle/>
              <a:p>
                <a:r>
                  <a:rPr lang="en-US">
                    <a:noFill/>
                  </a:rPr>
                  <a:t> </a:t>
                </a:r>
              </a:p>
            </p:txBody>
          </p:sp>
        </mc:Fallback>
      </mc:AlternateContent>
    </p:spTree>
    <p:extLst>
      <p:ext uri="{BB962C8B-B14F-4D97-AF65-F5344CB8AC3E}">
        <p14:creationId xmlns:p14="http://schemas.microsoft.com/office/powerpoint/2010/main" val="306276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42" presetClass="path" presetSubtype="0" accel="50000" decel="50000" fill="hold" grpId="0" nodeType="withEffect">
                                  <p:stCondLst>
                                    <p:cond delay="0"/>
                                  </p:stCondLst>
                                  <p:childTnLst>
                                    <p:animMotion origin="layout" path="M 2.77778E-6 0.00463 L 2.77778E-6 0.03148 " pathEditMode="relative" rAng="0" ptsTypes="AA">
                                      <p:cBhvr>
                                        <p:cTn id="9" dur="500" fill="hold"/>
                                        <p:tgtEl>
                                          <p:spTgt spid="44"/>
                                        </p:tgtEl>
                                        <p:attrNameLst>
                                          <p:attrName>ppt_x</p:attrName>
                                          <p:attrName>ppt_y</p:attrName>
                                        </p:attrNameLst>
                                      </p:cBhvr>
                                      <p:rCtr x="0" y="13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1802130" y="4338891"/>
            <a:ext cx="1424940" cy="627902"/>
          </a:xfrm>
          <a:prstGeom prst="rect">
            <a:avLst/>
          </a:prstGeom>
          <a:solidFill>
            <a:srgbClr val="99F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Pins and Signals</a:t>
            </a:r>
            <a:endParaRPr lang="en-US" dirty="0">
              <a:solidFill>
                <a:srgbClr val="002060"/>
              </a:solidFill>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9</a:t>
            </a:fld>
            <a:endParaRPr lang="en-US" dirty="0"/>
          </a:p>
        </p:txBody>
      </p:sp>
      <p:sp>
        <p:nvSpPr>
          <p:cNvPr id="3" name="TextBox 2"/>
          <p:cNvSpPr txBox="1"/>
          <p:nvPr/>
        </p:nvSpPr>
        <p:spPr>
          <a:xfrm>
            <a:off x="62552" y="65769"/>
            <a:ext cx="2438400" cy="584775"/>
          </a:xfrm>
          <a:prstGeom prst="rect">
            <a:avLst/>
          </a:prstGeom>
          <a:noFill/>
        </p:spPr>
        <p:txBody>
          <a:bodyPr wrap="square" rtlCol="0">
            <a:spAutoFit/>
          </a:bodyPr>
          <a:lstStyle/>
          <a:p>
            <a:pPr algn="ctr"/>
            <a:r>
              <a:rPr lang="en-US" sz="1600" b="1" dirty="0">
                <a:latin typeface="Octapost NBP" pitchFamily="2" charset="0"/>
              </a:rPr>
              <a:t>8086 Microprocessor</a:t>
            </a:r>
          </a:p>
        </p:txBody>
      </p:sp>
      <mc:AlternateContent xmlns:mc="http://schemas.openxmlformats.org/markup-compatibility/2006" xmlns:a14="http://schemas.microsoft.com/office/drawing/2010/main">
        <mc:Choice Requires="a14">
          <p:sp>
            <p:nvSpPr>
              <p:cNvPr id="45" name="TextBox 44"/>
              <p:cNvSpPr txBox="1"/>
              <p:nvPr/>
            </p:nvSpPr>
            <p:spPr>
              <a:xfrm>
                <a:off x="3429000" y="762000"/>
                <a:ext cx="5334000" cy="954107"/>
              </a:xfrm>
              <a:prstGeom prst="rect">
                <a:avLst/>
              </a:prstGeom>
              <a:solidFill>
                <a:srgbClr val="FFFFCC"/>
              </a:solidFill>
            </p:spPr>
            <p:txBody>
              <a:bodyPr wrap="square" rtlCol="0">
                <a:spAutoFit/>
              </a:bodyPr>
              <a:lstStyle/>
              <a:p>
                <a:pPr algn="ctr"/>
                <a:r>
                  <a:rPr lang="en-US" sz="1400" b="1" dirty="0">
                    <a:latin typeface="Verdana" pitchFamily="34" charset="0"/>
                    <a:ea typeface="Verdana" pitchFamily="34" charset="0"/>
                    <a:cs typeface="Verdana" pitchFamily="34" charset="0"/>
                  </a:rPr>
                  <a:t>During maximum mode operation, the MN/ </a:t>
                </a:r>
                <a14:m>
                  <m:oMath xmlns:m="http://schemas.openxmlformats.org/officeDocument/2006/math">
                    <m:acc>
                      <m:accPr>
                        <m:chr m:val="̅"/>
                        <m:ctrlPr>
                          <a:rPr lang="en-US" sz="1400" b="1" i="1" dirty="0" smtClean="0">
                            <a:latin typeface="Cambria Math" panose="02040503050406030204" pitchFamily="18" charset="0"/>
                          </a:rPr>
                        </m:ctrlPr>
                      </m:accPr>
                      <m:e>
                        <m:r>
                          <a:rPr lang="en-US" sz="1400" b="1" i="0" dirty="0" smtClean="0">
                            <a:latin typeface="Cambria Math"/>
                          </a:rPr>
                          <m:t>𝐌𝐗</m:t>
                        </m:r>
                      </m:e>
                    </m:acc>
                  </m:oMath>
                </a14:m>
                <a:r>
                  <a:rPr lang="en-US" sz="1400" b="1" dirty="0">
                    <a:latin typeface="Verdana" pitchFamily="34" charset="0"/>
                    <a:ea typeface="Verdana" pitchFamily="34" charset="0"/>
                    <a:cs typeface="Verdana" pitchFamily="34" charset="0"/>
                  </a:rPr>
                  <a:t> is grounded (logic low)</a:t>
                </a:r>
              </a:p>
              <a:p>
                <a:pPr algn="ctr"/>
                <a:endParaRPr lang="en-US" sz="1400" b="1" dirty="0">
                  <a:latin typeface="Verdana" pitchFamily="34" charset="0"/>
                  <a:ea typeface="Verdana" pitchFamily="34" charset="0"/>
                  <a:cs typeface="Verdana" pitchFamily="34" charset="0"/>
                </a:endParaRPr>
              </a:p>
              <a:p>
                <a:pPr algn="ctr"/>
                <a:r>
                  <a:rPr lang="en-US" sz="1400" b="1" dirty="0">
                    <a:latin typeface="Verdana" pitchFamily="34" charset="0"/>
                    <a:ea typeface="Verdana" pitchFamily="34" charset="0"/>
                    <a:cs typeface="Verdana" pitchFamily="34" charset="0"/>
                  </a:rPr>
                  <a:t>Pins 24 -31 are reassigned</a:t>
                </a:r>
              </a:p>
            </p:txBody>
          </p:sp>
        </mc:Choice>
        <mc:Fallback xmlns="">
          <p:sp>
            <p:nvSpPr>
              <p:cNvPr id="45" name="TextBox 44"/>
              <p:cNvSpPr txBox="1">
                <a:spLocks noRot="1" noChangeAspect="1" noMove="1" noResize="1" noEditPoints="1" noAdjustHandles="1" noChangeArrowheads="1" noChangeShapeType="1" noTextEdit="1"/>
              </p:cNvSpPr>
              <p:nvPr/>
            </p:nvSpPr>
            <p:spPr>
              <a:xfrm>
                <a:off x="3429000" y="762000"/>
                <a:ext cx="5334000" cy="954107"/>
              </a:xfrm>
              <a:prstGeom prst="rect">
                <a:avLst/>
              </a:prstGeom>
              <a:blipFill rotWithShape="1">
                <a:blip r:embed="rId3"/>
                <a:stretch>
                  <a:fillRect t="-637" b="-50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7" name="Table 46"/>
              <p:cNvGraphicFramePr>
                <a:graphicFrameLocks noGrp="1"/>
              </p:cNvGraphicFramePr>
              <p:nvPr>
                <p:extLst>
                  <p:ext uri="{D42A27DB-BD31-4B8C-83A1-F6EECF244321}">
                    <p14:modId xmlns:p14="http://schemas.microsoft.com/office/powerpoint/2010/main" val="2094630352"/>
                  </p:ext>
                </p:extLst>
              </p:nvPr>
            </p:nvGraphicFramePr>
            <p:xfrm>
              <a:off x="3385457" y="2133600"/>
              <a:ext cx="5529943" cy="640080"/>
            </p:xfrm>
            <a:graphic>
              <a:graphicData uri="http://schemas.openxmlformats.org/drawingml/2006/table">
                <a:tbl>
                  <a:tblPr firstRow="1" bandRow="1">
                    <a:tableStyleId>{5C22544A-7EE6-4342-B048-85BDC9FD1C3A}</a:tableStyleId>
                  </a:tblPr>
                  <a:tblGrid>
                    <a:gridCol w="938115">
                      <a:extLst>
                        <a:ext uri="{9D8B030D-6E8A-4147-A177-3AD203B41FA5}">
                          <a16:colId xmlns:a16="http://schemas.microsoft.com/office/drawing/2014/main" val="20000"/>
                        </a:ext>
                      </a:extLst>
                    </a:gridCol>
                    <a:gridCol w="4591828">
                      <a:extLst>
                        <a:ext uri="{9D8B030D-6E8A-4147-A177-3AD203B41FA5}">
                          <a16:colId xmlns:a16="http://schemas.microsoft.com/office/drawing/2014/main" val="20001"/>
                        </a:ext>
                      </a:extLst>
                    </a:gridCol>
                  </a:tblGrid>
                  <a:tr h="370840">
                    <a:tc>
                      <a:txBody>
                        <a:bodyPr/>
                        <a:lstStyle/>
                        <a:p>
                          <a14:m>
                            <m:oMath xmlns:m="http://schemas.openxmlformats.org/officeDocument/2006/math">
                              <m:acc>
                                <m:accPr>
                                  <m:chr m:val="̅"/>
                                  <m:ctrlPr>
                                    <a:rPr lang="en-US" sz="1200" i="1" smtClean="0">
                                      <a:solidFill>
                                        <a:srgbClr val="FF0066"/>
                                      </a:solidFill>
                                      <a:latin typeface="Cambria Math" panose="02040503050406030204" pitchFamily="18" charset="0"/>
                                    </a:rPr>
                                  </m:ctrlPr>
                                </m:accPr>
                                <m:e>
                                  <m:sSub>
                                    <m:sSubPr>
                                      <m:ctrlPr>
                                        <a:rPr lang="en-US" sz="1200" i="1" smtClean="0">
                                          <a:solidFill>
                                            <a:srgbClr val="FF0066"/>
                                          </a:solidFill>
                                          <a:latin typeface="Cambria Math" panose="02040503050406030204" pitchFamily="18" charset="0"/>
                                        </a:rPr>
                                      </m:ctrlPr>
                                    </m:sSubPr>
                                    <m:e>
                                      <m:r>
                                        <a:rPr lang="en-US" sz="1200" b="1" i="1" smtClean="0">
                                          <a:solidFill>
                                            <a:srgbClr val="FF0066"/>
                                          </a:solidFill>
                                          <a:latin typeface="Cambria Math"/>
                                        </a:rPr>
                                        <m:t>𝑺</m:t>
                                      </m:r>
                                    </m:e>
                                    <m:sub>
                                      <m:r>
                                        <a:rPr lang="en-US" sz="1200" b="1" i="1" smtClean="0">
                                          <a:solidFill>
                                            <a:srgbClr val="FF0066"/>
                                          </a:solidFill>
                                          <a:latin typeface="Cambria Math"/>
                                        </a:rPr>
                                        <m:t>𝟎</m:t>
                                      </m:r>
                                    </m:sub>
                                  </m:sSub>
                                </m:e>
                              </m:acc>
                            </m:oMath>
                          </a14:m>
                          <a:r>
                            <a:rPr lang="en-US" sz="1200" i="0" dirty="0">
                              <a:solidFill>
                                <a:sysClr val="windowText" lastClr="000000"/>
                              </a:solidFill>
                              <a:latin typeface="Verdana" pitchFamily="34" charset="0"/>
                              <a:ea typeface="Verdana" pitchFamily="34" charset="0"/>
                              <a:cs typeface="Verdana" pitchFamily="34" charset="0"/>
                            </a:rPr>
                            <a:t>, </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sSub>
                                    <m:sSubPr>
                                      <m:ctrlPr>
                                        <a:rPr lang="en-US" sz="1200" i="1" smtClean="0">
                                          <a:solidFill>
                                            <a:srgbClr val="FF0066"/>
                                          </a:solidFill>
                                          <a:latin typeface="Cambria Math" panose="02040503050406030204" pitchFamily="18" charset="0"/>
                                        </a:rPr>
                                      </m:ctrlPr>
                                    </m:sSubPr>
                                    <m:e>
                                      <m:r>
                                        <a:rPr lang="en-US" sz="1200" b="1" i="1" smtClean="0">
                                          <a:solidFill>
                                            <a:srgbClr val="FF0066"/>
                                          </a:solidFill>
                                          <a:latin typeface="Cambria Math"/>
                                        </a:rPr>
                                        <m:t>𝑺</m:t>
                                      </m:r>
                                    </m:e>
                                    <m:sub>
                                      <m:r>
                                        <a:rPr lang="en-US" sz="1200" b="1" i="1" smtClean="0">
                                          <a:solidFill>
                                            <a:srgbClr val="FF0066"/>
                                          </a:solidFill>
                                          <a:latin typeface="Cambria Math"/>
                                        </a:rPr>
                                        <m:t>𝟏</m:t>
                                      </m:r>
                                    </m:sub>
                                  </m:sSub>
                                </m:e>
                              </m:acc>
                            </m:oMath>
                          </a14:m>
                          <a:r>
                            <a:rPr lang="en-US" sz="1200" i="0" dirty="0">
                              <a:solidFill>
                                <a:sysClr val="windowText" lastClr="000000"/>
                              </a:solidFill>
                              <a:latin typeface="Verdana" pitchFamily="34" charset="0"/>
                              <a:ea typeface="Verdana" pitchFamily="34" charset="0"/>
                              <a:cs typeface="Verdana" pitchFamily="34" charset="0"/>
                            </a:rPr>
                            <a:t>, </a:t>
                          </a:r>
                          <a14:m>
                            <m:oMath xmlns:m="http://schemas.openxmlformats.org/officeDocument/2006/math">
                              <m:acc>
                                <m:accPr>
                                  <m:chr m:val="̅"/>
                                  <m:ctrlPr>
                                    <a:rPr lang="en-US" sz="1200" i="1" smtClean="0">
                                      <a:solidFill>
                                        <a:srgbClr val="FF0066"/>
                                      </a:solidFill>
                                      <a:latin typeface="Cambria Math" panose="02040503050406030204" pitchFamily="18" charset="0"/>
                                    </a:rPr>
                                  </m:ctrlPr>
                                </m:accPr>
                                <m:e>
                                  <m:sSub>
                                    <m:sSubPr>
                                      <m:ctrlPr>
                                        <a:rPr lang="en-US" sz="1200" i="1" smtClean="0">
                                          <a:solidFill>
                                            <a:srgbClr val="FF0066"/>
                                          </a:solidFill>
                                          <a:latin typeface="Cambria Math" panose="02040503050406030204" pitchFamily="18" charset="0"/>
                                        </a:rPr>
                                      </m:ctrlPr>
                                    </m:sSubPr>
                                    <m:e>
                                      <m:r>
                                        <a:rPr lang="en-US" sz="1200" b="1" i="1" smtClean="0">
                                          <a:solidFill>
                                            <a:srgbClr val="FF0066"/>
                                          </a:solidFill>
                                          <a:latin typeface="Cambria Math"/>
                                        </a:rPr>
                                        <m:t>𝑺</m:t>
                                      </m:r>
                                    </m:e>
                                    <m:sub>
                                      <m:r>
                                        <a:rPr lang="en-US" sz="1200" b="1" i="1" smtClean="0">
                                          <a:solidFill>
                                            <a:srgbClr val="FF0066"/>
                                          </a:solidFill>
                                          <a:latin typeface="Cambria Math"/>
                                        </a:rPr>
                                        <m:t>𝟐</m:t>
                                      </m:r>
                                    </m:sub>
                                  </m:sSub>
                                </m:e>
                              </m:acc>
                            </m:oMath>
                          </a14:m>
                          <a:endParaRPr lang="en-US" sz="1200" i="0" dirty="0">
                            <a:solidFill>
                              <a:sysClr val="windowText" lastClr="000000"/>
                            </a:solidFill>
                            <a:latin typeface="Verdana" pitchFamily="34" charset="0"/>
                            <a:ea typeface="Verdana" pitchFamily="34" charset="0"/>
                            <a:cs typeface="Verdana" pitchFamily="34" charset="0"/>
                          </a:endParaRPr>
                        </a:p>
                      </a:txBody>
                      <a:tcPr>
                        <a:noFill/>
                      </a:tcPr>
                    </a:tc>
                    <a:tc>
                      <a:txBody>
                        <a:bodyPr/>
                        <a:lstStyle/>
                        <a:p>
                          <a:r>
                            <a:rPr lang="en-US" sz="1200" dirty="0">
                              <a:solidFill>
                                <a:srgbClr val="FF0066"/>
                              </a:solidFill>
                              <a:latin typeface="Verdana" pitchFamily="34" charset="0"/>
                              <a:ea typeface="Verdana" pitchFamily="34" charset="0"/>
                              <a:cs typeface="Verdana" pitchFamily="34" charset="0"/>
                            </a:rPr>
                            <a:t>Status signals</a:t>
                          </a:r>
                          <a:r>
                            <a:rPr lang="en-US" sz="1200" dirty="0">
                              <a:solidFill>
                                <a:sysClr val="windowText" lastClr="000000"/>
                              </a:solidFill>
                              <a:latin typeface="Verdana" pitchFamily="34" charset="0"/>
                              <a:ea typeface="Verdana" pitchFamily="34" charset="0"/>
                              <a:cs typeface="Verdana" pitchFamily="34" charset="0"/>
                            </a:rPr>
                            <a:t>; used by the 8086 bus controller to generate bus timing and control signals. These are decoded</a:t>
                          </a:r>
                          <a:r>
                            <a:rPr lang="en-US" sz="1200" baseline="0" dirty="0">
                              <a:solidFill>
                                <a:sysClr val="windowText" lastClr="000000"/>
                              </a:solidFill>
                              <a:latin typeface="Verdana" pitchFamily="34" charset="0"/>
                              <a:ea typeface="Verdana" pitchFamily="34" charset="0"/>
                              <a:cs typeface="Verdana" pitchFamily="34" charset="0"/>
                            </a:rPr>
                            <a:t> as shown.</a:t>
                          </a:r>
                          <a:endParaRPr lang="en-US" sz="1200" dirty="0">
                            <a:solidFill>
                              <a:sysClr val="windowText" lastClr="000000"/>
                            </a:solidFill>
                            <a:latin typeface="Verdana" pitchFamily="34" charset="0"/>
                            <a:ea typeface="Verdana" pitchFamily="34" charset="0"/>
                            <a:cs typeface="Verdana" pitchFamily="34" charset="0"/>
                          </a:endParaRPr>
                        </a:p>
                      </a:txBody>
                      <a:tcPr>
                        <a:noFill/>
                      </a:tcPr>
                    </a:tc>
                    <a:extLst>
                      <a:ext uri="{0D108BD9-81ED-4DB2-BD59-A6C34878D82A}">
                        <a16:rowId xmlns:a16="http://schemas.microsoft.com/office/drawing/2014/main" val="10000"/>
                      </a:ext>
                    </a:extLst>
                  </a:tr>
                </a:tbl>
              </a:graphicData>
            </a:graphic>
          </p:graphicFrame>
        </mc:Choice>
        <mc:Fallback xmlns="">
          <p:graphicFrame>
            <p:nvGraphicFramePr>
              <p:cNvPr id="47" name="Table 46"/>
              <p:cNvGraphicFramePr>
                <a:graphicFrameLocks noGrp="1"/>
              </p:cNvGraphicFramePr>
              <p:nvPr>
                <p:extLst>
                  <p:ext uri="{D42A27DB-BD31-4B8C-83A1-F6EECF244321}">
                    <p14:modId xmlns:a14="http://schemas.microsoft.com/office/drawing/2010/main" xmlns="" xmlns:p14="http://schemas.microsoft.com/office/powerpoint/2010/main" val="2094630352"/>
                  </p:ext>
                </p:extLst>
              </p:nvPr>
            </p:nvGraphicFramePr>
            <p:xfrm>
              <a:off x="3385457" y="2133600"/>
              <a:ext cx="5529943" cy="640080"/>
            </p:xfrm>
            <a:graphic>
              <a:graphicData uri="http://schemas.openxmlformats.org/drawingml/2006/table">
                <a:tbl>
                  <a:tblPr firstRow="1" bandRow="1">
                    <a:tableStyleId>{5C22544A-7EE6-4342-B048-85BDC9FD1C3A}</a:tableStyleId>
                  </a:tblPr>
                  <a:tblGrid>
                    <a:gridCol w="938115"/>
                    <a:gridCol w="4591828"/>
                  </a:tblGrid>
                  <a:tr h="640080">
                    <a:tc>
                      <a:txBody>
                        <a:bodyPr/>
                        <a:lstStyle/>
                        <a:p>
                          <a:endParaRPr lang="en-US"/>
                        </a:p>
                      </a:txBody>
                      <a:tcPr>
                        <a:blipFill rotWithShape="1">
                          <a:blip r:embed="rId4"/>
                          <a:stretch>
                            <a:fillRect r="-489610" b="-7619"/>
                          </a:stretch>
                        </a:blipFill>
                      </a:tcPr>
                    </a:tc>
                    <a:tc>
                      <a:txBody>
                        <a:bodyPr/>
                        <a:lstStyle/>
                        <a:p>
                          <a:r>
                            <a:rPr lang="en-US" sz="1200" dirty="0" smtClean="0">
                              <a:solidFill>
                                <a:srgbClr val="FF0066"/>
                              </a:solidFill>
                              <a:latin typeface="Verdana" pitchFamily="34" charset="0"/>
                              <a:ea typeface="Verdana" pitchFamily="34" charset="0"/>
                              <a:cs typeface="Verdana" pitchFamily="34" charset="0"/>
                            </a:rPr>
                            <a:t>Status signals</a:t>
                          </a:r>
                          <a:r>
                            <a:rPr lang="en-US" sz="1200" dirty="0" smtClean="0">
                              <a:solidFill>
                                <a:sysClr val="windowText" lastClr="000000"/>
                              </a:solidFill>
                              <a:latin typeface="Verdana" pitchFamily="34" charset="0"/>
                              <a:ea typeface="Verdana" pitchFamily="34" charset="0"/>
                              <a:cs typeface="Verdana" pitchFamily="34" charset="0"/>
                            </a:rPr>
                            <a:t>; used by the 8086 bus controller to generate bus timing and control signals. These are decoded</a:t>
                          </a:r>
                          <a:r>
                            <a:rPr lang="en-US" sz="1200" baseline="0" dirty="0" smtClean="0">
                              <a:solidFill>
                                <a:sysClr val="windowText" lastClr="000000"/>
                              </a:solidFill>
                              <a:latin typeface="Verdana" pitchFamily="34" charset="0"/>
                              <a:ea typeface="Verdana" pitchFamily="34" charset="0"/>
                              <a:cs typeface="Verdana" pitchFamily="34" charset="0"/>
                            </a:rPr>
                            <a:t> as shown.</a:t>
                          </a:r>
                          <a:endParaRPr lang="en-US" sz="1200" dirty="0">
                            <a:solidFill>
                              <a:sysClr val="windowText" lastClr="000000"/>
                            </a:solidFill>
                            <a:latin typeface="Verdana" pitchFamily="34" charset="0"/>
                            <a:ea typeface="Verdana" pitchFamily="34" charset="0"/>
                            <a:cs typeface="Verdana" pitchFamily="34" charset="0"/>
                          </a:endParaRPr>
                        </a:p>
                      </a:txBody>
                      <a:tcPr>
                        <a:noFill/>
                      </a:tcPr>
                    </a:tc>
                  </a:tr>
                </a:tbl>
              </a:graphicData>
            </a:graphic>
          </p:graphicFrame>
        </mc:Fallback>
      </mc:AlternateContent>
      <p:pic>
        <p:nvPicPr>
          <p:cNvPr id="1026" name="Picture 2" descr="C:\Users\APARNA\Desktop\Microprocessor\8086_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 y="1847850"/>
            <a:ext cx="3202599" cy="417194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0" y="1600200"/>
            <a:ext cx="3200400" cy="21336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541" y="5391150"/>
            <a:ext cx="3200400" cy="838200"/>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541" y="3752848"/>
            <a:ext cx="1830341" cy="1638301"/>
          </a:xfrm>
          <a:prstGeom prst="rect">
            <a:avLst/>
          </a:prstGeom>
          <a:solidFill>
            <a:srgbClr val="FFFFFF">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descr="C:\Users\APARNA\Desktop\mm.t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1837" y="2911474"/>
            <a:ext cx="3108325" cy="3108325"/>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5791456" y="188879"/>
            <a:ext cx="2895344" cy="338554"/>
          </a:xfrm>
          <a:prstGeom prst="rect">
            <a:avLst/>
          </a:prstGeom>
          <a:solidFill>
            <a:srgbClr val="FFC000"/>
          </a:solidFill>
        </p:spPr>
        <p:txBody>
          <a:bodyPr wrap="none">
            <a:spAutoFit/>
          </a:bodyPr>
          <a:lstStyle/>
          <a:p>
            <a:r>
              <a:rPr lang="en-US" sz="1600" b="1" dirty="0">
                <a:solidFill>
                  <a:srgbClr val="FF0000"/>
                </a:solidFill>
                <a:latin typeface="Verdana" pitchFamily="34" charset="0"/>
                <a:ea typeface="Verdana" pitchFamily="34" charset="0"/>
                <a:cs typeface="Verdana" pitchFamily="34" charset="0"/>
              </a:rPr>
              <a:t>Maximum mode signals</a:t>
            </a:r>
          </a:p>
        </p:txBody>
      </p:sp>
    </p:spTree>
    <p:extLst>
      <p:ext uri="{BB962C8B-B14F-4D97-AF65-F5344CB8AC3E}">
        <p14:creationId xmlns:p14="http://schemas.microsoft.com/office/powerpoint/2010/main" val="332730063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4112</TotalTime>
  <Words>1109</Words>
  <Application>Microsoft Office PowerPoint</Application>
  <PresentationFormat>On-screen Show (4:3)</PresentationFormat>
  <Paragraphs>178</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 Math</vt:lpstr>
      <vt:lpstr>Octapost NBP</vt:lpstr>
      <vt:lpstr>Verdana</vt:lpstr>
      <vt:lpstr>Office Theme</vt:lpstr>
      <vt:lpstr>Pins  and  signals</vt:lpstr>
      <vt:lpstr>Pins and Signals</vt:lpstr>
      <vt:lpstr>Pins and Signals</vt:lpstr>
      <vt:lpstr>Pins and Signals</vt:lpstr>
      <vt:lpstr>Pins and Signals</vt:lpstr>
      <vt:lpstr>Pins and Signals</vt:lpstr>
      <vt:lpstr>Pins and Signals</vt:lpstr>
      <vt:lpstr>Pins and Signals</vt:lpstr>
      <vt:lpstr>Pins and Signals</vt:lpstr>
      <vt:lpstr>Pins and Signals</vt:lpstr>
      <vt:lpstr>Pins and Signals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AMMU</dc:creator>
  <cp:lastModifiedBy>Subhasish Das</cp:lastModifiedBy>
  <cp:revision>443</cp:revision>
  <cp:lastPrinted>2013-10-07T00:50:59Z</cp:lastPrinted>
  <dcterms:created xsi:type="dcterms:W3CDTF">2013-08-29T12:51:00Z</dcterms:created>
  <dcterms:modified xsi:type="dcterms:W3CDTF">2025-02-28T02:27:50Z</dcterms:modified>
</cp:coreProperties>
</file>