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y="6858000" cx="9144000"/>
  <p:notesSz cx="6858000" cy="9144000"/>
  <p:embeddedFontLst>
    <p:embeddedFont>
      <p:font typeface="Tahoma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2" roundtripDataSignature="AMtx7miL3CxCRJ1cKtnBRP9QaCiOw5Tp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2FC990-1CD4-4B89-AFE2-51226978C6BE}">
  <a:tblStyle styleId="{E62FC990-1CD4-4B89-AFE2-51226978C6B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Tahoma-bold.fntdata"/><Relationship Id="rId50" Type="http://schemas.openxmlformats.org/officeDocument/2006/relationships/font" Target="fonts/Tahoma-regular.fntdata"/><Relationship Id="rId52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23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9" name="Google Shape;37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</a:t>
            </a:r>
            <a:endParaRPr/>
          </a:p>
        </p:txBody>
      </p:sp>
      <p:sp>
        <p:nvSpPr>
          <p:cNvPr id="380" name="Google Shape;380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8" name="Google Shape;42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Similar to Mode 0 output operation, except that handshaking signals are provided using port C.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Signal Definitions for Mode 1 Strobed Output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6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4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heel spokes="2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4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80" name="Google Shape;80;p54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1" name="Google Shape;81;p5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heel spokes="2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5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5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55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8" name="Google Shape;88;p5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heel spokes="2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6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5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heel spokes="2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7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7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5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heel spokes="2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heel spokes="2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5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5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43" name="Google Shape;43;p4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heel spokes="2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9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9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4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heel spokes="2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5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5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heel spokes="2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1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2" name="Google Shape;62;p51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51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4" name="Google Shape;64;p51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5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heel spokes="2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heel spokes="2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heel spokes="2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transition>
    <p:wheel spokes="2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4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4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ransition>
    <p:wheel spokes="2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5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Relationship Id="rId4" Type="http://schemas.openxmlformats.org/officeDocument/2006/relationships/image" Target="../media/image10.png"/><Relationship Id="rId5" Type="http://schemas.openxmlformats.org/officeDocument/2006/relationships/image" Target="../media/image30.png"/><Relationship Id="rId6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keyboard&#10;&#10;Description automatically generated with medium confidence" id="108" name="Google Shape;108;p1"/>
          <p:cNvPicPr preferRelativeResize="0"/>
          <p:nvPr/>
        </p:nvPicPr>
        <p:blipFill rotWithShape="1">
          <a:blip r:embed="rId3">
            <a:alphaModFix/>
          </a:blip>
          <a:srcRect b="0" l="3054" r="28763" t="9091"/>
          <a:stretch/>
        </p:blipFill>
        <p:spPr>
          <a:xfrm>
            <a:off x="20" y="10"/>
            <a:ext cx="9143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/>
          <p:nvPr/>
        </p:nvSpPr>
        <p:spPr>
          <a:xfrm rot="-5400000">
            <a:off x="2275867" y="-10136"/>
            <a:ext cx="4592270" cy="914400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1000">
                <a:srgbClr val="000000">
                  <a:alpha val="29803"/>
                </a:srgbClr>
              </a:gs>
              <a:gs pos="35000">
                <a:srgbClr val="000000">
                  <a:alpha val="45882"/>
                </a:srgbClr>
              </a:gs>
              <a:gs pos="100000">
                <a:srgbClr val="000000">
                  <a:alpha val="89803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 txBox="1"/>
          <p:nvPr>
            <p:ph type="ctrTitle"/>
          </p:nvPr>
        </p:nvSpPr>
        <p:spPr>
          <a:xfrm>
            <a:off x="303414" y="3091928"/>
            <a:ext cx="680892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Calibri"/>
              <a:buNone/>
            </a:pPr>
            <a:r>
              <a:rPr lang="en-US" sz="5300"/>
              <a:t>General –Purpose Programmable Peripheral Devices.</a:t>
            </a:r>
            <a:endParaRPr/>
          </a:p>
        </p:txBody>
      </p:sp>
      <p:sp>
        <p:nvSpPr>
          <p:cNvPr id="111" name="Google Shape;111;p1"/>
          <p:cNvSpPr/>
          <p:nvPr/>
        </p:nvSpPr>
        <p:spPr>
          <a:xfrm>
            <a:off x="0" y="5575039"/>
            <a:ext cx="7339422" cy="6858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>
            <p:ph idx="1" type="subTitle"/>
          </p:nvPr>
        </p:nvSpPr>
        <p:spPr>
          <a:xfrm>
            <a:off x="303414" y="5624945"/>
            <a:ext cx="6808922" cy="592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The 8255 Programmable Peripheral Interface(8255 PPI)</a:t>
            </a:r>
            <a:endParaRPr/>
          </a:p>
        </p:txBody>
      </p:sp>
      <p:sp>
        <p:nvSpPr>
          <p:cNvPr id="113" name="Google Shape;113;p1"/>
          <p:cNvSpPr txBox="1"/>
          <p:nvPr>
            <p:ph idx="10" type="dt"/>
          </p:nvPr>
        </p:nvSpPr>
        <p:spPr>
          <a:xfrm>
            <a:off x="303414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Thursday, April 21, 2022</a:t>
            </a:r>
            <a:endParaRPr b="0" i="0" sz="9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4" name="Google Shape;114;p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8255 Programable Interface</a:t>
            </a:r>
            <a:endParaRPr/>
          </a:p>
        </p:txBody>
      </p:sp>
      <p:sp>
        <p:nvSpPr>
          <p:cNvPr id="115" name="Google Shape;115;p1"/>
          <p:cNvSpPr txBox="1"/>
          <p:nvPr>
            <p:ph idx="12" type="sldNum"/>
          </p:nvPr>
        </p:nvSpPr>
        <p:spPr>
          <a:xfrm>
            <a:off x="6780899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9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0"/>
          <p:cNvSpPr txBox="1"/>
          <p:nvPr>
            <p:ph type="title"/>
          </p:nvPr>
        </p:nvSpPr>
        <p:spPr>
          <a:xfrm>
            <a:off x="630936" y="548640"/>
            <a:ext cx="2700645" cy="5431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 sz="4700"/>
              <a:t>Control Word</a:t>
            </a:r>
            <a:endParaRPr/>
          </a:p>
        </p:txBody>
      </p:sp>
      <p:sp>
        <p:nvSpPr>
          <p:cNvPr id="250" name="Google Shape;250;p10"/>
          <p:cNvSpPr/>
          <p:nvPr/>
        </p:nvSpPr>
        <p:spPr>
          <a:xfrm rot="5400000">
            <a:off x="1347917" y="3261001"/>
            <a:ext cx="4480560" cy="13716"/>
          </a:xfrm>
          <a:custGeom>
            <a:rect b="b" l="l" r="r" t="t"/>
            <a:pathLst>
              <a:path extrusionOk="0" fill="none" h="13716" w="4480560">
                <a:moveTo>
                  <a:pt x="0" y="0"/>
                </a:moveTo>
                <a:cubicBezTo>
                  <a:pt x="267574" y="14606"/>
                  <a:pt x="338605" y="-40"/>
                  <a:pt x="595274" y="0"/>
                </a:cubicBezTo>
                <a:cubicBezTo>
                  <a:pt x="856171" y="-2198"/>
                  <a:pt x="863435" y="-13333"/>
                  <a:pt x="1100938" y="0"/>
                </a:cubicBezTo>
                <a:cubicBezTo>
                  <a:pt x="1340270" y="17713"/>
                  <a:pt x="1418448" y="-18893"/>
                  <a:pt x="1651406" y="0"/>
                </a:cubicBezTo>
                <a:cubicBezTo>
                  <a:pt x="1875387" y="1627"/>
                  <a:pt x="2153037" y="22688"/>
                  <a:pt x="2336292" y="0"/>
                </a:cubicBezTo>
                <a:cubicBezTo>
                  <a:pt x="2522206" y="-4211"/>
                  <a:pt x="2718333" y="34959"/>
                  <a:pt x="2931566" y="0"/>
                </a:cubicBezTo>
                <a:cubicBezTo>
                  <a:pt x="3137043" y="-17106"/>
                  <a:pt x="3304331" y="1415"/>
                  <a:pt x="3482035" y="0"/>
                </a:cubicBezTo>
                <a:cubicBezTo>
                  <a:pt x="3649837" y="-24078"/>
                  <a:pt x="4010577" y="-51921"/>
                  <a:pt x="4480560" y="0"/>
                </a:cubicBezTo>
                <a:cubicBezTo>
                  <a:pt x="4480642" y="3611"/>
                  <a:pt x="4480510" y="9346"/>
                  <a:pt x="4480560" y="13716"/>
                </a:cubicBezTo>
                <a:cubicBezTo>
                  <a:pt x="4305601" y="36948"/>
                  <a:pt x="4025154" y="21890"/>
                  <a:pt x="3840480" y="13716"/>
                </a:cubicBezTo>
                <a:cubicBezTo>
                  <a:pt x="3668919" y="-16903"/>
                  <a:pt x="3556555" y="-17246"/>
                  <a:pt x="3290011" y="13716"/>
                </a:cubicBezTo>
                <a:cubicBezTo>
                  <a:pt x="2991827" y="13600"/>
                  <a:pt x="2862038" y="-27094"/>
                  <a:pt x="2560320" y="13716"/>
                </a:cubicBezTo>
                <a:cubicBezTo>
                  <a:pt x="2273396" y="32804"/>
                  <a:pt x="2159701" y="35426"/>
                  <a:pt x="1965046" y="13716"/>
                </a:cubicBezTo>
                <a:cubicBezTo>
                  <a:pt x="1785994" y="24616"/>
                  <a:pt x="1686680" y="47748"/>
                  <a:pt x="1459382" y="13716"/>
                </a:cubicBezTo>
                <a:cubicBezTo>
                  <a:pt x="1260610" y="398"/>
                  <a:pt x="913962" y="26960"/>
                  <a:pt x="774497" y="13716"/>
                </a:cubicBezTo>
                <a:cubicBezTo>
                  <a:pt x="689426" y="-2719"/>
                  <a:pt x="378264" y="1751"/>
                  <a:pt x="0" y="13716"/>
                </a:cubicBezTo>
                <a:cubicBezTo>
                  <a:pt x="-173" y="8371"/>
                  <a:pt x="-387" y="6213"/>
                  <a:pt x="0" y="0"/>
                </a:cubicBezTo>
                <a:close/>
              </a:path>
              <a:path extrusionOk="0" h="13716" w="4480560">
                <a:moveTo>
                  <a:pt x="0" y="0"/>
                </a:moveTo>
                <a:cubicBezTo>
                  <a:pt x="290844" y="5546"/>
                  <a:pt x="318443" y="10543"/>
                  <a:pt x="595274" y="0"/>
                </a:cubicBezTo>
                <a:cubicBezTo>
                  <a:pt x="862223" y="-10630"/>
                  <a:pt x="1008164" y="-6970"/>
                  <a:pt x="1100938" y="0"/>
                </a:cubicBezTo>
                <a:cubicBezTo>
                  <a:pt x="1231751" y="-9052"/>
                  <a:pt x="1563421" y="-55931"/>
                  <a:pt x="1830629" y="0"/>
                </a:cubicBezTo>
                <a:cubicBezTo>
                  <a:pt x="2081843" y="38764"/>
                  <a:pt x="2181743" y="16966"/>
                  <a:pt x="2425903" y="0"/>
                </a:cubicBezTo>
                <a:cubicBezTo>
                  <a:pt x="2657412" y="-20059"/>
                  <a:pt x="2795431" y="8423"/>
                  <a:pt x="3021178" y="0"/>
                </a:cubicBezTo>
                <a:cubicBezTo>
                  <a:pt x="3275119" y="-4749"/>
                  <a:pt x="3480943" y="2522"/>
                  <a:pt x="3750869" y="0"/>
                </a:cubicBezTo>
                <a:cubicBezTo>
                  <a:pt x="4005211" y="16055"/>
                  <a:pt x="4302144" y="-2969"/>
                  <a:pt x="4480560" y="0"/>
                </a:cubicBezTo>
                <a:cubicBezTo>
                  <a:pt x="4480397" y="3458"/>
                  <a:pt x="4481383" y="8632"/>
                  <a:pt x="4480560" y="13716"/>
                </a:cubicBezTo>
                <a:cubicBezTo>
                  <a:pt x="4261480" y="-10003"/>
                  <a:pt x="4206199" y="28529"/>
                  <a:pt x="3930091" y="13716"/>
                </a:cubicBezTo>
                <a:cubicBezTo>
                  <a:pt x="3666932" y="-15474"/>
                  <a:pt x="3493645" y="14804"/>
                  <a:pt x="3290011" y="13716"/>
                </a:cubicBezTo>
                <a:cubicBezTo>
                  <a:pt x="3137078" y="-41032"/>
                  <a:pt x="2894690" y="-17948"/>
                  <a:pt x="2649931" y="13716"/>
                </a:cubicBezTo>
                <a:cubicBezTo>
                  <a:pt x="2413020" y="21294"/>
                  <a:pt x="2225991" y="-10559"/>
                  <a:pt x="2054657" y="13716"/>
                </a:cubicBezTo>
                <a:cubicBezTo>
                  <a:pt x="1886877" y="37541"/>
                  <a:pt x="1548763" y="45390"/>
                  <a:pt x="1324966" y="13716"/>
                </a:cubicBezTo>
                <a:cubicBezTo>
                  <a:pt x="1040995" y="1897"/>
                  <a:pt x="786929" y="-17655"/>
                  <a:pt x="595274" y="13716"/>
                </a:cubicBezTo>
                <a:cubicBezTo>
                  <a:pt x="371401" y="32831"/>
                  <a:pt x="168483" y="23167"/>
                  <a:pt x="0" y="13716"/>
                </a:cubicBezTo>
                <a:cubicBezTo>
                  <a:pt x="-740" y="8467"/>
                  <a:pt x="-279" y="4434"/>
                  <a:pt x="0" y="0"/>
                </a:cubicBezTo>
                <a:close/>
              </a:path>
              <a:path extrusionOk="0" fill="none" h="13716" w="4480560">
                <a:moveTo>
                  <a:pt x="0" y="0"/>
                </a:moveTo>
                <a:cubicBezTo>
                  <a:pt x="254633" y="596"/>
                  <a:pt x="318854" y="8353"/>
                  <a:pt x="595274" y="0"/>
                </a:cubicBezTo>
                <a:cubicBezTo>
                  <a:pt x="857042" y="-2503"/>
                  <a:pt x="863005" y="-13327"/>
                  <a:pt x="1100938" y="0"/>
                </a:cubicBezTo>
                <a:cubicBezTo>
                  <a:pt x="1322315" y="28736"/>
                  <a:pt x="1429801" y="-15572"/>
                  <a:pt x="1651406" y="0"/>
                </a:cubicBezTo>
                <a:cubicBezTo>
                  <a:pt x="1861310" y="20479"/>
                  <a:pt x="2199002" y="36173"/>
                  <a:pt x="2336292" y="0"/>
                </a:cubicBezTo>
                <a:cubicBezTo>
                  <a:pt x="2504451" y="-23230"/>
                  <a:pt x="2735943" y="-3451"/>
                  <a:pt x="2931566" y="0"/>
                </a:cubicBezTo>
                <a:cubicBezTo>
                  <a:pt x="3109081" y="-33272"/>
                  <a:pt x="3310374" y="39503"/>
                  <a:pt x="3482035" y="0"/>
                </a:cubicBezTo>
                <a:cubicBezTo>
                  <a:pt x="3630968" y="-117346"/>
                  <a:pt x="3975789" y="30358"/>
                  <a:pt x="4480560" y="0"/>
                </a:cubicBezTo>
                <a:cubicBezTo>
                  <a:pt x="4480546" y="3532"/>
                  <a:pt x="4481771" y="9530"/>
                  <a:pt x="4480560" y="13716"/>
                </a:cubicBezTo>
                <a:cubicBezTo>
                  <a:pt x="4299745" y="8025"/>
                  <a:pt x="4055484" y="54224"/>
                  <a:pt x="3840480" y="13716"/>
                </a:cubicBezTo>
                <a:cubicBezTo>
                  <a:pt x="3665362" y="14404"/>
                  <a:pt x="3548412" y="6532"/>
                  <a:pt x="3290011" y="13716"/>
                </a:cubicBezTo>
                <a:cubicBezTo>
                  <a:pt x="3037450" y="36923"/>
                  <a:pt x="2862123" y="43167"/>
                  <a:pt x="2560320" y="13716"/>
                </a:cubicBezTo>
                <a:cubicBezTo>
                  <a:pt x="2308793" y="7156"/>
                  <a:pt x="2153402" y="-25971"/>
                  <a:pt x="1965046" y="13716"/>
                </a:cubicBezTo>
                <a:cubicBezTo>
                  <a:pt x="1778601" y="25944"/>
                  <a:pt x="1672011" y="23840"/>
                  <a:pt x="1459382" y="13716"/>
                </a:cubicBezTo>
                <a:cubicBezTo>
                  <a:pt x="1212351" y="-9856"/>
                  <a:pt x="906131" y="12859"/>
                  <a:pt x="774497" y="13716"/>
                </a:cubicBezTo>
                <a:cubicBezTo>
                  <a:pt x="636671" y="-47283"/>
                  <a:pt x="331670" y="1705"/>
                  <a:pt x="0" y="13716"/>
                </a:cubicBezTo>
                <a:cubicBezTo>
                  <a:pt x="-561" y="8546"/>
                  <a:pt x="-377" y="61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0"/>
          <p:cNvSpPr txBox="1"/>
          <p:nvPr>
            <p:ph idx="1" type="body"/>
          </p:nvPr>
        </p:nvSpPr>
        <p:spPr>
          <a:xfrm>
            <a:off x="3844813" y="552091"/>
            <a:ext cx="4668251" cy="54315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Can be accessed when A0=1 and A1=1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Cannot be accessed for read operation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Steps to communicate with 8255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Determine the addresses of port A,B and C and control register according to CS and A0 ,A1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Write control word in control register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Write I/O instruction to communicate with peripheral through A,B and C</a:t>
            </a:r>
            <a:endParaRPr/>
          </a:p>
        </p:txBody>
      </p:sp>
      <p:sp>
        <p:nvSpPr>
          <p:cNvPr id="252" name="Google Shape;252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 April 21, 2022</a:t>
            </a:r>
            <a:endParaRPr/>
          </a:p>
        </p:txBody>
      </p:sp>
      <p:sp>
        <p:nvSpPr>
          <p:cNvPr id="253" name="Google Shape;253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8255 Programable Interface</a:t>
            </a:r>
            <a:endParaRPr/>
          </a:p>
        </p:txBody>
      </p:sp>
      <p:sp>
        <p:nvSpPr>
          <p:cNvPr id="254" name="Google Shape;254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1"/>
          <p:cNvSpPr txBox="1"/>
          <p:nvPr>
            <p:ph type="title"/>
          </p:nvPr>
        </p:nvSpPr>
        <p:spPr>
          <a:xfrm>
            <a:off x="479160" y="457200"/>
            <a:ext cx="8182230" cy="1368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5486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/>
              <a:t>Expanded version of the Control logic.</a:t>
            </a:r>
            <a:endParaRPr/>
          </a:p>
        </p:txBody>
      </p:sp>
      <p:sp>
        <p:nvSpPr>
          <p:cNvPr id="261" name="Google Shape;261;p11"/>
          <p:cNvSpPr/>
          <p:nvPr/>
        </p:nvSpPr>
        <p:spPr>
          <a:xfrm>
            <a:off x="3337560" y="1850683"/>
            <a:ext cx="2468880" cy="18288"/>
          </a:xfrm>
          <a:custGeom>
            <a:rect b="b" l="l" r="r" t="t"/>
            <a:pathLst>
              <a:path extrusionOk="0" fill="none" h="18288" w="2468880">
                <a:moveTo>
                  <a:pt x="0" y="0"/>
                </a:moveTo>
                <a:cubicBezTo>
                  <a:pt x="172691" y="-12357"/>
                  <a:pt x="387089" y="31321"/>
                  <a:pt x="592531" y="0"/>
                </a:cubicBezTo>
                <a:cubicBezTo>
                  <a:pt x="767979" y="-23244"/>
                  <a:pt x="871733" y="8472"/>
                  <a:pt x="1160374" y="0"/>
                </a:cubicBezTo>
                <a:cubicBezTo>
                  <a:pt x="1449601" y="-3911"/>
                  <a:pt x="1607266" y="19376"/>
                  <a:pt x="1728216" y="0"/>
                </a:cubicBezTo>
                <a:cubicBezTo>
                  <a:pt x="1818829" y="-58888"/>
                  <a:pt x="2275430" y="-9413"/>
                  <a:pt x="2468880" y="0"/>
                </a:cubicBezTo>
                <a:cubicBezTo>
                  <a:pt x="2467145" y="5314"/>
                  <a:pt x="2470816" y="12013"/>
                  <a:pt x="2468880" y="18288"/>
                </a:cubicBezTo>
                <a:cubicBezTo>
                  <a:pt x="2232442" y="-3319"/>
                  <a:pt x="2078773" y="23053"/>
                  <a:pt x="1802282" y="18288"/>
                </a:cubicBezTo>
                <a:cubicBezTo>
                  <a:pt x="1540683" y="32618"/>
                  <a:pt x="1384233" y="17358"/>
                  <a:pt x="1209751" y="18288"/>
                </a:cubicBezTo>
                <a:cubicBezTo>
                  <a:pt x="1038679" y="-28357"/>
                  <a:pt x="820616" y="4958"/>
                  <a:pt x="641909" y="18288"/>
                </a:cubicBezTo>
                <a:cubicBezTo>
                  <a:pt x="423595" y="12488"/>
                  <a:pt x="155068" y="41456"/>
                  <a:pt x="0" y="18288"/>
                </a:cubicBezTo>
                <a:cubicBezTo>
                  <a:pt x="898" y="13406"/>
                  <a:pt x="19" y="4120"/>
                  <a:pt x="0" y="0"/>
                </a:cubicBezTo>
                <a:close/>
              </a:path>
              <a:path extrusionOk="0" h="18288" w="2468880">
                <a:moveTo>
                  <a:pt x="0" y="0"/>
                </a:moveTo>
                <a:cubicBezTo>
                  <a:pt x="201127" y="34474"/>
                  <a:pt x="321325" y="11273"/>
                  <a:pt x="567842" y="0"/>
                </a:cubicBezTo>
                <a:cubicBezTo>
                  <a:pt x="816255" y="-37660"/>
                  <a:pt x="940209" y="-838"/>
                  <a:pt x="1234440" y="0"/>
                </a:cubicBezTo>
                <a:cubicBezTo>
                  <a:pt x="1509789" y="16874"/>
                  <a:pt x="1664509" y="5689"/>
                  <a:pt x="1777594" y="0"/>
                </a:cubicBezTo>
                <a:cubicBezTo>
                  <a:pt x="1845726" y="-6548"/>
                  <a:pt x="2193196" y="19370"/>
                  <a:pt x="2468880" y="0"/>
                </a:cubicBezTo>
                <a:cubicBezTo>
                  <a:pt x="2468174" y="8377"/>
                  <a:pt x="2470272" y="13210"/>
                  <a:pt x="2468880" y="18288"/>
                </a:cubicBezTo>
                <a:cubicBezTo>
                  <a:pt x="2271382" y="44380"/>
                  <a:pt x="1978656" y="31741"/>
                  <a:pt x="1876349" y="18288"/>
                </a:cubicBezTo>
                <a:cubicBezTo>
                  <a:pt x="1751977" y="-6016"/>
                  <a:pt x="1388067" y="3222"/>
                  <a:pt x="1209751" y="18288"/>
                </a:cubicBezTo>
                <a:cubicBezTo>
                  <a:pt x="1065802" y="31061"/>
                  <a:pt x="753821" y="-1004"/>
                  <a:pt x="617220" y="18288"/>
                </a:cubicBezTo>
                <a:cubicBezTo>
                  <a:pt x="481425" y="28412"/>
                  <a:pt x="248319" y="-391"/>
                  <a:pt x="0" y="18288"/>
                </a:cubicBezTo>
                <a:cubicBezTo>
                  <a:pt x="-445" y="10205"/>
                  <a:pt x="-140" y="6087"/>
                  <a:pt x="0" y="0"/>
                </a:cubicBezTo>
                <a:close/>
              </a:path>
              <a:path extrusionOk="0" fill="none" h="18288" w="2468880">
                <a:moveTo>
                  <a:pt x="0" y="0"/>
                </a:moveTo>
                <a:cubicBezTo>
                  <a:pt x="191987" y="-31891"/>
                  <a:pt x="414837" y="25678"/>
                  <a:pt x="592531" y="0"/>
                </a:cubicBezTo>
                <a:cubicBezTo>
                  <a:pt x="785000" y="-43603"/>
                  <a:pt x="868560" y="12415"/>
                  <a:pt x="1160374" y="0"/>
                </a:cubicBezTo>
                <a:cubicBezTo>
                  <a:pt x="1441409" y="-18672"/>
                  <a:pt x="1600372" y="47113"/>
                  <a:pt x="1728216" y="0"/>
                </a:cubicBezTo>
                <a:cubicBezTo>
                  <a:pt x="1847110" y="23792"/>
                  <a:pt x="2233557" y="23802"/>
                  <a:pt x="2468880" y="0"/>
                </a:cubicBezTo>
                <a:cubicBezTo>
                  <a:pt x="2467752" y="4917"/>
                  <a:pt x="2468978" y="13565"/>
                  <a:pt x="2468880" y="18288"/>
                </a:cubicBezTo>
                <a:cubicBezTo>
                  <a:pt x="2265563" y="-17971"/>
                  <a:pt x="2033349" y="16262"/>
                  <a:pt x="1802282" y="18288"/>
                </a:cubicBezTo>
                <a:cubicBezTo>
                  <a:pt x="1512355" y="31573"/>
                  <a:pt x="1367809" y="29302"/>
                  <a:pt x="1209751" y="18288"/>
                </a:cubicBezTo>
                <a:cubicBezTo>
                  <a:pt x="1060405" y="26129"/>
                  <a:pt x="875661" y="10838"/>
                  <a:pt x="641909" y="18288"/>
                </a:cubicBezTo>
                <a:cubicBezTo>
                  <a:pt x="461670" y="14581"/>
                  <a:pt x="162829" y="18463"/>
                  <a:pt x="0" y="18288"/>
                </a:cubicBezTo>
                <a:cubicBezTo>
                  <a:pt x="913" y="12991"/>
                  <a:pt x="-1021" y="455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able&#10;&#10;Description automatically generated" id="262" name="Google Shape;26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5585" y="2642616"/>
            <a:ext cx="3981386" cy="360578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Thursday, April 21, 2022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8255 Programable Interface</a:t>
            </a:r>
            <a:endParaRPr/>
          </a:p>
        </p:txBody>
      </p:sp>
      <p:sp>
        <p:nvSpPr>
          <p:cNvPr id="265" name="Google Shape;265;p1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1947782"/>
            <a:ext cx="3063797" cy="4233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heel spokes="2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2"/>
          <p:cNvSpPr/>
          <p:nvPr/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2"/>
          <p:cNvSpPr txBox="1"/>
          <p:nvPr>
            <p:ph type="title"/>
          </p:nvPr>
        </p:nvSpPr>
        <p:spPr>
          <a:xfrm>
            <a:off x="417399" y="643467"/>
            <a:ext cx="8408193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5486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8255 Chip select Logic &amp; I/O port address.</a:t>
            </a:r>
            <a:endParaRPr/>
          </a:p>
        </p:txBody>
      </p:sp>
      <p:pic>
        <p:nvPicPr>
          <p:cNvPr id="273" name="Google Shape;273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" y="2400143"/>
            <a:ext cx="8178799" cy="294436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Thursday, April 21, 2022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8255 Programable Interface</a:t>
            </a:r>
            <a:endParaRPr/>
          </a:p>
        </p:txBody>
      </p:sp>
      <p:sp>
        <p:nvSpPr>
          <p:cNvPr id="276" name="Google Shape;276;p1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wheel spokes="2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3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3"/>
          <p:cNvSpPr txBox="1"/>
          <p:nvPr>
            <p:ph type="title"/>
          </p:nvPr>
        </p:nvSpPr>
        <p:spPr>
          <a:xfrm>
            <a:off x="476250" y="640823"/>
            <a:ext cx="2563994" cy="5583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5486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 sz="4700"/>
              <a:t>Control word</a:t>
            </a:r>
            <a:endParaRPr/>
          </a:p>
        </p:txBody>
      </p:sp>
      <p:sp>
        <p:nvSpPr>
          <p:cNvPr id="283" name="Google Shape;283;p13"/>
          <p:cNvSpPr/>
          <p:nvPr/>
        </p:nvSpPr>
        <p:spPr>
          <a:xfrm rot="5400000">
            <a:off x="544313" y="3465005"/>
            <a:ext cx="5410200" cy="13716"/>
          </a:xfrm>
          <a:custGeom>
            <a:rect b="b" l="l" r="r" t="t"/>
            <a:pathLst>
              <a:path extrusionOk="0" fill="none" h="13716" w="5410200">
                <a:moveTo>
                  <a:pt x="0" y="0"/>
                </a:moveTo>
                <a:cubicBezTo>
                  <a:pt x="176940" y="8795"/>
                  <a:pt x="295530" y="-3818"/>
                  <a:pt x="568071" y="0"/>
                </a:cubicBezTo>
                <a:cubicBezTo>
                  <a:pt x="821049" y="-7814"/>
                  <a:pt x="977778" y="-9274"/>
                  <a:pt x="1298448" y="0"/>
                </a:cubicBezTo>
                <a:cubicBezTo>
                  <a:pt x="1590381" y="13044"/>
                  <a:pt x="1630605" y="-28"/>
                  <a:pt x="1920621" y="0"/>
                </a:cubicBezTo>
                <a:cubicBezTo>
                  <a:pt x="2206035" y="10386"/>
                  <a:pt x="2357755" y="-28028"/>
                  <a:pt x="2488692" y="0"/>
                </a:cubicBezTo>
                <a:cubicBezTo>
                  <a:pt x="2633521" y="25625"/>
                  <a:pt x="3022777" y="-45440"/>
                  <a:pt x="3219069" y="0"/>
                </a:cubicBezTo>
                <a:cubicBezTo>
                  <a:pt x="3460337" y="63290"/>
                  <a:pt x="3645640" y="26494"/>
                  <a:pt x="3895344" y="0"/>
                </a:cubicBezTo>
                <a:cubicBezTo>
                  <a:pt x="4126339" y="-535"/>
                  <a:pt x="4382665" y="-55222"/>
                  <a:pt x="4571619" y="0"/>
                </a:cubicBezTo>
                <a:cubicBezTo>
                  <a:pt x="4776405" y="-816"/>
                  <a:pt x="5201098" y="-43036"/>
                  <a:pt x="5410200" y="0"/>
                </a:cubicBezTo>
                <a:cubicBezTo>
                  <a:pt x="5409052" y="2649"/>
                  <a:pt x="5410186" y="9063"/>
                  <a:pt x="5410200" y="13716"/>
                </a:cubicBezTo>
                <a:cubicBezTo>
                  <a:pt x="5133704" y="5182"/>
                  <a:pt x="5123444" y="31477"/>
                  <a:pt x="4842129" y="13716"/>
                </a:cubicBezTo>
                <a:cubicBezTo>
                  <a:pt x="4568650" y="-219"/>
                  <a:pt x="4447390" y="8221"/>
                  <a:pt x="4328160" y="13716"/>
                </a:cubicBezTo>
                <a:cubicBezTo>
                  <a:pt x="4227436" y="28078"/>
                  <a:pt x="3754725" y="-2253"/>
                  <a:pt x="3597783" y="13716"/>
                </a:cubicBezTo>
                <a:cubicBezTo>
                  <a:pt x="3459353" y="10223"/>
                  <a:pt x="3317740" y="47315"/>
                  <a:pt x="3029712" y="13716"/>
                </a:cubicBezTo>
                <a:cubicBezTo>
                  <a:pt x="2766446" y="5245"/>
                  <a:pt x="2645518" y="35922"/>
                  <a:pt x="2299335" y="13716"/>
                </a:cubicBezTo>
                <a:cubicBezTo>
                  <a:pt x="1977844" y="23735"/>
                  <a:pt x="1781583" y="-1801"/>
                  <a:pt x="1514856" y="13716"/>
                </a:cubicBezTo>
                <a:cubicBezTo>
                  <a:pt x="1212648" y="18781"/>
                  <a:pt x="1087880" y="-4407"/>
                  <a:pt x="892683" y="13716"/>
                </a:cubicBezTo>
                <a:cubicBezTo>
                  <a:pt x="745769" y="11772"/>
                  <a:pt x="183254" y="-32062"/>
                  <a:pt x="0" y="13716"/>
                </a:cubicBezTo>
                <a:cubicBezTo>
                  <a:pt x="-907" y="9799"/>
                  <a:pt x="-75" y="7151"/>
                  <a:pt x="0" y="0"/>
                </a:cubicBezTo>
                <a:close/>
              </a:path>
              <a:path extrusionOk="0" h="13716" w="5410200">
                <a:moveTo>
                  <a:pt x="0" y="0"/>
                </a:moveTo>
                <a:cubicBezTo>
                  <a:pt x="269468" y="-22806"/>
                  <a:pt x="392563" y="4840"/>
                  <a:pt x="622173" y="0"/>
                </a:cubicBezTo>
                <a:cubicBezTo>
                  <a:pt x="884216" y="-2196"/>
                  <a:pt x="1034637" y="7784"/>
                  <a:pt x="1136142" y="0"/>
                </a:cubicBezTo>
                <a:cubicBezTo>
                  <a:pt x="1204956" y="5920"/>
                  <a:pt x="1559779" y="-61408"/>
                  <a:pt x="1920621" y="0"/>
                </a:cubicBezTo>
                <a:cubicBezTo>
                  <a:pt x="2280250" y="-18581"/>
                  <a:pt x="2372470" y="4128"/>
                  <a:pt x="2542794" y="0"/>
                </a:cubicBezTo>
                <a:cubicBezTo>
                  <a:pt x="2688150" y="-17189"/>
                  <a:pt x="2885478" y="-51412"/>
                  <a:pt x="3164967" y="0"/>
                </a:cubicBezTo>
                <a:cubicBezTo>
                  <a:pt x="3470933" y="16143"/>
                  <a:pt x="3588003" y="-4313"/>
                  <a:pt x="3949446" y="0"/>
                </a:cubicBezTo>
                <a:cubicBezTo>
                  <a:pt x="4331172" y="1470"/>
                  <a:pt x="4289286" y="5331"/>
                  <a:pt x="4517517" y="0"/>
                </a:cubicBezTo>
                <a:cubicBezTo>
                  <a:pt x="4736577" y="41911"/>
                  <a:pt x="5141868" y="443"/>
                  <a:pt x="5410200" y="0"/>
                </a:cubicBezTo>
                <a:cubicBezTo>
                  <a:pt x="5410845" y="2936"/>
                  <a:pt x="5409877" y="9829"/>
                  <a:pt x="5410200" y="13716"/>
                </a:cubicBezTo>
                <a:cubicBezTo>
                  <a:pt x="5130880" y="48304"/>
                  <a:pt x="5008082" y="-27188"/>
                  <a:pt x="4842129" y="13716"/>
                </a:cubicBezTo>
                <a:cubicBezTo>
                  <a:pt x="4629232" y="38478"/>
                  <a:pt x="4430159" y="43872"/>
                  <a:pt x="4165854" y="13716"/>
                </a:cubicBezTo>
                <a:cubicBezTo>
                  <a:pt x="3880517" y="17026"/>
                  <a:pt x="3820863" y="-12209"/>
                  <a:pt x="3543681" y="13716"/>
                </a:cubicBezTo>
                <a:cubicBezTo>
                  <a:pt x="3267577" y="39687"/>
                  <a:pt x="3047131" y="-8774"/>
                  <a:pt x="2759202" y="13716"/>
                </a:cubicBezTo>
                <a:cubicBezTo>
                  <a:pt x="2418778" y="17929"/>
                  <a:pt x="2206820" y="-35095"/>
                  <a:pt x="1974723" y="13716"/>
                </a:cubicBezTo>
                <a:cubicBezTo>
                  <a:pt x="1740429" y="35710"/>
                  <a:pt x="1599301" y="34493"/>
                  <a:pt x="1406652" y="13716"/>
                </a:cubicBezTo>
                <a:cubicBezTo>
                  <a:pt x="1196601" y="3966"/>
                  <a:pt x="938578" y="38717"/>
                  <a:pt x="730377" y="13716"/>
                </a:cubicBezTo>
                <a:cubicBezTo>
                  <a:pt x="524173" y="26651"/>
                  <a:pt x="336004" y="-17469"/>
                  <a:pt x="0" y="13716"/>
                </a:cubicBezTo>
                <a:cubicBezTo>
                  <a:pt x="-377" y="9245"/>
                  <a:pt x="1157" y="3819"/>
                  <a:pt x="0" y="0"/>
                </a:cubicBezTo>
                <a:close/>
              </a:path>
              <a:path extrusionOk="0" fill="none" h="13716" w="5410200">
                <a:moveTo>
                  <a:pt x="0" y="0"/>
                </a:moveTo>
                <a:cubicBezTo>
                  <a:pt x="148438" y="-27720"/>
                  <a:pt x="315263" y="-14841"/>
                  <a:pt x="568071" y="0"/>
                </a:cubicBezTo>
                <a:cubicBezTo>
                  <a:pt x="840209" y="21288"/>
                  <a:pt x="982180" y="-6281"/>
                  <a:pt x="1298448" y="0"/>
                </a:cubicBezTo>
                <a:cubicBezTo>
                  <a:pt x="1577021" y="13763"/>
                  <a:pt x="1630910" y="1060"/>
                  <a:pt x="1920621" y="0"/>
                </a:cubicBezTo>
                <a:cubicBezTo>
                  <a:pt x="2200928" y="-1340"/>
                  <a:pt x="2382869" y="-10369"/>
                  <a:pt x="2488692" y="0"/>
                </a:cubicBezTo>
                <a:cubicBezTo>
                  <a:pt x="2620356" y="20061"/>
                  <a:pt x="3042766" y="-74691"/>
                  <a:pt x="3219069" y="0"/>
                </a:cubicBezTo>
                <a:cubicBezTo>
                  <a:pt x="3395755" y="31704"/>
                  <a:pt x="3646717" y="33546"/>
                  <a:pt x="3895344" y="0"/>
                </a:cubicBezTo>
                <a:cubicBezTo>
                  <a:pt x="4131847" y="-43416"/>
                  <a:pt x="4371681" y="11418"/>
                  <a:pt x="4571619" y="0"/>
                </a:cubicBezTo>
                <a:cubicBezTo>
                  <a:pt x="4799447" y="47677"/>
                  <a:pt x="5212547" y="1562"/>
                  <a:pt x="5410200" y="0"/>
                </a:cubicBezTo>
                <a:cubicBezTo>
                  <a:pt x="5408905" y="2744"/>
                  <a:pt x="5410401" y="9950"/>
                  <a:pt x="5410200" y="13716"/>
                </a:cubicBezTo>
                <a:cubicBezTo>
                  <a:pt x="5139576" y="2947"/>
                  <a:pt x="5122299" y="33775"/>
                  <a:pt x="4842129" y="13716"/>
                </a:cubicBezTo>
                <a:cubicBezTo>
                  <a:pt x="4566356" y="6655"/>
                  <a:pt x="4456854" y="15426"/>
                  <a:pt x="4328160" y="13716"/>
                </a:cubicBezTo>
                <a:cubicBezTo>
                  <a:pt x="4234703" y="-822"/>
                  <a:pt x="3768176" y="-16062"/>
                  <a:pt x="3597783" y="13716"/>
                </a:cubicBezTo>
                <a:cubicBezTo>
                  <a:pt x="3430303" y="10148"/>
                  <a:pt x="3287506" y="20215"/>
                  <a:pt x="3029712" y="13716"/>
                </a:cubicBezTo>
                <a:cubicBezTo>
                  <a:pt x="2742636" y="-2421"/>
                  <a:pt x="2637847" y="18109"/>
                  <a:pt x="2299335" y="13716"/>
                </a:cubicBezTo>
                <a:cubicBezTo>
                  <a:pt x="1959433" y="-7861"/>
                  <a:pt x="1779456" y="37101"/>
                  <a:pt x="1514856" y="13716"/>
                </a:cubicBezTo>
                <a:cubicBezTo>
                  <a:pt x="1212431" y="31797"/>
                  <a:pt x="1086601" y="7282"/>
                  <a:pt x="892683" y="13716"/>
                </a:cubicBezTo>
                <a:cubicBezTo>
                  <a:pt x="721500" y="45800"/>
                  <a:pt x="194249" y="-29802"/>
                  <a:pt x="0" y="13716"/>
                </a:cubicBezTo>
                <a:cubicBezTo>
                  <a:pt x="-508" y="9800"/>
                  <a:pt x="-280" y="682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Thursday, April 21, 2022</a:t>
            </a:r>
            <a:endParaRPr b="0" i="0" sz="9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5" name="Google Shape;285;p1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8255 Programable Interface</a:t>
            </a:r>
            <a:endParaRPr/>
          </a:p>
        </p:txBody>
      </p:sp>
      <p:sp>
        <p:nvSpPr>
          <p:cNvPr id="286" name="Google Shape;286;p1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87" name="Google Shape;287;p13"/>
          <p:cNvGrpSpPr/>
          <p:nvPr/>
        </p:nvGrpSpPr>
        <p:grpSpPr>
          <a:xfrm>
            <a:off x="3486013" y="643525"/>
            <a:ext cx="5175384" cy="5530734"/>
            <a:chOff x="0" y="2703"/>
            <a:chExt cx="5175384" cy="5530734"/>
          </a:xfrm>
        </p:grpSpPr>
        <p:cxnSp>
          <p:nvCxnSpPr>
            <p:cNvPr id="288" name="Google Shape;288;p13"/>
            <p:cNvCxnSpPr/>
            <p:nvPr/>
          </p:nvCxnSpPr>
          <p:spPr>
            <a:xfrm>
              <a:off x="0" y="2703"/>
              <a:ext cx="5175384" cy="0"/>
            </a:xfrm>
            <a:prstGeom prst="straightConnector1">
              <a:avLst/>
            </a:prstGeom>
            <a:solidFill>
              <a:schemeClr val="accent2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89" name="Google Shape;289;p13"/>
            <p:cNvSpPr/>
            <p:nvPr/>
          </p:nvSpPr>
          <p:spPr>
            <a:xfrm>
              <a:off x="0" y="2703"/>
              <a:ext cx="5175384" cy="1843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3"/>
            <p:cNvSpPr txBox="1"/>
            <p:nvPr/>
          </p:nvSpPr>
          <p:spPr>
            <a:xfrm>
              <a:off x="0" y="2703"/>
              <a:ext cx="5175384" cy="1843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None/>
              </a:pPr>
              <a:r>
                <a:rPr b="0" i="0" lang="en-US" sz="2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contents of Control register, called the control word, specify an I/O function for each port. </a:t>
              </a:r>
              <a:endParaRPr/>
            </a:p>
          </p:txBody>
        </p:sp>
        <p:cxnSp>
          <p:nvCxnSpPr>
            <p:cNvPr id="291" name="Google Shape;291;p13"/>
            <p:cNvCxnSpPr/>
            <p:nvPr/>
          </p:nvCxnSpPr>
          <p:spPr>
            <a:xfrm>
              <a:off x="0" y="1846281"/>
              <a:ext cx="5175384" cy="0"/>
            </a:xfrm>
            <a:prstGeom prst="straightConnector1">
              <a:avLst/>
            </a:prstGeom>
            <a:solidFill>
              <a:srgbClr val="C47F6E"/>
            </a:solidFill>
            <a:ln cap="flat" cmpd="sng" w="12700">
              <a:solidFill>
                <a:srgbClr val="C47F6E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92" name="Google Shape;292;p13"/>
            <p:cNvSpPr/>
            <p:nvPr/>
          </p:nvSpPr>
          <p:spPr>
            <a:xfrm>
              <a:off x="0" y="1846281"/>
              <a:ext cx="5175384" cy="1843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3"/>
            <p:cNvSpPr txBox="1"/>
            <p:nvPr/>
          </p:nvSpPr>
          <p:spPr>
            <a:xfrm>
              <a:off x="0" y="1846281"/>
              <a:ext cx="5175384" cy="1843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None/>
              </a:pPr>
              <a:r>
                <a:rPr b="0" i="0" lang="en-US" sz="2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This register can be accessed to write a control word when A0 and A1 are at logic 1, as mentioned previously. </a:t>
              </a:r>
              <a:endParaRPr/>
            </a:p>
          </p:txBody>
        </p:sp>
        <p:cxnSp>
          <p:nvCxnSpPr>
            <p:cNvPr id="294" name="Google Shape;294;p13"/>
            <p:cNvCxnSpPr/>
            <p:nvPr/>
          </p:nvCxnSpPr>
          <p:spPr>
            <a:xfrm>
              <a:off x="0" y="3689859"/>
              <a:ext cx="5175384" cy="0"/>
            </a:xfrm>
            <a:prstGeom prst="straightConnector1">
              <a:avLst/>
            </a:prstGeom>
            <a:solidFill>
              <a:srgbClr val="A4A4A4"/>
            </a:solidFill>
            <a:ln cap="flat" cmpd="sng" w="12700">
              <a:solidFill>
                <a:srgbClr val="A4A4A4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95" name="Google Shape;295;p13"/>
            <p:cNvSpPr/>
            <p:nvPr/>
          </p:nvSpPr>
          <p:spPr>
            <a:xfrm>
              <a:off x="0" y="3689859"/>
              <a:ext cx="5175384" cy="1843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3"/>
            <p:cNvSpPr txBox="1"/>
            <p:nvPr/>
          </p:nvSpPr>
          <p:spPr>
            <a:xfrm>
              <a:off x="0" y="3689859"/>
              <a:ext cx="5175384" cy="18435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Calibri"/>
                <a:buNone/>
              </a:pPr>
              <a:r>
                <a:rPr b="0" i="0" lang="en-US" sz="2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register is not accessible for a read operation. </a:t>
              </a:r>
              <a:endParaRPr/>
            </a:p>
          </p:txBody>
        </p:sp>
      </p:grpSp>
    </p:spTree>
  </p:cSld>
  <p:clrMapOvr>
    <a:masterClrMapping/>
  </p:clrMapOvr>
  <p:transition>
    <p:wheel spokes="2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4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4"/>
          <p:cNvSpPr txBox="1"/>
          <p:nvPr>
            <p:ph type="title"/>
          </p:nvPr>
        </p:nvSpPr>
        <p:spPr>
          <a:xfrm>
            <a:off x="476250" y="640823"/>
            <a:ext cx="2563994" cy="55831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5486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 sz="4700"/>
              <a:t>Control word</a:t>
            </a:r>
            <a:endParaRPr/>
          </a:p>
        </p:txBody>
      </p:sp>
      <p:sp>
        <p:nvSpPr>
          <p:cNvPr id="303" name="Google Shape;303;p14"/>
          <p:cNvSpPr/>
          <p:nvPr/>
        </p:nvSpPr>
        <p:spPr>
          <a:xfrm rot="5400000">
            <a:off x="544313" y="3465005"/>
            <a:ext cx="5410200" cy="13716"/>
          </a:xfrm>
          <a:custGeom>
            <a:rect b="b" l="l" r="r" t="t"/>
            <a:pathLst>
              <a:path extrusionOk="0" fill="none" h="13716" w="5410200">
                <a:moveTo>
                  <a:pt x="0" y="0"/>
                </a:moveTo>
                <a:cubicBezTo>
                  <a:pt x="176940" y="8795"/>
                  <a:pt x="295530" y="-3818"/>
                  <a:pt x="568071" y="0"/>
                </a:cubicBezTo>
                <a:cubicBezTo>
                  <a:pt x="821049" y="-7814"/>
                  <a:pt x="977778" y="-9274"/>
                  <a:pt x="1298448" y="0"/>
                </a:cubicBezTo>
                <a:cubicBezTo>
                  <a:pt x="1590381" y="13044"/>
                  <a:pt x="1630605" y="-28"/>
                  <a:pt x="1920621" y="0"/>
                </a:cubicBezTo>
                <a:cubicBezTo>
                  <a:pt x="2206035" y="10386"/>
                  <a:pt x="2357755" y="-28028"/>
                  <a:pt x="2488692" y="0"/>
                </a:cubicBezTo>
                <a:cubicBezTo>
                  <a:pt x="2633521" y="25625"/>
                  <a:pt x="3022777" y="-45440"/>
                  <a:pt x="3219069" y="0"/>
                </a:cubicBezTo>
                <a:cubicBezTo>
                  <a:pt x="3460337" y="63290"/>
                  <a:pt x="3645640" y="26494"/>
                  <a:pt x="3895344" y="0"/>
                </a:cubicBezTo>
                <a:cubicBezTo>
                  <a:pt x="4126339" y="-535"/>
                  <a:pt x="4382665" y="-55222"/>
                  <a:pt x="4571619" y="0"/>
                </a:cubicBezTo>
                <a:cubicBezTo>
                  <a:pt x="4776405" y="-816"/>
                  <a:pt x="5201098" y="-43036"/>
                  <a:pt x="5410200" y="0"/>
                </a:cubicBezTo>
                <a:cubicBezTo>
                  <a:pt x="5409052" y="2649"/>
                  <a:pt x="5410186" y="9063"/>
                  <a:pt x="5410200" y="13716"/>
                </a:cubicBezTo>
                <a:cubicBezTo>
                  <a:pt x="5133704" y="5182"/>
                  <a:pt x="5123444" y="31477"/>
                  <a:pt x="4842129" y="13716"/>
                </a:cubicBezTo>
                <a:cubicBezTo>
                  <a:pt x="4568650" y="-219"/>
                  <a:pt x="4447390" y="8221"/>
                  <a:pt x="4328160" y="13716"/>
                </a:cubicBezTo>
                <a:cubicBezTo>
                  <a:pt x="4227436" y="28078"/>
                  <a:pt x="3754725" y="-2253"/>
                  <a:pt x="3597783" y="13716"/>
                </a:cubicBezTo>
                <a:cubicBezTo>
                  <a:pt x="3459353" y="10223"/>
                  <a:pt x="3317740" y="47315"/>
                  <a:pt x="3029712" y="13716"/>
                </a:cubicBezTo>
                <a:cubicBezTo>
                  <a:pt x="2766446" y="5245"/>
                  <a:pt x="2645518" y="35922"/>
                  <a:pt x="2299335" y="13716"/>
                </a:cubicBezTo>
                <a:cubicBezTo>
                  <a:pt x="1977844" y="23735"/>
                  <a:pt x="1781583" y="-1801"/>
                  <a:pt x="1514856" y="13716"/>
                </a:cubicBezTo>
                <a:cubicBezTo>
                  <a:pt x="1212648" y="18781"/>
                  <a:pt x="1087880" y="-4407"/>
                  <a:pt x="892683" y="13716"/>
                </a:cubicBezTo>
                <a:cubicBezTo>
                  <a:pt x="745769" y="11772"/>
                  <a:pt x="183254" y="-32062"/>
                  <a:pt x="0" y="13716"/>
                </a:cubicBezTo>
                <a:cubicBezTo>
                  <a:pt x="-907" y="9799"/>
                  <a:pt x="-75" y="7151"/>
                  <a:pt x="0" y="0"/>
                </a:cubicBezTo>
                <a:close/>
              </a:path>
              <a:path extrusionOk="0" h="13716" w="5410200">
                <a:moveTo>
                  <a:pt x="0" y="0"/>
                </a:moveTo>
                <a:cubicBezTo>
                  <a:pt x="269468" y="-22806"/>
                  <a:pt x="392563" y="4840"/>
                  <a:pt x="622173" y="0"/>
                </a:cubicBezTo>
                <a:cubicBezTo>
                  <a:pt x="884216" y="-2196"/>
                  <a:pt x="1034637" y="7784"/>
                  <a:pt x="1136142" y="0"/>
                </a:cubicBezTo>
                <a:cubicBezTo>
                  <a:pt x="1204956" y="5920"/>
                  <a:pt x="1559779" y="-61408"/>
                  <a:pt x="1920621" y="0"/>
                </a:cubicBezTo>
                <a:cubicBezTo>
                  <a:pt x="2280250" y="-18581"/>
                  <a:pt x="2372470" y="4128"/>
                  <a:pt x="2542794" y="0"/>
                </a:cubicBezTo>
                <a:cubicBezTo>
                  <a:pt x="2688150" y="-17189"/>
                  <a:pt x="2885478" y="-51412"/>
                  <a:pt x="3164967" y="0"/>
                </a:cubicBezTo>
                <a:cubicBezTo>
                  <a:pt x="3470933" y="16143"/>
                  <a:pt x="3588003" y="-4313"/>
                  <a:pt x="3949446" y="0"/>
                </a:cubicBezTo>
                <a:cubicBezTo>
                  <a:pt x="4331172" y="1470"/>
                  <a:pt x="4289286" y="5331"/>
                  <a:pt x="4517517" y="0"/>
                </a:cubicBezTo>
                <a:cubicBezTo>
                  <a:pt x="4736577" y="41911"/>
                  <a:pt x="5141868" y="443"/>
                  <a:pt x="5410200" y="0"/>
                </a:cubicBezTo>
                <a:cubicBezTo>
                  <a:pt x="5410845" y="2936"/>
                  <a:pt x="5409877" y="9829"/>
                  <a:pt x="5410200" y="13716"/>
                </a:cubicBezTo>
                <a:cubicBezTo>
                  <a:pt x="5130880" y="48304"/>
                  <a:pt x="5008082" y="-27188"/>
                  <a:pt x="4842129" y="13716"/>
                </a:cubicBezTo>
                <a:cubicBezTo>
                  <a:pt x="4629232" y="38478"/>
                  <a:pt x="4430159" y="43872"/>
                  <a:pt x="4165854" y="13716"/>
                </a:cubicBezTo>
                <a:cubicBezTo>
                  <a:pt x="3880517" y="17026"/>
                  <a:pt x="3820863" y="-12209"/>
                  <a:pt x="3543681" y="13716"/>
                </a:cubicBezTo>
                <a:cubicBezTo>
                  <a:pt x="3267577" y="39687"/>
                  <a:pt x="3047131" y="-8774"/>
                  <a:pt x="2759202" y="13716"/>
                </a:cubicBezTo>
                <a:cubicBezTo>
                  <a:pt x="2418778" y="17929"/>
                  <a:pt x="2206820" y="-35095"/>
                  <a:pt x="1974723" y="13716"/>
                </a:cubicBezTo>
                <a:cubicBezTo>
                  <a:pt x="1740429" y="35710"/>
                  <a:pt x="1599301" y="34493"/>
                  <a:pt x="1406652" y="13716"/>
                </a:cubicBezTo>
                <a:cubicBezTo>
                  <a:pt x="1196601" y="3966"/>
                  <a:pt x="938578" y="38717"/>
                  <a:pt x="730377" y="13716"/>
                </a:cubicBezTo>
                <a:cubicBezTo>
                  <a:pt x="524173" y="26651"/>
                  <a:pt x="336004" y="-17469"/>
                  <a:pt x="0" y="13716"/>
                </a:cubicBezTo>
                <a:cubicBezTo>
                  <a:pt x="-377" y="9245"/>
                  <a:pt x="1157" y="3819"/>
                  <a:pt x="0" y="0"/>
                </a:cubicBezTo>
                <a:close/>
              </a:path>
              <a:path extrusionOk="0" fill="none" h="13716" w="5410200">
                <a:moveTo>
                  <a:pt x="0" y="0"/>
                </a:moveTo>
                <a:cubicBezTo>
                  <a:pt x="148438" y="-27720"/>
                  <a:pt x="315263" y="-14841"/>
                  <a:pt x="568071" y="0"/>
                </a:cubicBezTo>
                <a:cubicBezTo>
                  <a:pt x="840209" y="21288"/>
                  <a:pt x="982180" y="-6281"/>
                  <a:pt x="1298448" y="0"/>
                </a:cubicBezTo>
                <a:cubicBezTo>
                  <a:pt x="1577021" y="13763"/>
                  <a:pt x="1630910" y="1060"/>
                  <a:pt x="1920621" y="0"/>
                </a:cubicBezTo>
                <a:cubicBezTo>
                  <a:pt x="2200928" y="-1340"/>
                  <a:pt x="2382869" y="-10369"/>
                  <a:pt x="2488692" y="0"/>
                </a:cubicBezTo>
                <a:cubicBezTo>
                  <a:pt x="2620356" y="20061"/>
                  <a:pt x="3042766" y="-74691"/>
                  <a:pt x="3219069" y="0"/>
                </a:cubicBezTo>
                <a:cubicBezTo>
                  <a:pt x="3395755" y="31704"/>
                  <a:pt x="3646717" y="33546"/>
                  <a:pt x="3895344" y="0"/>
                </a:cubicBezTo>
                <a:cubicBezTo>
                  <a:pt x="4131847" y="-43416"/>
                  <a:pt x="4371681" y="11418"/>
                  <a:pt x="4571619" y="0"/>
                </a:cubicBezTo>
                <a:cubicBezTo>
                  <a:pt x="4799447" y="47677"/>
                  <a:pt x="5212547" y="1562"/>
                  <a:pt x="5410200" y="0"/>
                </a:cubicBezTo>
                <a:cubicBezTo>
                  <a:pt x="5408905" y="2744"/>
                  <a:pt x="5410401" y="9950"/>
                  <a:pt x="5410200" y="13716"/>
                </a:cubicBezTo>
                <a:cubicBezTo>
                  <a:pt x="5139576" y="2947"/>
                  <a:pt x="5122299" y="33775"/>
                  <a:pt x="4842129" y="13716"/>
                </a:cubicBezTo>
                <a:cubicBezTo>
                  <a:pt x="4566356" y="6655"/>
                  <a:pt x="4456854" y="15426"/>
                  <a:pt x="4328160" y="13716"/>
                </a:cubicBezTo>
                <a:cubicBezTo>
                  <a:pt x="4234703" y="-822"/>
                  <a:pt x="3768176" y="-16062"/>
                  <a:pt x="3597783" y="13716"/>
                </a:cubicBezTo>
                <a:cubicBezTo>
                  <a:pt x="3430303" y="10148"/>
                  <a:pt x="3287506" y="20215"/>
                  <a:pt x="3029712" y="13716"/>
                </a:cubicBezTo>
                <a:cubicBezTo>
                  <a:pt x="2742636" y="-2421"/>
                  <a:pt x="2637847" y="18109"/>
                  <a:pt x="2299335" y="13716"/>
                </a:cubicBezTo>
                <a:cubicBezTo>
                  <a:pt x="1959433" y="-7861"/>
                  <a:pt x="1779456" y="37101"/>
                  <a:pt x="1514856" y="13716"/>
                </a:cubicBezTo>
                <a:cubicBezTo>
                  <a:pt x="1212431" y="31797"/>
                  <a:pt x="1086601" y="7282"/>
                  <a:pt x="892683" y="13716"/>
                </a:cubicBezTo>
                <a:cubicBezTo>
                  <a:pt x="721500" y="45800"/>
                  <a:pt x="194249" y="-29802"/>
                  <a:pt x="0" y="13716"/>
                </a:cubicBezTo>
                <a:cubicBezTo>
                  <a:pt x="-508" y="9800"/>
                  <a:pt x="-280" y="682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Thursday, April 21, 2022</a:t>
            </a:r>
            <a:endParaRPr b="0" i="0" sz="9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5" name="Google Shape;305;p1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8255 Programable Interface</a:t>
            </a:r>
            <a:endParaRPr/>
          </a:p>
        </p:txBody>
      </p:sp>
      <p:sp>
        <p:nvSpPr>
          <p:cNvPr id="306" name="Google Shape;306;p1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307" name="Google Shape;307;p14"/>
          <p:cNvGrpSpPr/>
          <p:nvPr/>
        </p:nvGrpSpPr>
        <p:grpSpPr>
          <a:xfrm>
            <a:off x="3486013" y="640822"/>
            <a:ext cx="5175384" cy="5536140"/>
            <a:chOff x="0" y="0"/>
            <a:chExt cx="5175384" cy="5536140"/>
          </a:xfrm>
        </p:grpSpPr>
        <p:cxnSp>
          <p:nvCxnSpPr>
            <p:cNvPr id="308" name="Google Shape;308;p14"/>
            <p:cNvCxnSpPr/>
            <p:nvPr/>
          </p:nvCxnSpPr>
          <p:spPr>
            <a:xfrm>
              <a:off x="0" y="0"/>
              <a:ext cx="5175384" cy="0"/>
            </a:xfrm>
            <a:prstGeom prst="straightConnector1">
              <a:avLst/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09" name="Google Shape;309;p14"/>
            <p:cNvSpPr/>
            <p:nvPr/>
          </p:nvSpPr>
          <p:spPr>
            <a:xfrm>
              <a:off x="0" y="0"/>
              <a:ext cx="5175384" cy="13840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4"/>
            <p:cNvSpPr txBox="1"/>
            <p:nvPr/>
          </p:nvSpPr>
          <p:spPr>
            <a:xfrm>
              <a:off x="0" y="0"/>
              <a:ext cx="5175384" cy="13840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rPr b="0" i="0" lang="en-US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Bit D</a:t>
              </a:r>
              <a:r>
                <a:rPr b="0" baseline="-25000" i="0" lang="en-US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r>
                <a:rPr b="0" i="0" lang="en-US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of the control register specifies either the I/O function or the Bit Set/Reset function.</a:t>
              </a:r>
              <a:endParaRPr/>
            </a:p>
          </p:txBody>
        </p:sp>
        <p:cxnSp>
          <p:nvCxnSpPr>
            <p:cNvPr id="311" name="Google Shape;311;p14"/>
            <p:cNvCxnSpPr/>
            <p:nvPr/>
          </p:nvCxnSpPr>
          <p:spPr>
            <a:xfrm>
              <a:off x="0" y="1384035"/>
              <a:ext cx="5175384" cy="0"/>
            </a:xfrm>
            <a:prstGeom prst="straightConnector1">
              <a:avLst/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12" name="Google Shape;312;p14"/>
            <p:cNvSpPr/>
            <p:nvPr/>
          </p:nvSpPr>
          <p:spPr>
            <a:xfrm>
              <a:off x="0" y="1384035"/>
              <a:ext cx="5175384" cy="13840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4"/>
            <p:cNvSpPr txBox="1"/>
            <p:nvPr/>
          </p:nvSpPr>
          <p:spPr>
            <a:xfrm>
              <a:off x="0" y="1384035"/>
              <a:ext cx="5175384" cy="13840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rPr b="0" i="0" lang="en-US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If bit D</a:t>
              </a:r>
              <a:r>
                <a:rPr b="0" baseline="-25000" i="0" lang="en-US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r>
                <a:rPr b="0" i="0" lang="en-US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= 1 , Bits D</a:t>
              </a:r>
              <a:r>
                <a:rPr b="0" baseline="-25000" i="0" lang="en-US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r>
                <a:rPr b="0" i="0" lang="en-US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-D</a:t>
              </a:r>
              <a:r>
                <a:rPr b="0" baseline="-25000" i="0" lang="en-US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r>
                <a:rPr b="0" i="0" lang="en-US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determine I/O functions in various modes.  </a:t>
              </a:r>
              <a:endParaRPr/>
            </a:p>
          </p:txBody>
        </p:sp>
        <p:cxnSp>
          <p:nvCxnSpPr>
            <p:cNvPr id="314" name="Google Shape;314;p14"/>
            <p:cNvCxnSpPr/>
            <p:nvPr/>
          </p:nvCxnSpPr>
          <p:spPr>
            <a:xfrm>
              <a:off x="0" y="2768070"/>
              <a:ext cx="5175384" cy="0"/>
            </a:xfrm>
            <a:prstGeom prst="straightConnector1">
              <a:avLst/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15" name="Google Shape;315;p14"/>
            <p:cNvSpPr/>
            <p:nvPr/>
          </p:nvSpPr>
          <p:spPr>
            <a:xfrm>
              <a:off x="0" y="2768070"/>
              <a:ext cx="5175384" cy="13840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4"/>
            <p:cNvSpPr txBox="1"/>
            <p:nvPr/>
          </p:nvSpPr>
          <p:spPr>
            <a:xfrm>
              <a:off x="0" y="2768070"/>
              <a:ext cx="5175384" cy="13840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rPr b="0" i="0" lang="en-US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If bit D</a:t>
              </a:r>
              <a:r>
                <a:rPr b="0" baseline="-25000" i="0" lang="en-US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r>
                <a:rPr b="0" i="0" lang="en-US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=0, port C operates in the Bit Set/Reset (BSR) mode.  </a:t>
              </a:r>
              <a:endParaRPr/>
            </a:p>
          </p:txBody>
        </p:sp>
        <p:cxnSp>
          <p:nvCxnSpPr>
            <p:cNvPr id="317" name="Google Shape;317;p14"/>
            <p:cNvCxnSpPr/>
            <p:nvPr/>
          </p:nvCxnSpPr>
          <p:spPr>
            <a:xfrm>
              <a:off x="0" y="4152105"/>
              <a:ext cx="5175384" cy="0"/>
            </a:xfrm>
            <a:prstGeom prst="straightConnector1">
              <a:avLst/>
            </a:prstGeom>
            <a:solidFill>
              <a:schemeClr val="accent3"/>
            </a:solidFill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18" name="Google Shape;318;p14"/>
            <p:cNvSpPr/>
            <p:nvPr/>
          </p:nvSpPr>
          <p:spPr>
            <a:xfrm>
              <a:off x="0" y="4152105"/>
              <a:ext cx="5175384" cy="13840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4"/>
            <p:cNvSpPr txBox="1"/>
            <p:nvPr/>
          </p:nvSpPr>
          <p:spPr>
            <a:xfrm>
              <a:off x="0" y="4152105"/>
              <a:ext cx="5175384" cy="13840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2850" lIns="102850" spcFirstLastPara="1" rIns="102850" wrap="square" tIns="102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rPr b="0" i="0" lang="en-US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BSR control word does not affect the functions of ports A and B. </a:t>
              </a:r>
              <a:endParaRPr/>
            </a:p>
          </p:txBody>
        </p:sp>
      </p:grpSp>
    </p:spTree>
  </p:cSld>
  <p:clrMapOvr>
    <a:masterClrMapping/>
  </p:clrMapOvr>
  <p:transition>
    <p:wheel spokes="2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5"/>
          <p:cNvSpPr txBox="1"/>
          <p:nvPr>
            <p:ph type="title"/>
          </p:nvPr>
        </p:nvSpPr>
        <p:spPr>
          <a:xfrm>
            <a:off x="479160" y="417576"/>
            <a:ext cx="8182230" cy="124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5486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Calibri"/>
              <a:buNone/>
            </a:pPr>
            <a:r>
              <a:rPr lang="en-US" sz="5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Word register</a:t>
            </a:r>
            <a:endParaRPr/>
          </a:p>
        </p:txBody>
      </p:sp>
      <p:sp>
        <p:nvSpPr>
          <p:cNvPr id="326" name="Google Shape;326;p15"/>
          <p:cNvSpPr/>
          <p:nvPr/>
        </p:nvSpPr>
        <p:spPr>
          <a:xfrm>
            <a:off x="2855776" y="1733454"/>
            <a:ext cx="3429000" cy="18288"/>
          </a:xfrm>
          <a:custGeom>
            <a:rect b="b" l="l" r="r" t="t"/>
            <a:pathLst>
              <a:path extrusionOk="0" fill="none" h="18288" w="3429000">
                <a:moveTo>
                  <a:pt x="0" y="0"/>
                </a:moveTo>
                <a:cubicBezTo>
                  <a:pt x="207705" y="23860"/>
                  <a:pt x="509323" y="68036"/>
                  <a:pt x="685800" y="0"/>
                </a:cubicBezTo>
                <a:cubicBezTo>
                  <a:pt x="881422" y="-43910"/>
                  <a:pt x="1129204" y="-58858"/>
                  <a:pt x="1371600" y="0"/>
                </a:cubicBezTo>
                <a:cubicBezTo>
                  <a:pt x="1611115" y="-12848"/>
                  <a:pt x="1887211" y="-6418"/>
                  <a:pt x="2057400" y="0"/>
                </a:cubicBezTo>
                <a:cubicBezTo>
                  <a:pt x="2233905" y="-53439"/>
                  <a:pt x="2400311" y="-9735"/>
                  <a:pt x="2674620" y="0"/>
                </a:cubicBezTo>
                <a:cubicBezTo>
                  <a:pt x="2899369" y="50175"/>
                  <a:pt x="3197952" y="-27603"/>
                  <a:pt x="3429000" y="0"/>
                </a:cubicBezTo>
                <a:cubicBezTo>
                  <a:pt x="3428966" y="4844"/>
                  <a:pt x="3428590" y="11009"/>
                  <a:pt x="3429000" y="18288"/>
                </a:cubicBezTo>
                <a:cubicBezTo>
                  <a:pt x="3212354" y="28872"/>
                  <a:pt x="3083619" y="-836"/>
                  <a:pt x="2811780" y="18288"/>
                </a:cubicBezTo>
                <a:cubicBezTo>
                  <a:pt x="2533576" y="25058"/>
                  <a:pt x="2477440" y="20531"/>
                  <a:pt x="2228850" y="18288"/>
                </a:cubicBezTo>
                <a:cubicBezTo>
                  <a:pt x="2003657" y="-1843"/>
                  <a:pt x="1810789" y="18294"/>
                  <a:pt x="1543050" y="18288"/>
                </a:cubicBezTo>
                <a:cubicBezTo>
                  <a:pt x="1286635" y="-21162"/>
                  <a:pt x="1189418" y="22290"/>
                  <a:pt x="925830" y="18288"/>
                </a:cubicBezTo>
                <a:cubicBezTo>
                  <a:pt x="678389" y="-2387"/>
                  <a:pt x="367033" y="43234"/>
                  <a:pt x="0" y="18288"/>
                </a:cubicBezTo>
                <a:cubicBezTo>
                  <a:pt x="-649" y="11698"/>
                  <a:pt x="663" y="5413"/>
                  <a:pt x="0" y="0"/>
                </a:cubicBezTo>
                <a:close/>
              </a:path>
              <a:path extrusionOk="0" h="18288" w="3429000">
                <a:moveTo>
                  <a:pt x="0" y="0"/>
                </a:moveTo>
                <a:cubicBezTo>
                  <a:pt x="169914" y="-16656"/>
                  <a:pt x="469790" y="-24030"/>
                  <a:pt x="617220" y="0"/>
                </a:cubicBezTo>
                <a:cubicBezTo>
                  <a:pt x="786601" y="24467"/>
                  <a:pt x="1085311" y="15192"/>
                  <a:pt x="1200150" y="0"/>
                </a:cubicBezTo>
                <a:cubicBezTo>
                  <a:pt x="1340195" y="-5060"/>
                  <a:pt x="1552999" y="41254"/>
                  <a:pt x="1817370" y="0"/>
                </a:cubicBezTo>
                <a:cubicBezTo>
                  <a:pt x="2086739" y="-377"/>
                  <a:pt x="2228603" y="31972"/>
                  <a:pt x="2503170" y="0"/>
                </a:cubicBezTo>
                <a:cubicBezTo>
                  <a:pt x="2794334" y="-14173"/>
                  <a:pt x="3002837" y="-13310"/>
                  <a:pt x="3429000" y="0"/>
                </a:cubicBezTo>
                <a:cubicBezTo>
                  <a:pt x="3428475" y="5049"/>
                  <a:pt x="3429193" y="12044"/>
                  <a:pt x="3429000" y="18288"/>
                </a:cubicBezTo>
                <a:cubicBezTo>
                  <a:pt x="3101445" y="-3440"/>
                  <a:pt x="2879434" y="34023"/>
                  <a:pt x="2743200" y="18288"/>
                </a:cubicBezTo>
                <a:cubicBezTo>
                  <a:pt x="2609544" y="13915"/>
                  <a:pt x="2334178" y="48649"/>
                  <a:pt x="1988820" y="18288"/>
                </a:cubicBezTo>
                <a:cubicBezTo>
                  <a:pt x="1620184" y="18423"/>
                  <a:pt x="1586822" y="-1871"/>
                  <a:pt x="1405890" y="18288"/>
                </a:cubicBezTo>
                <a:cubicBezTo>
                  <a:pt x="1266239" y="28547"/>
                  <a:pt x="867500" y="15208"/>
                  <a:pt x="651510" y="18288"/>
                </a:cubicBezTo>
                <a:cubicBezTo>
                  <a:pt x="445459" y="40105"/>
                  <a:pt x="119818" y="-23744"/>
                  <a:pt x="0" y="18288"/>
                </a:cubicBezTo>
                <a:cubicBezTo>
                  <a:pt x="-39" y="12511"/>
                  <a:pt x="-381" y="8039"/>
                  <a:pt x="0" y="0"/>
                </a:cubicBezTo>
                <a:close/>
              </a:path>
              <a:path extrusionOk="0" fill="none" h="18288" w="3429000">
                <a:moveTo>
                  <a:pt x="0" y="0"/>
                </a:moveTo>
                <a:cubicBezTo>
                  <a:pt x="199661" y="29771"/>
                  <a:pt x="488726" y="20925"/>
                  <a:pt x="685800" y="0"/>
                </a:cubicBezTo>
                <a:cubicBezTo>
                  <a:pt x="835372" y="-29710"/>
                  <a:pt x="1088413" y="6369"/>
                  <a:pt x="1371600" y="0"/>
                </a:cubicBezTo>
                <a:cubicBezTo>
                  <a:pt x="1631865" y="6637"/>
                  <a:pt x="1839907" y="52251"/>
                  <a:pt x="2057400" y="0"/>
                </a:cubicBezTo>
                <a:cubicBezTo>
                  <a:pt x="2266442" y="-8132"/>
                  <a:pt x="2461070" y="-4034"/>
                  <a:pt x="2674620" y="0"/>
                </a:cubicBezTo>
                <a:cubicBezTo>
                  <a:pt x="2940120" y="30498"/>
                  <a:pt x="3202681" y="-54357"/>
                  <a:pt x="3429000" y="0"/>
                </a:cubicBezTo>
                <a:cubicBezTo>
                  <a:pt x="3429314" y="4158"/>
                  <a:pt x="3428021" y="12539"/>
                  <a:pt x="3429000" y="18288"/>
                </a:cubicBezTo>
                <a:cubicBezTo>
                  <a:pt x="3250522" y="56023"/>
                  <a:pt x="3056248" y="-1557"/>
                  <a:pt x="2811780" y="18288"/>
                </a:cubicBezTo>
                <a:cubicBezTo>
                  <a:pt x="2534418" y="26558"/>
                  <a:pt x="2483107" y="19890"/>
                  <a:pt x="2228850" y="18288"/>
                </a:cubicBezTo>
                <a:cubicBezTo>
                  <a:pt x="1996093" y="-20362"/>
                  <a:pt x="1790611" y="35096"/>
                  <a:pt x="1543050" y="18288"/>
                </a:cubicBezTo>
                <a:cubicBezTo>
                  <a:pt x="1276188" y="-29727"/>
                  <a:pt x="1196665" y="1050"/>
                  <a:pt x="925830" y="18288"/>
                </a:cubicBezTo>
                <a:cubicBezTo>
                  <a:pt x="718623" y="61416"/>
                  <a:pt x="374628" y="25039"/>
                  <a:pt x="0" y="18288"/>
                </a:cubicBezTo>
                <a:cubicBezTo>
                  <a:pt x="20" y="11469"/>
                  <a:pt x="-29" y="515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napshot 2013-02-09 13-56-40.tiff" id="327" name="Google Shape;327;p15"/>
          <p:cNvPicPr preferRelativeResize="0"/>
          <p:nvPr/>
        </p:nvPicPr>
        <p:blipFill rotWithShape="1">
          <a:blip r:embed="rId3">
            <a:alphaModFix/>
          </a:blip>
          <a:srcRect b="227" l="0" r="0" t="227"/>
          <a:stretch/>
        </p:blipFill>
        <p:spPr>
          <a:xfrm>
            <a:off x="560050" y="1862857"/>
            <a:ext cx="8020450" cy="4411179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Thursday, April 21, 2022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8255 Programable Interface</a:t>
            </a:r>
            <a:endParaRPr/>
          </a:p>
        </p:txBody>
      </p:sp>
      <p:sp>
        <p:nvSpPr>
          <p:cNvPr id="330" name="Google Shape;330;p1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wheel spokes="2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6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16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5486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 sz="4700"/>
              <a:t>8255 Communication Process</a:t>
            </a:r>
            <a:endParaRPr sz="4700"/>
          </a:p>
        </p:txBody>
      </p:sp>
      <p:sp>
        <p:nvSpPr>
          <p:cNvPr id="337" name="Google Shape;337;p16"/>
          <p:cNvSpPr/>
          <p:nvPr/>
        </p:nvSpPr>
        <p:spPr>
          <a:xfrm>
            <a:off x="501777" y="1677373"/>
            <a:ext cx="8140446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878" y="7862"/>
                  <a:pt x="8140227" y="13269"/>
                  <a:pt x="8140446" y="18288"/>
                </a:cubicBezTo>
                <a:cubicBezTo>
                  <a:pt x="7908069" y="-20636"/>
                  <a:pt x="7683037" y="21977"/>
                  <a:pt x="7543480" y="18288"/>
                </a:cubicBezTo>
                <a:cubicBezTo>
                  <a:pt x="7393752" y="10050"/>
                  <a:pt x="7221032" y="-3229"/>
                  <a:pt x="7109323" y="18288"/>
                </a:cubicBezTo>
                <a:cubicBezTo>
                  <a:pt x="7015297" y="22483"/>
                  <a:pt x="6599332" y="40899"/>
                  <a:pt x="6430952" y="18288"/>
                </a:cubicBezTo>
                <a:cubicBezTo>
                  <a:pt x="6292915" y="-34150"/>
                  <a:pt x="6142305" y="21507"/>
                  <a:pt x="5915391" y="18288"/>
                </a:cubicBezTo>
                <a:cubicBezTo>
                  <a:pt x="5682725" y="47843"/>
                  <a:pt x="5440566" y="31420"/>
                  <a:pt x="5237020" y="18288"/>
                </a:cubicBezTo>
                <a:cubicBezTo>
                  <a:pt x="5046456" y="10577"/>
                  <a:pt x="4706449" y="51976"/>
                  <a:pt x="4558650" y="18288"/>
                </a:cubicBezTo>
                <a:cubicBezTo>
                  <a:pt x="4361396" y="-987"/>
                  <a:pt x="4145362" y="-22303"/>
                  <a:pt x="3880279" y="18288"/>
                </a:cubicBezTo>
                <a:cubicBezTo>
                  <a:pt x="3610716" y="25411"/>
                  <a:pt x="3472690" y="4008"/>
                  <a:pt x="3201909" y="18288"/>
                </a:cubicBezTo>
                <a:cubicBezTo>
                  <a:pt x="2913595" y="35097"/>
                  <a:pt x="2753317" y="-1149"/>
                  <a:pt x="2604943" y="18288"/>
                </a:cubicBezTo>
                <a:cubicBezTo>
                  <a:pt x="2450130" y="36989"/>
                  <a:pt x="1974183" y="40159"/>
                  <a:pt x="1845168" y="18288"/>
                </a:cubicBezTo>
                <a:cubicBezTo>
                  <a:pt x="1677929" y="220"/>
                  <a:pt x="1378098" y="-772"/>
                  <a:pt x="1166797" y="18288"/>
                </a:cubicBezTo>
                <a:cubicBezTo>
                  <a:pt x="921150" y="53277"/>
                  <a:pt x="327457" y="47297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40452" y="8597"/>
                  <a:pt x="8141122" y="9732"/>
                  <a:pt x="8140446" y="18288"/>
                </a:cubicBezTo>
                <a:cubicBezTo>
                  <a:pt x="7961834" y="8406"/>
                  <a:pt x="7874097" y="10350"/>
                  <a:pt x="7706289" y="18288"/>
                </a:cubicBezTo>
                <a:cubicBezTo>
                  <a:pt x="7582508" y="-14920"/>
                  <a:pt x="7179551" y="-33111"/>
                  <a:pt x="6865109" y="18288"/>
                </a:cubicBezTo>
                <a:cubicBezTo>
                  <a:pt x="6583382" y="24117"/>
                  <a:pt x="6525821" y="36696"/>
                  <a:pt x="6349548" y="18288"/>
                </a:cubicBezTo>
                <a:cubicBezTo>
                  <a:pt x="6209953" y="10881"/>
                  <a:pt x="5959707" y="-47828"/>
                  <a:pt x="5671177" y="18288"/>
                </a:cubicBezTo>
                <a:cubicBezTo>
                  <a:pt x="5387744" y="29809"/>
                  <a:pt x="5228514" y="101507"/>
                  <a:pt x="4829998" y="18288"/>
                </a:cubicBezTo>
                <a:cubicBezTo>
                  <a:pt x="4415646" y="-28596"/>
                  <a:pt x="4343809" y="28954"/>
                  <a:pt x="4151627" y="18288"/>
                </a:cubicBezTo>
                <a:cubicBezTo>
                  <a:pt x="3950673" y="-9796"/>
                  <a:pt x="3879947" y="41143"/>
                  <a:pt x="3717470" y="18288"/>
                </a:cubicBezTo>
                <a:cubicBezTo>
                  <a:pt x="3558660" y="10110"/>
                  <a:pt x="3468854" y="29375"/>
                  <a:pt x="3201909" y="18288"/>
                </a:cubicBezTo>
                <a:cubicBezTo>
                  <a:pt x="2965673" y="10505"/>
                  <a:pt x="2568327" y="22116"/>
                  <a:pt x="2360729" y="18288"/>
                </a:cubicBezTo>
                <a:cubicBezTo>
                  <a:pt x="2171885" y="49144"/>
                  <a:pt x="1923258" y="16020"/>
                  <a:pt x="1682359" y="18288"/>
                </a:cubicBezTo>
                <a:cubicBezTo>
                  <a:pt x="1430698" y="-2378"/>
                  <a:pt x="1324229" y="-1751"/>
                  <a:pt x="1166797" y="18288"/>
                </a:cubicBezTo>
                <a:cubicBezTo>
                  <a:pt x="1001390" y="41795"/>
                  <a:pt x="324313" y="57964"/>
                  <a:pt x="0" y="18288"/>
                </a:cubicBezTo>
                <a:cubicBezTo>
                  <a:pt x="285" y="13135"/>
                  <a:pt x="532" y="5956"/>
                  <a:pt x="0" y="0"/>
                </a:cubicBezTo>
                <a:close/>
              </a:path>
              <a:path extrusionOk="0" fill="none" h="18288" w="8140446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031" y="7748"/>
                  <a:pt x="8139515" y="13015"/>
                  <a:pt x="8140446" y="18288"/>
                </a:cubicBezTo>
                <a:cubicBezTo>
                  <a:pt x="7892673" y="-4012"/>
                  <a:pt x="7668025" y="650"/>
                  <a:pt x="7543480" y="18288"/>
                </a:cubicBezTo>
                <a:cubicBezTo>
                  <a:pt x="7406710" y="-3467"/>
                  <a:pt x="7207646" y="8893"/>
                  <a:pt x="7109323" y="18288"/>
                </a:cubicBezTo>
                <a:cubicBezTo>
                  <a:pt x="6993037" y="49011"/>
                  <a:pt x="6598723" y="59405"/>
                  <a:pt x="6430952" y="18288"/>
                </a:cubicBezTo>
                <a:cubicBezTo>
                  <a:pt x="6284771" y="15315"/>
                  <a:pt x="6162730" y="20350"/>
                  <a:pt x="5915391" y="18288"/>
                </a:cubicBezTo>
                <a:cubicBezTo>
                  <a:pt x="5684668" y="13603"/>
                  <a:pt x="5422852" y="53618"/>
                  <a:pt x="5237020" y="18288"/>
                </a:cubicBezTo>
                <a:cubicBezTo>
                  <a:pt x="5035482" y="26296"/>
                  <a:pt x="4719808" y="55145"/>
                  <a:pt x="4558650" y="18288"/>
                </a:cubicBezTo>
                <a:cubicBezTo>
                  <a:pt x="4375169" y="-35587"/>
                  <a:pt x="4137553" y="12086"/>
                  <a:pt x="3880279" y="18288"/>
                </a:cubicBezTo>
                <a:cubicBezTo>
                  <a:pt x="3624533" y="32648"/>
                  <a:pt x="3467387" y="6480"/>
                  <a:pt x="3201909" y="18288"/>
                </a:cubicBezTo>
                <a:cubicBezTo>
                  <a:pt x="2918126" y="73342"/>
                  <a:pt x="2717830" y="-17156"/>
                  <a:pt x="2604943" y="18288"/>
                </a:cubicBezTo>
                <a:cubicBezTo>
                  <a:pt x="2496133" y="44525"/>
                  <a:pt x="2003915" y="18254"/>
                  <a:pt x="1845168" y="18288"/>
                </a:cubicBezTo>
                <a:cubicBezTo>
                  <a:pt x="1694518" y="14989"/>
                  <a:pt x="1344959" y="44188"/>
                  <a:pt x="1166797" y="18288"/>
                </a:cubicBezTo>
                <a:cubicBezTo>
                  <a:pt x="935925" y="69451"/>
                  <a:pt x="319712" y="-63972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8" name="Google Shape;338;p16"/>
          <p:cNvGrpSpPr/>
          <p:nvPr/>
        </p:nvGrpSpPr>
        <p:grpSpPr>
          <a:xfrm>
            <a:off x="628650" y="2112264"/>
            <a:ext cx="7886700" cy="3886200"/>
            <a:chOff x="0" y="182880"/>
            <a:chExt cx="7886700" cy="3886200"/>
          </a:xfrm>
        </p:grpSpPr>
        <p:sp>
          <p:nvSpPr>
            <p:cNvPr id="339" name="Google Shape;339;p16"/>
            <p:cNvSpPr/>
            <p:nvPr/>
          </p:nvSpPr>
          <p:spPr>
            <a:xfrm>
              <a:off x="0" y="182880"/>
              <a:ext cx="7886700" cy="1352520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6"/>
            <p:cNvSpPr txBox="1"/>
            <p:nvPr/>
          </p:nvSpPr>
          <p:spPr>
            <a:xfrm>
              <a:off x="66025" y="248905"/>
              <a:ext cx="7754650" cy="12204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 communicate with peripherals through the 8255A, three steps are necessary:</a:t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0" y="1535400"/>
              <a:ext cx="7886700" cy="2533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6"/>
            <p:cNvSpPr txBox="1"/>
            <p:nvPr/>
          </p:nvSpPr>
          <p:spPr>
            <a:xfrm>
              <a:off x="0" y="1535400"/>
              <a:ext cx="7886700" cy="25336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3175" lIns="250400" spcFirstLastPara="1" rIns="241800" wrap="square" tIns="431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Char char="•"/>
              </a:pPr>
              <a:r>
                <a:rPr b="0" i="0" lang="en-US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Determine the addresses of ports A, B, and C and of the control register according to the Chip Select logic and address lines A0 and A1.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54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Char char="•"/>
              </a:pPr>
              <a:r>
                <a:rPr b="0" i="0" lang="en-US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Write a control word in the control register.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54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Char char="•"/>
              </a:pPr>
              <a:r>
                <a:rPr b="0" i="0" lang="en-US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Write  I/O instructions to communicate with peripherals through ports A, B, and C.</a:t>
              </a:r>
              <a:endParaRPr/>
            </a:p>
          </p:txBody>
        </p:sp>
      </p:grpSp>
      <p:sp>
        <p:nvSpPr>
          <p:cNvPr id="343" name="Google Shape;343;p1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Thursday, April 21, 2022</a:t>
            </a:r>
            <a:endParaRPr b="0" i="0" sz="9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4" name="Google Shape;344;p1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8255 Programable Interface</a:t>
            </a:r>
            <a:endParaRPr/>
          </a:p>
        </p:txBody>
      </p:sp>
      <p:sp>
        <p:nvSpPr>
          <p:cNvPr id="345" name="Google Shape;345;p1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wheel spokes="2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7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7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b="1" lang="en-US" sz="4300"/>
              <a:t>Mode 0: Simple Input or Output</a:t>
            </a:r>
            <a:br>
              <a:rPr lang="en-US" sz="4300"/>
            </a:br>
            <a:endParaRPr sz="4300"/>
          </a:p>
        </p:txBody>
      </p:sp>
      <p:sp>
        <p:nvSpPr>
          <p:cNvPr id="352" name="Google Shape;352;p17"/>
          <p:cNvSpPr/>
          <p:nvPr/>
        </p:nvSpPr>
        <p:spPr>
          <a:xfrm>
            <a:off x="501777" y="1677373"/>
            <a:ext cx="8140446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878" y="7862"/>
                  <a:pt x="8140227" y="13269"/>
                  <a:pt x="8140446" y="18288"/>
                </a:cubicBezTo>
                <a:cubicBezTo>
                  <a:pt x="7908069" y="-20636"/>
                  <a:pt x="7683037" y="21977"/>
                  <a:pt x="7543480" y="18288"/>
                </a:cubicBezTo>
                <a:cubicBezTo>
                  <a:pt x="7393752" y="10050"/>
                  <a:pt x="7221032" y="-3229"/>
                  <a:pt x="7109323" y="18288"/>
                </a:cubicBezTo>
                <a:cubicBezTo>
                  <a:pt x="7015297" y="22483"/>
                  <a:pt x="6599332" y="40899"/>
                  <a:pt x="6430952" y="18288"/>
                </a:cubicBezTo>
                <a:cubicBezTo>
                  <a:pt x="6292915" y="-34150"/>
                  <a:pt x="6142305" y="21507"/>
                  <a:pt x="5915391" y="18288"/>
                </a:cubicBezTo>
                <a:cubicBezTo>
                  <a:pt x="5682725" y="47843"/>
                  <a:pt x="5440566" y="31420"/>
                  <a:pt x="5237020" y="18288"/>
                </a:cubicBezTo>
                <a:cubicBezTo>
                  <a:pt x="5046456" y="10577"/>
                  <a:pt x="4706449" y="51976"/>
                  <a:pt x="4558650" y="18288"/>
                </a:cubicBezTo>
                <a:cubicBezTo>
                  <a:pt x="4361396" y="-987"/>
                  <a:pt x="4145362" y="-22303"/>
                  <a:pt x="3880279" y="18288"/>
                </a:cubicBezTo>
                <a:cubicBezTo>
                  <a:pt x="3610716" y="25411"/>
                  <a:pt x="3472690" y="4008"/>
                  <a:pt x="3201909" y="18288"/>
                </a:cubicBezTo>
                <a:cubicBezTo>
                  <a:pt x="2913595" y="35097"/>
                  <a:pt x="2753317" y="-1149"/>
                  <a:pt x="2604943" y="18288"/>
                </a:cubicBezTo>
                <a:cubicBezTo>
                  <a:pt x="2450130" y="36989"/>
                  <a:pt x="1974183" y="40159"/>
                  <a:pt x="1845168" y="18288"/>
                </a:cubicBezTo>
                <a:cubicBezTo>
                  <a:pt x="1677929" y="220"/>
                  <a:pt x="1378098" y="-772"/>
                  <a:pt x="1166797" y="18288"/>
                </a:cubicBezTo>
                <a:cubicBezTo>
                  <a:pt x="921150" y="53277"/>
                  <a:pt x="327457" y="47297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40452" y="8597"/>
                  <a:pt x="8141122" y="9732"/>
                  <a:pt x="8140446" y="18288"/>
                </a:cubicBezTo>
                <a:cubicBezTo>
                  <a:pt x="7961834" y="8406"/>
                  <a:pt x="7874097" y="10350"/>
                  <a:pt x="7706289" y="18288"/>
                </a:cubicBezTo>
                <a:cubicBezTo>
                  <a:pt x="7582508" y="-14920"/>
                  <a:pt x="7179551" y="-33111"/>
                  <a:pt x="6865109" y="18288"/>
                </a:cubicBezTo>
                <a:cubicBezTo>
                  <a:pt x="6583382" y="24117"/>
                  <a:pt x="6525821" y="36696"/>
                  <a:pt x="6349548" y="18288"/>
                </a:cubicBezTo>
                <a:cubicBezTo>
                  <a:pt x="6209953" y="10881"/>
                  <a:pt x="5959707" y="-47828"/>
                  <a:pt x="5671177" y="18288"/>
                </a:cubicBezTo>
                <a:cubicBezTo>
                  <a:pt x="5387744" y="29809"/>
                  <a:pt x="5228514" y="101507"/>
                  <a:pt x="4829998" y="18288"/>
                </a:cubicBezTo>
                <a:cubicBezTo>
                  <a:pt x="4415646" y="-28596"/>
                  <a:pt x="4343809" y="28954"/>
                  <a:pt x="4151627" y="18288"/>
                </a:cubicBezTo>
                <a:cubicBezTo>
                  <a:pt x="3950673" y="-9796"/>
                  <a:pt x="3879947" y="41143"/>
                  <a:pt x="3717470" y="18288"/>
                </a:cubicBezTo>
                <a:cubicBezTo>
                  <a:pt x="3558660" y="10110"/>
                  <a:pt x="3468854" y="29375"/>
                  <a:pt x="3201909" y="18288"/>
                </a:cubicBezTo>
                <a:cubicBezTo>
                  <a:pt x="2965673" y="10505"/>
                  <a:pt x="2568327" y="22116"/>
                  <a:pt x="2360729" y="18288"/>
                </a:cubicBezTo>
                <a:cubicBezTo>
                  <a:pt x="2171885" y="49144"/>
                  <a:pt x="1923258" y="16020"/>
                  <a:pt x="1682359" y="18288"/>
                </a:cubicBezTo>
                <a:cubicBezTo>
                  <a:pt x="1430698" y="-2378"/>
                  <a:pt x="1324229" y="-1751"/>
                  <a:pt x="1166797" y="18288"/>
                </a:cubicBezTo>
                <a:cubicBezTo>
                  <a:pt x="1001390" y="41795"/>
                  <a:pt x="324313" y="57964"/>
                  <a:pt x="0" y="18288"/>
                </a:cubicBezTo>
                <a:cubicBezTo>
                  <a:pt x="285" y="13135"/>
                  <a:pt x="532" y="5956"/>
                  <a:pt x="0" y="0"/>
                </a:cubicBezTo>
                <a:close/>
              </a:path>
              <a:path extrusionOk="0" fill="none" h="18288" w="8140446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031" y="7748"/>
                  <a:pt x="8139515" y="13015"/>
                  <a:pt x="8140446" y="18288"/>
                </a:cubicBezTo>
                <a:cubicBezTo>
                  <a:pt x="7892673" y="-4012"/>
                  <a:pt x="7668025" y="650"/>
                  <a:pt x="7543480" y="18288"/>
                </a:cubicBezTo>
                <a:cubicBezTo>
                  <a:pt x="7406710" y="-3467"/>
                  <a:pt x="7207646" y="8893"/>
                  <a:pt x="7109323" y="18288"/>
                </a:cubicBezTo>
                <a:cubicBezTo>
                  <a:pt x="6993037" y="49011"/>
                  <a:pt x="6598723" y="59405"/>
                  <a:pt x="6430952" y="18288"/>
                </a:cubicBezTo>
                <a:cubicBezTo>
                  <a:pt x="6284771" y="15315"/>
                  <a:pt x="6162730" y="20350"/>
                  <a:pt x="5915391" y="18288"/>
                </a:cubicBezTo>
                <a:cubicBezTo>
                  <a:pt x="5684668" y="13603"/>
                  <a:pt x="5422852" y="53618"/>
                  <a:pt x="5237020" y="18288"/>
                </a:cubicBezTo>
                <a:cubicBezTo>
                  <a:pt x="5035482" y="26296"/>
                  <a:pt x="4719808" y="55145"/>
                  <a:pt x="4558650" y="18288"/>
                </a:cubicBezTo>
                <a:cubicBezTo>
                  <a:pt x="4375169" y="-35587"/>
                  <a:pt x="4137553" y="12086"/>
                  <a:pt x="3880279" y="18288"/>
                </a:cubicBezTo>
                <a:cubicBezTo>
                  <a:pt x="3624533" y="32648"/>
                  <a:pt x="3467387" y="6480"/>
                  <a:pt x="3201909" y="18288"/>
                </a:cubicBezTo>
                <a:cubicBezTo>
                  <a:pt x="2918126" y="73342"/>
                  <a:pt x="2717830" y="-17156"/>
                  <a:pt x="2604943" y="18288"/>
                </a:cubicBezTo>
                <a:cubicBezTo>
                  <a:pt x="2496133" y="44525"/>
                  <a:pt x="2003915" y="18254"/>
                  <a:pt x="1845168" y="18288"/>
                </a:cubicBezTo>
                <a:cubicBezTo>
                  <a:pt x="1694518" y="14989"/>
                  <a:pt x="1344959" y="44188"/>
                  <a:pt x="1166797" y="18288"/>
                </a:cubicBezTo>
                <a:cubicBezTo>
                  <a:pt x="935925" y="69451"/>
                  <a:pt x="319712" y="-63972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7"/>
          <p:cNvSpPr txBox="1"/>
          <p:nvPr>
            <p:ph idx="1" type="body"/>
          </p:nvPr>
        </p:nvSpPr>
        <p:spPr>
          <a:xfrm>
            <a:off x="628650" y="1929384"/>
            <a:ext cx="7886700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In this mode, ports A, B are used as two simple 8-bit I/O ports and port C as two 4-bit ports. Each port can be programmed to function as simply an input port or an output port. The input/output features in Mode 0 are as follows.</a:t>
            </a:r>
            <a:endParaRPr/>
          </a:p>
          <a:p>
            <a:pPr indent="-17780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/>
              <a:t>Outputs are latched.</a:t>
            </a:r>
            <a:endParaRPr/>
          </a:p>
          <a:p>
            <a:pPr indent="-17780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/>
              <a:t>Inputs are not latched.</a:t>
            </a:r>
            <a:endParaRPr/>
          </a:p>
          <a:p>
            <a:pPr indent="-17780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sz="2800"/>
              <a:t>Ports don’t have handshake or interrupt capability.</a:t>
            </a:r>
            <a:endParaRPr/>
          </a:p>
        </p:txBody>
      </p:sp>
      <p:sp>
        <p:nvSpPr>
          <p:cNvPr id="354" name="Google Shape;354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 April 21, 2022</a:t>
            </a:r>
            <a:endParaRPr/>
          </a:p>
        </p:txBody>
      </p:sp>
      <p:sp>
        <p:nvSpPr>
          <p:cNvPr id="355" name="Google Shape;355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8255 Programable Interface</a:t>
            </a:r>
            <a:endParaRPr/>
          </a:p>
        </p:txBody>
      </p:sp>
      <p:sp>
        <p:nvSpPr>
          <p:cNvPr id="356" name="Google Shape;356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63500" rotWithShape="0" algn="ctr" dir="2700000" dist="35921">
              <a:schemeClr val="lt2">
                <a:alpha val="74901"/>
              </a:scheme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accent2"/>
                </a:solidFill>
              </a:rPr>
              <a:t>8255 PIA: Example</a:t>
            </a:r>
            <a:endParaRPr/>
          </a:p>
        </p:txBody>
      </p:sp>
      <p:sp>
        <p:nvSpPr>
          <p:cNvPr id="362" name="Google Shape;362;p18"/>
          <p:cNvSpPr txBox="1"/>
          <p:nvPr>
            <p:ph idx="1" type="body"/>
          </p:nvPr>
        </p:nvSpPr>
        <p:spPr>
          <a:xfrm>
            <a:off x="457200" y="1371600"/>
            <a:ext cx="8382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Solutions: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Port Address :</a:t>
            </a:r>
            <a:endParaRPr/>
          </a:p>
          <a:p>
            <a:pPr indent="-171450" lvl="2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It is actually an I/O memory map.</a:t>
            </a:r>
            <a:endParaRPr/>
          </a:p>
          <a:p>
            <a:pPr indent="-171450" lvl="2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When A</a:t>
            </a:r>
            <a:r>
              <a:rPr baseline="-25000" lang="en-US" sz="2000"/>
              <a:t>15</a:t>
            </a:r>
            <a:r>
              <a:rPr lang="en-US" sz="2000"/>
              <a:t> is active high, Chip Select signal is activated.</a:t>
            </a:r>
            <a:endParaRPr/>
          </a:p>
          <a:p>
            <a:pPr indent="-171450" lvl="2" marL="8572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Assuming all don’t care signals are at logic 0, therefore ports’ address are as follows:</a:t>
            </a:r>
            <a:endParaRPr/>
          </a:p>
        </p:txBody>
      </p:sp>
      <p:pic>
        <p:nvPicPr>
          <p:cNvPr id="363" name="Google Shape;363;p1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886200"/>
            <a:ext cx="6324600" cy="16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 April 21, 2022</a:t>
            </a:r>
            <a:endParaRPr/>
          </a:p>
        </p:txBody>
      </p:sp>
      <p:sp>
        <p:nvSpPr>
          <p:cNvPr id="365" name="Google Shape;365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8255 Programable Interface</a:t>
            </a:r>
            <a:endParaRPr/>
          </a:p>
        </p:txBody>
      </p:sp>
      <p:sp>
        <p:nvSpPr>
          <p:cNvPr id="366" name="Google Shape;366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63500" rotWithShape="0" algn="ctr" dir="2700000" dist="35921">
              <a:schemeClr val="lt2">
                <a:alpha val="74901"/>
              </a:scheme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2"/>
                </a:solidFill>
              </a:rPr>
              <a:t>8255A Programmable Peripheral Interface</a:t>
            </a:r>
            <a:endParaRPr/>
          </a:p>
        </p:txBody>
      </p:sp>
      <p:sp>
        <p:nvSpPr>
          <p:cNvPr id="372" name="Google Shape;372;p19"/>
          <p:cNvSpPr txBox="1"/>
          <p:nvPr>
            <p:ph idx="1" type="body"/>
          </p:nvPr>
        </p:nvSpPr>
        <p:spPr>
          <a:xfrm>
            <a:off x="457200" y="1600200"/>
            <a:ext cx="8382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Solution: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Control Word:</a:t>
            </a:r>
            <a:endParaRPr/>
          </a:p>
        </p:txBody>
      </p:sp>
      <p:pic>
        <p:nvPicPr>
          <p:cNvPr id="373" name="Google Shape;373;p1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743200"/>
            <a:ext cx="8153400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 April 21, 2022</a:t>
            </a:r>
            <a:endParaRPr/>
          </a:p>
        </p:txBody>
      </p:sp>
      <p:sp>
        <p:nvSpPr>
          <p:cNvPr id="375" name="Google Shape;375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8255 Programable Interface</a:t>
            </a:r>
            <a:endParaRPr/>
          </a:p>
        </p:txBody>
      </p:sp>
      <p:sp>
        <p:nvSpPr>
          <p:cNvPr id="376" name="Google Shape;376;p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>
            <p:ph type="title"/>
          </p:nvPr>
        </p:nvSpPr>
        <p:spPr>
          <a:xfrm>
            <a:off x="628650" y="365127"/>
            <a:ext cx="7886700" cy="930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5486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8255 Programmable Peripheral Interface</a:t>
            </a:r>
            <a:endParaRPr>
              <a:solidFill>
                <a:srgbClr val="244C80"/>
              </a:solidFill>
            </a:endParaRPr>
          </a:p>
        </p:txBody>
      </p:sp>
      <p:grpSp>
        <p:nvGrpSpPr>
          <p:cNvPr id="121" name="Google Shape;121;p2"/>
          <p:cNvGrpSpPr/>
          <p:nvPr/>
        </p:nvGrpSpPr>
        <p:grpSpPr>
          <a:xfrm>
            <a:off x="266700" y="1327172"/>
            <a:ext cx="8610600" cy="4356057"/>
            <a:chOff x="0" y="31771"/>
            <a:chExt cx="8610600" cy="4356057"/>
          </a:xfrm>
        </p:grpSpPr>
        <p:sp>
          <p:nvSpPr>
            <p:cNvPr id="122" name="Google Shape;122;p2"/>
            <p:cNvSpPr/>
            <p:nvPr/>
          </p:nvSpPr>
          <p:spPr>
            <a:xfrm>
              <a:off x="0" y="31771"/>
              <a:ext cx="8610600" cy="1032854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 txBox="1"/>
            <p:nvPr/>
          </p:nvSpPr>
          <p:spPr>
            <a:xfrm>
              <a:off x="50420" y="82191"/>
              <a:ext cx="8509760" cy="932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8255 is a widely used, programmable, parallel I/O device.  </a:t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0" y="1139505"/>
              <a:ext cx="8610600" cy="1032854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 txBox="1"/>
            <p:nvPr/>
          </p:nvSpPr>
          <p:spPr>
            <a:xfrm>
              <a:off x="50420" y="1189925"/>
              <a:ext cx="8509760" cy="932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It can be programmed to transfer data under various conditions, from simple I/O to interrupt I/O.   </a:t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0" y="2247240"/>
              <a:ext cx="8610600" cy="1032854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 txBox="1"/>
            <p:nvPr/>
          </p:nvSpPr>
          <p:spPr>
            <a:xfrm>
              <a:off x="50420" y="2297660"/>
              <a:ext cx="8509760" cy="932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It is flexible, versatile, and economical (when multiple I/O ports are required), but somewhat complex.  </a:t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0" y="3354974"/>
              <a:ext cx="8610600" cy="1032854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 txBox="1"/>
            <p:nvPr/>
          </p:nvSpPr>
          <p:spPr>
            <a:xfrm>
              <a:off x="50420" y="3405394"/>
              <a:ext cx="8509760" cy="932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It is an important general-purpose I/O device that can be used with almost any microprocessor.</a:t>
              </a:r>
              <a:endParaRPr/>
            </a:p>
          </p:txBody>
        </p:sp>
      </p:grpSp>
      <p:sp>
        <p:nvSpPr>
          <p:cNvPr id="130" name="Google Shape;130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Thursday, April 21, 2022</a:t>
            </a:r>
            <a:endParaRPr b="0" i="0" sz="900" u="none" cap="none" strike="noStrik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1" name="Google Shape;131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8255 Programable Interface</a:t>
            </a:r>
            <a:endParaRPr/>
          </a:p>
        </p:txBody>
      </p:sp>
      <p:sp>
        <p:nvSpPr>
          <p:cNvPr id="132" name="Google Shape;132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900" u="none" cap="none" strike="noStrik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>
    <p:wheel spokes="2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-US"/>
              <a:t>Mode 1: Input or Output with Handshake</a:t>
            </a:r>
            <a:r>
              <a:rPr lang="en-US"/>
              <a:t> </a:t>
            </a:r>
            <a:br>
              <a:rPr lang="en-US"/>
            </a:br>
            <a:endParaRPr/>
          </a:p>
        </p:txBody>
      </p:sp>
      <p:sp>
        <p:nvSpPr>
          <p:cNvPr id="383" name="Google Shape;383;p2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In this mode, handshake signals are exchanged between the MPU and peripherals prior to data transfer. The features of the mode include the following: </a:t>
            </a:r>
            <a:endParaRPr/>
          </a:p>
          <a:p>
            <a:pPr indent="-171450" lvl="1" marL="514350" rtl="0" algn="just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Two ports (A and B) function as 8-bit I/O ports. They can be configured as either as input or output ports.</a:t>
            </a:r>
            <a:endParaRPr/>
          </a:p>
          <a:p>
            <a:pPr indent="-171450" lvl="1" marL="514350" rtl="0" algn="just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Each port uses three lines from Port C as handshake signals. The remaining two lines of Port C can be used for simple I/O operations.</a:t>
            </a:r>
            <a:endParaRPr/>
          </a:p>
          <a:p>
            <a:pPr indent="-171450" lvl="1" marL="514350" rtl="0" algn="just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Input and Output data are latched.</a:t>
            </a:r>
            <a:endParaRPr/>
          </a:p>
          <a:p>
            <a:pPr indent="-171450" lvl="1" marL="514350" rtl="0" algn="just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/>
              <a:t>Interrupt logic is supported.</a:t>
            </a:r>
            <a:endParaRPr/>
          </a:p>
        </p:txBody>
      </p:sp>
      <p:sp>
        <p:nvSpPr>
          <p:cNvPr id="384" name="Google Shape;384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 April 21, 2022</a:t>
            </a:r>
            <a:endParaRPr/>
          </a:p>
        </p:txBody>
      </p:sp>
      <p:sp>
        <p:nvSpPr>
          <p:cNvPr id="385" name="Google Shape;385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8255 Programable Interface</a:t>
            </a:r>
            <a:endParaRPr/>
          </a:p>
        </p:txBody>
      </p:sp>
      <p:sp>
        <p:nvSpPr>
          <p:cNvPr id="386" name="Google Shape;386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1"/>
          <p:cNvSpPr txBox="1"/>
          <p:nvPr>
            <p:ph type="title"/>
          </p:nvPr>
        </p:nvSpPr>
        <p:spPr>
          <a:xfrm>
            <a:off x="479160" y="417576"/>
            <a:ext cx="8182230" cy="124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Calibri"/>
              <a:buNone/>
            </a:pPr>
            <a:r>
              <a:rPr lang="en-US" sz="5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 1 Input</a:t>
            </a:r>
            <a:endParaRPr/>
          </a:p>
        </p:txBody>
      </p:sp>
      <p:sp>
        <p:nvSpPr>
          <p:cNvPr id="393" name="Google Shape;393;p21"/>
          <p:cNvSpPr/>
          <p:nvPr/>
        </p:nvSpPr>
        <p:spPr>
          <a:xfrm>
            <a:off x="2855776" y="1733454"/>
            <a:ext cx="3429000" cy="18288"/>
          </a:xfrm>
          <a:custGeom>
            <a:rect b="b" l="l" r="r" t="t"/>
            <a:pathLst>
              <a:path extrusionOk="0" fill="none" h="18288" w="3429000">
                <a:moveTo>
                  <a:pt x="0" y="0"/>
                </a:moveTo>
                <a:cubicBezTo>
                  <a:pt x="207705" y="23860"/>
                  <a:pt x="509323" y="68036"/>
                  <a:pt x="685800" y="0"/>
                </a:cubicBezTo>
                <a:cubicBezTo>
                  <a:pt x="881422" y="-43910"/>
                  <a:pt x="1129204" y="-58858"/>
                  <a:pt x="1371600" y="0"/>
                </a:cubicBezTo>
                <a:cubicBezTo>
                  <a:pt x="1611115" y="-12848"/>
                  <a:pt x="1887211" y="-6418"/>
                  <a:pt x="2057400" y="0"/>
                </a:cubicBezTo>
                <a:cubicBezTo>
                  <a:pt x="2233905" y="-53439"/>
                  <a:pt x="2400311" y="-9735"/>
                  <a:pt x="2674620" y="0"/>
                </a:cubicBezTo>
                <a:cubicBezTo>
                  <a:pt x="2899369" y="50175"/>
                  <a:pt x="3197952" y="-27603"/>
                  <a:pt x="3429000" y="0"/>
                </a:cubicBezTo>
                <a:cubicBezTo>
                  <a:pt x="3428966" y="4844"/>
                  <a:pt x="3428590" y="11009"/>
                  <a:pt x="3429000" y="18288"/>
                </a:cubicBezTo>
                <a:cubicBezTo>
                  <a:pt x="3212354" y="28872"/>
                  <a:pt x="3083619" y="-836"/>
                  <a:pt x="2811780" y="18288"/>
                </a:cubicBezTo>
                <a:cubicBezTo>
                  <a:pt x="2533576" y="25058"/>
                  <a:pt x="2477440" y="20531"/>
                  <a:pt x="2228850" y="18288"/>
                </a:cubicBezTo>
                <a:cubicBezTo>
                  <a:pt x="2003657" y="-1843"/>
                  <a:pt x="1810789" y="18294"/>
                  <a:pt x="1543050" y="18288"/>
                </a:cubicBezTo>
                <a:cubicBezTo>
                  <a:pt x="1286635" y="-21162"/>
                  <a:pt x="1189418" y="22290"/>
                  <a:pt x="925830" y="18288"/>
                </a:cubicBezTo>
                <a:cubicBezTo>
                  <a:pt x="678389" y="-2387"/>
                  <a:pt x="367033" y="43234"/>
                  <a:pt x="0" y="18288"/>
                </a:cubicBezTo>
                <a:cubicBezTo>
                  <a:pt x="-649" y="11698"/>
                  <a:pt x="663" y="5413"/>
                  <a:pt x="0" y="0"/>
                </a:cubicBezTo>
                <a:close/>
              </a:path>
              <a:path extrusionOk="0" h="18288" w="3429000">
                <a:moveTo>
                  <a:pt x="0" y="0"/>
                </a:moveTo>
                <a:cubicBezTo>
                  <a:pt x="169914" y="-16656"/>
                  <a:pt x="469790" y="-24030"/>
                  <a:pt x="617220" y="0"/>
                </a:cubicBezTo>
                <a:cubicBezTo>
                  <a:pt x="786601" y="24467"/>
                  <a:pt x="1085311" y="15192"/>
                  <a:pt x="1200150" y="0"/>
                </a:cubicBezTo>
                <a:cubicBezTo>
                  <a:pt x="1340195" y="-5060"/>
                  <a:pt x="1552999" y="41254"/>
                  <a:pt x="1817370" y="0"/>
                </a:cubicBezTo>
                <a:cubicBezTo>
                  <a:pt x="2086739" y="-377"/>
                  <a:pt x="2228603" y="31972"/>
                  <a:pt x="2503170" y="0"/>
                </a:cubicBezTo>
                <a:cubicBezTo>
                  <a:pt x="2794334" y="-14173"/>
                  <a:pt x="3002837" y="-13310"/>
                  <a:pt x="3429000" y="0"/>
                </a:cubicBezTo>
                <a:cubicBezTo>
                  <a:pt x="3428475" y="5049"/>
                  <a:pt x="3429193" y="12044"/>
                  <a:pt x="3429000" y="18288"/>
                </a:cubicBezTo>
                <a:cubicBezTo>
                  <a:pt x="3101445" y="-3440"/>
                  <a:pt x="2879434" y="34023"/>
                  <a:pt x="2743200" y="18288"/>
                </a:cubicBezTo>
                <a:cubicBezTo>
                  <a:pt x="2609544" y="13915"/>
                  <a:pt x="2334178" y="48649"/>
                  <a:pt x="1988820" y="18288"/>
                </a:cubicBezTo>
                <a:cubicBezTo>
                  <a:pt x="1620184" y="18423"/>
                  <a:pt x="1586822" y="-1871"/>
                  <a:pt x="1405890" y="18288"/>
                </a:cubicBezTo>
                <a:cubicBezTo>
                  <a:pt x="1266239" y="28547"/>
                  <a:pt x="867500" y="15208"/>
                  <a:pt x="651510" y="18288"/>
                </a:cubicBezTo>
                <a:cubicBezTo>
                  <a:pt x="445459" y="40105"/>
                  <a:pt x="119818" y="-23744"/>
                  <a:pt x="0" y="18288"/>
                </a:cubicBezTo>
                <a:cubicBezTo>
                  <a:pt x="-39" y="12511"/>
                  <a:pt x="-381" y="8039"/>
                  <a:pt x="0" y="0"/>
                </a:cubicBezTo>
                <a:close/>
              </a:path>
              <a:path extrusionOk="0" fill="none" h="18288" w="3429000">
                <a:moveTo>
                  <a:pt x="0" y="0"/>
                </a:moveTo>
                <a:cubicBezTo>
                  <a:pt x="199661" y="29771"/>
                  <a:pt x="488726" y="20925"/>
                  <a:pt x="685800" y="0"/>
                </a:cubicBezTo>
                <a:cubicBezTo>
                  <a:pt x="835372" y="-29710"/>
                  <a:pt x="1088413" y="6369"/>
                  <a:pt x="1371600" y="0"/>
                </a:cubicBezTo>
                <a:cubicBezTo>
                  <a:pt x="1631865" y="6637"/>
                  <a:pt x="1839907" y="52251"/>
                  <a:pt x="2057400" y="0"/>
                </a:cubicBezTo>
                <a:cubicBezTo>
                  <a:pt x="2266442" y="-8132"/>
                  <a:pt x="2461070" y="-4034"/>
                  <a:pt x="2674620" y="0"/>
                </a:cubicBezTo>
                <a:cubicBezTo>
                  <a:pt x="2940120" y="30498"/>
                  <a:pt x="3202681" y="-54357"/>
                  <a:pt x="3429000" y="0"/>
                </a:cubicBezTo>
                <a:cubicBezTo>
                  <a:pt x="3429314" y="4158"/>
                  <a:pt x="3428021" y="12539"/>
                  <a:pt x="3429000" y="18288"/>
                </a:cubicBezTo>
                <a:cubicBezTo>
                  <a:pt x="3250522" y="56023"/>
                  <a:pt x="3056248" y="-1557"/>
                  <a:pt x="2811780" y="18288"/>
                </a:cubicBezTo>
                <a:cubicBezTo>
                  <a:pt x="2534418" y="26558"/>
                  <a:pt x="2483107" y="19890"/>
                  <a:pt x="2228850" y="18288"/>
                </a:cubicBezTo>
                <a:cubicBezTo>
                  <a:pt x="1996093" y="-20362"/>
                  <a:pt x="1790611" y="35096"/>
                  <a:pt x="1543050" y="18288"/>
                </a:cubicBezTo>
                <a:cubicBezTo>
                  <a:pt x="1276188" y="-29727"/>
                  <a:pt x="1196665" y="1050"/>
                  <a:pt x="925830" y="18288"/>
                </a:cubicBezTo>
                <a:cubicBezTo>
                  <a:pt x="718623" y="61416"/>
                  <a:pt x="374628" y="25039"/>
                  <a:pt x="0" y="18288"/>
                </a:cubicBezTo>
                <a:cubicBezTo>
                  <a:pt x="20" y="11469"/>
                  <a:pt x="-29" y="515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napshot 2013-02-13 05-54-04.tiff" id="394" name="Google Shape;39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160" y="1972341"/>
            <a:ext cx="8305800" cy="4468083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 April 21, 2022</a:t>
            </a:r>
            <a:endParaRPr/>
          </a:p>
        </p:txBody>
      </p:sp>
      <p:sp>
        <p:nvSpPr>
          <p:cNvPr id="396" name="Google Shape;396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8255 Programable Interface</a:t>
            </a:r>
            <a:endParaRPr/>
          </a:p>
        </p:txBody>
      </p:sp>
      <p:sp>
        <p:nvSpPr>
          <p:cNvPr id="397" name="Google Shape;397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Signal Description	</a:t>
            </a:r>
            <a:endParaRPr/>
          </a:p>
        </p:txBody>
      </p:sp>
      <p:sp>
        <p:nvSpPr>
          <p:cNvPr id="403" name="Google Shape;403;p2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STB- Strobe input: (active low) : generated by peripheral to indicate it has transmitted the data.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IBF( Input buffer full) : Acknowledged by 8255 to indicate the input buffer has received the data.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INTR( Interrupt Request) : This is output signal that is used to INTR the uP. This is high when STB , IBF and INTE(internal signal) is high. Means the 8255 is processing the data.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INTE (Interrupt Enable): internal flip flop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04" name="Google Shape;404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 April 21, 2022</a:t>
            </a:r>
            <a:endParaRPr/>
          </a:p>
        </p:txBody>
      </p:sp>
      <p:sp>
        <p:nvSpPr>
          <p:cNvPr id="405" name="Google Shape;405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8255 Programable Interface</a:t>
            </a:r>
            <a:endParaRPr/>
          </a:p>
        </p:txBody>
      </p:sp>
      <p:sp>
        <p:nvSpPr>
          <p:cNvPr id="406" name="Google Shape;406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heel spokes="2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8086_IO2-8" id="411" name="Google Shape;41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6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 April 21, 2022</a:t>
            </a:r>
            <a:endParaRPr/>
          </a:p>
        </p:txBody>
      </p:sp>
      <p:sp>
        <p:nvSpPr>
          <p:cNvPr id="413" name="Google Shape;413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8255 Programable Interface</a:t>
            </a:r>
            <a:endParaRPr/>
          </a:p>
        </p:txBody>
      </p:sp>
      <p:sp>
        <p:nvSpPr>
          <p:cNvPr id="414" name="Google Shape;414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heel spokes="2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4"/>
          <p:cNvSpPr txBox="1"/>
          <p:nvPr>
            <p:ph type="title"/>
          </p:nvPr>
        </p:nvSpPr>
        <p:spPr>
          <a:xfrm>
            <a:off x="628650" y="125771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Control Word and Status Word</a:t>
            </a:r>
            <a:endParaRPr/>
          </a:p>
        </p:txBody>
      </p:sp>
      <p:pic>
        <p:nvPicPr>
          <p:cNvPr descr="Snapshot 2013-02-13 05-55-25.tiff" id="420" name="Google Shape;42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17638"/>
            <a:ext cx="9144000" cy="37925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napshot 2013-02-13 05-55-34.tiff" id="421" name="Google Shape;42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213350"/>
            <a:ext cx="9144000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 April 21, 2022</a:t>
            </a:r>
            <a:endParaRPr/>
          </a:p>
        </p:txBody>
      </p:sp>
      <p:sp>
        <p:nvSpPr>
          <p:cNvPr id="423" name="Google Shape;423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8255 Programable Interface</a:t>
            </a:r>
            <a:endParaRPr/>
          </a:p>
        </p:txBody>
      </p:sp>
      <p:sp>
        <p:nvSpPr>
          <p:cNvPr id="424" name="Google Shape;424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82C55 : Mode 1 Output Exam.</a:t>
            </a:r>
            <a:endParaRPr/>
          </a:p>
        </p:txBody>
      </p:sp>
      <p:pic>
        <p:nvPicPr>
          <p:cNvPr descr="8086_IO2-11" id="431" name="Google Shape;431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3113" l="1891" r="0" t="0"/>
          <a:stretch/>
        </p:blipFill>
        <p:spPr>
          <a:xfrm>
            <a:off x="1042988" y="1341438"/>
            <a:ext cx="7705725" cy="528955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 April 21, 2022</a:t>
            </a:r>
            <a:endParaRPr/>
          </a:p>
        </p:txBody>
      </p:sp>
      <p:sp>
        <p:nvSpPr>
          <p:cNvPr id="433" name="Google Shape;433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8255 Programable Interface</a:t>
            </a:r>
            <a:endParaRPr/>
          </a:p>
        </p:txBody>
      </p:sp>
      <p:sp>
        <p:nvSpPr>
          <p:cNvPr id="434" name="Google Shape;434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6"/>
          <p:cNvSpPr txBox="1"/>
          <p:nvPr>
            <p:ph type="title"/>
          </p:nvPr>
        </p:nvSpPr>
        <p:spPr>
          <a:xfrm>
            <a:off x="628650" y="15240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Signal Discription</a:t>
            </a:r>
            <a:endParaRPr/>
          </a:p>
        </p:txBody>
      </p:sp>
      <p:pic>
        <p:nvPicPr>
          <p:cNvPr descr="8086_IO2-10" id="440" name="Google Shape;440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3753" l="0" r="0" t="-3754"/>
          <a:stretch/>
        </p:blipFill>
        <p:spPr>
          <a:xfrm>
            <a:off x="493417" y="1178718"/>
            <a:ext cx="8157166" cy="5145882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 April 21, 2022</a:t>
            </a:r>
            <a:endParaRPr/>
          </a:p>
        </p:txBody>
      </p:sp>
      <p:sp>
        <p:nvSpPr>
          <p:cNvPr id="442" name="Google Shape;442;p2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8255 Programable Interface</a:t>
            </a:r>
            <a:endParaRPr/>
          </a:p>
        </p:txBody>
      </p:sp>
      <p:sp>
        <p:nvSpPr>
          <p:cNvPr id="443" name="Google Shape;443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wheel spokes="2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Control and Status Word</a:t>
            </a:r>
            <a:endParaRPr/>
          </a:p>
        </p:txBody>
      </p:sp>
      <p:pic>
        <p:nvPicPr>
          <p:cNvPr descr="Snapshot 2013-02-13 05-57-14.tiff" id="449" name="Google Shape;44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23963"/>
            <a:ext cx="9144000" cy="37957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napshot 2013-02-13 05-57-22.tiff" id="450" name="Google Shape;45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019675"/>
            <a:ext cx="9091613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 April 21, 2022</a:t>
            </a:r>
            <a:endParaRPr/>
          </a:p>
        </p:txBody>
      </p:sp>
      <p:sp>
        <p:nvSpPr>
          <p:cNvPr id="452" name="Google Shape;452;p2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8255 Programable Interface</a:t>
            </a:r>
            <a:endParaRPr/>
          </a:p>
        </p:txBody>
      </p:sp>
      <p:sp>
        <p:nvSpPr>
          <p:cNvPr id="453" name="Google Shape;453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82C55: Mode 2 </a:t>
            </a:r>
            <a:r>
              <a:rPr lang="en-US" sz="3200"/>
              <a:t>Bi-directional Operation</a:t>
            </a:r>
            <a:endParaRPr sz="3200"/>
          </a:p>
        </p:txBody>
      </p:sp>
      <p:sp>
        <p:nvSpPr>
          <p:cNvPr id="459" name="Google Shape;459;p2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78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This functional configuration provides a means for communicating with a peripheral device or structure on a single 8-bit bus for both transmitting and receiving data (bidirectional bus I/O).</a:t>
            </a:r>
            <a:endParaRPr/>
          </a:p>
          <a:p>
            <a:pPr indent="-1778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“Handshaking” signals are provided to maintain proper bus flow discipline in a similar manner to MODE 1.</a:t>
            </a:r>
            <a:endParaRPr/>
          </a:p>
          <a:p>
            <a:pPr indent="-1778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Interrupt generation and enable/disable functions are also available.</a:t>
            </a:r>
            <a:endParaRPr sz="2800"/>
          </a:p>
        </p:txBody>
      </p:sp>
      <p:sp>
        <p:nvSpPr>
          <p:cNvPr id="460" name="Google Shape;460;p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 April 21, 2022</a:t>
            </a:r>
            <a:endParaRPr/>
          </a:p>
        </p:txBody>
      </p:sp>
      <p:sp>
        <p:nvSpPr>
          <p:cNvPr id="461" name="Google Shape;461;p2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8255 Programable Interface</a:t>
            </a:r>
            <a:endParaRPr/>
          </a:p>
        </p:txBody>
      </p:sp>
      <p:sp>
        <p:nvSpPr>
          <p:cNvPr id="462" name="Google Shape;462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MODE 2 Basic Functional Definitions:</a:t>
            </a:r>
            <a:endParaRPr sz="3600"/>
          </a:p>
        </p:txBody>
      </p:sp>
      <p:sp>
        <p:nvSpPr>
          <p:cNvPr id="468" name="Google Shape;468;p2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78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Used in Group A only.</a:t>
            </a:r>
            <a:endParaRPr/>
          </a:p>
          <a:p>
            <a:pPr indent="-1778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One 8-bit, bi-directional bus port (Port A) and a 5-bit control port (Port C).</a:t>
            </a:r>
            <a:endParaRPr/>
          </a:p>
          <a:p>
            <a:pPr indent="-1778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Both inputs and outputs are latched.</a:t>
            </a:r>
            <a:endParaRPr/>
          </a:p>
          <a:p>
            <a:pPr indent="-1778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 5-bit control port (Port C) is used for control and status for the 8-bit, bi-directional bus port (Port A).</a:t>
            </a:r>
            <a:endParaRPr sz="2800"/>
          </a:p>
        </p:txBody>
      </p:sp>
      <p:sp>
        <p:nvSpPr>
          <p:cNvPr id="469" name="Google Shape;469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 April 21, 2022</a:t>
            </a:r>
            <a:endParaRPr/>
          </a:p>
        </p:txBody>
      </p:sp>
      <p:sp>
        <p:nvSpPr>
          <p:cNvPr id="470" name="Google Shape;470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8255 Programable Interface</a:t>
            </a:r>
            <a:endParaRPr/>
          </a:p>
        </p:txBody>
      </p:sp>
      <p:sp>
        <p:nvSpPr>
          <p:cNvPr id="471" name="Google Shape;471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"/>
          <p:cNvSpPr txBox="1"/>
          <p:nvPr>
            <p:ph type="title"/>
          </p:nvPr>
        </p:nvSpPr>
        <p:spPr>
          <a:xfrm>
            <a:off x="479160" y="417576"/>
            <a:ext cx="8182230" cy="124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5486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8255 I/O Ports (a) and their Modes (b)</a:t>
            </a:r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2855776" y="1733454"/>
            <a:ext cx="3429000" cy="18288"/>
          </a:xfrm>
          <a:custGeom>
            <a:rect b="b" l="l" r="r" t="t"/>
            <a:pathLst>
              <a:path extrusionOk="0" fill="none" h="18288" w="3429000">
                <a:moveTo>
                  <a:pt x="0" y="0"/>
                </a:moveTo>
                <a:cubicBezTo>
                  <a:pt x="207705" y="23860"/>
                  <a:pt x="509323" y="68036"/>
                  <a:pt x="685800" y="0"/>
                </a:cubicBezTo>
                <a:cubicBezTo>
                  <a:pt x="881422" y="-43910"/>
                  <a:pt x="1129204" y="-58858"/>
                  <a:pt x="1371600" y="0"/>
                </a:cubicBezTo>
                <a:cubicBezTo>
                  <a:pt x="1611115" y="-12848"/>
                  <a:pt x="1887211" y="-6418"/>
                  <a:pt x="2057400" y="0"/>
                </a:cubicBezTo>
                <a:cubicBezTo>
                  <a:pt x="2233905" y="-53439"/>
                  <a:pt x="2400311" y="-9735"/>
                  <a:pt x="2674620" y="0"/>
                </a:cubicBezTo>
                <a:cubicBezTo>
                  <a:pt x="2899369" y="50175"/>
                  <a:pt x="3197952" y="-27603"/>
                  <a:pt x="3429000" y="0"/>
                </a:cubicBezTo>
                <a:cubicBezTo>
                  <a:pt x="3428966" y="4844"/>
                  <a:pt x="3428590" y="11009"/>
                  <a:pt x="3429000" y="18288"/>
                </a:cubicBezTo>
                <a:cubicBezTo>
                  <a:pt x="3212354" y="28872"/>
                  <a:pt x="3083619" y="-836"/>
                  <a:pt x="2811780" y="18288"/>
                </a:cubicBezTo>
                <a:cubicBezTo>
                  <a:pt x="2533576" y="25058"/>
                  <a:pt x="2477440" y="20531"/>
                  <a:pt x="2228850" y="18288"/>
                </a:cubicBezTo>
                <a:cubicBezTo>
                  <a:pt x="2003657" y="-1843"/>
                  <a:pt x="1810789" y="18294"/>
                  <a:pt x="1543050" y="18288"/>
                </a:cubicBezTo>
                <a:cubicBezTo>
                  <a:pt x="1286635" y="-21162"/>
                  <a:pt x="1189418" y="22290"/>
                  <a:pt x="925830" y="18288"/>
                </a:cubicBezTo>
                <a:cubicBezTo>
                  <a:pt x="678389" y="-2387"/>
                  <a:pt x="367033" y="43234"/>
                  <a:pt x="0" y="18288"/>
                </a:cubicBezTo>
                <a:cubicBezTo>
                  <a:pt x="-649" y="11698"/>
                  <a:pt x="663" y="5413"/>
                  <a:pt x="0" y="0"/>
                </a:cubicBezTo>
                <a:close/>
              </a:path>
              <a:path extrusionOk="0" h="18288" w="3429000">
                <a:moveTo>
                  <a:pt x="0" y="0"/>
                </a:moveTo>
                <a:cubicBezTo>
                  <a:pt x="169914" y="-16656"/>
                  <a:pt x="469790" y="-24030"/>
                  <a:pt x="617220" y="0"/>
                </a:cubicBezTo>
                <a:cubicBezTo>
                  <a:pt x="786601" y="24467"/>
                  <a:pt x="1085311" y="15192"/>
                  <a:pt x="1200150" y="0"/>
                </a:cubicBezTo>
                <a:cubicBezTo>
                  <a:pt x="1340195" y="-5060"/>
                  <a:pt x="1552999" y="41254"/>
                  <a:pt x="1817370" y="0"/>
                </a:cubicBezTo>
                <a:cubicBezTo>
                  <a:pt x="2086739" y="-377"/>
                  <a:pt x="2228603" y="31972"/>
                  <a:pt x="2503170" y="0"/>
                </a:cubicBezTo>
                <a:cubicBezTo>
                  <a:pt x="2794334" y="-14173"/>
                  <a:pt x="3002837" y="-13310"/>
                  <a:pt x="3429000" y="0"/>
                </a:cubicBezTo>
                <a:cubicBezTo>
                  <a:pt x="3428475" y="5049"/>
                  <a:pt x="3429193" y="12044"/>
                  <a:pt x="3429000" y="18288"/>
                </a:cubicBezTo>
                <a:cubicBezTo>
                  <a:pt x="3101445" y="-3440"/>
                  <a:pt x="2879434" y="34023"/>
                  <a:pt x="2743200" y="18288"/>
                </a:cubicBezTo>
                <a:cubicBezTo>
                  <a:pt x="2609544" y="13915"/>
                  <a:pt x="2334178" y="48649"/>
                  <a:pt x="1988820" y="18288"/>
                </a:cubicBezTo>
                <a:cubicBezTo>
                  <a:pt x="1620184" y="18423"/>
                  <a:pt x="1586822" y="-1871"/>
                  <a:pt x="1405890" y="18288"/>
                </a:cubicBezTo>
                <a:cubicBezTo>
                  <a:pt x="1266239" y="28547"/>
                  <a:pt x="867500" y="15208"/>
                  <a:pt x="651510" y="18288"/>
                </a:cubicBezTo>
                <a:cubicBezTo>
                  <a:pt x="445459" y="40105"/>
                  <a:pt x="119818" y="-23744"/>
                  <a:pt x="0" y="18288"/>
                </a:cubicBezTo>
                <a:cubicBezTo>
                  <a:pt x="-39" y="12511"/>
                  <a:pt x="-381" y="8039"/>
                  <a:pt x="0" y="0"/>
                </a:cubicBezTo>
                <a:close/>
              </a:path>
              <a:path extrusionOk="0" fill="none" h="18288" w="3429000">
                <a:moveTo>
                  <a:pt x="0" y="0"/>
                </a:moveTo>
                <a:cubicBezTo>
                  <a:pt x="199661" y="29771"/>
                  <a:pt x="488726" y="20925"/>
                  <a:pt x="685800" y="0"/>
                </a:cubicBezTo>
                <a:cubicBezTo>
                  <a:pt x="835372" y="-29710"/>
                  <a:pt x="1088413" y="6369"/>
                  <a:pt x="1371600" y="0"/>
                </a:cubicBezTo>
                <a:cubicBezTo>
                  <a:pt x="1631865" y="6637"/>
                  <a:pt x="1839907" y="52251"/>
                  <a:pt x="2057400" y="0"/>
                </a:cubicBezTo>
                <a:cubicBezTo>
                  <a:pt x="2266442" y="-8132"/>
                  <a:pt x="2461070" y="-4034"/>
                  <a:pt x="2674620" y="0"/>
                </a:cubicBezTo>
                <a:cubicBezTo>
                  <a:pt x="2940120" y="30498"/>
                  <a:pt x="3202681" y="-54357"/>
                  <a:pt x="3429000" y="0"/>
                </a:cubicBezTo>
                <a:cubicBezTo>
                  <a:pt x="3429314" y="4158"/>
                  <a:pt x="3428021" y="12539"/>
                  <a:pt x="3429000" y="18288"/>
                </a:cubicBezTo>
                <a:cubicBezTo>
                  <a:pt x="3250522" y="56023"/>
                  <a:pt x="3056248" y="-1557"/>
                  <a:pt x="2811780" y="18288"/>
                </a:cubicBezTo>
                <a:cubicBezTo>
                  <a:pt x="2534418" y="26558"/>
                  <a:pt x="2483107" y="19890"/>
                  <a:pt x="2228850" y="18288"/>
                </a:cubicBezTo>
                <a:cubicBezTo>
                  <a:pt x="1996093" y="-20362"/>
                  <a:pt x="1790611" y="35096"/>
                  <a:pt x="1543050" y="18288"/>
                </a:cubicBezTo>
                <a:cubicBezTo>
                  <a:pt x="1276188" y="-29727"/>
                  <a:pt x="1196665" y="1050"/>
                  <a:pt x="925830" y="18288"/>
                </a:cubicBezTo>
                <a:cubicBezTo>
                  <a:pt x="718623" y="61416"/>
                  <a:pt x="374628" y="25039"/>
                  <a:pt x="0" y="18288"/>
                </a:cubicBezTo>
                <a:cubicBezTo>
                  <a:pt x="20" y="11469"/>
                  <a:pt x="-29" y="515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289" y="1895508"/>
            <a:ext cx="8280390" cy="4243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Thursday, April 21, 2022</a:t>
            </a:r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8255 Programable Interface</a:t>
            </a:r>
            <a:endParaRPr/>
          </a:p>
        </p:txBody>
      </p:sp>
      <p:sp>
        <p:nvSpPr>
          <p:cNvPr id="143" name="Google Shape;143;p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wheel spokes="2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82C55: Mode 2 </a:t>
            </a:r>
            <a:r>
              <a:rPr lang="en-US" sz="3200"/>
              <a:t>Bi-directional Operation</a:t>
            </a:r>
            <a:endParaRPr sz="3200"/>
          </a:p>
        </p:txBody>
      </p:sp>
      <p:sp>
        <p:nvSpPr>
          <p:cNvPr id="477" name="Google Shape;477;p3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78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INTR</a:t>
            </a:r>
            <a:r>
              <a:rPr lang="en-US" sz="2800"/>
              <a:t> : Interrupt request is an output that requests an interrupt.</a:t>
            </a:r>
            <a:endParaRPr/>
          </a:p>
          <a:p>
            <a:pPr indent="-1778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~OBF </a:t>
            </a:r>
            <a:r>
              <a:rPr lang="en-US" sz="2800"/>
              <a:t>: Output Buffer Full is an output indicating that that output buffer contains data for the bi-directional bus.</a:t>
            </a:r>
            <a:endParaRPr/>
          </a:p>
          <a:p>
            <a:pPr indent="-1778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~ACK</a:t>
            </a:r>
            <a:r>
              <a:rPr lang="en-US" sz="2800"/>
              <a:t> : Acknowledge is an input that enables tri-state buffers which are otherwise in their high-impedance state.</a:t>
            </a:r>
            <a:endParaRPr/>
          </a:p>
          <a:p>
            <a:pPr indent="-1778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~STB </a:t>
            </a:r>
            <a:r>
              <a:rPr lang="en-US" sz="2800"/>
              <a:t>: The strobe input loads data into the port A latch.</a:t>
            </a:r>
            <a:endParaRPr/>
          </a:p>
        </p:txBody>
      </p:sp>
      <p:sp>
        <p:nvSpPr>
          <p:cNvPr id="478" name="Google Shape;478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 April 21, 2022</a:t>
            </a:r>
            <a:endParaRPr/>
          </a:p>
        </p:txBody>
      </p:sp>
      <p:sp>
        <p:nvSpPr>
          <p:cNvPr id="479" name="Google Shape;479;p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8255 Programable Interface</a:t>
            </a:r>
            <a:endParaRPr/>
          </a:p>
        </p:txBody>
      </p:sp>
      <p:sp>
        <p:nvSpPr>
          <p:cNvPr id="480" name="Google Shape;480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82C55: Mode 2 </a:t>
            </a:r>
            <a:r>
              <a:rPr lang="en-US" sz="3200"/>
              <a:t>Bi-directional Operation</a:t>
            </a:r>
            <a:endParaRPr sz="3200"/>
          </a:p>
        </p:txBody>
      </p:sp>
      <p:sp>
        <p:nvSpPr>
          <p:cNvPr id="486" name="Google Shape;486;p3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78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IBF</a:t>
            </a:r>
            <a:r>
              <a:rPr lang="en-US" sz="2800"/>
              <a:t> : Input buffer full is an output indicating that the input latch contains information for the external bi-directional bus.</a:t>
            </a:r>
            <a:endParaRPr/>
          </a:p>
          <a:p>
            <a:pPr indent="-1778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INTE</a:t>
            </a:r>
            <a:r>
              <a:rPr lang="en-US" sz="2800"/>
              <a:t> : Interrupt enable are internal bits that enable the INTR pin. BIT PC6(INTE1) and PC4(INTE2).</a:t>
            </a:r>
            <a:endParaRPr/>
          </a:p>
          <a:p>
            <a:pPr indent="-1778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PC2,PC1,PC0</a:t>
            </a:r>
            <a:r>
              <a:rPr lang="en-US" sz="2800"/>
              <a:t> : These port C pins are general-purpose I/O pins that are available for any purpose.</a:t>
            </a:r>
            <a:endParaRPr sz="2800"/>
          </a:p>
        </p:txBody>
      </p:sp>
      <p:sp>
        <p:nvSpPr>
          <p:cNvPr id="487" name="Google Shape;487;p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 April 21, 2022</a:t>
            </a:r>
            <a:endParaRPr/>
          </a:p>
        </p:txBody>
      </p:sp>
      <p:sp>
        <p:nvSpPr>
          <p:cNvPr id="488" name="Google Shape;488;p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8255 Programable Interface</a:t>
            </a:r>
            <a:endParaRPr/>
          </a:p>
        </p:txBody>
      </p:sp>
      <p:sp>
        <p:nvSpPr>
          <p:cNvPr id="489" name="Google Shape;489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82C55: Mode 2 </a:t>
            </a:r>
            <a:r>
              <a:rPr lang="en-US" sz="3200"/>
              <a:t>Bi-directional Operation</a:t>
            </a:r>
            <a:endParaRPr sz="3200"/>
          </a:p>
        </p:txBody>
      </p:sp>
      <p:pic>
        <p:nvPicPr>
          <p:cNvPr descr="8086_IO2-13" id="495" name="Google Shape;495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5907" l="25893" r="22836" t="10065"/>
          <a:stretch/>
        </p:blipFill>
        <p:spPr>
          <a:xfrm>
            <a:off x="971550" y="1341438"/>
            <a:ext cx="5256213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32"/>
          <p:cNvSpPr/>
          <p:nvPr/>
        </p:nvSpPr>
        <p:spPr>
          <a:xfrm>
            <a:off x="250825" y="5949950"/>
            <a:ext cx="8424863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Timing diagram is a combination of the Mode 1 Strobed Input and Mode 1 Strobed Output Timing diagrams.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 April 21, 2022</a:t>
            </a:r>
            <a:endParaRPr/>
          </a:p>
        </p:txBody>
      </p:sp>
      <p:sp>
        <p:nvSpPr>
          <p:cNvPr id="498" name="Google Shape;498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8255 Programable Interface</a:t>
            </a:r>
            <a:endParaRPr/>
          </a:p>
        </p:txBody>
      </p:sp>
      <p:sp>
        <p:nvSpPr>
          <p:cNvPr id="499" name="Google Shape;499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Mode 2 Timing Diagram</a:t>
            </a:r>
            <a:endParaRPr/>
          </a:p>
        </p:txBody>
      </p:sp>
      <p:pic>
        <p:nvPicPr>
          <p:cNvPr id="505" name="Google Shape;505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68413"/>
            <a:ext cx="9144000" cy="5589587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</p:pic>
      <p:sp>
        <p:nvSpPr>
          <p:cNvPr id="506" name="Google Shape;506;p3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 April 21, 2022</a:t>
            </a:r>
            <a:endParaRPr/>
          </a:p>
        </p:txBody>
      </p:sp>
      <p:sp>
        <p:nvSpPr>
          <p:cNvPr id="507" name="Google Shape;507;p3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8255 Programable Interface</a:t>
            </a:r>
            <a:endParaRPr/>
          </a:p>
        </p:txBody>
      </p:sp>
      <p:sp>
        <p:nvSpPr>
          <p:cNvPr id="508" name="Google Shape;508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-US"/>
              <a:t>Mode 2: Bidirectional Data Transfer</a:t>
            </a:r>
            <a:r>
              <a:rPr lang="en-US"/>
              <a:t> </a:t>
            </a:r>
            <a:br>
              <a:rPr lang="en-US"/>
            </a:br>
            <a:endParaRPr/>
          </a:p>
        </p:txBody>
      </p:sp>
      <p:sp>
        <p:nvSpPr>
          <p:cNvPr id="514" name="Google Shape;514;p3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This mode is used primarily in applications such as data transfer between two computers. In this mode, Port A can be configured as the bidirectional port and Port B either in Mode 0 or Mode 1. 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Port A uses five signals from Port C as handshake signals for data transfer. The remaining three signals from port C can be used either as simple I/O or as handshake for port B.</a:t>
            </a:r>
            <a:endParaRPr/>
          </a:p>
        </p:txBody>
      </p:sp>
      <p:sp>
        <p:nvSpPr>
          <p:cNvPr id="515" name="Google Shape;515;p3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 April 21, 2022</a:t>
            </a:r>
            <a:endParaRPr/>
          </a:p>
        </p:txBody>
      </p:sp>
      <p:sp>
        <p:nvSpPr>
          <p:cNvPr id="516" name="Google Shape;516;p3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8255 Programable Interface</a:t>
            </a:r>
            <a:endParaRPr/>
          </a:p>
        </p:txBody>
      </p:sp>
      <p:sp>
        <p:nvSpPr>
          <p:cNvPr id="517" name="Google Shape;517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BSR Register</a:t>
            </a:r>
            <a:endParaRPr/>
          </a:p>
        </p:txBody>
      </p:sp>
      <p:pic>
        <p:nvPicPr>
          <p:cNvPr descr="BSR_Control_Word.jpg" id="523" name="Google Shape;52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700" y="1706563"/>
            <a:ext cx="6494463" cy="4429125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3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 April 21, 2022</a:t>
            </a:r>
            <a:endParaRPr/>
          </a:p>
        </p:txBody>
      </p:sp>
      <p:sp>
        <p:nvSpPr>
          <p:cNvPr id="525" name="Google Shape;525;p3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8255 Programable Interface</a:t>
            </a:r>
            <a:endParaRPr/>
          </a:p>
        </p:txBody>
      </p:sp>
      <p:sp>
        <p:nvSpPr>
          <p:cNvPr id="526" name="Google Shape;526;p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-US"/>
              <a:t>BSR (Bit Set/Reset) Mode</a:t>
            </a:r>
            <a:br>
              <a:rPr lang="en-US"/>
            </a:br>
            <a:endParaRPr/>
          </a:p>
        </p:txBody>
      </p:sp>
      <p:sp>
        <p:nvSpPr>
          <p:cNvPr id="532" name="Google Shape;532;p3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The BSR mode is concerned only with the eight bits of port C, which can be set or reset by writing an appropriate control word in the control register. 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A control word with bit D7 =0 is recognized as a BSR control word, and it does not alter any previously transmitted control word with bit D7=1; thus the I/O operations of ports A and B are not affected by a BSR control word.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/>
              <a:t> In BSR mode, individual bits of port C can be used for applications such as an on/off switch. Ports A and B are not affected by the BSR Mode.</a:t>
            </a:r>
            <a:endParaRPr/>
          </a:p>
        </p:txBody>
      </p:sp>
      <p:sp>
        <p:nvSpPr>
          <p:cNvPr id="533" name="Google Shape;533;p3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 April 21, 2022</a:t>
            </a:r>
            <a:endParaRPr/>
          </a:p>
        </p:txBody>
      </p:sp>
      <p:sp>
        <p:nvSpPr>
          <p:cNvPr id="534" name="Google Shape;534;p3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8255 Programable Interface</a:t>
            </a:r>
            <a:endParaRPr/>
          </a:p>
        </p:txBody>
      </p:sp>
      <p:sp>
        <p:nvSpPr>
          <p:cNvPr id="535" name="Google Shape;535;p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7"/>
          <p:cNvSpPr txBox="1"/>
          <p:nvPr>
            <p:ph type="title"/>
          </p:nvPr>
        </p:nvSpPr>
        <p:spPr>
          <a:xfrm>
            <a:off x="457200" y="0"/>
            <a:ext cx="8229600" cy="944563"/>
          </a:xfrm>
          <a:prstGeom prst="rect">
            <a:avLst/>
          </a:prstGeom>
          <a:noFill/>
          <a:ln>
            <a:noFill/>
          </a:ln>
          <a:effectLst>
            <a:outerShdw blurRad="63500" rotWithShape="0" algn="ctr" dir="2700000" dist="35921">
              <a:schemeClr val="lt2">
                <a:alpha val="74901"/>
              </a:scheme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accent2"/>
                </a:solidFill>
              </a:rPr>
              <a:t>8255 PIA: BSR Mode</a:t>
            </a:r>
            <a:endParaRPr/>
          </a:p>
        </p:txBody>
      </p:sp>
      <p:sp>
        <p:nvSpPr>
          <p:cNvPr id="541" name="Google Shape;541;p37"/>
          <p:cNvSpPr txBox="1"/>
          <p:nvPr>
            <p:ph idx="1" type="body"/>
          </p:nvPr>
        </p:nvSpPr>
        <p:spPr>
          <a:xfrm>
            <a:off x="457200" y="990600"/>
            <a:ext cx="8382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Example: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Write a BSR control word subroutine to set bit PC</a:t>
            </a:r>
            <a:r>
              <a:rPr baseline="-25000" lang="en-US" sz="1800"/>
              <a:t>7</a:t>
            </a:r>
            <a:r>
              <a:rPr lang="en-US" sz="1800"/>
              <a:t> and PC</a:t>
            </a:r>
            <a:r>
              <a:rPr baseline="-25000" lang="en-US" sz="1800"/>
              <a:t>3</a:t>
            </a:r>
            <a:r>
              <a:rPr lang="en-US" sz="1800"/>
              <a:t>, and reset after 10ms.  Use the schematic diagram as shown below.</a:t>
            </a:r>
            <a:endParaRPr/>
          </a:p>
        </p:txBody>
      </p:sp>
      <p:pic>
        <p:nvPicPr>
          <p:cNvPr id="542" name="Google Shape;542;p3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2133600"/>
            <a:ext cx="6934200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3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 April 21, 2022</a:t>
            </a:r>
            <a:endParaRPr/>
          </a:p>
        </p:txBody>
      </p:sp>
      <p:sp>
        <p:nvSpPr>
          <p:cNvPr id="544" name="Google Shape;544;p3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8255 Programable Interface</a:t>
            </a:r>
            <a:endParaRPr/>
          </a:p>
        </p:txBody>
      </p:sp>
      <p:sp>
        <p:nvSpPr>
          <p:cNvPr id="545" name="Google Shape;545;p3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8"/>
          <p:cNvSpPr txBox="1"/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  <a:effectLst>
            <a:outerShdw blurRad="63500" rotWithShape="0" algn="ctr" dir="2700000" dist="35921">
              <a:schemeClr val="lt2">
                <a:alpha val="74901"/>
              </a:scheme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2"/>
                </a:solidFill>
              </a:rPr>
              <a:t>8255A Programmable Peripheral Interface</a:t>
            </a:r>
            <a:endParaRPr/>
          </a:p>
        </p:txBody>
      </p:sp>
      <p:sp>
        <p:nvSpPr>
          <p:cNvPr id="551" name="Google Shape;551;p38"/>
          <p:cNvSpPr txBox="1"/>
          <p:nvPr>
            <p:ph idx="1" type="body"/>
          </p:nvPr>
        </p:nvSpPr>
        <p:spPr>
          <a:xfrm>
            <a:off x="457200" y="1447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Solution: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BSR Control Word:</a:t>
            </a:r>
            <a:endParaRPr/>
          </a:p>
        </p:txBody>
      </p:sp>
      <p:sp>
        <p:nvSpPr>
          <p:cNvPr id="552" name="Google Shape;552;p38"/>
          <p:cNvSpPr/>
          <p:nvPr/>
        </p:nvSpPr>
        <p:spPr>
          <a:xfrm>
            <a:off x="457200" y="4648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 Address:</a:t>
            </a:r>
            <a:endParaRPr/>
          </a:p>
          <a:p>
            <a:pPr indent="-228600" lvl="2" marL="1143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shown in previous example : 83H</a:t>
            </a:r>
            <a:endParaRPr/>
          </a:p>
        </p:txBody>
      </p:sp>
      <p:pic>
        <p:nvPicPr>
          <p:cNvPr id="553" name="Google Shape;553;p3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362200"/>
            <a:ext cx="8001000" cy="1828800"/>
          </a:xfrm>
          <a:prstGeom prst="rect">
            <a:avLst/>
          </a:prstGeom>
          <a:noFill/>
          <a:ln cap="flat" cmpd="sng" w="9525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554" name="Google Shape;554;p3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 April 21, 2022</a:t>
            </a:r>
            <a:endParaRPr/>
          </a:p>
        </p:txBody>
      </p:sp>
      <p:sp>
        <p:nvSpPr>
          <p:cNvPr id="555" name="Google Shape;555;p3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8255 Programable Interface</a:t>
            </a:r>
            <a:endParaRPr/>
          </a:p>
        </p:txBody>
      </p:sp>
      <p:sp>
        <p:nvSpPr>
          <p:cNvPr id="556" name="Google Shape;556;p3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9"/>
          <p:cNvSpPr txBox="1"/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  <a:effectLst>
            <a:outerShdw blurRad="63500" rotWithShape="0" algn="ctr" dir="2700000" dist="35921">
              <a:schemeClr val="lt2">
                <a:alpha val="74901"/>
              </a:scheme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libri"/>
              <a:buNone/>
            </a:pPr>
            <a:r>
              <a:rPr lang="en-US" sz="3200">
                <a:solidFill>
                  <a:schemeClr val="accent2"/>
                </a:solidFill>
              </a:rPr>
              <a:t>8255A Programmable Peripheral Interface</a:t>
            </a:r>
            <a:endParaRPr/>
          </a:p>
        </p:txBody>
      </p:sp>
      <p:sp>
        <p:nvSpPr>
          <p:cNvPr id="562" name="Google Shape;562;p39"/>
          <p:cNvSpPr txBox="1"/>
          <p:nvPr>
            <p:ph idx="1" type="body"/>
          </p:nvPr>
        </p:nvSpPr>
        <p:spPr>
          <a:xfrm>
            <a:off x="457200" y="1447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Solution: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Subroutine:  Assuming that the delay subroutine has been determined earlier.</a:t>
            </a:r>
            <a:endParaRPr/>
          </a:p>
        </p:txBody>
      </p:sp>
      <p:graphicFrame>
        <p:nvGraphicFramePr>
          <p:cNvPr id="563" name="Google Shape;563;p39"/>
          <p:cNvGraphicFramePr/>
          <p:nvPr/>
        </p:nvGraphicFramePr>
        <p:xfrm>
          <a:off x="381000" y="2819400"/>
          <a:ext cx="8458200" cy="3298825"/>
        </p:xfrm>
        <a:graphic>
          <a:graphicData uri="http://schemas.openxmlformats.org/presentationml/2006/ole">
            <mc:AlternateContent>
              <mc:Choice Requires="v">
                <p:oleObj r:id="rId4" imgH="3298825" imgW="8458200" progId="MSPhotoEd.3" spid="_x0000_s1">
                  <p:embed/>
                </p:oleObj>
              </mc:Choice>
              <mc:Fallback>
                <p:oleObj r:id="rId5" imgH="3298825" imgW="8458200" progId="MSPhotoEd.3">
                  <p:embed/>
                  <p:pic>
                    <p:nvPicPr>
                      <p:cNvPr id="563" name="Google Shape;563;p3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81000" y="2819400"/>
                        <a:ext cx="8458200" cy="329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" name="Google Shape;564;p3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 April 21, 2022</a:t>
            </a:r>
            <a:endParaRPr/>
          </a:p>
        </p:txBody>
      </p:sp>
      <p:sp>
        <p:nvSpPr>
          <p:cNvPr id="565" name="Google Shape;565;p3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8255 Programable Interface</a:t>
            </a:r>
            <a:endParaRPr/>
          </a:p>
        </p:txBody>
      </p:sp>
      <p:sp>
        <p:nvSpPr>
          <p:cNvPr id="566" name="Google Shape;566;p3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/>
          <p:nvPr/>
        </p:nvSpPr>
        <p:spPr>
          <a:xfrm>
            <a:off x="0" y="0"/>
            <a:ext cx="91417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4"/>
          <p:cNvSpPr txBox="1"/>
          <p:nvPr>
            <p:ph type="title"/>
          </p:nvPr>
        </p:nvSpPr>
        <p:spPr>
          <a:xfrm>
            <a:off x="628650" y="95301"/>
            <a:ext cx="7886700" cy="895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54864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 sz="4500">
                <a:latin typeface="Calibri"/>
                <a:ea typeface="Calibri"/>
                <a:cs typeface="Calibri"/>
                <a:sym typeface="Calibri"/>
              </a:rPr>
              <a:t>8255 </a:t>
            </a:r>
            <a:r>
              <a:rPr lang="en-US" sz="4500"/>
              <a:t>PPI </a:t>
            </a:r>
            <a:r>
              <a:rPr lang="en-US" sz="4500">
                <a:latin typeface="Calibri"/>
                <a:ea typeface="Calibri"/>
                <a:cs typeface="Calibri"/>
                <a:sym typeface="Calibri"/>
              </a:rPr>
              <a:t>Modes</a:t>
            </a:r>
            <a:endParaRPr sz="4500"/>
          </a:p>
        </p:txBody>
      </p:sp>
      <p:sp>
        <p:nvSpPr>
          <p:cNvPr id="150" name="Google Shape;150;p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Thursday, April 21, 2022</a:t>
            </a:r>
            <a:endParaRPr b="0" i="0" sz="9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1" name="Google Shape;151;p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8255 Programable Interface</a:t>
            </a:r>
            <a:endParaRPr/>
          </a:p>
        </p:txBody>
      </p:sp>
      <p:sp>
        <p:nvSpPr>
          <p:cNvPr id="152" name="Google Shape;152;p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53" name="Google Shape;153;p4"/>
          <p:cNvGrpSpPr/>
          <p:nvPr/>
        </p:nvGrpSpPr>
        <p:grpSpPr>
          <a:xfrm>
            <a:off x="352425" y="1456829"/>
            <a:ext cx="8439150" cy="4296765"/>
            <a:chOff x="0" y="466229"/>
            <a:chExt cx="8439150" cy="4296765"/>
          </a:xfrm>
        </p:grpSpPr>
        <p:sp>
          <p:nvSpPr>
            <p:cNvPr id="154" name="Google Shape;154;p4"/>
            <p:cNvSpPr/>
            <p:nvPr/>
          </p:nvSpPr>
          <p:spPr>
            <a:xfrm>
              <a:off x="0" y="466229"/>
              <a:ext cx="8439150" cy="675327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 txBox="1"/>
            <p:nvPr/>
          </p:nvSpPr>
          <p:spPr>
            <a:xfrm>
              <a:off x="32967" y="499196"/>
              <a:ext cx="8373216" cy="6093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BSR mode is used to set or reset the bits in port C.  </a:t>
              </a: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0" y="1190516"/>
              <a:ext cx="8439150" cy="675327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 txBox="1"/>
            <p:nvPr/>
          </p:nvSpPr>
          <p:spPr>
            <a:xfrm>
              <a:off x="32967" y="1223483"/>
              <a:ext cx="8373216" cy="6093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I/O mode is further divided into three modes: Mode 0, Mode 1, and Mode 2.  </a:t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0" y="1914804"/>
              <a:ext cx="8439150" cy="675327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 txBox="1"/>
            <p:nvPr/>
          </p:nvSpPr>
          <p:spPr>
            <a:xfrm>
              <a:off x="32967" y="1947771"/>
              <a:ext cx="8373216" cy="6093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 Mode 0, all ports function as simple I/O ports.</a:t>
              </a: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0" y="2639092"/>
              <a:ext cx="8439150" cy="675327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 txBox="1"/>
            <p:nvPr/>
          </p:nvSpPr>
          <p:spPr>
            <a:xfrm>
              <a:off x="32967" y="2672059"/>
              <a:ext cx="8373216" cy="6093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 1 is a handshake mode whereby ports A and/or B use bits from port C as handshake signals.  In the handshake mode, two types of I/O data transfer can be implemented: </a:t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0" y="3363379"/>
              <a:ext cx="8439150" cy="675327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 txBox="1"/>
            <p:nvPr/>
          </p:nvSpPr>
          <p:spPr>
            <a:xfrm>
              <a:off x="32967" y="3396346"/>
              <a:ext cx="8373216" cy="6093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(1)status check (2) interrupt.  </a:t>
              </a: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0" y="4087667"/>
              <a:ext cx="8439150" cy="675327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 txBox="1"/>
            <p:nvPr/>
          </p:nvSpPr>
          <p:spPr>
            <a:xfrm>
              <a:off x="32967" y="4120634"/>
              <a:ext cx="8373216" cy="6093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 Mode 2, port A can be set up for bidirectional data transfer using handshake signals from port C, and port B can be set up either in Mode 0 or Mode 1. </a:t>
              </a:r>
              <a:endParaRPr/>
            </a:p>
          </p:txBody>
        </p:sp>
      </p:grpSp>
    </p:spTree>
  </p:cSld>
  <p:clrMapOvr>
    <a:masterClrMapping/>
  </p:clrMapOvr>
  <p:transition>
    <p:wheel spokes="2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0"/>
          <p:cNvSpPr txBox="1"/>
          <p:nvPr>
            <p:ph type="title"/>
          </p:nvPr>
        </p:nvSpPr>
        <p:spPr>
          <a:xfrm>
            <a:off x="457200" y="-2921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Interfacing with LED</a:t>
            </a:r>
            <a:endParaRPr/>
          </a:p>
        </p:txBody>
      </p:sp>
      <p:pic>
        <p:nvPicPr>
          <p:cNvPr descr="858861_255753817893343_1499168279_o.jpg" id="572" name="Google Shape;57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50900"/>
            <a:ext cx="9144000" cy="60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 April 21, 2022</a:t>
            </a:r>
            <a:endParaRPr/>
          </a:p>
        </p:txBody>
      </p:sp>
      <p:sp>
        <p:nvSpPr>
          <p:cNvPr id="574" name="Google Shape;574;p4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8255 Programable Interface</a:t>
            </a:r>
            <a:endParaRPr/>
          </a:p>
        </p:txBody>
      </p:sp>
      <p:sp>
        <p:nvSpPr>
          <p:cNvPr id="575" name="Google Shape;575;p4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1"/>
          <p:cNvSpPr txBox="1"/>
          <p:nvPr>
            <p:ph type="title"/>
          </p:nvPr>
        </p:nvSpPr>
        <p:spPr>
          <a:xfrm>
            <a:off x="457200" y="-2921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Interfacing with 7 segment</a:t>
            </a:r>
            <a:endParaRPr/>
          </a:p>
        </p:txBody>
      </p:sp>
      <p:pic>
        <p:nvPicPr>
          <p:cNvPr descr="861477_255753221226736_436112827_o.jpg" id="581" name="Google Shape;58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5788"/>
            <a:ext cx="9144000" cy="6272212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4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 April 21, 2022</a:t>
            </a:r>
            <a:endParaRPr/>
          </a:p>
        </p:txBody>
      </p:sp>
      <p:sp>
        <p:nvSpPr>
          <p:cNvPr id="583" name="Google Shape;583;p4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8255 Programable Interface</a:t>
            </a:r>
            <a:endParaRPr/>
          </a:p>
        </p:txBody>
      </p:sp>
      <p:sp>
        <p:nvSpPr>
          <p:cNvPr id="584" name="Google Shape;584;p4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2"/>
          <p:cNvSpPr txBox="1"/>
          <p:nvPr>
            <p:ph type="title"/>
          </p:nvPr>
        </p:nvSpPr>
        <p:spPr>
          <a:xfrm>
            <a:off x="457200" y="-2921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Interfacing with LED</a:t>
            </a:r>
            <a:endParaRPr/>
          </a:p>
        </p:txBody>
      </p:sp>
      <p:pic>
        <p:nvPicPr>
          <p:cNvPr descr="857241_255752141226844_1329512284_o.jpg" id="590" name="Google Shape;59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4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 April 21, 2022</a:t>
            </a:r>
            <a:endParaRPr/>
          </a:p>
        </p:txBody>
      </p:sp>
      <p:sp>
        <p:nvSpPr>
          <p:cNvPr id="592" name="Google Shape;592;p4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8255 Programable Interface</a:t>
            </a:r>
            <a:endParaRPr/>
          </a:p>
        </p:txBody>
      </p:sp>
      <p:sp>
        <p:nvSpPr>
          <p:cNvPr id="593" name="Google Shape;593;p4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5"/>
          <p:cNvSpPr txBox="1"/>
          <p:nvPr>
            <p:ph type="title"/>
          </p:nvPr>
        </p:nvSpPr>
        <p:spPr>
          <a:xfrm>
            <a:off x="429369" y="238539"/>
            <a:ext cx="8263890" cy="14344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5486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 sz="4700"/>
              <a:t>8255 Pin Description</a:t>
            </a:r>
            <a:endParaRPr/>
          </a:p>
        </p:txBody>
      </p:sp>
      <p:sp>
        <p:nvSpPr>
          <p:cNvPr id="172" name="Google Shape;172;p5"/>
          <p:cNvSpPr/>
          <p:nvPr/>
        </p:nvSpPr>
        <p:spPr>
          <a:xfrm>
            <a:off x="429369" y="1681544"/>
            <a:ext cx="8229600" cy="18288"/>
          </a:xfrm>
          <a:custGeom>
            <a:rect b="b" l="l" r="r" t="t"/>
            <a:pathLst>
              <a:path extrusionOk="0" fill="none" h="18288" w="8229600">
                <a:moveTo>
                  <a:pt x="0" y="0"/>
                </a:moveTo>
                <a:cubicBezTo>
                  <a:pt x="215278" y="6969"/>
                  <a:pt x="340572" y="21894"/>
                  <a:pt x="521208" y="0"/>
                </a:cubicBezTo>
                <a:cubicBezTo>
                  <a:pt x="745939" y="29643"/>
                  <a:pt x="1127486" y="-40512"/>
                  <a:pt x="1371600" y="0"/>
                </a:cubicBezTo>
                <a:cubicBezTo>
                  <a:pt x="1567490" y="28416"/>
                  <a:pt x="1945702" y="13075"/>
                  <a:pt x="2221992" y="0"/>
                </a:cubicBezTo>
                <a:cubicBezTo>
                  <a:pt x="2446218" y="-17340"/>
                  <a:pt x="2853686" y="-7924"/>
                  <a:pt x="3072384" y="0"/>
                </a:cubicBezTo>
                <a:cubicBezTo>
                  <a:pt x="3286960" y="20656"/>
                  <a:pt x="3324417" y="20174"/>
                  <a:pt x="3511296" y="0"/>
                </a:cubicBezTo>
                <a:cubicBezTo>
                  <a:pt x="3710690" y="-39182"/>
                  <a:pt x="3945457" y="-64074"/>
                  <a:pt x="4114800" y="0"/>
                </a:cubicBezTo>
                <a:cubicBezTo>
                  <a:pt x="4336079" y="28138"/>
                  <a:pt x="4420759" y="12117"/>
                  <a:pt x="4553712" y="0"/>
                </a:cubicBezTo>
                <a:cubicBezTo>
                  <a:pt x="4688252" y="-2224"/>
                  <a:pt x="5047430" y="19664"/>
                  <a:pt x="5239512" y="0"/>
                </a:cubicBezTo>
                <a:cubicBezTo>
                  <a:pt x="5424392" y="-49610"/>
                  <a:pt x="5708717" y="13540"/>
                  <a:pt x="5843016" y="0"/>
                </a:cubicBezTo>
                <a:cubicBezTo>
                  <a:pt x="6005788" y="32949"/>
                  <a:pt x="6198255" y="37080"/>
                  <a:pt x="6611112" y="0"/>
                </a:cubicBezTo>
                <a:cubicBezTo>
                  <a:pt x="6954152" y="635"/>
                  <a:pt x="7244390" y="18057"/>
                  <a:pt x="7461504" y="0"/>
                </a:cubicBezTo>
                <a:cubicBezTo>
                  <a:pt x="7693790" y="9882"/>
                  <a:pt x="7984486" y="17646"/>
                  <a:pt x="8229600" y="0"/>
                </a:cubicBezTo>
                <a:cubicBezTo>
                  <a:pt x="8228428" y="6016"/>
                  <a:pt x="8229853" y="9684"/>
                  <a:pt x="8229600" y="18288"/>
                </a:cubicBezTo>
                <a:cubicBezTo>
                  <a:pt x="7945777" y="19945"/>
                  <a:pt x="7812308" y="-8511"/>
                  <a:pt x="7461504" y="18288"/>
                </a:cubicBezTo>
                <a:cubicBezTo>
                  <a:pt x="7129391" y="53185"/>
                  <a:pt x="7087333" y="41906"/>
                  <a:pt x="6940296" y="18288"/>
                </a:cubicBezTo>
                <a:cubicBezTo>
                  <a:pt x="6810862" y="-23020"/>
                  <a:pt x="6701312" y="19361"/>
                  <a:pt x="6419088" y="18288"/>
                </a:cubicBezTo>
                <a:cubicBezTo>
                  <a:pt x="6152777" y="18855"/>
                  <a:pt x="5868611" y="48802"/>
                  <a:pt x="5650992" y="18288"/>
                </a:cubicBezTo>
                <a:cubicBezTo>
                  <a:pt x="5439747" y="15250"/>
                  <a:pt x="5334901" y="-1044"/>
                  <a:pt x="5129784" y="18288"/>
                </a:cubicBezTo>
                <a:cubicBezTo>
                  <a:pt x="4955906" y="40458"/>
                  <a:pt x="4793216" y="33888"/>
                  <a:pt x="4690872" y="18288"/>
                </a:cubicBezTo>
                <a:cubicBezTo>
                  <a:pt x="4552374" y="31087"/>
                  <a:pt x="4318742" y="6248"/>
                  <a:pt x="4087368" y="18288"/>
                </a:cubicBezTo>
                <a:cubicBezTo>
                  <a:pt x="3849418" y="32625"/>
                  <a:pt x="3751577" y="29688"/>
                  <a:pt x="3401568" y="18288"/>
                </a:cubicBezTo>
                <a:cubicBezTo>
                  <a:pt x="3067953" y="20409"/>
                  <a:pt x="3012425" y="26879"/>
                  <a:pt x="2798064" y="18288"/>
                </a:cubicBezTo>
                <a:cubicBezTo>
                  <a:pt x="2565154" y="16520"/>
                  <a:pt x="2426719" y="-31794"/>
                  <a:pt x="2276856" y="18288"/>
                </a:cubicBezTo>
                <a:cubicBezTo>
                  <a:pt x="2090980" y="4382"/>
                  <a:pt x="1702030" y="-8180"/>
                  <a:pt x="1426464" y="18288"/>
                </a:cubicBezTo>
                <a:cubicBezTo>
                  <a:pt x="1104481" y="69643"/>
                  <a:pt x="985013" y="-7690"/>
                  <a:pt x="740664" y="18288"/>
                </a:cubicBezTo>
                <a:cubicBezTo>
                  <a:pt x="507391" y="41643"/>
                  <a:pt x="191740" y="-11654"/>
                  <a:pt x="0" y="18288"/>
                </a:cubicBezTo>
                <a:cubicBezTo>
                  <a:pt x="714" y="9707"/>
                  <a:pt x="1025" y="3120"/>
                  <a:pt x="0" y="0"/>
                </a:cubicBezTo>
                <a:close/>
              </a:path>
              <a:path extrusionOk="0" h="18288" w="8229600">
                <a:moveTo>
                  <a:pt x="0" y="0"/>
                </a:moveTo>
                <a:cubicBezTo>
                  <a:pt x="270709" y="-27213"/>
                  <a:pt x="397128" y="23656"/>
                  <a:pt x="521208" y="0"/>
                </a:cubicBezTo>
                <a:cubicBezTo>
                  <a:pt x="631319" y="-5947"/>
                  <a:pt x="842157" y="28261"/>
                  <a:pt x="960120" y="0"/>
                </a:cubicBezTo>
                <a:cubicBezTo>
                  <a:pt x="1077930" y="6549"/>
                  <a:pt x="1318669" y="-15893"/>
                  <a:pt x="1481328" y="0"/>
                </a:cubicBezTo>
                <a:cubicBezTo>
                  <a:pt x="1659104" y="-21090"/>
                  <a:pt x="1870243" y="69945"/>
                  <a:pt x="2167128" y="0"/>
                </a:cubicBezTo>
                <a:cubicBezTo>
                  <a:pt x="2460684" y="-5519"/>
                  <a:pt x="2753885" y="-62993"/>
                  <a:pt x="2935224" y="0"/>
                </a:cubicBezTo>
                <a:cubicBezTo>
                  <a:pt x="3115119" y="56580"/>
                  <a:pt x="3535280" y="40687"/>
                  <a:pt x="3785616" y="0"/>
                </a:cubicBezTo>
                <a:cubicBezTo>
                  <a:pt x="4057881" y="25645"/>
                  <a:pt x="4308335" y="-2666"/>
                  <a:pt x="4636008" y="0"/>
                </a:cubicBezTo>
                <a:cubicBezTo>
                  <a:pt x="4987152" y="19805"/>
                  <a:pt x="5025979" y="14149"/>
                  <a:pt x="5239512" y="0"/>
                </a:cubicBezTo>
                <a:cubicBezTo>
                  <a:pt x="5437586" y="211"/>
                  <a:pt x="5752721" y="5618"/>
                  <a:pt x="6007608" y="0"/>
                </a:cubicBezTo>
                <a:cubicBezTo>
                  <a:pt x="6280137" y="-5132"/>
                  <a:pt x="6386079" y="-21510"/>
                  <a:pt x="6693408" y="0"/>
                </a:cubicBezTo>
                <a:cubicBezTo>
                  <a:pt x="6986580" y="4991"/>
                  <a:pt x="7015252" y="-18088"/>
                  <a:pt x="7296912" y="0"/>
                </a:cubicBezTo>
                <a:cubicBezTo>
                  <a:pt x="7569796" y="10390"/>
                  <a:pt x="7895472" y="71473"/>
                  <a:pt x="8229600" y="0"/>
                </a:cubicBezTo>
                <a:cubicBezTo>
                  <a:pt x="8230227" y="7450"/>
                  <a:pt x="8228885" y="11999"/>
                  <a:pt x="8229600" y="18288"/>
                </a:cubicBezTo>
                <a:cubicBezTo>
                  <a:pt x="8094333" y="-5252"/>
                  <a:pt x="7850928" y="37448"/>
                  <a:pt x="7626096" y="18288"/>
                </a:cubicBezTo>
                <a:cubicBezTo>
                  <a:pt x="7448378" y="-569"/>
                  <a:pt x="7315174" y="-1844"/>
                  <a:pt x="7022592" y="18288"/>
                </a:cubicBezTo>
                <a:cubicBezTo>
                  <a:pt x="6686163" y="50499"/>
                  <a:pt x="6352629" y="23510"/>
                  <a:pt x="6172200" y="18288"/>
                </a:cubicBezTo>
                <a:cubicBezTo>
                  <a:pt x="6015590" y="42345"/>
                  <a:pt x="5770309" y="21278"/>
                  <a:pt x="5650992" y="18288"/>
                </a:cubicBezTo>
                <a:cubicBezTo>
                  <a:pt x="5483975" y="12092"/>
                  <a:pt x="5165324" y="68948"/>
                  <a:pt x="4882896" y="18288"/>
                </a:cubicBezTo>
                <a:cubicBezTo>
                  <a:pt x="4568934" y="7053"/>
                  <a:pt x="4556334" y="27676"/>
                  <a:pt x="4443984" y="18288"/>
                </a:cubicBezTo>
                <a:cubicBezTo>
                  <a:pt x="4320775" y="10576"/>
                  <a:pt x="4034988" y="-3490"/>
                  <a:pt x="3758184" y="18288"/>
                </a:cubicBezTo>
                <a:cubicBezTo>
                  <a:pt x="3445155" y="-998"/>
                  <a:pt x="3367892" y="13824"/>
                  <a:pt x="3236976" y="18288"/>
                </a:cubicBezTo>
                <a:cubicBezTo>
                  <a:pt x="3093796" y="26408"/>
                  <a:pt x="2635824" y="24132"/>
                  <a:pt x="2386584" y="18288"/>
                </a:cubicBezTo>
                <a:cubicBezTo>
                  <a:pt x="2139815" y="-3297"/>
                  <a:pt x="2105958" y="25945"/>
                  <a:pt x="1947672" y="18288"/>
                </a:cubicBezTo>
                <a:cubicBezTo>
                  <a:pt x="1801011" y="-19911"/>
                  <a:pt x="1533636" y="14646"/>
                  <a:pt x="1261872" y="18288"/>
                </a:cubicBezTo>
                <a:cubicBezTo>
                  <a:pt x="989528" y="32227"/>
                  <a:pt x="1025848" y="14685"/>
                  <a:pt x="822960" y="18288"/>
                </a:cubicBezTo>
                <a:cubicBezTo>
                  <a:pt x="653456" y="20956"/>
                  <a:pt x="304027" y="8001"/>
                  <a:pt x="0" y="18288"/>
                </a:cubicBezTo>
                <a:cubicBezTo>
                  <a:pt x="-27" y="11611"/>
                  <a:pt x="-1713" y="5475"/>
                  <a:pt x="0" y="0"/>
                </a:cubicBezTo>
                <a:close/>
              </a:path>
              <a:path extrusionOk="0" fill="none" h="18288" w="8229600">
                <a:moveTo>
                  <a:pt x="0" y="0"/>
                </a:moveTo>
                <a:cubicBezTo>
                  <a:pt x="205130" y="6064"/>
                  <a:pt x="324007" y="6684"/>
                  <a:pt x="521208" y="0"/>
                </a:cubicBezTo>
                <a:cubicBezTo>
                  <a:pt x="695888" y="-14632"/>
                  <a:pt x="1101879" y="6017"/>
                  <a:pt x="1371600" y="0"/>
                </a:cubicBezTo>
                <a:cubicBezTo>
                  <a:pt x="1622968" y="4691"/>
                  <a:pt x="1936552" y="-7433"/>
                  <a:pt x="2221992" y="0"/>
                </a:cubicBezTo>
                <a:cubicBezTo>
                  <a:pt x="2498663" y="51226"/>
                  <a:pt x="2885875" y="-8757"/>
                  <a:pt x="3072384" y="0"/>
                </a:cubicBezTo>
                <a:cubicBezTo>
                  <a:pt x="3288944" y="24235"/>
                  <a:pt x="3331110" y="5443"/>
                  <a:pt x="3511296" y="0"/>
                </a:cubicBezTo>
                <a:cubicBezTo>
                  <a:pt x="3687973" y="-19690"/>
                  <a:pt x="3901025" y="-20092"/>
                  <a:pt x="4114800" y="0"/>
                </a:cubicBezTo>
                <a:cubicBezTo>
                  <a:pt x="4336102" y="32988"/>
                  <a:pt x="4416982" y="-5831"/>
                  <a:pt x="4553712" y="0"/>
                </a:cubicBezTo>
                <a:cubicBezTo>
                  <a:pt x="4674310" y="-5056"/>
                  <a:pt x="5080160" y="-12181"/>
                  <a:pt x="5239512" y="0"/>
                </a:cubicBezTo>
                <a:cubicBezTo>
                  <a:pt x="5419031" y="-38513"/>
                  <a:pt x="5691629" y="2226"/>
                  <a:pt x="5843016" y="0"/>
                </a:cubicBezTo>
                <a:cubicBezTo>
                  <a:pt x="5978317" y="-40553"/>
                  <a:pt x="6314754" y="9782"/>
                  <a:pt x="6611112" y="0"/>
                </a:cubicBezTo>
                <a:cubicBezTo>
                  <a:pt x="6973004" y="-17646"/>
                  <a:pt x="7175490" y="18489"/>
                  <a:pt x="7461504" y="0"/>
                </a:cubicBezTo>
                <a:cubicBezTo>
                  <a:pt x="7746737" y="-34159"/>
                  <a:pt x="7962178" y="39853"/>
                  <a:pt x="8229600" y="0"/>
                </a:cubicBezTo>
                <a:cubicBezTo>
                  <a:pt x="8228796" y="5852"/>
                  <a:pt x="8229698" y="10429"/>
                  <a:pt x="8229600" y="18288"/>
                </a:cubicBezTo>
                <a:cubicBezTo>
                  <a:pt x="7944174" y="-29104"/>
                  <a:pt x="7795646" y="-34405"/>
                  <a:pt x="7461504" y="18288"/>
                </a:cubicBezTo>
                <a:cubicBezTo>
                  <a:pt x="7129776" y="51087"/>
                  <a:pt x="7082769" y="31446"/>
                  <a:pt x="6940296" y="18288"/>
                </a:cubicBezTo>
                <a:cubicBezTo>
                  <a:pt x="6799665" y="-15875"/>
                  <a:pt x="6652769" y="31783"/>
                  <a:pt x="6419088" y="18288"/>
                </a:cubicBezTo>
                <a:cubicBezTo>
                  <a:pt x="6143970" y="52275"/>
                  <a:pt x="5863165" y="-16531"/>
                  <a:pt x="5650992" y="18288"/>
                </a:cubicBezTo>
                <a:cubicBezTo>
                  <a:pt x="5419172" y="40606"/>
                  <a:pt x="5309448" y="-405"/>
                  <a:pt x="5129784" y="18288"/>
                </a:cubicBezTo>
                <a:cubicBezTo>
                  <a:pt x="4947928" y="26023"/>
                  <a:pt x="4795021" y="5860"/>
                  <a:pt x="4690872" y="18288"/>
                </a:cubicBezTo>
                <a:cubicBezTo>
                  <a:pt x="4564358" y="-9579"/>
                  <a:pt x="4295485" y="-25280"/>
                  <a:pt x="4087368" y="18288"/>
                </a:cubicBezTo>
                <a:cubicBezTo>
                  <a:pt x="3871704" y="40406"/>
                  <a:pt x="3732927" y="-10898"/>
                  <a:pt x="3401568" y="18288"/>
                </a:cubicBezTo>
                <a:cubicBezTo>
                  <a:pt x="3075889" y="19660"/>
                  <a:pt x="3025898" y="44400"/>
                  <a:pt x="2798064" y="18288"/>
                </a:cubicBezTo>
                <a:cubicBezTo>
                  <a:pt x="2581856" y="-20869"/>
                  <a:pt x="2428311" y="-4900"/>
                  <a:pt x="2276856" y="18288"/>
                </a:cubicBezTo>
                <a:cubicBezTo>
                  <a:pt x="2098246" y="53283"/>
                  <a:pt x="1737531" y="55959"/>
                  <a:pt x="1426464" y="18288"/>
                </a:cubicBezTo>
                <a:cubicBezTo>
                  <a:pt x="1104708" y="26489"/>
                  <a:pt x="1006595" y="15928"/>
                  <a:pt x="740664" y="18288"/>
                </a:cubicBezTo>
                <a:cubicBezTo>
                  <a:pt x="480378" y="33084"/>
                  <a:pt x="202592" y="-12357"/>
                  <a:pt x="0" y="18288"/>
                </a:cubicBezTo>
                <a:cubicBezTo>
                  <a:pt x="888" y="9601"/>
                  <a:pt x="860" y="4150"/>
                  <a:pt x="0" y="0"/>
                </a:cubicBezTo>
                <a:close/>
              </a:path>
            </a:pathLst>
          </a:custGeom>
          <a:solidFill>
            <a:schemeClr val="accent2">
              <a:alpha val="74901"/>
            </a:schemeClr>
          </a:solidFill>
          <a:ln cap="rnd" cmpd="sng" w="44450">
            <a:solidFill>
              <a:schemeClr val="accent2">
                <a:alpha val="74901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Thursday, April 21, 2022</a:t>
            </a:r>
            <a:endParaRPr b="0" i="0" sz="9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4" name="Google Shape;174;p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8255 Programable Interface</a:t>
            </a:r>
            <a:endParaRPr/>
          </a:p>
        </p:txBody>
      </p:sp>
      <p:sp>
        <p:nvSpPr>
          <p:cNvPr id="175" name="Google Shape;175;p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76" name="Google Shape;176;p5"/>
          <p:cNvGrpSpPr/>
          <p:nvPr/>
        </p:nvGrpSpPr>
        <p:grpSpPr>
          <a:xfrm>
            <a:off x="429369" y="2134071"/>
            <a:ext cx="5361831" cy="3585329"/>
            <a:chOff x="0" y="610071"/>
            <a:chExt cx="5361831" cy="3585329"/>
          </a:xfrm>
        </p:grpSpPr>
        <p:sp>
          <p:nvSpPr>
            <p:cNvPr id="177" name="Google Shape;177;p5"/>
            <p:cNvSpPr/>
            <p:nvPr/>
          </p:nvSpPr>
          <p:spPr>
            <a:xfrm>
              <a:off x="0" y="610071"/>
              <a:ext cx="5361831" cy="115478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 txBox="1"/>
            <p:nvPr/>
          </p:nvSpPr>
          <p:spPr>
            <a:xfrm>
              <a:off x="56372" y="666443"/>
              <a:ext cx="5249087" cy="10420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8255 has 24 I/O pins that can be grouped primarily in two 8-bit parallel ports: A and B, with the remaining eight bits as port C.  </a:t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0" y="1825341"/>
              <a:ext cx="5361831" cy="115478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 txBox="1"/>
            <p:nvPr/>
          </p:nvSpPr>
          <p:spPr>
            <a:xfrm>
              <a:off x="56372" y="1881713"/>
              <a:ext cx="5249087" cy="10420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eight bits of port C can be used as individual bits or be grouped in two 4  bit ports: C</a:t>
              </a:r>
              <a:r>
                <a:rPr b="0" baseline="-25000" i="0" lang="en-US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UPPER</a:t>
              </a:r>
              <a:r>
                <a:rPr b="0" i="0" lang="en-US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(C</a:t>
              </a:r>
              <a:r>
                <a:rPr b="0" baseline="-25000" i="0" lang="en-US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r>
                <a:rPr b="0" i="0" lang="en-US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 and C</a:t>
              </a:r>
              <a:r>
                <a:rPr b="0" baseline="-25000" i="0" lang="en-US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LOWER</a:t>
              </a:r>
              <a:r>
                <a:rPr b="0" i="0" lang="en-US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(C</a:t>
              </a:r>
              <a:r>
                <a:rPr b="0" baseline="-25000" i="0" lang="en-US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</a:t>
              </a:r>
              <a:r>
                <a:rPr b="0" i="0" lang="en-US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).</a:t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0" y="3040611"/>
              <a:ext cx="5361831" cy="1154789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C647"/>
                </a:gs>
                <a:gs pos="50000">
                  <a:srgbClr val="FFC600"/>
                </a:gs>
                <a:gs pos="100000">
                  <a:srgbClr val="E3B400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 txBox="1"/>
            <p:nvPr/>
          </p:nvSpPr>
          <p:spPr>
            <a:xfrm>
              <a:off x="56372" y="3096983"/>
              <a:ext cx="5249087" cy="10420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b="0" i="0" lang="en-US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functions of these ports are defined by writing a control word in the control register. </a:t>
              </a:r>
              <a:endParaRPr/>
            </a:p>
          </p:txBody>
        </p:sp>
      </p:grpSp>
      <p:pic>
        <p:nvPicPr>
          <p:cNvPr descr="Snapshot 2013-02-07 14-59-20.tiff" id="183" name="Google Shape;1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0" y="2209800"/>
            <a:ext cx="2679700" cy="375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"/>
          <p:cNvSpPr txBox="1"/>
          <p:nvPr>
            <p:ph type="title"/>
          </p:nvPr>
        </p:nvSpPr>
        <p:spPr>
          <a:xfrm>
            <a:off x="457200" y="292100"/>
            <a:ext cx="8229600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rPr lang="en-US" sz="4000">
                <a:latin typeface="Tahoma"/>
                <a:ea typeface="Tahoma"/>
                <a:cs typeface="Tahoma"/>
                <a:sym typeface="Tahoma"/>
              </a:rPr>
              <a:t>Function of pins</a:t>
            </a:r>
            <a:endParaRPr/>
          </a:p>
        </p:txBody>
      </p:sp>
      <p:cxnSp>
        <p:nvCxnSpPr>
          <p:cNvPr id="189" name="Google Shape;189;p6"/>
          <p:cNvCxnSpPr/>
          <p:nvPr/>
        </p:nvCxnSpPr>
        <p:spPr>
          <a:xfrm>
            <a:off x="914400" y="2819400"/>
            <a:ext cx="4572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6"/>
          <p:cNvCxnSpPr/>
          <p:nvPr/>
        </p:nvCxnSpPr>
        <p:spPr>
          <a:xfrm>
            <a:off x="914400" y="4191000"/>
            <a:ext cx="6858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6"/>
          <p:cNvCxnSpPr/>
          <p:nvPr/>
        </p:nvCxnSpPr>
        <p:spPr>
          <a:xfrm>
            <a:off x="914400" y="5486400"/>
            <a:ext cx="7620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2" name="Google Shape;192;p6"/>
          <p:cNvGrpSpPr/>
          <p:nvPr/>
        </p:nvGrpSpPr>
        <p:grpSpPr>
          <a:xfrm>
            <a:off x="457200" y="1145213"/>
            <a:ext cx="8229600" cy="5329572"/>
            <a:chOff x="0" y="2213"/>
            <a:chExt cx="8229600" cy="5329572"/>
          </a:xfrm>
        </p:grpSpPr>
        <p:sp>
          <p:nvSpPr>
            <p:cNvPr id="193" name="Google Shape;193;p6"/>
            <p:cNvSpPr/>
            <p:nvPr/>
          </p:nvSpPr>
          <p:spPr>
            <a:xfrm>
              <a:off x="0" y="2213"/>
              <a:ext cx="8229600" cy="1122015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339409" y="254667"/>
              <a:ext cx="617108" cy="61710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1295927" y="2213"/>
              <a:ext cx="6933672" cy="11220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 txBox="1"/>
            <p:nvPr/>
          </p:nvSpPr>
          <p:spPr>
            <a:xfrm>
              <a:off x="1295927" y="2213"/>
              <a:ext cx="6933672" cy="11220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725" lIns="118725" spcFirstLastPara="1" rIns="118725" wrap="square" tIns="118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bus(D</a:t>
              </a:r>
              <a:r>
                <a:rPr b="0" baseline="-2500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-D</a:t>
              </a:r>
              <a:r>
                <a:rPr b="0" baseline="-2500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):These are 8-bit bi-directional buses, connected to 8085 data bus for transferring data.</a:t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0" y="1404732"/>
              <a:ext cx="8229600" cy="1122015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339409" y="1657186"/>
              <a:ext cx="617108" cy="617108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1295927" y="1404732"/>
              <a:ext cx="6933672" cy="11220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 txBox="1"/>
            <p:nvPr/>
          </p:nvSpPr>
          <p:spPr>
            <a:xfrm>
              <a:off x="1295927" y="1404732"/>
              <a:ext cx="6933672" cy="11220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725" lIns="118725" spcFirstLastPara="1" rIns="118725" wrap="square" tIns="118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CS: This is Active Low signal. When it is low, then data is transfer from 8085.</a:t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0" y="2807251"/>
              <a:ext cx="8229600" cy="1122015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339409" y="3059705"/>
              <a:ext cx="617108" cy="617108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1295927" y="2807251"/>
              <a:ext cx="6933672" cy="11220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 txBox="1"/>
            <p:nvPr/>
          </p:nvSpPr>
          <p:spPr>
            <a:xfrm>
              <a:off x="1295927" y="2807251"/>
              <a:ext cx="6933672" cy="11220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725" lIns="118725" spcFirstLastPara="1" rIns="118725" wrap="square" tIns="118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Read: This is Active Low signal, when it is Low read operation will be start.</a:t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0" y="4209770"/>
              <a:ext cx="8229600" cy="1122015"/>
            </a:xfrm>
            <a:prstGeom prst="roundRect">
              <a:avLst>
                <a:gd fmla="val 10000" name="adj"/>
              </a:avLst>
            </a:prstGeom>
            <a:solidFill>
              <a:srgbClr val="CCD3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339409" y="4462224"/>
              <a:ext cx="617108" cy="617108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1295927" y="4209770"/>
              <a:ext cx="6933672" cy="11220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 txBox="1"/>
            <p:nvPr/>
          </p:nvSpPr>
          <p:spPr>
            <a:xfrm>
              <a:off x="1295927" y="4209770"/>
              <a:ext cx="6933672" cy="11220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725" lIns="118725" spcFirstLastPara="1" rIns="118725" wrap="square" tIns="118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Write: This is Active Low signal, when it is Low Write operation will be start.</a:t>
              </a:r>
              <a:endParaRPr/>
            </a:p>
          </p:txBody>
        </p:sp>
      </p:grpSp>
      <p:sp>
        <p:nvSpPr>
          <p:cNvPr id="209" name="Google Shape;209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 April 21, 2022</a:t>
            </a:r>
            <a:endParaRPr/>
          </a:p>
        </p:txBody>
      </p:sp>
      <p:sp>
        <p:nvSpPr>
          <p:cNvPr id="210" name="Google Shape;210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8255 Programable Interface</a:t>
            </a:r>
            <a:endParaRPr/>
          </a:p>
        </p:txBody>
      </p:sp>
      <p:sp>
        <p:nvSpPr>
          <p:cNvPr id="211" name="Google Shape;211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7"/>
          <p:cNvSpPr txBox="1"/>
          <p:nvPr>
            <p:ph type="title"/>
          </p:nvPr>
        </p:nvSpPr>
        <p:spPr>
          <a:xfrm>
            <a:off x="473202" y="640080"/>
            <a:ext cx="3614166" cy="14813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Tahoma"/>
              <a:buNone/>
            </a:pPr>
            <a:r>
              <a:rPr lang="en-US" sz="4700">
                <a:latin typeface="Tahoma"/>
                <a:ea typeface="Tahoma"/>
                <a:cs typeface="Tahoma"/>
                <a:sym typeface="Tahoma"/>
              </a:rPr>
              <a:t>Function of pins:</a:t>
            </a:r>
            <a:endParaRPr/>
          </a:p>
        </p:txBody>
      </p:sp>
      <p:sp>
        <p:nvSpPr>
          <p:cNvPr id="218" name="Google Shape;218;p7"/>
          <p:cNvSpPr/>
          <p:nvPr/>
        </p:nvSpPr>
        <p:spPr>
          <a:xfrm>
            <a:off x="482458" y="2372868"/>
            <a:ext cx="2441321" cy="18288"/>
          </a:xfrm>
          <a:custGeom>
            <a:rect b="b" l="l" r="r" t="t"/>
            <a:pathLst>
              <a:path extrusionOk="0" fill="none" h="18288" w="2441321">
                <a:moveTo>
                  <a:pt x="0" y="0"/>
                </a:moveTo>
                <a:cubicBezTo>
                  <a:pt x="280302" y="-6619"/>
                  <a:pt x="363201" y="4913"/>
                  <a:pt x="585917" y="0"/>
                </a:cubicBezTo>
                <a:cubicBezTo>
                  <a:pt x="832357" y="-10107"/>
                  <a:pt x="996738" y="-34312"/>
                  <a:pt x="1196247" y="0"/>
                </a:cubicBezTo>
                <a:cubicBezTo>
                  <a:pt x="1357180" y="16623"/>
                  <a:pt x="1575042" y="-11041"/>
                  <a:pt x="1806578" y="0"/>
                </a:cubicBezTo>
                <a:cubicBezTo>
                  <a:pt x="2016334" y="246"/>
                  <a:pt x="2239353" y="-8732"/>
                  <a:pt x="2441321" y="0"/>
                </a:cubicBezTo>
                <a:cubicBezTo>
                  <a:pt x="2441188" y="8366"/>
                  <a:pt x="2440365" y="10017"/>
                  <a:pt x="2441321" y="18288"/>
                </a:cubicBezTo>
                <a:cubicBezTo>
                  <a:pt x="2159375" y="49009"/>
                  <a:pt x="2054495" y="45666"/>
                  <a:pt x="1830991" y="18288"/>
                </a:cubicBezTo>
                <a:cubicBezTo>
                  <a:pt x="1615846" y="7509"/>
                  <a:pt x="1521674" y="-5422"/>
                  <a:pt x="1269487" y="18288"/>
                </a:cubicBezTo>
                <a:cubicBezTo>
                  <a:pt x="1019660" y="53960"/>
                  <a:pt x="886911" y="42351"/>
                  <a:pt x="707983" y="18288"/>
                </a:cubicBezTo>
                <a:cubicBezTo>
                  <a:pt x="523434" y="27321"/>
                  <a:pt x="307885" y="34316"/>
                  <a:pt x="0" y="18288"/>
                </a:cubicBezTo>
                <a:cubicBezTo>
                  <a:pt x="-595" y="11182"/>
                  <a:pt x="-5" y="6307"/>
                  <a:pt x="0" y="0"/>
                </a:cubicBezTo>
                <a:close/>
              </a:path>
              <a:path extrusionOk="0" h="18288" w="2441321">
                <a:moveTo>
                  <a:pt x="0" y="0"/>
                </a:moveTo>
                <a:cubicBezTo>
                  <a:pt x="212126" y="-10265"/>
                  <a:pt x="442910" y="-11728"/>
                  <a:pt x="585917" y="0"/>
                </a:cubicBezTo>
                <a:cubicBezTo>
                  <a:pt x="724579" y="21751"/>
                  <a:pt x="879365" y="-33198"/>
                  <a:pt x="1123008" y="0"/>
                </a:cubicBezTo>
                <a:cubicBezTo>
                  <a:pt x="1377247" y="11220"/>
                  <a:pt x="1597861" y="-34280"/>
                  <a:pt x="1782164" y="0"/>
                </a:cubicBezTo>
                <a:cubicBezTo>
                  <a:pt x="1975975" y="-3055"/>
                  <a:pt x="2116392" y="-15531"/>
                  <a:pt x="2441321" y="0"/>
                </a:cubicBezTo>
                <a:cubicBezTo>
                  <a:pt x="2441666" y="6144"/>
                  <a:pt x="2441358" y="10525"/>
                  <a:pt x="2441321" y="18288"/>
                </a:cubicBezTo>
                <a:cubicBezTo>
                  <a:pt x="2180658" y="18322"/>
                  <a:pt x="2084222" y="5934"/>
                  <a:pt x="1879817" y="18288"/>
                </a:cubicBezTo>
                <a:cubicBezTo>
                  <a:pt x="1668182" y="16222"/>
                  <a:pt x="1551159" y="-6477"/>
                  <a:pt x="1318313" y="18288"/>
                </a:cubicBezTo>
                <a:cubicBezTo>
                  <a:pt x="1059871" y="56395"/>
                  <a:pt x="901959" y="23831"/>
                  <a:pt x="659157" y="18288"/>
                </a:cubicBezTo>
                <a:cubicBezTo>
                  <a:pt x="444692" y="28483"/>
                  <a:pt x="245032" y="39882"/>
                  <a:pt x="0" y="18288"/>
                </a:cubicBezTo>
                <a:cubicBezTo>
                  <a:pt x="-11" y="10485"/>
                  <a:pt x="-221" y="3288"/>
                  <a:pt x="0" y="0"/>
                </a:cubicBezTo>
                <a:close/>
              </a:path>
              <a:path extrusionOk="0" fill="none" h="18288" w="2441321">
                <a:moveTo>
                  <a:pt x="0" y="0"/>
                </a:moveTo>
                <a:cubicBezTo>
                  <a:pt x="265389" y="-22361"/>
                  <a:pt x="344845" y="-65"/>
                  <a:pt x="585917" y="0"/>
                </a:cubicBezTo>
                <a:cubicBezTo>
                  <a:pt x="858472" y="13102"/>
                  <a:pt x="949265" y="-8078"/>
                  <a:pt x="1196247" y="0"/>
                </a:cubicBezTo>
                <a:cubicBezTo>
                  <a:pt x="1379248" y="30707"/>
                  <a:pt x="1585336" y="24963"/>
                  <a:pt x="1806578" y="0"/>
                </a:cubicBezTo>
                <a:cubicBezTo>
                  <a:pt x="1986731" y="-19207"/>
                  <a:pt x="2264933" y="16601"/>
                  <a:pt x="2441321" y="0"/>
                </a:cubicBezTo>
                <a:cubicBezTo>
                  <a:pt x="2441440" y="8687"/>
                  <a:pt x="2440452" y="9944"/>
                  <a:pt x="2441321" y="18288"/>
                </a:cubicBezTo>
                <a:cubicBezTo>
                  <a:pt x="2149099" y="27348"/>
                  <a:pt x="2027305" y="56470"/>
                  <a:pt x="1830991" y="18288"/>
                </a:cubicBezTo>
                <a:cubicBezTo>
                  <a:pt x="1614571" y="-18764"/>
                  <a:pt x="1500998" y="10727"/>
                  <a:pt x="1269487" y="18288"/>
                </a:cubicBezTo>
                <a:cubicBezTo>
                  <a:pt x="1042399" y="37834"/>
                  <a:pt x="927922" y="45822"/>
                  <a:pt x="707983" y="18288"/>
                </a:cubicBezTo>
                <a:cubicBezTo>
                  <a:pt x="502575" y="-5380"/>
                  <a:pt x="350393" y="34499"/>
                  <a:pt x="0" y="18288"/>
                </a:cubicBezTo>
                <a:cubicBezTo>
                  <a:pt x="-394" y="12154"/>
                  <a:pt x="907" y="668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7"/>
          <p:cNvSpPr txBox="1"/>
          <p:nvPr>
            <p:ph idx="1" type="body"/>
          </p:nvPr>
        </p:nvSpPr>
        <p:spPr>
          <a:xfrm>
            <a:off x="473202" y="2660904"/>
            <a:ext cx="3614166" cy="3547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Address (A</a:t>
            </a:r>
            <a:r>
              <a:rPr baseline="-25000" lang="en-US" sz="1900"/>
              <a:t>0</a:t>
            </a:r>
            <a:r>
              <a:rPr lang="en-US" sz="1900"/>
              <a:t>-A</a:t>
            </a:r>
            <a:r>
              <a:rPr baseline="-25000" lang="en-US" sz="1900"/>
              <a:t>1</a:t>
            </a:r>
            <a:r>
              <a:rPr lang="en-US" sz="1900"/>
              <a:t>):This is used to select the ports. like this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r>
              <a:t/>
            </a:r>
            <a:endParaRPr sz="1900"/>
          </a:p>
        </p:txBody>
      </p:sp>
      <p:graphicFrame>
        <p:nvGraphicFramePr>
          <p:cNvPr id="220" name="Google Shape;220;p7"/>
          <p:cNvGraphicFramePr/>
          <p:nvPr/>
        </p:nvGraphicFramePr>
        <p:xfrm>
          <a:off x="3886200" y="26585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{E62FC990-1CD4-4B89-AFE2-51226978C6BE}</a:tableStyleId>
              </a:tblPr>
              <a:tblGrid>
                <a:gridCol w="1281050"/>
                <a:gridCol w="1281050"/>
                <a:gridCol w="2314675"/>
              </a:tblGrid>
              <a:tr h="6583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600"/>
                        <a:buFont typeface="Verdana"/>
                        <a:buNone/>
                      </a:pPr>
                      <a:r>
                        <a:rPr b="1" i="0" lang="en-US" sz="3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A1</a:t>
                      </a:r>
                      <a:endParaRPr b="1" i="0" sz="3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76675" marB="76675" marR="153375" marL="153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600"/>
                        <a:buFont typeface="Verdana"/>
                        <a:buNone/>
                      </a:pPr>
                      <a:r>
                        <a:rPr b="1" i="0" lang="en-US" sz="3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A0</a:t>
                      </a:r>
                      <a:endParaRPr b="1" i="0" sz="3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76675" marB="76675" marR="153375" marL="153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600"/>
                        <a:buFont typeface="Verdana"/>
                        <a:buNone/>
                      </a:pPr>
                      <a:r>
                        <a:rPr b="1" i="0" lang="en-US" sz="3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Select</a:t>
                      </a:r>
                      <a:endParaRPr b="1" i="0" sz="3000" u="none" cap="none" strike="noStrike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76675" marB="76675" marR="153375" marL="153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6186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240"/>
                        <a:buFont typeface="Verdana"/>
                        <a:buNone/>
                      </a:pPr>
                      <a:r>
                        <a:rPr b="1" i="0" lang="en-US" sz="2700" u="none" cap="none" strike="noStrike">
                          <a:solidFill>
                            <a:schemeClr val="accen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b="1" i="0" sz="2700" u="none" cap="none" strike="noStrike">
                        <a:solidFill>
                          <a:schemeClr val="accen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76675" marB="76675" marR="153375" marL="153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240"/>
                        <a:buFont typeface="Verdana"/>
                        <a:buNone/>
                      </a:pPr>
                      <a:r>
                        <a:rPr b="1" i="0" lang="en-US" sz="2700" u="none" cap="none" strike="noStrike">
                          <a:solidFill>
                            <a:schemeClr val="accen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b="1" i="0" sz="2700" u="none" cap="none" strike="noStrike">
                        <a:solidFill>
                          <a:schemeClr val="accen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76675" marB="76675" marR="153375" marL="153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240"/>
                        <a:buFont typeface="Verdana"/>
                        <a:buNone/>
                      </a:pPr>
                      <a:r>
                        <a:rPr b="1" i="0" lang="en-US" sz="2700" u="none" cap="none" strike="noStrike">
                          <a:solidFill>
                            <a:schemeClr val="accen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</a:t>
                      </a:r>
                      <a:endParaRPr b="1" i="0" sz="2700" u="none" cap="none" strike="noStrike">
                        <a:solidFill>
                          <a:schemeClr val="accen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76675" marB="76675" marR="153375" marL="153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6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240"/>
                        <a:buFont typeface="Verdana"/>
                        <a:buNone/>
                      </a:pPr>
                      <a:r>
                        <a:rPr b="1" i="0" lang="en-US" sz="2700" u="none" cap="none" strike="noStrike">
                          <a:solidFill>
                            <a:schemeClr val="accen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b="1" i="0" sz="2700" u="none" cap="none" strike="noStrike">
                        <a:solidFill>
                          <a:schemeClr val="accen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76675" marB="76675" marR="153375" marL="153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240"/>
                        <a:buFont typeface="Verdana"/>
                        <a:buNone/>
                      </a:pPr>
                      <a:r>
                        <a:rPr b="1" i="0" lang="en-US" sz="2700" u="none" cap="none" strike="noStrike">
                          <a:solidFill>
                            <a:schemeClr val="accen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b="1" i="0" sz="2700" u="none" cap="none" strike="noStrike">
                        <a:solidFill>
                          <a:schemeClr val="accen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76675" marB="76675" marR="153375" marL="153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240"/>
                        <a:buFont typeface="Verdana"/>
                        <a:buNone/>
                      </a:pPr>
                      <a:r>
                        <a:rPr b="1" i="0" lang="en-US" sz="2700" u="none" cap="none" strike="noStrike">
                          <a:solidFill>
                            <a:schemeClr val="accen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PB</a:t>
                      </a:r>
                      <a:endParaRPr b="1" i="0" sz="2700" u="none" cap="none" strike="noStrike">
                        <a:solidFill>
                          <a:schemeClr val="accen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76675" marB="76675" marR="153375" marL="153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86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240"/>
                        <a:buFont typeface="Verdana"/>
                        <a:buNone/>
                      </a:pPr>
                      <a:r>
                        <a:rPr b="1" i="0" lang="en-US" sz="2700" u="none" cap="none" strike="noStrike">
                          <a:solidFill>
                            <a:schemeClr val="accen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b="1" i="0" sz="2700" u="none" cap="none" strike="noStrike">
                        <a:solidFill>
                          <a:schemeClr val="accen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76675" marB="76675" marR="153375" marL="153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240"/>
                        <a:buFont typeface="Verdana"/>
                        <a:buNone/>
                      </a:pPr>
                      <a:r>
                        <a:rPr b="1" i="0" lang="en-US" sz="2700" u="none" cap="none" strike="noStrike">
                          <a:solidFill>
                            <a:schemeClr val="accen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0</a:t>
                      </a:r>
                      <a:endParaRPr b="1" i="0" sz="2700" u="none" cap="none" strike="noStrike">
                        <a:solidFill>
                          <a:schemeClr val="accen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76675" marB="76675" marR="153375" marL="153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240"/>
                        <a:buFont typeface="Verdana"/>
                        <a:buNone/>
                      </a:pPr>
                      <a:r>
                        <a:rPr b="1" i="0" lang="en-US" sz="2700" u="none" cap="none" strike="noStrike">
                          <a:solidFill>
                            <a:schemeClr val="accen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PC</a:t>
                      </a:r>
                      <a:endParaRPr b="1" i="0" sz="2700" u="none" cap="none" strike="noStrike">
                        <a:solidFill>
                          <a:schemeClr val="accen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76675" marB="76675" marR="153375" marL="153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3610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240"/>
                        <a:buFont typeface="Verdana"/>
                        <a:buNone/>
                      </a:pPr>
                      <a:r>
                        <a:rPr b="1" i="0" lang="en-US" sz="2700" u="none" cap="none" strike="noStrike">
                          <a:solidFill>
                            <a:schemeClr val="accen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b="1" i="0" sz="2700" u="none" cap="none" strike="noStrike">
                        <a:solidFill>
                          <a:schemeClr val="accen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76675" marB="76675" marR="153375" marL="153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240"/>
                        <a:buFont typeface="Verdana"/>
                        <a:buNone/>
                      </a:pPr>
                      <a:r>
                        <a:rPr b="1" i="0" lang="en-US" sz="2700" u="none" cap="none" strike="noStrike">
                          <a:solidFill>
                            <a:schemeClr val="accen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</a:t>
                      </a:r>
                      <a:endParaRPr b="1" i="0" sz="2700" u="none" cap="none" strike="noStrike">
                        <a:solidFill>
                          <a:schemeClr val="accen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76675" marB="76675" marR="153375" marL="153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3240"/>
                        <a:buFont typeface="Verdana"/>
                        <a:buNone/>
                      </a:pPr>
                      <a:r>
                        <a:rPr b="1" i="0" lang="en-US" sz="2700" u="none" cap="none" strike="noStrike">
                          <a:solidFill>
                            <a:schemeClr val="accen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Control reg.</a:t>
                      </a:r>
                      <a:endParaRPr b="1" i="0" sz="2700" u="none" cap="none" strike="noStrike">
                        <a:solidFill>
                          <a:schemeClr val="accent1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76675" marB="76675" marR="153375" marL="153375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1" name="Google Shape;221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 April 21, 2022</a:t>
            </a:r>
            <a:endParaRPr/>
          </a:p>
        </p:txBody>
      </p:sp>
      <p:sp>
        <p:nvSpPr>
          <p:cNvPr id="222" name="Google Shape;222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8255 Programable Interface</a:t>
            </a:r>
            <a:endParaRPr/>
          </a:p>
        </p:txBody>
      </p:sp>
      <p:sp>
        <p:nvSpPr>
          <p:cNvPr id="223" name="Google Shape;223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"/>
          <p:cNvSpPr/>
          <p:nvPr/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Tahoma"/>
              <a:buNone/>
            </a:pPr>
            <a:r>
              <a:rPr lang="en-US" sz="4700">
                <a:latin typeface="Tahoma"/>
                <a:ea typeface="Tahoma"/>
                <a:cs typeface="Tahoma"/>
                <a:sym typeface="Tahoma"/>
              </a:rPr>
              <a:t>Function of pins:</a:t>
            </a:r>
            <a:endParaRPr/>
          </a:p>
        </p:txBody>
      </p:sp>
      <p:sp>
        <p:nvSpPr>
          <p:cNvPr id="230" name="Google Shape;230;p8"/>
          <p:cNvSpPr/>
          <p:nvPr/>
        </p:nvSpPr>
        <p:spPr>
          <a:xfrm>
            <a:off x="501777" y="1677373"/>
            <a:ext cx="8140446" cy="18288"/>
          </a:xfrm>
          <a:custGeom>
            <a:rect b="b" l="l" r="r" t="t"/>
            <a:pathLst>
              <a:path extrusionOk="0" fill="none" h="18288" w="8140446">
                <a:moveTo>
                  <a:pt x="0" y="0"/>
                </a:moveTo>
                <a:cubicBezTo>
                  <a:pt x="87427" y="6231"/>
                  <a:pt x="309612" y="-26324"/>
                  <a:pt x="434157" y="0"/>
                </a:cubicBezTo>
                <a:cubicBezTo>
                  <a:pt x="536972" y="29330"/>
                  <a:pt x="959392" y="28619"/>
                  <a:pt x="1193932" y="0"/>
                </a:cubicBezTo>
                <a:cubicBezTo>
                  <a:pt x="1446097" y="13819"/>
                  <a:pt x="1471680" y="7203"/>
                  <a:pt x="1628089" y="0"/>
                </a:cubicBezTo>
                <a:cubicBezTo>
                  <a:pt x="1817415" y="4047"/>
                  <a:pt x="1949536" y="-59324"/>
                  <a:pt x="2225055" y="0"/>
                </a:cubicBezTo>
                <a:cubicBezTo>
                  <a:pt x="2520490" y="18365"/>
                  <a:pt x="2717469" y="18707"/>
                  <a:pt x="3066235" y="0"/>
                </a:cubicBezTo>
                <a:cubicBezTo>
                  <a:pt x="3437075" y="3751"/>
                  <a:pt x="3408347" y="31644"/>
                  <a:pt x="3744605" y="0"/>
                </a:cubicBezTo>
                <a:cubicBezTo>
                  <a:pt x="4097249" y="-11527"/>
                  <a:pt x="4249699" y="-32555"/>
                  <a:pt x="4504380" y="0"/>
                </a:cubicBezTo>
                <a:cubicBezTo>
                  <a:pt x="4737570" y="17980"/>
                  <a:pt x="4877497" y="1006"/>
                  <a:pt x="5101346" y="0"/>
                </a:cubicBezTo>
                <a:cubicBezTo>
                  <a:pt x="5359305" y="-15330"/>
                  <a:pt x="5447195" y="7257"/>
                  <a:pt x="5779717" y="0"/>
                </a:cubicBezTo>
                <a:cubicBezTo>
                  <a:pt x="6090019" y="-17621"/>
                  <a:pt x="6273151" y="4279"/>
                  <a:pt x="6620896" y="0"/>
                </a:cubicBezTo>
                <a:cubicBezTo>
                  <a:pt x="6968586" y="34056"/>
                  <a:pt x="6990073" y="23587"/>
                  <a:pt x="7136458" y="0"/>
                </a:cubicBezTo>
                <a:cubicBezTo>
                  <a:pt x="7320575" y="20480"/>
                  <a:pt x="7847401" y="-6173"/>
                  <a:pt x="8140446" y="0"/>
                </a:cubicBezTo>
                <a:cubicBezTo>
                  <a:pt x="8139878" y="7862"/>
                  <a:pt x="8140227" y="13269"/>
                  <a:pt x="8140446" y="18288"/>
                </a:cubicBezTo>
                <a:cubicBezTo>
                  <a:pt x="7908069" y="-20636"/>
                  <a:pt x="7683037" y="21977"/>
                  <a:pt x="7543480" y="18288"/>
                </a:cubicBezTo>
                <a:cubicBezTo>
                  <a:pt x="7393752" y="10050"/>
                  <a:pt x="7221032" y="-3229"/>
                  <a:pt x="7109323" y="18288"/>
                </a:cubicBezTo>
                <a:cubicBezTo>
                  <a:pt x="7015297" y="22483"/>
                  <a:pt x="6599332" y="40899"/>
                  <a:pt x="6430952" y="18288"/>
                </a:cubicBezTo>
                <a:cubicBezTo>
                  <a:pt x="6292915" y="-34150"/>
                  <a:pt x="6142305" y="21507"/>
                  <a:pt x="5915391" y="18288"/>
                </a:cubicBezTo>
                <a:cubicBezTo>
                  <a:pt x="5682725" y="47843"/>
                  <a:pt x="5440566" y="31420"/>
                  <a:pt x="5237020" y="18288"/>
                </a:cubicBezTo>
                <a:cubicBezTo>
                  <a:pt x="5046456" y="10577"/>
                  <a:pt x="4706449" y="51976"/>
                  <a:pt x="4558650" y="18288"/>
                </a:cubicBezTo>
                <a:cubicBezTo>
                  <a:pt x="4361396" y="-987"/>
                  <a:pt x="4145362" y="-22303"/>
                  <a:pt x="3880279" y="18288"/>
                </a:cubicBezTo>
                <a:cubicBezTo>
                  <a:pt x="3610716" y="25411"/>
                  <a:pt x="3472690" y="4008"/>
                  <a:pt x="3201909" y="18288"/>
                </a:cubicBezTo>
                <a:cubicBezTo>
                  <a:pt x="2913595" y="35097"/>
                  <a:pt x="2753317" y="-1149"/>
                  <a:pt x="2604943" y="18288"/>
                </a:cubicBezTo>
                <a:cubicBezTo>
                  <a:pt x="2450130" y="36989"/>
                  <a:pt x="1974183" y="40159"/>
                  <a:pt x="1845168" y="18288"/>
                </a:cubicBezTo>
                <a:cubicBezTo>
                  <a:pt x="1677929" y="220"/>
                  <a:pt x="1378098" y="-772"/>
                  <a:pt x="1166797" y="18288"/>
                </a:cubicBezTo>
                <a:cubicBezTo>
                  <a:pt x="921150" y="53277"/>
                  <a:pt x="327457" y="47297"/>
                  <a:pt x="0" y="18288"/>
                </a:cubicBezTo>
                <a:cubicBezTo>
                  <a:pt x="-589" y="13471"/>
                  <a:pt x="-474" y="7409"/>
                  <a:pt x="0" y="0"/>
                </a:cubicBezTo>
                <a:close/>
              </a:path>
              <a:path extrusionOk="0" h="18288" w="8140446">
                <a:moveTo>
                  <a:pt x="0" y="0"/>
                </a:moveTo>
                <a:cubicBezTo>
                  <a:pt x="136968" y="-25482"/>
                  <a:pt x="379786" y="11224"/>
                  <a:pt x="596966" y="0"/>
                </a:cubicBezTo>
                <a:cubicBezTo>
                  <a:pt x="815878" y="-21223"/>
                  <a:pt x="832062" y="11868"/>
                  <a:pt x="1031123" y="0"/>
                </a:cubicBezTo>
                <a:cubicBezTo>
                  <a:pt x="1256800" y="-30738"/>
                  <a:pt x="1658090" y="-20345"/>
                  <a:pt x="1872303" y="0"/>
                </a:cubicBezTo>
                <a:cubicBezTo>
                  <a:pt x="2115604" y="28431"/>
                  <a:pt x="2277865" y="-40642"/>
                  <a:pt x="2469269" y="0"/>
                </a:cubicBezTo>
                <a:cubicBezTo>
                  <a:pt x="2679731" y="25919"/>
                  <a:pt x="2788602" y="-6498"/>
                  <a:pt x="3066235" y="0"/>
                </a:cubicBezTo>
                <a:cubicBezTo>
                  <a:pt x="3325663" y="-14487"/>
                  <a:pt x="3706561" y="67517"/>
                  <a:pt x="3907414" y="0"/>
                </a:cubicBezTo>
                <a:cubicBezTo>
                  <a:pt x="4127229" y="-37113"/>
                  <a:pt x="4179037" y="-8167"/>
                  <a:pt x="4422976" y="0"/>
                </a:cubicBezTo>
                <a:cubicBezTo>
                  <a:pt x="4683575" y="-28486"/>
                  <a:pt x="5055803" y="-13799"/>
                  <a:pt x="5264155" y="0"/>
                </a:cubicBezTo>
                <a:cubicBezTo>
                  <a:pt x="5513566" y="14315"/>
                  <a:pt x="5735215" y="2768"/>
                  <a:pt x="6105335" y="0"/>
                </a:cubicBezTo>
                <a:cubicBezTo>
                  <a:pt x="6510913" y="-12587"/>
                  <a:pt x="6456171" y="3247"/>
                  <a:pt x="6783705" y="0"/>
                </a:cubicBezTo>
                <a:cubicBezTo>
                  <a:pt x="7057099" y="-15461"/>
                  <a:pt x="7592067" y="5384"/>
                  <a:pt x="8140446" y="0"/>
                </a:cubicBezTo>
                <a:cubicBezTo>
                  <a:pt x="8140452" y="8597"/>
                  <a:pt x="8141122" y="9732"/>
                  <a:pt x="8140446" y="18288"/>
                </a:cubicBezTo>
                <a:cubicBezTo>
                  <a:pt x="7961834" y="8406"/>
                  <a:pt x="7874097" y="10350"/>
                  <a:pt x="7706289" y="18288"/>
                </a:cubicBezTo>
                <a:cubicBezTo>
                  <a:pt x="7582508" y="-14920"/>
                  <a:pt x="7179551" y="-33111"/>
                  <a:pt x="6865109" y="18288"/>
                </a:cubicBezTo>
                <a:cubicBezTo>
                  <a:pt x="6583382" y="24117"/>
                  <a:pt x="6525821" y="36696"/>
                  <a:pt x="6349548" y="18288"/>
                </a:cubicBezTo>
                <a:cubicBezTo>
                  <a:pt x="6209953" y="10881"/>
                  <a:pt x="5959707" y="-47828"/>
                  <a:pt x="5671177" y="18288"/>
                </a:cubicBezTo>
                <a:cubicBezTo>
                  <a:pt x="5387744" y="29809"/>
                  <a:pt x="5228514" y="101507"/>
                  <a:pt x="4829998" y="18288"/>
                </a:cubicBezTo>
                <a:cubicBezTo>
                  <a:pt x="4415646" y="-28596"/>
                  <a:pt x="4343809" y="28954"/>
                  <a:pt x="4151627" y="18288"/>
                </a:cubicBezTo>
                <a:cubicBezTo>
                  <a:pt x="3950673" y="-9796"/>
                  <a:pt x="3879947" y="41143"/>
                  <a:pt x="3717470" y="18288"/>
                </a:cubicBezTo>
                <a:cubicBezTo>
                  <a:pt x="3558660" y="10110"/>
                  <a:pt x="3468854" y="29375"/>
                  <a:pt x="3201909" y="18288"/>
                </a:cubicBezTo>
                <a:cubicBezTo>
                  <a:pt x="2965673" y="10505"/>
                  <a:pt x="2568327" y="22116"/>
                  <a:pt x="2360729" y="18288"/>
                </a:cubicBezTo>
                <a:cubicBezTo>
                  <a:pt x="2171885" y="49144"/>
                  <a:pt x="1923258" y="16020"/>
                  <a:pt x="1682359" y="18288"/>
                </a:cubicBezTo>
                <a:cubicBezTo>
                  <a:pt x="1430698" y="-2378"/>
                  <a:pt x="1324229" y="-1751"/>
                  <a:pt x="1166797" y="18288"/>
                </a:cubicBezTo>
                <a:cubicBezTo>
                  <a:pt x="1001390" y="41795"/>
                  <a:pt x="324313" y="57964"/>
                  <a:pt x="0" y="18288"/>
                </a:cubicBezTo>
                <a:cubicBezTo>
                  <a:pt x="285" y="13135"/>
                  <a:pt x="532" y="5956"/>
                  <a:pt x="0" y="0"/>
                </a:cubicBezTo>
                <a:close/>
              </a:path>
              <a:path extrusionOk="0" fill="none" h="18288" w="8140446">
                <a:moveTo>
                  <a:pt x="0" y="0"/>
                </a:moveTo>
                <a:cubicBezTo>
                  <a:pt x="69532" y="-6557"/>
                  <a:pt x="264219" y="3919"/>
                  <a:pt x="434157" y="0"/>
                </a:cubicBezTo>
                <a:cubicBezTo>
                  <a:pt x="600013" y="9090"/>
                  <a:pt x="921449" y="-13478"/>
                  <a:pt x="1193932" y="0"/>
                </a:cubicBezTo>
                <a:cubicBezTo>
                  <a:pt x="1443592" y="14844"/>
                  <a:pt x="1471188" y="10722"/>
                  <a:pt x="1628089" y="0"/>
                </a:cubicBezTo>
                <a:cubicBezTo>
                  <a:pt x="1750006" y="-24149"/>
                  <a:pt x="1967480" y="-14904"/>
                  <a:pt x="2225055" y="0"/>
                </a:cubicBezTo>
                <a:cubicBezTo>
                  <a:pt x="2503918" y="19247"/>
                  <a:pt x="2709263" y="-16351"/>
                  <a:pt x="3066235" y="0"/>
                </a:cubicBezTo>
                <a:cubicBezTo>
                  <a:pt x="3429723" y="-1627"/>
                  <a:pt x="3399401" y="30976"/>
                  <a:pt x="3744605" y="0"/>
                </a:cubicBezTo>
                <a:cubicBezTo>
                  <a:pt x="4081920" y="-40602"/>
                  <a:pt x="4258272" y="-2441"/>
                  <a:pt x="4504380" y="0"/>
                </a:cubicBezTo>
                <a:cubicBezTo>
                  <a:pt x="4760039" y="21121"/>
                  <a:pt x="4866555" y="-1351"/>
                  <a:pt x="5101346" y="0"/>
                </a:cubicBezTo>
                <a:cubicBezTo>
                  <a:pt x="5336279" y="1859"/>
                  <a:pt x="5465100" y="30801"/>
                  <a:pt x="5779717" y="0"/>
                </a:cubicBezTo>
                <a:cubicBezTo>
                  <a:pt x="6117018" y="-2879"/>
                  <a:pt x="6273497" y="-5002"/>
                  <a:pt x="6620896" y="0"/>
                </a:cubicBezTo>
                <a:cubicBezTo>
                  <a:pt x="6972306" y="38666"/>
                  <a:pt x="6992056" y="28334"/>
                  <a:pt x="7136458" y="0"/>
                </a:cubicBezTo>
                <a:cubicBezTo>
                  <a:pt x="7325567" y="-61201"/>
                  <a:pt x="7766555" y="-88399"/>
                  <a:pt x="8140446" y="0"/>
                </a:cubicBezTo>
                <a:cubicBezTo>
                  <a:pt x="8140031" y="7748"/>
                  <a:pt x="8139515" y="13015"/>
                  <a:pt x="8140446" y="18288"/>
                </a:cubicBezTo>
                <a:cubicBezTo>
                  <a:pt x="7892673" y="-4012"/>
                  <a:pt x="7668025" y="650"/>
                  <a:pt x="7543480" y="18288"/>
                </a:cubicBezTo>
                <a:cubicBezTo>
                  <a:pt x="7406710" y="-3467"/>
                  <a:pt x="7207646" y="8893"/>
                  <a:pt x="7109323" y="18288"/>
                </a:cubicBezTo>
                <a:cubicBezTo>
                  <a:pt x="6993037" y="49011"/>
                  <a:pt x="6598723" y="59405"/>
                  <a:pt x="6430952" y="18288"/>
                </a:cubicBezTo>
                <a:cubicBezTo>
                  <a:pt x="6284771" y="15315"/>
                  <a:pt x="6162730" y="20350"/>
                  <a:pt x="5915391" y="18288"/>
                </a:cubicBezTo>
                <a:cubicBezTo>
                  <a:pt x="5684668" y="13603"/>
                  <a:pt x="5422852" y="53618"/>
                  <a:pt x="5237020" y="18288"/>
                </a:cubicBezTo>
                <a:cubicBezTo>
                  <a:pt x="5035482" y="26296"/>
                  <a:pt x="4719808" y="55145"/>
                  <a:pt x="4558650" y="18288"/>
                </a:cubicBezTo>
                <a:cubicBezTo>
                  <a:pt x="4375169" y="-35587"/>
                  <a:pt x="4137553" y="12086"/>
                  <a:pt x="3880279" y="18288"/>
                </a:cubicBezTo>
                <a:cubicBezTo>
                  <a:pt x="3624533" y="32648"/>
                  <a:pt x="3467387" y="6480"/>
                  <a:pt x="3201909" y="18288"/>
                </a:cubicBezTo>
                <a:cubicBezTo>
                  <a:pt x="2918126" y="73342"/>
                  <a:pt x="2717830" y="-17156"/>
                  <a:pt x="2604943" y="18288"/>
                </a:cubicBezTo>
                <a:cubicBezTo>
                  <a:pt x="2496133" y="44525"/>
                  <a:pt x="2003915" y="18254"/>
                  <a:pt x="1845168" y="18288"/>
                </a:cubicBezTo>
                <a:cubicBezTo>
                  <a:pt x="1694518" y="14989"/>
                  <a:pt x="1344959" y="44188"/>
                  <a:pt x="1166797" y="18288"/>
                </a:cubicBezTo>
                <a:cubicBezTo>
                  <a:pt x="935925" y="69451"/>
                  <a:pt x="319712" y="-63972"/>
                  <a:pt x="0" y="18288"/>
                </a:cubicBezTo>
                <a:cubicBezTo>
                  <a:pt x="1307" y="12414"/>
                  <a:pt x="-32" y="57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12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8"/>
          <p:cNvSpPr txBox="1"/>
          <p:nvPr>
            <p:ph idx="1" type="body"/>
          </p:nvPr>
        </p:nvSpPr>
        <p:spPr>
          <a:xfrm>
            <a:off x="382279" y="1905000"/>
            <a:ext cx="8140445" cy="425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RESET: This is used to reset the device. That means clear control registers.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PA0-PA7:It is the 8-bit bi-directional I/O pins used to send the data to peripheral or to receive the data from peripheral.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PB0-PB7:Similar to PA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PC0-PC7:This is also 8-bit bidirectional I/O pins. These lines are divided into two groups.</a:t>
            </a:r>
            <a:endParaRPr/>
          </a:p>
          <a:p>
            <a:pPr indent="-342900" lvl="1" marL="7429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PC0 to PC3(Lower Groups)</a:t>
            </a:r>
            <a:endParaRPr/>
          </a:p>
          <a:p>
            <a:pPr indent="-342900" lvl="1" marL="7429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PC4 to PC7 (Higher groups)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   These two groups working in separately using 4 data’s.</a:t>
            </a:r>
            <a:endParaRPr/>
          </a:p>
        </p:txBody>
      </p:sp>
      <p:sp>
        <p:nvSpPr>
          <p:cNvPr id="232" name="Google Shape;232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 April 21, 2022</a:t>
            </a:r>
            <a:endParaRPr/>
          </a:p>
        </p:txBody>
      </p:sp>
      <p:sp>
        <p:nvSpPr>
          <p:cNvPr id="233" name="Google Shape;233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8255 Programable Interface</a:t>
            </a:r>
            <a:endParaRPr/>
          </a:p>
        </p:txBody>
      </p:sp>
      <p:sp>
        <p:nvSpPr>
          <p:cNvPr id="234" name="Google Shape;234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"/>
          <p:cNvSpPr txBox="1"/>
          <p:nvPr>
            <p:ph type="title"/>
          </p:nvPr>
        </p:nvSpPr>
        <p:spPr>
          <a:xfrm>
            <a:off x="457200" y="152400"/>
            <a:ext cx="8229600" cy="6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Block Diagram</a:t>
            </a:r>
            <a:endParaRPr/>
          </a:p>
        </p:txBody>
      </p:sp>
      <p:graphicFrame>
        <p:nvGraphicFramePr>
          <p:cNvPr id="240" name="Google Shape;240;p9"/>
          <p:cNvGraphicFramePr/>
          <p:nvPr/>
        </p:nvGraphicFramePr>
        <p:xfrm>
          <a:off x="709379" y="990600"/>
          <a:ext cx="7725241" cy="5414889"/>
        </p:xfrm>
        <a:graphic>
          <a:graphicData uri="http://schemas.openxmlformats.org/presentationml/2006/ole">
            <mc:AlternateContent>
              <mc:Choice Requires="v">
                <p:oleObj r:id="rId4" imgH="5414889" imgW="7725241" progId="Paint.Picture" spid="_x0000_s1">
                  <p:embed/>
                </p:oleObj>
              </mc:Choice>
              <mc:Fallback>
                <p:oleObj r:id="rId5" imgH="5414889" imgW="7725241" progId="Paint.Picture">
                  <p:embed/>
                  <p:pic>
                    <p:nvPicPr>
                      <p:cNvPr id="240" name="Google Shape;240;p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09379" y="990600"/>
                        <a:ext cx="7725241" cy="54148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" name="Google Shape;241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Thursday, April 21, 2022</a:t>
            </a:r>
            <a:endParaRPr/>
          </a:p>
        </p:txBody>
      </p:sp>
      <p:sp>
        <p:nvSpPr>
          <p:cNvPr id="242" name="Google Shape;242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8255 Programable Interface</a:t>
            </a:r>
            <a:endParaRPr/>
          </a:p>
        </p:txBody>
      </p:sp>
      <p:sp>
        <p:nvSpPr>
          <p:cNvPr id="243" name="Google Shape;243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2010-08-04T06:22:47Z</dcterms:created>
  <dc:creator>staff</dc:creator>
</cp:coreProperties>
</file>