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9"/>
  </p:notesMasterIdLst>
  <p:handoutMasterIdLst>
    <p:handoutMasterId r:id="rId20"/>
  </p:handoutMasterIdLst>
  <p:sldIdLst>
    <p:sldId id="261" r:id="rId2"/>
    <p:sldId id="309" r:id="rId3"/>
    <p:sldId id="330" r:id="rId4"/>
    <p:sldId id="346" r:id="rId5"/>
    <p:sldId id="310" r:id="rId6"/>
    <p:sldId id="334" r:id="rId7"/>
    <p:sldId id="338" r:id="rId8"/>
    <p:sldId id="337" r:id="rId9"/>
    <p:sldId id="326" r:id="rId10"/>
    <p:sldId id="311" r:id="rId11"/>
    <p:sldId id="327" r:id="rId12"/>
    <p:sldId id="328" r:id="rId13"/>
    <p:sldId id="339" r:id="rId14"/>
    <p:sldId id="315" r:id="rId15"/>
    <p:sldId id="317" r:id="rId16"/>
    <p:sldId id="318" r:id="rId17"/>
    <p:sldId id="320" r:id="rId18"/>
  </p:sldIdLst>
  <p:sldSz cx="9902825" cy="6858000"/>
  <p:notesSz cx="6761163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DDD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82" y="77"/>
      </p:cViewPr>
      <p:guideLst>
        <p:guide orient="horz" pos="4128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E099A48-E6E7-44F6-8A5F-00BE09E6EA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C222207-A6F4-4455-AB1E-9073B62996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BCD5A4CC-59EE-40F2-A1EA-B0B817BC1B8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2763"/>
            <a:ext cx="2930525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09922D5-2729-44FD-8F89-8C3A6E50E28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02763"/>
            <a:ext cx="2930525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A96489-99B2-40DC-9866-8981731B28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AC8D0D5-C43B-4D92-9079-6EDD441872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6ABD82-F41C-47FF-8396-1142B9FB53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59D1499-199D-4414-8E7D-002B25DBC3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744538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C881E07-E4B7-424C-BE72-DD4757C792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7A163F7-6E3E-45F0-A315-F3B8C3A2F7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0107356-6BAD-4E1D-BFA2-45A73E74C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AA31FF-6BD7-4CA8-B1F4-76E923C320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6EAC12-A277-4749-8A48-3CF2B15CB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59894-5FDE-4997-86A4-B82226F1215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ECF4F8C-3BE9-41D7-BCFC-4587AA6035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92150" y="744538"/>
            <a:ext cx="5378450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F812562-0515-4F10-95BD-AE0E34185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2209-4E85-424F-97E4-BC8A978CF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853" y="1122363"/>
            <a:ext cx="7427119" cy="2387600"/>
          </a:xfrm>
        </p:spPr>
        <p:txBody>
          <a:bodyPr anchor="b"/>
          <a:lstStyle>
            <a:lvl1pPr algn="ctr">
              <a:defRPr sz="487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266EB-490D-4CF5-920F-D96B1430E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853" y="3602038"/>
            <a:ext cx="7427119" cy="1655762"/>
          </a:xfrm>
        </p:spPr>
        <p:txBody>
          <a:bodyPr/>
          <a:lstStyle>
            <a:lvl1pPr marL="0" indent="0" algn="ctr">
              <a:buNone/>
              <a:defRPr sz="1949"/>
            </a:lvl1pPr>
            <a:lvl2pPr marL="371338" indent="0" algn="ctr">
              <a:buNone/>
              <a:defRPr sz="1624"/>
            </a:lvl2pPr>
            <a:lvl3pPr marL="742676" indent="0" algn="ctr">
              <a:buNone/>
              <a:defRPr sz="1462"/>
            </a:lvl3pPr>
            <a:lvl4pPr marL="1114014" indent="0" algn="ctr">
              <a:buNone/>
              <a:defRPr sz="1300"/>
            </a:lvl4pPr>
            <a:lvl5pPr marL="1485351" indent="0" algn="ctr">
              <a:buNone/>
              <a:defRPr sz="1300"/>
            </a:lvl5pPr>
            <a:lvl6pPr marL="1856689" indent="0" algn="ctr">
              <a:buNone/>
              <a:defRPr sz="1300"/>
            </a:lvl6pPr>
            <a:lvl7pPr marL="2228027" indent="0" algn="ctr">
              <a:buNone/>
              <a:defRPr sz="1300"/>
            </a:lvl7pPr>
            <a:lvl8pPr marL="2599365" indent="0" algn="ctr">
              <a:buNone/>
              <a:defRPr sz="1300"/>
            </a:lvl8pPr>
            <a:lvl9pPr marL="2970703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12C9-D3ED-48F0-92E2-698A4123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ACOE255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B386-1595-47BF-99F0-53639DE5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0F45-DC3D-40EE-BABD-8D6B00E8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72B-DCC0-4D37-A1BC-E753DA241A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53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AF13-6ECF-49C6-8C16-8B55CE1D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C1B22-FA1D-4EBE-AB82-875CC131B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2A00-3979-4437-9724-411692BE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ACOE255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92D01-E448-4501-A77A-55B5E8F6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B5C2D-8EC3-49CE-933E-77D44FEA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CF91-CFEE-4181-B0DA-CA5CD178FB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54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863CC-D28B-4041-BB4E-08AD5FDE1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6709" y="365125"/>
            <a:ext cx="213529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5DFE3-E559-4CB1-AE53-BD88D21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0819" y="365125"/>
            <a:ext cx="628210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B051-CCE4-44EB-91F9-B2BCFD75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ACOE255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88089-66B0-4E83-98DF-485C1C7E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D227E-6F97-4F2A-843C-4049297B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BC66-FD73-458F-B55F-286B8FCA29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73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AC5F-BDF4-478C-BDD6-02ACA7E3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94488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9A8B-1937-4BB9-8332-5F170AA6F7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609600"/>
            <a:ext cx="4648200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40E27-81B1-445F-BEB8-3AB2A4353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609600"/>
            <a:ext cx="4648200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C81DB-8968-4965-A5F2-EB58390C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057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ACOE255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42161-FDF8-4EEC-80E2-0C5227E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6553200"/>
            <a:ext cx="44958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5AE27-70D9-4E98-83E1-99F11D59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2062163" cy="304800"/>
          </a:xfrm>
        </p:spPr>
        <p:txBody>
          <a:bodyPr/>
          <a:lstStyle>
            <a:lvl1pPr>
              <a:defRPr/>
            </a:lvl1pPr>
          </a:lstStyle>
          <a:p>
            <a:fld id="{BD04B97A-BBA6-4B59-A5D3-54A687D5EB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3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1212-8E8B-424A-9CD3-CF6A7AD9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35AC-DDDA-4319-BF09-75140BDC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CEE6-89E5-400E-B6CD-8CD57293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ACOE255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0D068-E1FC-4696-891B-5302DAE3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AFEC-B495-438A-AADA-ACE1040D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65D-A50C-420F-B7B1-075438B698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60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02DB-BB5F-4AB7-BB36-593FA6B0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61" y="1709739"/>
            <a:ext cx="8541187" cy="2852737"/>
          </a:xfrm>
        </p:spPr>
        <p:txBody>
          <a:bodyPr anchor="b"/>
          <a:lstStyle>
            <a:lvl1pPr>
              <a:defRPr sz="487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D5D8-2888-4CB2-A9D2-4D2969CA6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661" y="4589464"/>
            <a:ext cx="8541187" cy="1500187"/>
          </a:xfrm>
        </p:spPr>
        <p:txBody>
          <a:bodyPr/>
          <a:lstStyle>
            <a:lvl1pPr marL="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1pPr>
            <a:lvl2pPr marL="371338" indent="0">
              <a:buNone/>
              <a:defRPr sz="1624">
                <a:solidFill>
                  <a:schemeClr val="tx1">
                    <a:tint val="75000"/>
                  </a:schemeClr>
                </a:solidFill>
              </a:defRPr>
            </a:lvl2pPr>
            <a:lvl3pPr marL="742676" indent="0">
              <a:buNone/>
              <a:defRPr sz="1462">
                <a:solidFill>
                  <a:schemeClr val="tx1">
                    <a:tint val="75000"/>
                  </a:schemeClr>
                </a:solidFill>
              </a:defRPr>
            </a:lvl3pPr>
            <a:lvl4pPr marL="11140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3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66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0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5993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07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9BE4-0F5A-4087-975F-F1EA5F2D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ACOE255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5D87-D250-479F-B95A-74F30BE7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EFAB-FE54-44E3-B1EB-0BB1D169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7735-2876-4E2D-849E-43AEED8999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59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072-8CD0-41CC-8CDB-DA90120C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77EA-70DA-4990-B4A4-904A36201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819" y="1825625"/>
            <a:ext cx="42087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A390D-4129-410B-934D-5E2CA6365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3305" y="1825625"/>
            <a:ext cx="42087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6B220-F220-434F-BF29-243E2095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ACOE255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1CDFC-A8FC-4D51-93BD-95432185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28EF-FA1B-47F9-9E41-E0871363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67A6-19C0-404B-9D75-BC9F5BF8D6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7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FF0F-A9F0-426F-A12A-D257106F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09" y="365126"/>
            <a:ext cx="8541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BE128-9F25-42DD-B766-851DE519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09" y="1681163"/>
            <a:ext cx="4189359" cy="823912"/>
          </a:xfrm>
        </p:spPr>
        <p:txBody>
          <a:bodyPr anchor="b"/>
          <a:lstStyle>
            <a:lvl1pPr marL="0" indent="0">
              <a:buNone/>
              <a:defRPr sz="1949" b="1"/>
            </a:lvl1pPr>
            <a:lvl2pPr marL="371338" indent="0">
              <a:buNone/>
              <a:defRPr sz="1624" b="1"/>
            </a:lvl2pPr>
            <a:lvl3pPr marL="742676" indent="0">
              <a:buNone/>
              <a:defRPr sz="1462" b="1"/>
            </a:lvl3pPr>
            <a:lvl4pPr marL="1114014" indent="0">
              <a:buNone/>
              <a:defRPr sz="1300" b="1"/>
            </a:lvl4pPr>
            <a:lvl5pPr marL="1485351" indent="0">
              <a:buNone/>
              <a:defRPr sz="1300" b="1"/>
            </a:lvl5pPr>
            <a:lvl6pPr marL="1856689" indent="0">
              <a:buNone/>
              <a:defRPr sz="1300" b="1"/>
            </a:lvl6pPr>
            <a:lvl7pPr marL="2228027" indent="0">
              <a:buNone/>
              <a:defRPr sz="1300" b="1"/>
            </a:lvl7pPr>
            <a:lvl8pPr marL="2599365" indent="0">
              <a:buNone/>
              <a:defRPr sz="1300" b="1"/>
            </a:lvl8pPr>
            <a:lvl9pPr marL="29707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8EBA6-CE9E-45CC-A51B-A8C5F440E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109" y="2505075"/>
            <a:ext cx="418935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F48FD-268C-487F-A9DC-8D68A2AD3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3305" y="1681163"/>
            <a:ext cx="4209990" cy="823912"/>
          </a:xfrm>
        </p:spPr>
        <p:txBody>
          <a:bodyPr anchor="b"/>
          <a:lstStyle>
            <a:lvl1pPr marL="0" indent="0">
              <a:buNone/>
              <a:defRPr sz="1949" b="1"/>
            </a:lvl1pPr>
            <a:lvl2pPr marL="371338" indent="0">
              <a:buNone/>
              <a:defRPr sz="1624" b="1"/>
            </a:lvl2pPr>
            <a:lvl3pPr marL="742676" indent="0">
              <a:buNone/>
              <a:defRPr sz="1462" b="1"/>
            </a:lvl3pPr>
            <a:lvl4pPr marL="1114014" indent="0">
              <a:buNone/>
              <a:defRPr sz="1300" b="1"/>
            </a:lvl4pPr>
            <a:lvl5pPr marL="1485351" indent="0">
              <a:buNone/>
              <a:defRPr sz="1300" b="1"/>
            </a:lvl5pPr>
            <a:lvl6pPr marL="1856689" indent="0">
              <a:buNone/>
              <a:defRPr sz="1300" b="1"/>
            </a:lvl6pPr>
            <a:lvl7pPr marL="2228027" indent="0">
              <a:buNone/>
              <a:defRPr sz="1300" b="1"/>
            </a:lvl7pPr>
            <a:lvl8pPr marL="2599365" indent="0">
              <a:buNone/>
              <a:defRPr sz="1300" b="1"/>
            </a:lvl8pPr>
            <a:lvl9pPr marL="29707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DE8E1-5C76-4DCC-994D-273222704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3305" y="2505075"/>
            <a:ext cx="420999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1C33D-F83F-42FC-B88F-E82677BB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ACOE255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52EBF-9475-4B1C-9A09-04F7497F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3E58F-506A-4EFA-A97A-B663CEE3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395E-5786-4835-B36E-F41BD44897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16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FA10-6EEF-4153-9FFA-E5258BA5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931EE-BAEC-46D4-8E9B-66053FAA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ACOE255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54820-133F-4F05-9501-F862CFD0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7034F-593F-4EC8-ADEC-68E23671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13D6-3927-4987-8923-3F63DD55F1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27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511A5-D012-4E00-9F2D-1A2F22B4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ACOE255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6384E-51B0-48BF-8E3B-89A56C14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C3D55-3F21-4366-9507-D8EADE19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306E-61AC-480E-B28C-4447112A87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56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1334-2154-4CB2-B404-2FEF817A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09" y="457200"/>
            <a:ext cx="3193919" cy="1600200"/>
          </a:xfrm>
        </p:spPr>
        <p:txBody>
          <a:bodyPr anchor="b"/>
          <a:lstStyle>
            <a:lvl1pPr>
              <a:defRPr sz="25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F769-BE1C-4DE0-A0B3-677867C9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991" y="987426"/>
            <a:ext cx="5013305" cy="4873625"/>
          </a:xfrm>
        </p:spPr>
        <p:txBody>
          <a:bodyPr/>
          <a:lstStyle>
            <a:lvl1pPr>
              <a:defRPr sz="2599"/>
            </a:lvl1pPr>
            <a:lvl2pPr>
              <a:defRPr sz="2274"/>
            </a:lvl2pPr>
            <a:lvl3pPr>
              <a:defRPr sz="1949"/>
            </a:lvl3pPr>
            <a:lvl4pPr>
              <a:defRPr sz="1624"/>
            </a:lvl4pPr>
            <a:lvl5pPr>
              <a:defRPr sz="1624"/>
            </a:lvl5pPr>
            <a:lvl6pPr>
              <a:defRPr sz="1624"/>
            </a:lvl6pPr>
            <a:lvl7pPr>
              <a:defRPr sz="1624"/>
            </a:lvl7pPr>
            <a:lvl8pPr>
              <a:defRPr sz="1624"/>
            </a:lvl8pPr>
            <a:lvl9pPr>
              <a:defRPr sz="16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AA80F-ABC7-4D7E-AD9E-9F76A9D92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109" y="2057400"/>
            <a:ext cx="3193919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338" indent="0">
              <a:buNone/>
              <a:defRPr sz="1137"/>
            </a:lvl2pPr>
            <a:lvl3pPr marL="742676" indent="0">
              <a:buNone/>
              <a:defRPr sz="975"/>
            </a:lvl3pPr>
            <a:lvl4pPr marL="1114014" indent="0">
              <a:buNone/>
              <a:defRPr sz="812"/>
            </a:lvl4pPr>
            <a:lvl5pPr marL="1485351" indent="0">
              <a:buNone/>
              <a:defRPr sz="812"/>
            </a:lvl5pPr>
            <a:lvl6pPr marL="1856689" indent="0">
              <a:buNone/>
              <a:defRPr sz="812"/>
            </a:lvl6pPr>
            <a:lvl7pPr marL="2228027" indent="0">
              <a:buNone/>
              <a:defRPr sz="812"/>
            </a:lvl7pPr>
            <a:lvl8pPr marL="2599365" indent="0">
              <a:buNone/>
              <a:defRPr sz="812"/>
            </a:lvl8pPr>
            <a:lvl9pPr marL="2970703" indent="0">
              <a:buNone/>
              <a:defRPr sz="8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292EC-DD02-47EF-B7D5-F5DDDF5C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ACOE255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87BF6-0516-4DC6-AB7C-3E1F1136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51C99-201F-456F-A50F-942B5BB5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3E82-AA25-46CF-A8BE-13BA504C6A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96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A939-960D-4D67-B97E-5B745288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09" y="457200"/>
            <a:ext cx="3193919" cy="1600200"/>
          </a:xfrm>
        </p:spPr>
        <p:txBody>
          <a:bodyPr anchor="b"/>
          <a:lstStyle>
            <a:lvl1pPr>
              <a:defRPr sz="25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BBACD-750F-4440-AF4E-8C8F0A81B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09991" y="987426"/>
            <a:ext cx="5013305" cy="4873625"/>
          </a:xfrm>
        </p:spPr>
        <p:txBody>
          <a:bodyPr/>
          <a:lstStyle>
            <a:lvl1pPr marL="0" indent="0">
              <a:buNone/>
              <a:defRPr sz="2599"/>
            </a:lvl1pPr>
            <a:lvl2pPr marL="371338" indent="0">
              <a:buNone/>
              <a:defRPr sz="2274"/>
            </a:lvl2pPr>
            <a:lvl3pPr marL="742676" indent="0">
              <a:buNone/>
              <a:defRPr sz="1949"/>
            </a:lvl3pPr>
            <a:lvl4pPr marL="1114014" indent="0">
              <a:buNone/>
              <a:defRPr sz="1624"/>
            </a:lvl4pPr>
            <a:lvl5pPr marL="1485351" indent="0">
              <a:buNone/>
              <a:defRPr sz="1624"/>
            </a:lvl5pPr>
            <a:lvl6pPr marL="1856689" indent="0">
              <a:buNone/>
              <a:defRPr sz="1624"/>
            </a:lvl6pPr>
            <a:lvl7pPr marL="2228027" indent="0">
              <a:buNone/>
              <a:defRPr sz="1624"/>
            </a:lvl7pPr>
            <a:lvl8pPr marL="2599365" indent="0">
              <a:buNone/>
              <a:defRPr sz="1624"/>
            </a:lvl8pPr>
            <a:lvl9pPr marL="2970703" indent="0">
              <a:buNone/>
              <a:defRPr sz="1624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97C85-06A4-442B-82A0-58A5757F1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109" y="2057400"/>
            <a:ext cx="3193919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338" indent="0">
              <a:buNone/>
              <a:defRPr sz="1137"/>
            </a:lvl2pPr>
            <a:lvl3pPr marL="742676" indent="0">
              <a:buNone/>
              <a:defRPr sz="975"/>
            </a:lvl3pPr>
            <a:lvl4pPr marL="1114014" indent="0">
              <a:buNone/>
              <a:defRPr sz="812"/>
            </a:lvl4pPr>
            <a:lvl5pPr marL="1485351" indent="0">
              <a:buNone/>
              <a:defRPr sz="812"/>
            </a:lvl5pPr>
            <a:lvl6pPr marL="1856689" indent="0">
              <a:buNone/>
              <a:defRPr sz="812"/>
            </a:lvl6pPr>
            <a:lvl7pPr marL="2228027" indent="0">
              <a:buNone/>
              <a:defRPr sz="812"/>
            </a:lvl7pPr>
            <a:lvl8pPr marL="2599365" indent="0">
              <a:buNone/>
              <a:defRPr sz="812"/>
            </a:lvl8pPr>
            <a:lvl9pPr marL="2970703" indent="0">
              <a:buNone/>
              <a:defRPr sz="8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FE297-1FDA-48A0-84AD-43C5DA05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ACOE255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B2E49-EDC0-4D9B-A9D4-04BB5E1F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60210-D2C9-4DBE-83D3-A72472AC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2856-057C-4AD1-8D59-AAEB9A81F0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55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278D1-AE7B-447C-8474-C3752DEA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19" y="365126"/>
            <a:ext cx="8541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A384F-4836-483B-B103-C34020342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819" y="1825625"/>
            <a:ext cx="85411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E79E-4B02-4F38-A9ED-9CD96EA14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0819" y="6356351"/>
            <a:ext cx="2228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ACOE255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B3CB-639E-4AB3-8DAE-B7536238C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0311" y="6356351"/>
            <a:ext cx="3342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5BD77-D7FE-4439-B375-BD1142FE9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3870" y="6356351"/>
            <a:ext cx="2228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83AD-237C-4F82-A21E-8CB4173952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D4D38B8F-001E-4064-9A19-5FB901B7477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533400"/>
            <a:ext cx="9448800" cy="0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011B0EA6-2DE1-4D3A-BF14-AFF693B0386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7013" y="6477000"/>
            <a:ext cx="9448800" cy="0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6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 ftr="0"/>
  <p:txStyles>
    <p:titleStyle>
      <a:lvl1pPr algn="l" defTabSz="742676" rtl="0" eaLnBrk="1" latinLnBrk="0" hangingPunct="1">
        <a:lnSpc>
          <a:spcPct val="90000"/>
        </a:lnSpc>
        <a:spcBef>
          <a:spcPct val="0"/>
        </a:spcBef>
        <a:buNone/>
        <a:defRPr sz="3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669" indent="-185669" algn="l" defTabSz="742676" rtl="0" eaLnBrk="1" latinLnBrk="0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1pPr>
      <a:lvl2pPr marL="557007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2pPr>
      <a:lvl3pPr marL="928345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3pPr>
      <a:lvl4pPr marL="1299682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671020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2042358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413696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785034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3156372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338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676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014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351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6689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027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599365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0703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03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5811AC-4823-4710-8AAE-B8A5A6D26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0819" y="365125"/>
            <a:ext cx="8541186" cy="1325563"/>
          </a:xfrm>
        </p:spPr>
        <p:txBody>
          <a:bodyPr>
            <a:normAutofit/>
          </a:bodyPr>
          <a:lstStyle/>
          <a:p>
            <a:r>
              <a:rPr lang="en-US" altLang="en-US" sz="4900"/>
              <a:t>8086 Interrupts </a:t>
            </a:r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417" y="1677373"/>
            <a:ext cx="8815990" cy="18288"/>
          </a:xfrm>
          <a:custGeom>
            <a:avLst/>
            <a:gdLst>
              <a:gd name="connsiteX0" fmla="*/ 0 w 8815990"/>
              <a:gd name="connsiteY0" fmla="*/ 0 h 18288"/>
              <a:gd name="connsiteX1" fmla="*/ 589993 w 8815990"/>
              <a:gd name="connsiteY1" fmla="*/ 0 h 18288"/>
              <a:gd name="connsiteX2" fmla="*/ 1268146 w 8815990"/>
              <a:gd name="connsiteY2" fmla="*/ 0 h 18288"/>
              <a:gd name="connsiteX3" fmla="*/ 2034459 w 8815990"/>
              <a:gd name="connsiteY3" fmla="*/ 0 h 18288"/>
              <a:gd name="connsiteX4" fmla="*/ 2624452 w 8815990"/>
              <a:gd name="connsiteY4" fmla="*/ 0 h 18288"/>
              <a:gd name="connsiteX5" fmla="*/ 3302605 w 8815990"/>
              <a:gd name="connsiteY5" fmla="*/ 0 h 18288"/>
              <a:gd name="connsiteX6" fmla="*/ 4157078 w 8815990"/>
              <a:gd name="connsiteY6" fmla="*/ 0 h 18288"/>
              <a:gd name="connsiteX7" fmla="*/ 4658912 w 8815990"/>
              <a:gd name="connsiteY7" fmla="*/ 0 h 18288"/>
              <a:gd name="connsiteX8" fmla="*/ 5425225 w 8815990"/>
              <a:gd name="connsiteY8" fmla="*/ 0 h 18288"/>
              <a:gd name="connsiteX9" fmla="*/ 5927058 w 8815990"/>
              <a:gd name="connsiteY9" fmla="*/ 0 h 18288"/>
              <a:gd name="connsiteX10" fmla="*/ 6605211 w 8815990"/>
              <a:gd name="connsiteY10" fmla="*/ 0 h 18288"/>
              <a:gd name="connsiteX11" fmla="*/ 7371524 w 8815990"/>
              <a:gd name="connsiteY11" fmla="*/ 0 h 18288"/>
              <a:gd name="connsiteX12" fmla="*/ 7785197 w 8815990"/>
              <a:gd name="connsiteY12" fmla="*/ 0 h 18288"/>
              <a:gd name="connsiteX13" fmla="*/ 8198871 w 8815990"/>
              <a:gd name="connsiteY13" fmla="*/ 0 h 18288"/>
              <a:gd name="connsiteX14" fmla="*/ 8815990 w 8815990"/>
              <a:gd name="connsiteY14" fmla="*/ 0 h 18288"/>
              <a:gd name="connsiteX15" fmla="*/ 8815990 w 8815990"/>
              <a:gd name="connsiteY15" fmla="*/ 18288 h 18288"/>
              <a:gd name="connsiteX16" fmla="*/ 8049677 w 8815990"/>
              <a:gd name="connsiteY16" fmla="*/ 18288 h 18288"/>
              <a:gd name="connsiteX17" fmla="*/ 7371524 w 8815990"/>
              <a:gd name="connsiteY17" fmla="*/ 18288 h 18288"/>
              <a:gd name="connsiteX18" fmla="*/ 6781531 w 8815990"/>
              <a:gd name="connsiteY18" fmla="*/ 18288 h 18288"/>
              <a:gd name="connsiteX19" fmla="*/ 6015218 w 8815990"/>
              <a:gd name="connsiteY19" fmla="*/ 18288 h 18288"/>
              <a:gd name="connsiteX20" fmla="*/ 5337065 w 8815990"/>
              <a:gd name="connsiteY20" fmla="*/ 18288 h 18288"/>
              <a:gd name="connsiteX21" fmla="*/ 4482592 w 8815990"/>
              <a:gd name="connsiteY21" fmla="*/ 18288 h 18288"/>
              <a:gd name="connsiteX22" fmla="*/ 3628119 w 8815990"/>
              <a:gd name="connsiteY22" fmla="*/ 18288 h 18288"/>
              <a:gd name="connsiteX23" fmla="*/ 2861806 w 8815990"/>
              <a:gd name="connsiteY23" fmla="*/ 18288 h 18288"/>
              <a:gd name="connsiteX24" fmla="*/ 2095493 w 8815990"/>
              <a:gd name="connsiteY24" fmla="*/ 18288 h 18288"/>
              <a:gd name="connsiteX25" fmla="*/ 1329180 w 8815990"/>
              <a:gd name="connsiteY25" fmla="*/ 18288 h 18288"/>
              <a:gd name="connsiteX26" fmla="*/ 827347 w 8815990"/>
              <a:gd name="connsiteY26" fmla="*/ 18288 h 18288"/>
              <a:gd name="connsiteX27" fmla="*/ 0 w 8815990"/>
              <a:gd name="connsiteY27" fmla="*/ 18288 h 18288"/>
              <a:gd name="connsiteX28" fmla="*/ 0 w 8815990"/>
              <a:gd name="connsiteY28" fmla="*/ 0 h 18288"/>
              <a:gd name="connsiteX0" fmla="*/ 0 w 8815990"/>
              <a:gd name="connsiteY0" fmla="*/ 0 h 18288"/>
              <a:gd name="connsiteX1" fmla="*/ 589993 w 8815990"/>
              <a:gd name="connsiteY1" fmla="*/ 0 h 18288"/>
              <a:gd name="connsiteX2" fmla="*/ 1003667 w 8815990"/>
              <a:gd name="connsiteY2" fmla="*/ 0 h 18288"/>
              <a:gd name="connsiteX3" fmla="*/ 1858139 w 8815990"/>
              <a:gd name="connsiteY3" fmla="*/ 0 h 18288"/>
              <a:gd name="connsiteX4" fmla="*/ 2448133 w 8815990"/>
              <a:gd name="connsiteY4" fmla="*/ 0 h 18288"/>
              <a:gd name="connsiteX5" fmla="*/ 3038126 w 8815990"/>
              <a:gd name="connsiteY5" fmla="*/ 0 h 18288"/>
              <a:gd name="connsiteX6" fmla="*/ 3892599 w 8815990"/>
              <a:gd name="connsiteY6" fmla="*/ 0 h 18288"/>
              <a:gd name="connsiteX7" fmla="*/ 4394432 w 8815990"/>
              <a:gd name="connsiteY7" fmla="*/ 0 h 18288"/>
              <a:gd name="connsiteX8" fmla="*/ 5248905 w 8815990"/>
              <a:gd name="connsiteY8" fmla="*/ 0 h 18288"/>
              <a:gd name="connsiteX9" fmla="*/ 6103378 w 8815990"/>
              <a:gd name="connsiteY9" fmla="*/ 0 h 18288"/>
              <a:gd name="connsiteX10" fmla="*/ 6781531 w 8815990"/>
              <a:gd name="connsiteY10" fmla="*/ 0 h 18288"/>
              <a:gd name="connsiteX11" fmla="*/ 7636004 w 8815990"/>
              <a:gd name="connsiteY11" fmla="*/ 0 h 18288"/>
              <a:gd name="connsiteX12" fmla="*/ 8225997 w 8815990"/>
              <a:gd name="connsiteY12" fmla="*/ 0 h 18288"/>
              <a:gd name="connsiteX13" fmla="*/ 8815990 w 8815990"/>
              <a:gd name="connsiteY13" fmla="*/ 0 h 18288"/>
              <a:gd name="connsiteX14" fmla="*/ 8815990 w 8815990"/>
              <a:gd name="connsiteY14" fmla="*/ 18288 h 18288"/>
              <a:gd name="connsiteX15" fmla="*/ 8137837 w 8815990"/>
              <a:gd name="connsiteY15" fmla="*/ 18288 h 18288"/>
              <a:gd name="connsiteX16" fmla="*/ 7459684 w 8815990"/>
              <a:gd name="connsiteY16" fmla="*/ 18288 h 18288"/>
              <a:gd name="connsiteX17" fmla="*/ 6605211 w 8815990"/>
              <a:gd name="connsiteY17" fmla="*/ 18288 h 18288"/>
              <a:gd name="connsiteX18" fmla="*/ 5927058 w 8815990"/>
              <a:gd name="connsiteY18" fmla="*/ 18288 h 18288"/>
              <a:gd name="connsiteX19" fmla="*/ 5513385 w 8815990"/>
              <a:gd name="connsiteY19" fmla="*/ 18288 h 18288"/>
              <a:gd name="connsiteX20" fmla="*/ 5011551 w 8815990"/>
              <a:gd name="connsiteY20" fmla="*/ 18288 h 18288"/>
              <a:gd name="connsiteX21" fmla="*/ 4157078 w 8815990"/>
              <a:gd name="connsiteY21" fmla="*/ 18288 h 18288"/>
              <a:gd name="connsiteX22" fmla="*/ 3478925 w 8815990"/>
              <a:gd name="connsiteY22" fmla="*/ 18288 h 18288"/>
              <a:gd name="connsiteX23" fmla="*/ 2977092 w 8815990"/>
              <a:gd name="connsiteY23" fmla="*/ 18288 h 18288"/>
              <a:gd name="connsiteX24" fmla="*/ 2298939 w 8815990"/>
              <a:gd name="connsiteY24" fmla="*/ 18288 h 18288"/>
              <a:gd name="connsiteX25" fmla="*/ 1885266 w 8815990"/>
              <a:gd name="connsiteY25" fmla="*/ 18288 h 18288"/>
              <a:gd name="connsiteX26" fmla="*/ 1471592 w 8815990"/>
              <a:gd name="connsiteY26" fmla="*/ 18288 h 18288"/>
              <a:gd name="connsiteX27" fmla="*/ 793439 w 8815990"/>
              <a:gd name="connsiteY27" fmla="*/ 18288 h 18288"/>
              <a:gd name="connsiteX28" fmla="*/ 0 w 8815990"/>
              <a:gd name="connsiteY28" fmla="*/ 18288 h 18288"/>
              <a:gd name="connsiteX29" fmla="*/ 0 w 8815990"/>
              <a:gd name="connsiteY29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15990" h="18288" fill="none" extrusionOk="0">
                <a:moveTo>
                  <a:pt x="0" y="0"/>
                </a:moveTo>
                <a:cubicBezTo>
                  <a:pt x="166968" y="17958"/>
                  <a:pt x="301594" y="-8026"/>
                  <a:pt x="589993" y="0"/>
                </a:cubicBezTo>
                <a:cubicBezTo>
                  <a:pt x="887945" y="27525"/>
                  <a:pt x="996164" y="-31860"/>
                  <a:pt x="1268146" y="0"/>
                </a:cubicBezTo>
                <a:cubicBezTo>
                  <a:pt x="1555225" y="5993"/>
                  <a:pt x="1861283" y="8618"/>
                  <a:pt x="2034459" y="0"/>
                </a:cubicBezTo>
                <a:cubicBezTo>
                  <a:pt x="2243657" y="28129"/>
                  <a:pt x="2374190" y="35247"/>
                  <a:pt x="2624452" y="0"/>
                </a:cubicBezTo>
                <a:cubicBezTo>
                  <a:pt x="2894715" y="-7356"/>
                  <a:pt x="3022353" y="30010"/>
                  <a:pt x="3302605" y="0"/>
                </a:cubicBezTo>
                <a:cubicBezTo>
                  <a:pt x="3554399" y="-8333"/>
                  <a:pt x="3826690" y="-17291"/>
                  <a:pt x="4157078" y="0"/>
                </a:cubicBezTo>
                <a:cubicBezTo>
                  <a:pt x="4508044" y="18810"/>
                  <a:pt x="4548737" y="-24269"/>
                  <a:pt x="4658912" y="0"/>
                </a:cubicBezTo>
                <a:cubicBezTo>
                  <a:pt x="4742497" y="32498"/>
                  <a:pt x="5172368" y="17526"/>
                  <a:pt x="5425225" y="0"/>
                </a:cubicBezTo>
                <a:cubicBezTo>
                  <a:pt x="5674678" y="20914"/>
                  <a:pt x="5812084" y="-984"/>
                  <a:pt x="5927058" y="0"/>
                </a:cubicBezTo>
                <a:cubicBezTo>
                  <a:pt x="6066196" y="11943"/>
                  <a:pt x="6476766" y="1243"/>
                  <a:pt x="6605211" y="0"/>
                </a:cubicBezTo>
                <a:cubicBezTo>
                  <a:pt x="6700710" y="18017"/>
                  <a:pt x="7014753" y="-47245"/>
                  <a:pt x="7371524" y="0"/>
                </a:cubicBezTo>
                <a:cubicBezTo>
                  <a:pt x="7727756" y="2865"/>
                  <a:pt x="7603439" y="-38723"/>
                  <a:pt x="7785197" y="0"/>
                </a:cubicBezTo>
                <a:cubicBezTo>
                  <a:pt x="7958941" y="21538"/>
                  <a:pt x="8122534" y="-25820"/>
                  <a:pt x="8198871" y="0"/>
                </a:cubicBezTo>
                <a:cubicBezTo>
                  <a:pt x="8291647" y="4147"/>
                  <a:pt x="8587775" y="21925"/>
                  <a:pt x="8815990" y="0"/>
                </a:cubicBezTo>
                <a:cubicBezTo>
                  <a:pt x="8815621" y="5317"/>
                  <a:pt x="8816775" y="8572"/>
                  <a:pt x="8815990" y="18288"/>
                </a:cubicBezTo>
                <a:cubicBezTo>
                  <a:pt x="8509959" y="56344"/>
                  <a:pt x="8373173" y="-13000"/>
                  <a:pt x="8049677" y="18288"/>
                </a:cubicBezTo>
                <a:cubicBezTo>
                  <a:pt x="7735269" y="54994"/>
                  <a:pt x="7572716" y="47877"/>
                  <a:pt x="7371524" y="18288"/>
                </a:cubicBezTo>
                <a:cubicBezTo>
                  <a:pt x="7147409" y="-4012"/>
                  <a:pt x="6956568" y="8212"/>
                  <a:pt x="6781531" y="18288"/>
                </a:cubicBezTo>
                <a:cubicBezTo>
                  <a:pt x="6581552" y="-159"/>
                  <a:pt x="6255523" y="45440"/>
                  <a:pt x="6015218" y="18288"/>
                </a:cubicBezTo>
                <a:cubicBezTo>
                  <a:pt x="5764297" y="43777"/>
                  <a:pt x="5671061" y="4857"/>
                  <a:pt x="5337065" y="18288"/>
                </a:cubicBezTo>
                <a:cubicBezTo>
                  <a:pt x="4956167" y="27206"/>
                  <a:pt x="4708736" y="26724"/>
                  <a:pt x="4482592" y="18288"/>
                </a:cubicBezTo>
                <a:cubicBezTo>
                  <a:pt x="4223555" y="-15113"/>
                  <a:pt x="3842920" y="2102"/>
                  <a:pt x="3628119" y="18288"/>
                </a:cubicBezTo>
                <a:cubicBezTo>
                  <a:pt x="3414399" y="-11941"/>
                  <a:pt x="3066533" y="53749"/>
                  <a:pt x="2861806" y="18288"/>
                </a:cubicBezTo>
                <a:cubicBezTo>
                  <a:pt x="2591960" y="9287"/>
                  <a:pt x="2388181" y="83043"/>
                  <a:pt x="2095493" y="18288"/>
                </a:cubicBezTo>
                <a:cubicBezTo>
                  <a:pt x="1804921" y="-17544"/>
                  <a:pt x="1672563" y="-36448"/>
                  <a:pt x="1329180" y="18288"/>
                </a:cubicBezTo>
                <a:cubicBezTo>
                  <a:pt x="989655" y="30410"/>
                  <a:pt x="1062304" y="35155"/>
                  <a:pt x="827347" y="18288"/>
                </a:cubicBezTo>
                <a:cubicBezTo>
                  <a:pt x="630262" y="-26986"/>
                  <a:pt x="419272" y="3290"/>
                  <a:pt x="0" y="18288"/>
                </a:cubicBezTo>
                <a:cubicBezTo>
                  <a:pt x="532" y="12083"/>
                  <a:pt x="1268" y="4711"/>
                  <a:pt x="0" y="0"/>
                </a:cubicBezTo>
                <a:close/>
              </a:path>
              <a:path w="8815990" h="18288" stroke="0" extrusionOk="0">
                <a:moveTo>
                  <a:pt x="0" y="0"/>
                </a:moveTo>
                <a:cubicBezTo>
                  <a:pt x="233271" y="24193"/>
                  <a:pt x="339598" y="10845"/>
                  <a:pt x="589993" y="0"/>
                </a:cubicBezTo>
                <a:cubicBezTo>
                  <a:pt x="821666" y="-14644"/>
                  <a:pt x="919841" y="-9271"/>
                  <a:pt x="1003667" y="0"/>
                </a:cubicBezTo>
                <a:cubicBezTo>
                  <a:pt x="1068765" y="73542"/>
                  <a:pt x="1574566" y="-2541"/>
                  <a:pt x="1858139" y="0"/>
                </a:cubicBezTo>
                <a:cubicBezTo>
                  <a:pt x="2192070" y="-16026"/>
                  <a:pt x="2196347" y="-18260"/>
                  <a:pt x="2448133" y="0"/>
                </a:cubicBezTo>
                <a:cubicBezTo>
                  <a:pt x="2710621" y="2909"/>
                  <a:pt x="2845120" y="-4772"/>
                  <a:pt x="3038126" y="0"/>
                </a:cubicBezTo>
                <a:cubicBezTo>
                  <a:pt x="3272074" y="7935"/>
                  <a:pt x="3637640" y="12008"/>
                  <a:pt x="3892599" y="0"/>
                </a:cubicBezTo>
                <a:cubicBezTo>
                  <a:pt x="4143219" y="-4431"/>
                  <a:pt x="4171923" y="2886"/>
                  <a:pt x="4394432" y="0"/>
                </a:cubicBezTo>
                <a:cubicBezTo>
                  <a:pt x="4617916" y="-18875"/>
                  <a:pt x="5078543" y="-25615"/>
                  <a:pt x="5248905" y="0"/>
                </a:cubicBezTo>
                <a:cubicBezTo>
                  <a:pt x="5433096" y="30404"/>
                  <a:pt x="5952606" y="-9820"/>
                  <a:pt x="6103378" y="0"/>
                </a:cubicBezTo>
                <a:cubicBezTo>
                  <a:pt x="6294003" y="-4611"/>
                  <a:pt x="6655582" y="-28797"/>
                  <a:pt x="6781531" y="0"/>
                </a:cubicBezTo>
                <a:cubicBezTo>
                  <a:pt x="6944993" y="16058"/>
                  <a:pt x="7305315" y="12760"/>
                  <a:pt x="7636004" y="0"/>
                </a:cubicBezTo>
                <a:cubicBezTo>
                  <a:pt x="7996181" y="-36801"/>
                  <a:pt x="8042270" y="-31716"/>
                  <a:pt x="8225997" y="0"/>
                </a:cubicBezTo>
                <a:cubicBezTo>
                  <a:pt x="8404790" y="15529"/>
                  <a:pt x="8619849" y="2150"/>
                  <a:pt x="8815990" y="0"/>
                </a:cubicBezTo>
                <a:cubicBezTo>
                  <a:pt x="8815365" y="5840"/>
                  <a:pt x="8816438" y="11706"/>
                  <a:pt x="8815990" y="18288"/>
                </a:cubicBezTo>
                <a:cubicBezTo>
                  <a:pt x="8502022" y="20636"/>
                  <a:pt x="8388709" y="16001"/>
                  <a:pt x="8137837" y="18288"/>
                </a:cubicBezTo>
                <a:cubicBezTo>
                  <a:pt x="7879362" y="40441"/>
                  <a:pt x="7786785" y="34559"/>
                  <a:pt x="7459684" y="18288"/>
                </a:cubicBezTo>
                <a:cubicBezTo>
                  <a:pt x="7167577" y="7551"/>
                  <a:pt x="6952892" y="28532"/>
                  <a:pt x="6605211" y="18288"/>
                </a:cubicBezTo>
                <a:cubicBezTo>
                  <a:pt x="6303100" y="46895"/>
                  <a:pt x="6106338" y="16473"/>
                  <a:pt x="5927058" y="18288"/>
                </a:cubicBezTo>
                <a:cubicBezTo>
                  <a:pt x="5745592" y="-678"/>
                  <a:pt x="5600441" y="19220"/>
                  <a:pt x="5513385" y="18288"/>
                </a:cubicBezTo>
                <a:cubicBezTo>
                  <a:pt x="5414057" y="29622"/>
                  <a:pt x="5141594" y="26294"/>
                  <a:pt x="5011551" y="18288"/>
                </a:cubicBezTo>
                <a:cubicBezTo>
                  <a:pt x="4899340" y="-6095"/>
                  <a:pt x="4419977" y="14540"/>
                  <a:pt x="4157078" y="18288"/>
                </a:cubicBezTo>
                <a:cubicBezTo>
                  <a:pt x="3915180" y="15207"/>
                  <a:pt x="3618965" y="33848"/>
                  <a:pt x="3478925" y="18288"/>
                </a:cubicBezTo>
                <a:cubicBezTo>
                  <a:pt x="3317494" y="31022"/>
                  <a:pt x="3112063" y="24058"/>
                  <a:pt x="2977092" y="18288"/>
                </a:cubicBezTo>
                <a:cubicBezTo>
                  <a:pt x="2904971" y="-7888"/>
                  <a:pt x="2571602" y="-19283"/>
                  <a:pt x="2298939" y="18288"/>
                </a:cubicBezTo>
                <a:cubicBezTo>
                  <a:pt x="1995390" y="34270"/>
                  <a:pt x="2073649" y="24683"/>
                  <a:pt x="1885266" y="18288"/>
                </a:cubicBezTo>
                <a:cubicBezTo>
                  <a:pt x="1690784" y="23513"/>
                  <a:pt x="1559775" y="35036"/>
                  <a:pt x="1471592" y="18288"/>
                </a:cubicBezTo>
                <a:cubicBezTo>
                  <a:pt x="1253020" y="42519"/>
                  <a:pt x="931944" y="42633"/>
                  <a:pt x="793439" y="18288"/>
                </a:cubicBezTo>
                <a:cubicBezTo>
                  <a:pt x="659653" y="16538"/>
                  <a:pt x="322417" y="31152"/>
                  <a:pt x="0" y="18288"/>
                </a:cubicBezTo>
                <a:cubicBezTo>
                  <a:pt x="-355" y="10996"/>
                  <a:pt x="-466" y="8996"/>
                  <a:pt x="0" y="0"/>
                </a:cubicBezTo>
                <a:close/>
              </a:path>
              <a:path w="8815990" h="18288" fill="none" stroke="0" extrusionOk="0">
                <a:moveTo>
                  <a:pt x="0" y="0"/>
                </a:moveTo>
                <a:cubicBezTo>
                  <a:pt x="115127" y="8519"/>
                  <a:pt x="291015" y="-18060"/>
                  <a:pt x="589993" y="0"/>
                </a:cubicBezTo>
                <a:cubicBezTo>
                  <a:pt x="891152" y="27154"/>
                  <a:pt x="981233" y="-4520"/>
                  <a:pt x="1268146" y="0"/>
                </a:cubicBezTo>
                <a:cubicBezTo>
                  <a:pt x="1520673" y="16283"/>
                  <a:pt x="1830139" y="-7368"/>
                  <a:pt x="2034459" y="0"/>
                </a:cubicBezTo>
                <a:cubicBezTo>
                  <a:pt x="2231080" y="18227"/>
                  <a:pt x="2395838" y="34637"/>
                  <a:pt x="2624452" y="0"/>
                </a:cubicBezTo>
                <a:cubicBezTo>
                  <a:pt x="2891506" y="-20301"/>
                  <a:pt x="3027581" y="28828"/>
                  <a:pt x="3302605" y="0"/>
                </a:cubicBezTo>
                <a:cubicBezTo>
                  <a:pt x="3545230" y="-39112"/>
                  <a:pt x="3800819" y="-14130"/>
                  <a:pt x="4157078" y="0"/>
                </a:cubicBezTo>
                <a:cubicBezTo>
                  <a:pt x="4504951" y="14747"/>
                  <a:pt x="4542537" y="-9828"/>
                  <a:pt x="4658912" y="0"/>
                </a:cubicBezTo>
                <a:cubicBezTo>
                  <a:pt x="4798905" y="38713"/>
                  <a:pt x="5193694" y="-22443"/>
                  <a:pt x="5425225" y="0"/>
                </a:cubicBezTo>
                <a:cubicBezTo>
                  <a:pt x="5662817" y="25342"/>
                  <a:pt x="5820027" y="20922"/>
                  <a:pt x="5927058" y="0"/>
                </a:cubicBezTo>
                <a:cubicBezTo>
                  <a:pt x="6061697" y="9407"/>
                  <a:pt x="6466623" y="32812"/>
                  <a:pt x="6605211" y="0"/>
                </a:cubicBezTo>
                <a:cubicBezTo>
                  <a:pt x="6772772" y="40648"/>
                  <a:pt x="7028523" y="6761"/>
                  <a:pt x="7371524" y="0"/>
                </a:cubicBezTo>
                <a:cubicBezTo>
                  <a:pt x="7744498" y="-6433"/>
                  <a:pt x="7603591" y="-50250"/>
                  <a:pt x="7785197" y="0"/>
                </a:cubicBezTo>
                <a:cubicBezTo>
                  <a:pt x="7960383" y="22524"/>
                  <a:pt x="8106778" y="-11196"/>
                  <a:pt x="8198871" y="0"/>
                </a:cubicBezTo>
                <a:cubicBezTo>
                  <a:pt x="8268778" y="6892"/>
                  <a:pt x="8534344" y="-8568"/>
                  <a:pt x="8815990" y="0"/>
                </a:cubicBezTo>
                <a:cubicBezTo>
                  <a:pt x="8815543" y="5549"/>
                  <a:pt x="8815739" y="9980"/>
                  <a:pt x="8815990" y="18288"/>
                </a:cubicBezTo>
                <a:cubicBezTo>
                  <a:pt x="8511555" y="40101"/>
                  <a:pt x="8397471" y="7399"/>
                  <a:pt x="8049677" y="18288"/>
                </a:cubicBezTo>
                <a:cubicBezTo>
                  <a:pt x="7718134" y="63618"/>
                  <a:pt x="7588833" y="41631"/>
                  <a:pt x="7371524" y="18288"/>
                </a:cubicBezTo>
                <a:cubicBezTo>
                  <a:pt x="7137714" y="26659"/>
                  <a:pt x="6946567" y="46282"/>
                  <a:pt x="6781531" y="18288"/>
                </a:cubicBezTo>
                <a:cubicBezTo>
                  <a:pt x="6625952" y="30881"/>
                  <a:pt x="6246621" y="-6378"/>
                  <a:pt x="6015218" y="18288"/>
                </a:cubicBezTo>
                <a:cubicBezTo>
                  <a:pt x="5772641" y="40549"/>
                  <a:pt x="5657249" y="3846"/>
                  <a:pt x="5337065" y="18288"/>
                </a:cubicBezTo>
                <a:cubicBezTo>
                  <a:pt x="5023823" y="44429"/>
                  <a:pt x="4705476" y="58063"/>
                  <a:pt x="4482592" y="18288"/>
                </a:cubicBezTo>
                <a:cubicBezTo>
                  <a:pt x="4245130" y="19503"/>
                  <a:pt x="3822891" y="31487"/>
                  <a:pt x="3628119" y="18288"/>
                </a:cubicBezTo>
                <a:cubicBezTo>
                  <a:pt x="3438296" y="-9607"/>
                  <a:pt x="3069811" y="10352"/>
                  <a:pt x="2861806" y="18288"/>
                </a:cubicBezTo>
                <a:cubicBezTo>
                  <a:pt x="2677884" y="10919"/>
                  <a:pt x="2353455" y="57739"/>
                  <a:pt x="2095493" y="18288"/>
                </a:cubicBezTo>
                <a:cubicBezTo>
                  <a:pt x="1803337" y="17013"/>
                  <a:pt x="1668847" y="-19333"/>
                  <a:pt x="1329180" y="18288"/>
                </a:cubicBezTo>
                <a:cubicBezTo>
                  <a:pt x="987674" y="37859"/>
                  <a:pt x="1059336" y="35706"/>
                  <a:pt x="827347" y="18288"/>
                </a:cubicBezTo>
                <a:cubicBezTo>
                  <a:pt x="581647" y="-12108"/>
                  <a:pt x="386093" y="30550"/>
                  <a:pt x="0" y="18288"/>
                </a:cubicBezTo>
                <a:cubicBezTo>
                  <a:pt x="197" y="11712"/>
                  <a:pt x="738" y="651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815990"/>
                      <a:gd name="connsiteY0" fmla="*/ 0 h 18288"/>
                      <a:gd name="connsiteX1" fmla="*/ 589993 w 8815990"/>
                      <a:gd name="connsiteY1" fmla="*/ 0 h 18288"/>
                      <a:gd name="connsiteX2" fmla="*/ 1268146 w 8815990"/>
                      <a:gd name="connsiteY2" fmla="*/ 0 h 18288"/>
                      <a:gd name="connsiteX3" fmla="*/ 2034459 w 8815990"/>
                      <a:gd name="connsiteY3" fmla="*/ 0 h 18288"/>
                      <a:gd name="connsiteX4" fmla="*/ 2624452 w 8815990"/>
                      <a:gd name="connsiteY4" fmla="*/ 0 h 18288"/>
                      <a:gd name="connsiteX5" fmla="*/ 3302605 w 8815990"/>
                      <a:gd name="connsiteY5" fmla="*/ 0 h 18288"/>
                      <a:gd name="connsiteX6" fmla="*/ 4157078 w 8815990"/>
                      <a:gd name="connsiteY6" fmla="*/ 0 h 18288"/>
                      <a:gd name="connsiteX7" fmla="*/ 4658912 w 8815990"/>
                      <a:gd name="connsiteY7" fmla="*/ 0 h 18288"/>
                      <a:gd name="connsiteX8" fmla="*/ 5425225 w 8815990"/>
                      <a:gd name="connsiteY8" fmla="*/ 0 h 18288"/>
                      <a:gd name="connsiteX9" fmla="*/ 5927058 w 8815990"/>
                      <a:gd name="connsiteY9" fmla="*/ 0 h 18288"/>
                      <a:gd name="connsiteX10" fmla="*/ 6605211 w 8815990"/>
                      <a:gd name="connsiteY10" fmla="*/ 0 h 18288"/>
                      <a:gd name="connsiteX11" fmla="*/ 7371524 w 8815990"/>
                      <a:gd name="connsiteY11" fmla="*/ 0 h 18288"/>
                      <a:gd name="connsiteX12" fmla="*/ 7785197 w 8815990"/>
                      <a:gd name="connsiteY12" fmla="*/ 0 h 18288"/>
                      <a:gd name="connsiteX13" fmla="*/ 8198871 w 8815990"/>
                      <a:gd name="connsiteY13" fmla="*/ 0 h 18288"/>
                      <a:gd name="connsiteX14" fmla="*/ 8815990 w 8815990"/>
                      <a:gd name="connsiteY14" fmla="*/ 0 h 18288"/>
                      <a:gd name="connsiteX15" fmla="*/ 8815990 w 8815990"/>
                      <a:gd name="connsiteY15" fmla="*/ 18288 h 18288"/>
                      <a:gd name="connsiteX16" fmla="*/ 8049677 w 8815990"/>
                      <a:gd name="connsiteY16" fmla="*/ 18288 h 18288"/>
                      <a:gd name="connsiteX17" fmla="*/ 7371524 w 8815990"/>
                      <a:gd name="connsiteY17" fmla="*/ 18288 h 18288"/>
                      <a:gd name="connsiteX18" fmla="*/ 6781531 w 8815990"/>
                      <a:gd name="connsiteY18" fmla="*/ 18288 h 18288"/>
                      <a:gd name="connsiteX19" fmla="*/ 6015218 w 8815990"/>
                      <a:gd name="connsiteY19" fmla="*/ 18288 h 18288"/>
                      <a:gd name="connsiteX20" fmla="*/ 5337065 w 8815990"/>
                      <a:gd name="connsiteY20" fmla="*/ 18288 h 18288"/>
                      <a:gd name="connsiteX21" fmla="*/ 4482592 w 8815990"/>
                      <a:gd name="connsiteY21" fmla="*/ 18288 h 18288"/>
                      <a:gd name="connsiteX22" fmla="*/ 3628119 w 8815990"/>
                      <a:gd name="connsiteY22" fmla="*/ 18288 h 18288"/>
                      <a:gd name="connsiteX23" fmla="*/ 2861806 w 8815990"/>
                      <a:gd name="connsiteY23" fmla="*/ 18288 h 18288"/>
                      <a:gd name="connsiteX24" fmla="*/ 2095493 w 8815990"/>
                      <a:gd name="connsiteY24" fmla="*/ 18288 h 18288"/>
                      <a:gd name="connsiteX25" fmla="*/ 1329180 w 8815990"/>
                      <a:gd name="connsiteY25" fmla="*/ 18288 h 18288"/>
                      <a:gd name="connsiteX26" fmla="*/ 827347 w 8815990"/>
                      <a:gd name="connsiteY26" fmla="*/ 18288 h 18288"/>
                      <a:gd name="connsiteX27" fmla="*/ 0 w 8815990"/>
                      <a:gd name="connsiteY27" fmla="*/ 18288 h 18288"/>
                      <a:gd name="connsiteX28" fmla="*/ 0 w 8815990"/>
                      <a:gd name="connsiteY28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8815990" h="18288" fill="none" extrusionOk="0">
                        <a:moveTo>
                          <a:pt x="0" y="0"/>
                        </a:moveTo>
                        <a:cubicBezTo>
                          <a:pt x="139323" y="23444"/>
                          <a:pt x="305754" y="-23592"/>
                          <a:pt x="589993" y="0"/>
                        </a:cubicBezTo>
                        <a:cubicBezTo>
                          <a:pt x="874232" y="23592"/>
                          <a:pt x="1004325" y="-5254"/>
                          <a:pt x="1268146" y="0"/>
                        </a:cubicBezTo>
                        <a:cubicBezTo>
                          <a:pt x="1531967" y="5254"/>
                          <a:pt x="1832620" y="-21082"/>
                          <a:pt x="2034459" y="0"/>
                        </a:cubicBezTo>
                        <a:cubicBezTo>
                          <a:pt x="2236298" y="21082"/>
                          <a:pt x="2368620" y="21632"/>
                          <a:pt x="2624452" y="0"/>
                        </a:cubicBezTo>
                        <a:cubicBezTo>
                          <a:pt x="2880284" y="-21632"/>
                          <a:pt x="3025174" y="33782"/>
                          <a:pt x="3302605" y="0"/>
                        </a:cubicBezTo>
                        <a:cubicBezTo>
                          <a:pt x="3580036" y="-33782"/>
                          <a:pt x="3808510" y="-21371"/>
                          <a:pt x="4157078" y="0"/>
                        </a:cubicBezTo>
                        <a:cubicBezTo>
                          <a:pt x="4505646" y="21371"/>
                          <a:pt x="4550571" y="-20993"/>
                          <a:pt x="4658912" y="0"/>
                        </a:cubicBezTo>
                        <a:cubicBezTo>
                          <a:pt x="4767253" y="20993"/>
                          <a:pt x="5169312" y="-28305"/>
                          <a:pt x="5425225" y="0"/>
                        </a:cubicBezTo>
                        <a:cubicBezTo>
                          <a:pt x="5681138" y="28305"/>
                          <a:pt x="5803973" y="7793"/>
                          <a:pt x="5927058" y="0"/>
                        </a:cubicBezTo>
                        <a:cubicBezTo>
                          <a:pt x="6050143" y="-7793"/>
                          <a:pt x="6463353" y="-1056"/>
                          <a:pt x="6605211" y="0"/>
                        </a:cubicBezTo>
                        <a:cubicBezTo>
                          <a:pt x="6747069" y="1056"/>
                          <a:pt x="7015873" y="-8734"/>
                          <a:pt x="7371524" y="0"/>
                        </a:cubicBezTo>
                        <a:cubicBezTo>
                          <a:pt x="7727175" y="8734"/>
                          <a:pt x="7597251" y="-20429"/>
                          <a:pt x="7785197" y="0"/>
                        </a:cubicBezTo>
                        <a:cubicBezTo>
                          <a:pt x="7973143" y="20429"/>
                          <a:pt x="8111187" y="-8154"/>
                          <a:pt x="8198871" y="0"/>
                        </a:cubicBezTo>
                        <a:cubicBezTo>
                          <a:pt x="8286555" y="8154"/>
                          <a:pt x="8550714" y="24801"/>
                          <a:pt x="8815990" y="0"/>
                        </a:cubicBezTo>
                        <a:cubicBezTo>
                          <a:pt x="8815536" y="5645"/>
                          <a:pt x="8816522" y="9523"/>
                          <a:pt x="8815990" y="18288"/>
                        </a:cubicBezTo>
                        <a:cubicBezTo>
                          <a:pt x="8514169" y="35427"/>
                          <a:pt x="8380308" y="-5355"/>
                          <a:pt x="8049677" y="18288"/>
                        </a:cubicBezTo>
                        <a:cubicBezTo>
                          <a:pt x="7719046" y="41931"/>
                          <a:pt x="7583284" y="44922"/>
                          <a:pt x="7371524" y="18288"/>
                        </a:cubicBezTo>
                        <a:cubicBezTo>
                          <a:pt x="7159764" y="-8346"/>
                          <a:pt x="6957319" y="45709"/>
                          <a:pt x="6781531" y="18288"/>
                        </a:cubicBezTo>
                        <a:cubicBezTo>
                          <a:pt x="6605743" y="-9133"/>
                          <a:pt x="6259393" y="-13113"/>
                          <a:pt x="6015218" y="18288"/>
                        </a:cubicBezTo>
                        <a:cubicBezTo>
                          <a:pt x="5771043" y="49689"/>
                          <a:pt x="5664363" y="4249"/>
                          <a:pt x="5337065" y="18288"/>
                        </a:cubicBezTo>
                        <a:cubicBezTo>
                          <a:pt x="5009767" y="32327"/>
                          <a:pt x="4717063" y="23076"/>
                          <a:pt x="4482592" y="18288"/>
                        </a:cubicBezTo>
                        <a:cubicBezTo>
                          <a:pt x="4248121" y="13500"/>
                          <a:pt x="3838921" y="52756"/>
                          <a:pt x="3628119" y="18288"/>
                        </a:cubicBezTo>
                        <a:cubicBezTo>
                          <a:pt x="3417317" y="-16180"/>
                          <a:pt x="3071326" y="41783"/>
                          <a:pt x="2861806" y="18288"/>
                        </a:cubicBezTo>
                        <a:cubicBezTo>
                          <a:pt x="2652286" y="-5207"/>
                          <a:pt x="2377066" y="52558"/>
                          <a:pt x="2095493" y="18288"/>
                        </a:cubicBezTo>
                        <a:cubicBezTo>
                          <a:pt x="1813920" y="-15982"/>
                          <a:pt x="1673829" y="-3644"/>
                          <a:pt x="1329180" y="18288"/>
                        </a:cubicBezTo>
                        <a:cubicBezTo>
                          <a:pt x="984531" y="40220"/>
                          <a:pt x="1055693" y="42031"/>
                          <a:pt x="827347" y="18288"/>
                        </a:cubicBezTo>
                        <a:cubicBezTo>
                          <a:pt x="599001" y="-5455"/>
                          <a:pt x="380230" y="36315"/>
                          <a:pt x="0" y="18288"/>
                        </a:cubicBezTo>
                        <a:cubicBezTo>
                          <a:pt x="442" y="11574"/>
                          <a:pt x="380" y="5542"/>
                          <a:pt x="0" y="0"/>
                        </a:cubicBezTo>
                        <a:close/>
                      </a:path>
                      <a:path w="8815990" h="18288" stroke="0" extrusionOk="0">
                        <a:moveTo>
                          <a:pt x="0" y="0"/>
                        </a:moveTo>
                        <a:cubicBezTo>
                          <a:pt x="201398" y="22233"/>
                          <a:pt x="340066" y="16648"/>
                          <a:pt x="589993" y="0"/>
                        </a:cubicBezTo>
                        <a:cubicBezTo>
                          <a:pt x="839920" y="-16648"/>
                          <a:pt x="914742" y="-15485"/>
                          <a:pt x="1003667" y="0"/>
                        </a:cubicBezTo>
                        <a:cubicBezTo>
                          <a:pt x="1092592" y="15485"/>
                          <a:pt x="1524638" y="14994"/>
                          <a:pt x="1858139" y="0"/>
                        </a:cubicBezTo>
                        <a:cubicBezTo>
                          <a:pt x="2191640" y="-14994"/>
                          <a:pt x="2195626" y="-18578"/>
                          <a:pt x="2448133" y="0"/>
                        </a:cubicBezTo>
                        <a:cubicBezTo>
                          <a:pt x="2700640" y="18578"/>
                          <a:pt x="2836997" y="-2063"/>
                          <a:pt x="3038126" y="0"/>
                        </a:cubicBezTo>
                        <a:cubicBezTo>
                          <a:pt x="3239255" y="2063"/>
                          <a:pt x="3636897" y="2522"/>
                          <a:pt x="3892599" y="0"/>
                        </a:cubicBezTo>
                        <a:cubicBezTo>
                          <a:pt x="4148301" y="-2522"/>
                          <a:pt x="4170576" y="2975"/>
                          <a:pt x="4394432" y="0"/>
                        </a:cubicBezTo>
                        <a:cubicBezTo>
                          <a:pt x="4618288" y="-2975"/>
                          <a:pt x="5070135" y="-19515"/>
                          <a:pt x="5248905" y="0"/>
                        </a:cubicBezTo>
                        <a:cubicBezTo>
                          <a:pt x="5427675" y="19515"/>
                          <a:pt x="5926267" y="-9246"/>
                          <a:pt x="6103378" y="0"/>
                        </a:cubicBezTo>
                        <a:cubicBezTo>
                          <a:pt x="6280489" y="9246"/>
                          <a:pt x="6644947" y="-3899"/>
                          <a:pt x="6781531" y="0"/>
                        </a:cubicBezTo>
                        <a:cubicBezTo>
                          <a:pt x="6918115" y="3899"/>
                          <a:pt x="7277055" y="37233"/>
                          <a:pt x="7636004" y="0"/>
                        </a:cubicBezTo>
                        <a:cubicBezTo>
                          <a:pt x="7994953" y="-37233"/>
                          <a:pt x="8041620" y="-27858"/>
                          <a:pt x="8225997" y="0"/>
                        </a:cubicBezTo>
                        <a:cubicBezTo>
                          <a:pt x="8410374" y="27858"/>
                          <a:pt x="8617545" y="-15143"/>
                          <a:pt x="8815990" y="0"/>
                        </a:cubicBezTo>
                        <a:cubicBezTo>
                          <a:pt x="8815619" y="5901"/>
                          <a:pt x="8816473" y="12662"/>
                          <a:pt x="8815990" y="18288"/>
                        </a:cubicBezTo>
                        <a:cubicBezTo>
                          <a:pt x="8516456" y="33154"/>
                          <a:pt x="8402456" y="-182"/>
                          <a:pt x="8137837" y="18288"/>
                        </a:cubicBezTo>
                        <a:cubicBezTo>
                          <a:pt x="7873218" y="36758"/>
                          <a:pt x="7770096" y="36963"/>
                          <a:pt x="7459684" y="18288"/>
                        </a:cubicBezTo>
                        <a:cubicBezTo>
                          <a:pt x="7149272" y="-387"/>
                          <a:pt x="6904750" y="-2553"/>
                          <a:pt x="6605211" y="18288"/>
                        </a:cubicBezTo>
                        <a:cubicBezTo>
                          <a:pt x="6305672" y="39129"/>
                          <a:pt x="6087342" y="27325"/>
                          <a:pt x="5927058" y="18288"/>
                        </a:cubicBezTo>
                        <a:cubicBezTo>
                          <a:pt x="5766774" y="9251"/>
                          <a:pt x="5609172" y="33069"/>
                          <a:pt x="5513385" y="18288"/>
                        </a:cubicBezTo>
                        <a:cubicBezTo>
                          <a:pt x="5417598" y="3507"/>
                          <a:pt x="5129776" y="16467"/>
                          <a:pt x="5011551" y="18288"/>
                        </a:cubicBezTo>
                        <a:cubicBezTo>
                          <a:pt x="4893326" y="20109"/>
                          <a:pt x="4414237" y="24880"/>
                          <a:pt x="4157078" y="18288"/>
                        </a:cubicBezTo>
                        <a:cubicBezTo>
                          <a:pt x="3899919" y="11696"/>
                          <a:pt x="3627193" y="28858"/>
                          <a:pt x="3478925" y="18288"/>
                        </a:cubicBezTo>
                        <a:cubicBezTo>
                          <a:pt x="3330657" y="7718"/>
                          <a:pt x="3097298" y="21338"/>
                          <a:pt x="2977092" y="18288"/>
                        </a:cubicBezTo>
                        <a:cubicBezTo>
                          <a:pt x="2856886" y="15238"/>
                          <a:pt x="2596462" y="17013"/>
                          <a:pt x="2298939" y="18288"/>
                        </a:cubicBezTo>
                        <a:cubicBezTo>
                          <a:pt x="2001416" y="19563"/>
                          <a:pt x="2065902" y="14882"/>
                          <a:pt x="1885266" y="18288"/>
                        </a:cubicBezTo>
                        <a:cubicBezTo>
                          <a:pt x="1704630" y="21694"/>
                          <a:pt x="1558423" y="18749"/>
                          <a:pt x="1471592" y="18288"/>
                        </a:cubicBezTo>
                        <a:cubicBezTo>
                          <a:pt x="1384761" y="17827"/>
                          <a:pt x="988057" y="20076"/>
                          <a:pt x="793439" y="18288"/>
                        </a:cubicBezTo>
                        <a:cubicBezTo>
                          <a:pt x="598821" y="16500"/>
                          <a:pt x="286084" y="55141"/>
                          <a:pt x="0" y="18288"/>
                        </a:cubicBezTo>
                        <a:cubicBezTo>
                          <a:pt x="-734" y="10935"/>
                          <a:pt x="-262" y="89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25CCE7D-A4B3-4B89-99A0-D9F1B020C3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0819" y="1929384"/>
            <a:ext cx="8541186" cy="4251960"/>
          </a:xfrm>
        </p:spPr>
        <p:txBody>
          <a:bodyPr>
            <a:normAutofit/>
          </a:bodyPr>
          <a:lstStyle/>
          <a:p>
            <a:r>
              <a:rPr lang="en-GB" altLang="en-US" sz="2000"/>
              <a:t>Interrupt Types</a:t>
            </a:r>
          </a:p>
          <a:p>
            <a:pPr lvl="1"/>
            <a:r>
              <a:rPr lang="en-GB" altLang="en-US" sz="2000"/>
              <a:t>Hardware Interrupts: External event</a:t>
            </a:r>
          </a:p>
          <a:p>
            <a:pPr lvl="1"/>
            <a:r>
              <a:rPr lang="en-GB" altLang="en-US" sz="2000"/>
              <a:t>Software Interrupts: Internal event (Software generated)</a:t>
            </a:r>
          </a:p>
          <a:p>
            <a:pPr lvl="1"/>
            <a:r>
              <a:rPr lang="en-GB" altLang="en-US" sz="2000"/>
              <a:t>Maskable and non-maskable interrupts</a:t>
            </a:r>
          </a:p>
          <a:p>
            <a:pPr lvl="1"/>
            <a:r>
              <a:rPr lang="en-GB" altLang="en-US" sz="2000"/>
              <a:t>Interrupt priority</a:t>
            </a:r>
          </a:p>
          <a:p>
            <a:r>
              <a:rPr lang="en-GB" altLang="en-US" sz="2000"/>
              <a:t>Interrupt Vectors and Interrupt Handlers</a:t>
            </a:r>
          </a:p>
          <a:p>
            <a:r>
              <a:rPr lang="en-GB" altLang="en-US" sz="2000"/>
              <a:t>Interrupt Controllers</a:t>
            </a:r>
          </a:p>
          <a:p>
            <a:endParaRPr lang="en-GB" altLang="en-US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F244C-C3CA-47BD-A45E-333F8924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870" y="6356350"/>
            <a:ext cx="22281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05F45F-65BA-49FB-8897-7D956808B479}" type="slidenum">
              <a:rPr lang="en-US" altLang="en-US" smtClean="0"/>
              <a:pPr>
                <a:spcAft>
                  <a:spcPts val="60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151DB72C-1C03-4F55-B0BD-2D45BF4D0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Interrupts</a:t>
            </a:r>
            <a:endParaRPr lang="el-GR" altLang="en-US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DBD7EB08-F871-467B-98C2-7907A890B0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Traps: (self-interrupt!)</a:t>
            </a:r>
          </a:p>
          <a:p>
            <a:pPr lvl="1"/>
            <a:r>
              <a:rPr lang="en-US" altLang="en-US" b="1"/>
              <a:t>Single step mode</a:t>
            </a:r>
          </a:p>
          <a:p>
            <a:pPr lvl="1"/>
            <a:r>
              <a:rPr lang="en-US" altLang="en-US" b="1"/>
              <a:t>Calls to Operating System (INT 21H - x86, SC – PPC)</a:t>
            </a:r>
          </a:p>
          <a:p>
            <a:r>
              <a:rPr lang="en-US" altLang="en-US" b="1"/>
              <a:t>Exceptions:</a:t>
            </a:r>
          </a:p>
          <a:p>
            <a:pPr lvl="1"/>
            <a:r>
              <a:rPr lang="en-US" altLang="en-US" b="1"/>
              <a:t>Divide by zero</a:t>
            </a:r>
          </a:p>
          <a:p>
            <a:pPr lvl="1"/>
            <a:r>
              <a:rPr lang="en-US" altLang="en-US" b="1"/>
              <a:t>Memory protection fault</a:t>
            </a:r>
          </a:p>
          <a:p>
            <a:endParaRPr lang="el-GR" alt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28D64-9EBD-4C06-A932-D13E69A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5A1D-E21C-4323-9C58-91051EDF94D3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FAA989D8-95FF-43B2-9820-6AEA9D9CD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Interrupt Processing</a:t>
            </a:r>
            <a:endParaRPr lang="el-GR" altLang="en-US"/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D5401030-1538-4804-83A9-746916225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/>
              <a:t>Save state</a:t>
            </a:r>
          </a:p>
          <a:p>
            <a:pPr lvl="1"/>
            <a:r>
              <a:rPr lang="en-US" altLang="en-US" b="1"/>
              <a:t>Disable interrupts for the duration of the ISR or allow it to be interrupted too?</a:t>
            </a:r>
          </a:p>
          <a:p>
            <a:pPr lvl="1"/>
            <a:r>
              <a:rPr lang="en-US" altLang="en-US" b="1"/>
              <a:t>Save program counter</a:t>
            </a:r>
          </a:p>
          <a:p>
            <a:pPr lvl="1"/>
            <a:r>
              <a:rPr lang="en-US" altLang="en-US" b="1"/>
              <a:t>Save flags</a:t>
            </a:r>
          </a:p>
          <a:p>
            <a:pPr lvl="1"/>
            <a:r>
              <a:rPr lang="en-US" altLang="en-US" b="1"/>
              <a:t>Save register values?</a:t>
            </a:r>
          </a:p>
          <a:p>
            <a:r>
              <a:rPr lang="en-US" altLang="en-US" b="1"/>
              <a:t>Jump to interrupt service routine</a:t>
            </a:r>
          </a:p>
          <a:p>
            <a:pPr lvl="1"/>
            <a:r>
              <a:rPr lang="en-US" altLang="en-US" b="1"/>
              <a:t>Location obtained by interrupt vector</a:t>
            </a:r>
          </a:p>
          <a:p>
            <a:r>
              <a:rPr lang="en-US" altLang="en-US" b="1"/>
              <a:t>Process interrupt</a:t>
            </a:r>
          </a:p>
          <a:p>
            <a:r>
              <a:rPr lang="en-US" altLang="en-US" b="1"/>
              <a:t>Restore state</a:t>
            </a:r>
          </a:p>
          <a:p>
            <a:pPr lvl="1"/>
            <a:r>
              <a:rPr lang="en-US" altLang="en-US" b="1"/>
              <a:t>Load PC, flags, registers etc.</a:t>
            </a:r>
            <a:endParaRPr lang="el-GR" alt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0602-59FB-4BC9-B022-E277F417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120-6277-4A69-9137-51E056954C54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128EF8CE-6359-42DD-82EE-58749F337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b="1"/>
              <a:t>Interrupt Processing on the 8086 Microprocessor</a:t>
            </a:r>
            <a:endParaRPr lang="el-GR" altLang="en-US" b="1"/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3D0481DE-BD18-4F09-B733-0031F143A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l-GR" altLang="en-US" b="1"/>
              <a:t>1. External interface sends an interrupt signal, to the Interrupt Request (INTR) pin, </a:t>
            </a:r>
            <a:r>
              <a:rPr lang="en-US" altLang="en-US" b="1"/>
              <a:t>(</a:t>
            </a:r>
            <a:r>
              <a:rPr lang="el-GR" altLang="en-US" b="1"/>
              <a:t>or an internal interrupt occurs.</a:t>
            </a:r>
            <a:r>
              <a:rPr lang="en-US" altLang="en-US" b="1"/>
              <a:t>)</a:t>
            </a:r>
            <a:endParaRPr lang="el-GR" altLang="en-US" b="1"/>
          </a:p>
          <a:p>
            <a:pPr>
              <a:lnSpc>
                <a:spcPct val="90000"/>
              </a:lnSpc>
            </a:pPr>
            <a:r>
              <a:rPr lang="el-GR" altLang="en-US" b="1"/>
              <a:t>2. The CPU finishes the present instruction (for a hardware interrupt) and </a:t>
            </a:r>
            <a:r>
              <a:rPr lang="en-US" altLang="en-US" b="1"/>
              <a:t>checks the INTR pin. 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If IF=0 the processor ignores the interrupt, else </a:t>
            </a:r>
            <a:r>
              <a:rPr lang="el-GR" altLang="en-US" b="1"/>
              <a:t>sends Interrupt Acknowledge (INTA) to hardware interface.</a:t>
            </a:r>
          </a:p>
          <a:p>
            <a:pPr>
              <a:lnSpc>
                <a:spcPct val="90000"/>
              </a:lnSpc>
            </a:pPr>
            <a:r>
              <a:rPr lang="el-GR" altLang="en-US" b="1"/>
              <a:t>3. The interrupt type N is sent to the Central Processor Unit (CPU) via the Data bus from the hardware interface.</a:t>
            </a:r>
          </a:p>
          <a:p>
            <a:pPr>
              <a:lnSpc>
                <a:spcPct val="90000"/>
              </a:lnSpc>
            </a:pPr>
            <a:r>
              <a:rPr lang="el-GR" altLang="en-US" b="1"/>
              <a:t>4. The contents of the flag registers are pushed onto the stack.</a:t>
            </a:r>
          </a:p>
          <a:p>
            <a:pPr>
              <a:lnSpc>
                <a:spcPct val="90000"/>
              </a:lnSpc>
            </a:pPr>
            <a:r>
              <a:rPr lang="el-GR" altLang="en-US" b="1"/>
              <a:t>5. Both the interrupt (IF</a:t>
            </a:r>
            <a:r>
              <a:rPr lang="en-US" altLang="en-US" b="1"/>
              <a:t> – FR bit 9</a:t>
            </a:r>
            <a:r>
              <a:rPr lang="el-GR" altLang="en-US" b="1"/>
              <a:t>) and (TF</a:t>
            </a:r>
            <a:r>
              <a:rPr lang="en-US" altLang="en-US" b="1"/>
              <a:t> – FR bit 8</a:t>
            </a:r>
            <a:r>
              <a:rPr lang="el-GR" altLang="en-US" b="1"/>
              <a:t>) flags are cleared. This disables the INTR pin and the trap or single-step feature.</a:t>
            </a:r>
          </a:p>
          <a:p>
            <a:pPr>
              <a:lnSpc>
                <a:spcPct val="90000"/>
              </a:lnSpc>
            </a:pPr>
            <a:r>
              <a:rPr lang="el-GR" altLang="en-US" b="1"/>
              <a:t>6. The contents of the code segment register (CS) are pushed onto the Stack.</a:t>
            </a:r>
          </a:p>
          <a:p>
            <a:pPr>
              <a:lnSpc>
                <a:spcPct val="90000"/>
              </a:lnSpc>
            </a:pPr>
            <a:r>
              <a:rPr lang="el-GR" altLang="en-US" b="1"/>
              <a:t>7. The contents of the instruction pointer (IP) are pushed onto the Stack.</a:t>
            </a:r>
          </a:p>
          <a:p>
            <a:pPr>
              <a:lnSpc>
                <a:spcPct val="90000"/>
              </a:lnSpc>
            </a:pPr>
            <a:r>
              <a:rPr lang="el-GR" altLang="en-US" b="1"/>
              <a:t>8. The interrupt vector contents are fetched, from (4 x N) and then placed into the IP and  from (4 x N +2) into the CS so that the next instruction executes at the interrupt service procedure addressed by the interrupt vector.</a:t>
            </a:r>
          </a:p>
          <a:p>
            <a:pPr>
              <a:lnSpc>
                <a:spcPct val="90000"/>
              </a:lnSpc>
            </a:pPr>
            <a:r>
              <a:rPr lang="el-GR" altLang="en-US" b="1"/>
              <a:t>9. While returning from the interrupt-service routine by the Interrupt Return (IRET) instruction, the IP, CS and Flag registers are popped from the Stack and return to their state prior to the interrupt.</a:t>
            </a:r>
          </a:p>
          <a:p>
            <a:pPr>
              <a:lnSpc>
                <a:spcPct val="90000"/>
              </a:lnSpc>
              <a:buFontTx/>
              <a:buNone/>
            </a:pPr>
            <a:endParaRPr lang="el-GR" alt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ABC9-F7C2-4EA4-9025-90A15BC2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A293-F430-4B6B-BC30-A3DB8AD4BF28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>
            <a:extLst>
              <a:ext uri="{FF2B5EF4-FFF2-40B4-BE49-F238E27FC236}">
                <a16:creationId xmlns:a16="http://schemas.microsoft.com/office/drawing/2014/main" id="{31E74588-D702-4A87-9675-FBD3D710F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7536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altLang="en-US"/>
              <a:t>The Intel x86 Interrupt Software Instructions</a:t>
            </a:r>
          </a:p>
        </p:txBody>
      </p:sp>
      <p:sp>
        <p:nvSpPr>
          <p:cNvPr id="174085" name="Rectangle 5">
            <a:extLst>
              <a:ext uri="{FF2B5EF4-FFF2-40B4-BE49-F238E27FC236}">
                <a16:creationId xmlns:a16="http://schemas.microsoft.com/office/drawing/2014/main" id="{DFBDF1D2-A249-472E-AC81-111151A42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533400"/>
            <a:ext cx="9753600" cy="58674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b="1"/>
              <a:t>All x86 processors provide the following instructions related to interrupts:</a:t>
            </a:r>
          </a:p>
          <a:p>
            <a:pPr lvl="1"/>
            <a:r>
              <a:rPr lang="en-GB" altLang="en-US" b="1"/>
              <a:t>INT nn: Interrupt. Run the ISR pointed by vector nn. </a:t>
            </a:r>
          </a:p>
          <a:p>
            <a:pPr lvl="2"/>
            <a:r>
              <a:rPr lang="en-GB" altLang="en-US" b="1"/>
              <a:t>INT 0 is reserved for the Divide Error</a:t>
            </a:r>
          </a:p>
          <a:p>
            <a:pPr lvl="2"/>
            <a:r>
              <a:rPr lang="en-GB" altLang="en-US" b="1"/>
              <a:t>INT 1 is reserved for  Single Step operation</a:t>
            </a:r>
          </a:p>
          <a:p>
            <a:pPr lvl="2"/>
            <a:r>
              <a:rPr lang="en-GB" altLang="en-US" b="1"/>
              <a:t>INT 2 is reserved for the NMI pin</a:t>
            </a:r>
          </a:p>
          <a:p>
            <a:pPr lvl="2"/>
            <a:r>
              <a:rPr lang="en-GB" altLang="en-US" b="1"/>
              <a:t>INT 3 is reserved for setting a Breakpoint</a:t>
            </a:r>
          </a:p>
          <a:p>
            <a:pPr lvl="2"/>
            <a:r>
              <a:rPr lang="en-GB" altLang="en-US" b="1"/>
              <a:t>INT 4 is reserved for Overflow (Same as the INTO (Interrupt on overflow) instruction. </a:t>
            </a:r>
          </a:p>
          <a:p>
            <a:pPr lvl="1"/>
            <a:r>
              <a:rPr lang="en-GB" altLang="en-US" b="1"/>
              <a:t>CLI: Clear Interrupt Flag. IF is set to 0, thus interrupts are disabled.</a:t>
            </a:r>
          </a:p>
          <a:p>
            <a:pPr lvl="1"/>
            <a:r>
              <a:rPr lang="en-GB" altLang="en-US" b="1"/>
              <a:t>STI: Set Interrupt Flag. IF is set to 1, thus interrupts are enabled.</a:t>
            </a:r>
          </a:p>
          <a:p>
            <a:pPr lvl="1"/>
            <a:r>
              <a:rPr lang="en-GB" altLang="en-US" b="1"/>
              <a:t>IRET: Return from interrupt. This is the last instruction in the ISR (Real Mode only). It pops from the stack the Flag register, the IP and the CS.</a:t>
            </a:r>
          </a:p>
          <a:p>
            <a:pPr lvl="2"/>
            <a:r>
              <a:rPr lang="en-GB" altLang="en-US" b="1"/>
              <a:t>After returning from an ISR the interrupts are enabled, since the initial value of the flag register is poped from the stack.</a:t>
            </a:r>
          </a:p>
          <a:p>
            <a:pPr lvl="1"/>
            <a:r>
              <a:rPr lang="en-GB" altLang="en-US" b="1"/>
              <a:t>IRETD: Return from interrupt. This is the last instruction in the ISR (Protected Mode only). It pops from the stack the Flag register, the EIP and the CS.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3B9D-3EA3-4A52-AEC2-ADE3E87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9EAD-9FBD-4B4D-ACD8-442794E623AD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B64731A8-7316-486D-A350-8BAE28105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The 8259A Programmable Interrupt Controller</a:t>
            </a:r>
            <a:endParaRPr lang="el-GR" altLang="en-US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43C8F9E3-A1C8-49CD-9A3E-4BF370C3A52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438" y="549275"/>
            <a:ext cx="9217025" cy="5867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Adds 8 vectored priority encoded interrupts to the microprocessor</a:t>
            </a:r>
          </a:p>
          <a:p>
            <a:r>
              <a:rPr lang="en-US" altLang="en-US" dirty="0"/>
              <a:t>Can be expanded without additional hardware to accept up to 64 IRQ (one 8259A master, and one slave)</a:t>
            </a:r>
          </a:p>
          <a:p>
            <a:r>
              <a:rPr lang="en-US" altLang="en-US" dirty="0"/>
              <a:t>Requires 4 wait states to be connected to a x386</a:t>
            </a:r>
          </a:p>
          <a:p>
            <a:r>
              <a:rPr lang="en-US" altLang="en-US" dirty="0"/>
              <a:t>D0-D7: Bidirectional data connections</a:t>
            </a:r>
          </a:p>
          <a:p>
            <a:r>
              <a:rPr lang="en-US" altLang="en-US" dirty="0"/>
              <a:t>IR0-IR7: Interrupt request inputs</a:t>
            </a:r>
          </a:p>
          <a:p>
            <a:r>
              <a:rPr lang="en-US" altLang="en-US" dirty="0"/>
              <a:t>WR</a:t>
            </a:r>
            <a:r>
              <a:rPr lang="el-GR" altLang="en-US" dirty="0"/>
              <a:t>΄</a:t>
            </a:r>
            <a:r>
              <a:rPr lang="en-US" altLang="en-US" dirty="0"/>
              <a:t>: Write input strobe</a:t>
            </a:r>
          </a:p>
          <a:p>
            <a:r>
              <a:rPr lang="en-US" altLang="en-US" dirty="0"/>
              <a:t>RD</a:t>
            </a:r>
            <a:r>
              <a:rPr lang="el-GR" altLang="en-US" dirty="0"/>
              <a:t>΄</a:t>
            </a:r>
            <a:r>
              <a:rPr lang="en-US" altLang="en-US" dirty="0"/>
              <a:t>: Read input connects to the IORC</a:t>
            </a:r>
            <a:r>
              <a:rPr lang="el-GR" altLang="en-US" dirty="0"/>
              <a:t>΄</a:t>
            </a:r>
            <a:r>
              <a:rPr lang="en-US" altLang="en-US" dirty="0"/>
              <a:t>signal</a:t>
            </a:r>
          </a:p>
          <a:p>
            <a:r>
              <a:rPr lang="en-US" altLang="en-US" dirty="0"/>
              <a:t>INT: Output, connects to </a:t>
            </a:r>
            <a:r>
              <a:rPr lang="el-GR" altLang="en-US" dirty="0"/>
              <a:t>μ</a:t>
            </a:r>
            <a:r>
              <a:rPr lang="en-US" altLang="en-US" dirty="0"/>
              <a:t>P INTR pin</a:t>
            </a:r>
          </a:p>
          <a:p>
            <a:r>
              <a:rPr lang="en-US" altLang="en-US" dirty="0"/>
              <a:t>INTA</a:t>
            </a:r>
            <a:r>
              <a:rPr lang="el-GR" altLang="en-US" dirty="0"/>
              <a:t>΄</a:t>
            </a:r>
            <a:r>
              <a:rPr lang="en-US" altLang="en-US" dirty="0"/>
              <a:t>: Input, connects to </a:t>
            </a:r>
            <a:r>
              <a:rPr lang="el-GR" altLang="en-US" dirty="0"/>
              <a:t>μ</a:t>
            </a:r>
            <a:r>
              <a:rPr lang="en-US" altLang="en-US" dirty="0"/>
              <a:t>P INTA</a:t>
            </a:r>
            <a:r>
              <a:rPr lang="el-GR" altLang="en-US" dirty="0"/>
              <a:t>΄</a:t>
            </a:r>
            <a:r>
              <a:rPr lang="en-US" altLang="en-US" dirty="0"/>
              <a:t> pin</a:t>
            </a:r>
          </a:p>
          <a:p>
            <a:r>
              <a:rPr lang="en-US" altLang="en-US" dirty="0"/>
              <a:t>A0: Command word select</a:t>
            </a:r>
          </a:p>
          <a:p>
            <a:r>
              <a:rPr lang="en-US" altLang="en-US" dirty="0"/>
              <a:t>CS</a:t>
            </a:r>
            <a:r>
              <a:rPr lang="el-GR" altLang="en-US" dirty="0"/>
              <a:t>΄</a:t>
            </a:r>
            <a:r>
              <a:rPr lang="en-US" altLang="en-US" dirty="0"/>
              <a:t>: Chip select input</a:t>
            </a:r>
          </a:p>
          <a:p>
            <a:r>
              <a:rPr lang="en-US" altLang="en-US" dirty="0"/>
              <a:t>SP/EN</a:t>
            </a:r>
            <a:r>
              <a:rPr lang="el-GR" altLang="en-US" dirty="0"/>
              <a:t>΄</a:t>
            </a:r>
            <a:r>
              <a:rPr lang="en-US" altLang="en-US" dirty="0"/>
              <a:t>: Slave program/enable buffer pin</a:t>
            </a:r>
          </a:p>
          <a:p>
            <a:r>
              <a:rPr lang="en-US" altLang="en-US" dirty="0"/>
              <a:t>CAS0-CAS2: Outputs from master to slave for cascading multiple 8259A chips</a:t>
            </a:r>
            <a:endParaRPr lang="el-GR" altLang="en-US" dirty="0"/>
          </a:p>
        </p:txBody>
      </p:sp>
      <p:graphicFrame>
        <p:nvGraphicFramePr>
          <p:cNvPr id="140292" name="Object 4">
            <a:extLst>
              <a:ext uri="{FF2B5EF4-FFF2-40B4-BE49-F238E27FC236}">
                <a16:creationId xmlns:a16="http://schemas.microsoft.com/office/drawing/2014/main" id="{588FF878-0FAA-4996-8921-21ED4F14C88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8175340"/>
              </p:ext>
            </p:extLst>
          </p:nvPr>
        </p:nvGraphicFramePr>
        <p:xfrm>
          <a:off x="6535738" y="1628775"/>
          <a:ext cx="311785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1" name="Visio" r:id="rId3" imgW="2917583" imgH="2965512" progId="Visio.Drawing.11">
                  <p:embed/>
                </p:oleObj>
              </mc:Choice>
              <mc:Fallback>
                <p:oleObj name="Visio" r:id="rId3" imgW="2917583" imgH="296551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1628775"/>
                        <a:ext cx="3117850" cy="31686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313E2-D1C8-4A7E-B80E-694AC6C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592E-1433-4169-8DAE-22FD38FDED88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00A2FE1C-81D4-4862-8ABD-4A48A2B3C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Interrupt Vectors</a:t>
            </a:r>
            <a:endParaRPr lang="el-GR" altLang="en-US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738190E7-0625-44F2-85DA-E5A24E38A1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/>
              <a:t>The </a:t>
            </a:r>
            <a:r>
              <a:rPr lang="en-US" altLang="en-US" b="1" i="1"/>
              <a:t>Interrupt Vector</a:t>
            </a:r>
            <a:r>
              <a:rPr lang="en-US" altLang="en-US" b="1"/>
              <a:t> contains the address of the interrupt service routine</a:t>
            </a:r>
          </a:p>
          <a:p>
            <a:r>
              <a:rPr lang="en-US" altLang="en-US" b="1"/>
              <a:t>The </a:t>
            </a:r>
            <a:r>
              <a:rPr lang="en-US" altLang="en-US" b="1" i="1"/>
              <a:t>Interrupt Vector Table </a:t>
            </a:r>
            <a:r>
              <a:rPr lang="en-US" altLang="en-US" b="1"/>
              <a:t>is located in the first 1024 bytes of memory at address 000000H-0003FFH.</a:t>
            </a:r>
          </a:p>
          <a:p>
            <a:r>
              <a:rPr lang="en-US" altLang="en-US" b="1"/>
              <a:t>It contains 256 different 4-byte interrupt vectors, grouped in 18 types</a:t>
            </a:r>
          </a:p>
          <a:p>
            <a:pPr lvl="1"/>
            <a:r>
              <a:rPr lang="en-US" altLang="en-US" b="1"/>
              <a:t>000H: Type 0 (Divide error)</a:t>
            </a:r>
          </a:p>
          <a:p>
            <a:pPr lvl="1"/>
            <a:r>
              <a:rPr lang="en-US" altLang="en-US" b="1"/>
              <a:t>004H: Type 1 (Single-step)</a:t>
            </a:r>
          </a:p>
          <a:p>
            <a:pPr lvl="1"/>
            <a:r>
              <a:rPr lang="en-US" altLang="en-US" b="1"/>
              <a:t>008H: Type 2 (NMI)</a:t>
            </a:r>
          </a:p>
          <a:p>
            <a:pPr lvl="1"/>
            <a:r>
              <a:rPr lang="en-US" altLang="en-US" b="1"/>
              <a:t>00CH: Type 3 (1-byte breakpoint)</a:t>
            </a:r>
          </a:p>
          <a:p>
            <a:pPr lvl="1"/>
            <a:r>
              <a:rPr lang="en-US" altLang="en-US" b="1"/>
              <a:t>010H: Type 4 (Overflow)</a:t>
            </a:r>
          </a:p>
          <a:p>
            <a:pPr lvl="1"/>
            <a:r>
              <a:rPr lang="en-US" altLang="en-US" b="1"/>
              <a:t>014H: Type 5 (BOUND)</a:t>
            </a:r>
          </a:p>
          <a:p>
            <a:pPr lvl="1"/>
            <a:r>
              <a:rPr lang="en-US" altLang="en-US" b="1"/>
              <a:t>018H: Type 6 (Undefined opcode)</a:t>
            </a:r>
          </a:p>
          <a:p>
            <a:pPr lvl="1"/>
            <a:r>
              <a:rPr lang="en-US" altLang="en-US" b="1"/>
              <a:t>01CH: Type 7 (Coprocessor not available)</a:t>
            </a:r>
          </a:p>
          <a:p>
            <a:pPr lvl="1"/>
            <a:r>
              <a:rPr lang="en-US" altLang="en-US" b="1"/>
              <a:t>020H: Type 8 (Double fault)</a:t>
            </a:r>
          </a:p>
          <a:p>
            <a:pPr lvl="1"/>
            <a:r>
              <a:rPr lang="en-US" altLang="en-US" b="1"/>
              <a:t>024H: Type 9 (Coprocessor segment overrun)</a:t>
            </a:r>
          </a:p>
          <a:p>
            <a:pPr lvl="1"/>
            <a:r>
              <a:rPr lang="en-US" altLang="en-US" b="1"/>
              <a:t>028H: Type 10 (Invlid task state segment)</a:t>
            </a:r>
          </a:p>
          <a:p>
            <a:pPr lvl="1"/>
            <a:r>
              <a:rPr lang="en-US" altLang="en-US" b="1"/>
              <a:t>02CH: Type 11 (Segment not present)</a:t>
            </a:r>
          </a:p>
          <a:p>
            <a:pPr lvl="1"/>
            <a:endParaRPr lang="el-GR" altLang="en-US" b="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654FFC-6FA9-42D3-A4AE-98F21D2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EF63-0B99-402F-A9DF-E9B0255FD29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2340" name="Text Box 4">
            <a:extLst>
              <a:ext uri="{FF2B5EF4-FFF2-40B4-BE49-F238E27FC236}">
                <a16:creationId xmlns:a16="http://schemas.microsoft.com/office/drawing/2014/main" id="{9A9DB4A2-C6CE-486D-9C16-69CF7A273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2133600"/>
            <a:ext cx="4249737" cy="352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buFontTx/>
              <a:buChar char="•"/>
            </a:pPr>
            <a:r>
              <a:rPr lang="en-US" altLang="en-US" sz="1800" b="1">
                <a:solidFill>
                  <a:schemeClr val="accent2"/>
                </a:solidFill>
              </a:rPr>
              <a:t>030H: Type 12 (Stack segment overrun)</a:t>
            </a:r>
          </a:p>
          <a:p>
            <a:pPr lvl="2">
              <a:buFontTx/>
              <a:buChar char="•"/>
            </a:pPr>
            <a:r>
              <a:rPr lang="en-US" altLang="en-US" sz="1800" b="1">
                <a:solidFill>
                  <a:schemeClr val="accent2"/>
                </a:solidFill>
              </a:rPr>
              <a:t>034H: Type 13 (General protection)</a:t>
            </a:r>
          </a:p>
          <a:p>
            <a:pPr lvl="2">
              <a:buFontTx/>
              <a:buChar char="•"/>
            </a:pPr>
            <a:r>
              <a:rPr lang="en-US" altLang="en-US" sz="1800" b="1">
                <a:solidFill>
                  <a:schemeClr val="accent2"/>
                </a:solidFill>
              </a:rPr>
              <a:t>038H: Type 14 (Page fault)</a:t>
            </a:r>
          </a:p>
          <a:p>
            <a:pPr lvl="2">
              <a:buFontTx/>
              <a:buChar char="•"/>
            </a:pPr>
            <a:r>
              <a:rPr lang="en-US" altLang="en-US" sz="1800" b="1">
                <a:solidFill>
                  <a:schemeClr val="accent2"/>
                </a:solidFill>
              </a:rPr>
              <a:t>03CH: Type 15 (Unassigned)</a:t>
            </a:r>
          </a:p>
          <a:p>
            <a:pPr lvl="2">
              <a:buFontTx/>
              <a:buChar char="•"/>
            </a:pPr>
            <a:r>
              <a:rPr lang="en-US" altLang="en-US" sz="1800" b="1">
                <a:solidFill>
                  <a:schemeClr val="accent2"/>
                </a:solidFill>
              </a:rPr>
              <a:t>040H: Type 16 (Coprocessor error)</a:t>
            </a:r>
          </a:p>
          <a:p>
            <a:pPr lvl="2">
              <a:buFontTx/>
              <a:buChar char="•"/>
            </a:pPr>
            <a:r>
              <a:rPr lang="en-US" altLang="en-US" sz="1800" b="1">
                <a:solidFill>
                  <a:schemeClr val="accent2"/>
                </a:solidFill>
              </a:rPr>
              <a:t>044H-07CH: Type 14-31 (Reserved)</a:t>
            </a:r>
          </a:p>
          <a:p>
            <a:pPr lvl="2">
              <a:buFontTx/>
              <a:buChar char="•"/>
            </a:pPr>
            <a:r>
              <a:rPr lang="en-US" altLang="en-US" sz="1800" b="1">
                <a:solidFill>
                  <a:schemeClr val="accent2"/>
                </a:solidFill>
              </a:rPr>
              <a:t>080H: Type 32-255 (User)</a:t>
            </a:r>
          </a:p>
          <a:p>
            <a:pPr>
              <a:spcBef>
                <a:spcPct val="50000"/>
              </a:spcBef>
            </a:pPr>
            <a:endParaRPr lang="el-GR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6AA52D5-0CDE-4C25-9604-EF89F7670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220" y="-99392"/>
            <a:ext cx="8409736" cy="58715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Interrupt Types</a:t>
            </a:r>
            <a:endParaRPr lang="el-GR" altLang="en-US" sz="2800" dirty="0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0C2EF7C6-5A17-4538-B142-0DDFE1C20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29848" y="609598"/>
            <a:ext cx="9932673" cy="598805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800" b="1" dirty="0"/>
              <a:t>Type 0: Divide error – Division overflow or division by zero</a:t>
            </a:r>
          </a:p>
          <a:p>
            <a:r>
              <a:rPr lang="en-US" altLang="en-US" sz="1800" b="1" dirty="0"/>
              <a:t>Type 1: Single step or Trap – After the execution of each instruction when trap flag set</a:t>
            </a:r>
          </a:p>
          <a:p>
            <a:r>
              <a:rPr lang="en-US" altLang="en-US" sz="1800" b="1" dirty="0"/>
              <a:t>Type 2: NMI Hardware Interrupt – ‘1’ in the NMI pin</a:t>
            </a:r>
          </a:p>
          <a:p>
            <a:r>
              <a:rPr lang="en-US" altLang="en-US" sz="1800" b="1" dirty="0"/>
              <a:t>Type 3: One-byte Interrupt – INT3 instruction (used for breakpoints)</a:t>
            </a:r>
          </a:p>
          <a:p>
            <a:r>
              <a:rPr lang="en-US" altLang="en-US" sz="1800" b="1" dirty="0"/>
              <a:t>Type 4: Overflow – INTO instruction with an overflow flag</a:t>
            </a:r>
          </a:p>
          <a:p>
            <a:r>
              <a:rPr lang="en-US" altLang="en-US" sz="1800" b="1" dirty="0"/>
              <a:t>Type 5: BOUND – Register contents out-of-bounds</a:t>
            </a:r>
          </a:p>
          <a:p>
            <a:r>
              <a:rPr lang="en-US" altLang="en-US" sz="1800" b="1" dirty="0"/>
              <a:t>Type 6: Invalid Opcode – Undefined opcode occurred in program</a:t>
            </a:r>
          </a:p>
          <a:p>
            <a:r>
              <a:rPr lang="en-US" altLang="en-US" sz="1800" b="1" dirty="0"/>
              <a:t>Type 7: Coprocessor not available – MSW indicates a coprocessor</a:t>
            </a:r>
          </a:p>
          <a:p>
            <a:r>
              <a:rPr lang="en-US" altLang="en-US" sz="1800" b="1" dirty="0"/>
              <a:t>Type 8: Double Fault – Two separate interrupts occur during the same instruction</a:t>
            </a:r>
          </a:p>
          <a:p>
            <a:r>
              <a:rPr lang="en-US" altLang="en-US" sz="1800" b="1" dirty="0"/>
              <a:t>Type 9: Coprocessor Segment Overrun – Coprocessor call operand exceeds FFFFH</a:t>
            </a:r>
          </a:p>
          <a:p>
            <a:r>
              <a:rPr lang="en-US" altLang="en-US" sz="1800" b="1" dirty="0"/>
              <a:t>Type 10: Invalid Task State Segment – TSS invalid (probably not initialized)</a:t>
            </a:r>
          </a:p>
          <a:p>
            <a:r>
              <a:rPr lang="en-US" altLang="en-US" sz="1800" b="1" dirty="0"/>
              <a:t>Type 11: Segment not present – Descriptor P bit indicates segment not present or invalid</a:t>
            </a:r>
          </a:p>
          <a:p>
            <a:r>
              <a:rPr lang="en-US" altLang="en-US" sz="1800" b="1" dirty="0"/>
              <a:t>Type 12: Stack Segment Overrun – Stack segment not present or exceeded</a:t>
            </a:r>
          </a:p>
          <a:p>
            <a:r>
              <a:rPr lang="en-US" altLang="en-US" sz="1800" b="1" dirty="0"/>
              <a:t>Type 13: General Protection – Protection violation in 286 (general protection fault)</a:t>
            </a:r>
          </a:p>
          <a:p>
            <a:r>
              <a:rPr lang="en-US" altLang="en-US" sz="1800" b="1" dirty="0"/>
              <a:t>Type 14: Page Fault – 80386 and above</a:t>
            </a:r>
          </a:p>
          <a:p>
            <a:r>
              <a:rPr lang="en-US" altLang="en-US" sz="1800" b="1" dirty="0"/>
              <a:t>Type 16: Coprocessor Error – ERROR</a:t>
            </a:r>
            <a:r>
              <a:rPr lang="el-GR" altLang="en-US" sz="1800" b="1" dirty="0"/>
              <a:t>΄</a:t>
            </a:r>
            <a:r>
              <a:rPr lang="en-US" altLang="en-US" sz="1800" b="1" dirty="0"/>
              <a:t> = ‘0’ (80386 and above)</a:t>
            </a:r>
          </a:p>
          <a:p>
            <a:r>
              <a:rPr lang="en-US" altLang="en-US" sz="1800" b="1" dirty="0"/>
              <a:t>Type 17: Alignment Check – Word/Doubleword data addressed at odd location (486 and above)</a:t>
            </a:r>
          </a:p>
          <a:p>
            <a:r>
              <a:rPr lang="en-US" altLang="en-US" sz="1800" b="1" dirty="0"/>
              <a:t>Type 18: Machine Check – Memory Management interrupt (Pentium and above)</a:t>
            </a:r>
          </a:p>
          <a:p>
            <a:endParaRPr lang="el-GR" altLang="en-US" sz="1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A594-47A4-43F9-88E0-2339A56A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1F8B-C481-41A6-BA6C-E5DAC8419395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17265399-1923-477D-BEF0-D9AD9FFF1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Real Mode Interrupt</a:t>
            </a:r>
            <a:endParaRPr lang="el-GR" altLang="en-US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3EA2131C-80AF-4BB3-8757-48669EDF5D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81000" indent="-381000"/>
            <a:r>
              <a:rPr lang="en-US" altLang="en-US"/>
              <a:t>When current instruction execution completes, the processor checks:</a:t>
            </a:r>
          </a:p>
          <a:p>
            <a:pPr marL="723900" lvl="1" indent="-342900">
              <a:buFontTx/>
              <a:buAutoNum type="arabicPeriod"/>
            </a:pPr>
            <a:r>
              <a:rPr lang="en-US" altLang="en-US"/>
              <a:t>Instruction executions</a:t>
            </a:r>
          </a:p>
          <a:p>
            <a:pPr marL="723900" lvl="1" indent="-342900">
              <a:buFontTx/>
              <a:buAutoNum type="arabicPeriod"/>
            </a:pPr>
            <a:r>
              <a:rPr lang="en-US" altLang="en-US"/>
              <a:t>Single-step</a:t>
            </a:r>
          </a:p>
          <a:p>
            <a:pPr marL="723900" lvl="1" indent="-342900">
              <a:buFontTx/>
              <a:buAutoNum type="arabicPeriod"/>
            </a:pPr>
            <a:r>
              <a:rPr lang="en-US" altLang="en-US"/>
              <a:t>NMI</a:t>
            </a:r>
          </a:p>
          <a:p>
            <a:pPr marL="723900" lvl="1" indent="-342900">
              <a:buFontTx/>
              <a:buAutoNum type="arabicPeriod"/>
            </a:pPr>
            <a:r>
              <a:rPr lang="en-US" altLang="en-US"/>
              <a:t>Coprocessor segment overrun</a:t>
            </a:r>
          </a:p>
          <a:p>
            <a:pPr marL="723900" lvl="1" indent="-342900">
              <a:buFontTx/>
              <a:buAutoNum type="arabicPeriod"/>
            </a:pPr>
            <a:r>
              <a:rPr lang="en-US" altLang="en-US"/>
              <a:t>INTR</a:t>
            </a:r>
          </a:p>
          <a:p>
            <a:pPr marL="723900" lvl="1" indent="-342900">
              <a:buFontTx/>
              <a:buAutoNum type="arabicPeriod"/>
            </a:pPr>
            <a:r>
              <a:rPr lang="en-US" altLang="en-US"/>
              <a:t>INT instruction</a:t>
            </a:r>
          </a:p>
          <a:p>
            <a:pPr marL="381000" indent="-381000"/>
            <a:r>
              <a:rPr lang="en-US" altLang="en-US"/>
              <a:t>When there is a pending interrupt:</a:t>
            </a:r>
          </a:p>
          <a:p>
            <a:pPr marL="723900" lvl="1" indent="-342900">
              <a:buFontTx/>
              <a:buAutoNum type="arabicPeriod"/>
            </a:pPr>
            <a:r>
              <a:rPr lang="en-US" altLang="en-US"/>
              <a:t>The contents of the flag register are pushed onto the stack</a:t>
            </a:r>
          </a:p>
          <a:p>
            <a:pPr marL="723900" lvl="1" indent="-342900">
              <a:buFontTx/>
              <a:buAutoNum type="arabicPeriod"/>
            </a:pPr>
            <a:r>
              <a:rPr lang="en-US" altLang="en-US"/>
              <a:t>IF and TF are cleared, disabling the INTR pin</a:t>
            </a:r>
          </a:p>
          <a:p>
            <a:pPr marL="723900" lvl="1" indent="-342900">
              <a:buFontTx/>
              <a:buAutoNum type="arabicPeriod"/>
            </a:pPr>
            <a:r>
              <a:rPr lang="en-US" altLang="en-US"/>
              <a:t>CS is pushed to the stack</a:t>
            </a:r>
          </a:p>
          <a:p>
            <a:pPr marL="723900" lvl="1" indent="-342900">
              <a:buFontTx/>
              <a:buAutoNum type="arabicPeriod"/>
            </a:pPr>
            <a:r>
              <a:rPr lang="en-US" altLang="en-US"/>
              <a:t>IP is pushed onto the stack</a:t>
            </a:r>
          </a:p>
          <a:p>
            <a:pPr marL="723900" lvl="1" indent="-342900">
              <a:buFontTx/>
              <a:buAutoNum type="arabicPeriod"/>
            </a:pPr>
            <a:r>
              <a:rPr lang="en-US" altLang="en-US"/>
              <a:t>Interrupt Vector contents are fetched and placed into IP and CS, so the next instruction is the Interrupt Service Routine indicated by the Interrupt Vector</a:t>
            </a:r>
          </a:p>
          <a:p>
            <a:pPr marL="723900" lvl="1" indent="-342900">
              <a:buFontTx/>
              <a:buAutoNum type="arabicPeriod"/>
            </a:pPr>
            <a:endParaRPr lang="el-G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101D-13EF-4B02-8052-33A61E9F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AE1-9895-42D6-883D-C6A50574D5BE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0691E6D9-093B-45D0-8734-09BAF3E5B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Purpose of Interrupts</a:t>
            </a:r>
            <a:endParaRPr lang="el-GR" altLang="en-US" dirty="0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21989260-68B9-4529-8A70-400D50511B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92696"/>
            <a:ext cx="8966200" cy="5064224"/>
          </a:xfrm>
        </p:spPr>
        <p:txBody>
          <a:bodyPr/>
          <a:lstStyle/>
          <a:p>
            <a:r>
              <a:rPr lang="en-US" altLang="en-US" sz="2400" b="1" dirty="0"/>
              <a:t>Interrupts are useful when interfacing I/O devices with low data-transfer rates, like a keyboard or a mouse, in which case polling the device wastes valuable processing time</a:t>
            </a:r>
          </a:p>
          <a:p>
            <a:r>
              <a:rPr lang="en-US" altLang="en-US" sz="2400" b="1" dirty="0"/>
              <a:t>The peripheral interrupts the normal application execution, requesting to send or receive data.</a:t>
            </a:r>
          </a:p>
          <a:p>
            <a:r>
              <a:rPr lang="en-US" altLang="en-US" sz="2400" b="1" dirty="0"/>
              <a:t>The processor jumps to a special program called </a:t>
            </a:r>
            <a:r>
              <a:rPr lang="en-US" altLang="en-US" sz="2400" b="1" i="1" dirty="0"/>
              <a:t>Interrupt Service Routine</a:t>
            </a:r>
            <a:r>
              <a:rPr lang="en-US" altLang="en-US" sz="2400" b="1" dirty="0"/>
              <a:t> to service the peripheral</a:t>
            </a:r>
          </a:p>
          <a:p>
            <a:r>
              <a:rPr lang="en-US" altLang="en-US" sz="2400" b="1" dirty="0"/>
              <a:t>After the processor services the peripheral, the execution of the interrupted program continues.</a:t>
            </a:r>
            <a:endParaRPr lang="el-GR" altLang="en-US" sz="2400" b="1" dirty="0"/>
          </a:p>
        </p:txBody>
      </p:sp>
      <p:graphicFrame>
        <p:nvGraphicFramePr>
          <p:cNvPr id="134148" name="Object 4">
            <a:extLst>
              <a:ext uri="{FF2B5EF4-FFF2-40B4-BE49-F238E27FC236}">
                <a16:creationId xmlns:a16="http://schemas.microsoft.com/office/drawing/2014/main" id="{733B485C-8D92-43FF-8E1A-D8F8860219E5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0102804"/>
              </p:ext>
            </p:extLst>
          </p:nvPr>
        </p:nvGraphicFramePr>
        <p:xfrm>
          <a:off x="552103" y="4266175"/>
          <a:ext cx="8631237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7" name="VISIO" r:id="rId3" imgW="7190640" imgH="1189800" progId="Visio.Drawing.6">
                  <p:embed/>
                </p:oleObj>
              </mc:Choice>
              <mc:Fallback>
                <p:oleObj name="VISIO" r:id="rId3" imgW="7190640" imgH="11898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03" y="4266175"/>
                        <a:ext cx="8631237" cy="14271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F1B38-525E-4BE8-9ED3-9FCCBE36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619A-FB0C-4CC9-AAD7-63FCFF1CF861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909B5FA5-EF6C-4FE7-A036-0B463C4E8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/>
              <a:t>BASIC INTERRUPT TERMINOLOGY</a:t>
            </a:r>
            <a:endParaRPr lang="el-GR" altLang="en-US" b="1"/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2A750B1B-ECA0-438E-8E6B-DA2137DDD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i="1"/>
              <a:t>Interrupt pins</a:t>
            </a:r>
            <a:r>
              <a:rPr lang="en-US" altLang="en-US"/>
              <a:t>: Set of pins used in hardware interrupts</a:t>
            </a:r>
          </a:p>
          <a:p>
            <a:r>
              <a:rPr lang="en-US" altLang="en-US" i="1"/>
              <a:t>Interrupt Service Routine (ISR) or Interrupt handler</a:t>
            </a:r>
            <a:r>
              <a:rPr lang="en-US" altLang="en-US"/>
              <a:t>: code used for handling a specific interrupt</a:t>
            </a:r>
          </a:p>
          <a:p>
            <a:r>
              <a:rPr lang="en-US" altLang="en-US" i="1"/>
              <a:t>Interrupt priority</a:t>
            </a:r>
            <a:r>
              <a:rPr lang="en-US" altLang="en-US"/>
              <a:t>: In systems with more than one interrupt inputs, some interrupts have a higher priority than other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They are serviced first if multiple interrupts are triggered simultaneously</a:t>
            </a:r>
          </a:p>
          <a:p>
            <a:r>
              <a:rPr lang="en-US" altLang="en-US" i="1"/>
              <a:t>Interrupt vector</a:t>
            </a:r>
            <a:r>
              <a:rPr lang="en-US" altLang="en-US"/>
              <a:t>: Code loaded on the bus by the interrupting device that contains the Address (segment and offset) of specific interrupt service routine</a:t>
            </a:r>
          </a:p>
          <a:p>
            <a:r>
              <a:rPr lang="en-US" altLang="en-US" i="1"/>
              <a:t>Interrupt Masking</a:t>
            </a:r>
            <a:r>
              <a:rPr lang="en-US" altLang="en-US"/>
              <a:t>: Ignoring (disabling) an interrupt</a:t>
            </a:r>
          </a:p>
          <a:p>
            <a:r>
              <a:rPr lang="en-US" altLang="en-US" i="1"/>
              <a:t>Non-Maskable Interrupt</a:t>
            </a:r>
            <a:r>
              <a:rPr lang="en-US" altLang="en-US"/>
              <a:t>: Interrupt that cannot be ignored (power-down)</a:t>
            </a:r>
          </a:p>
          <a:p>
            <a:endParaRPr lang="en-US" altLang="en-US"/>
          </a:p>
          <a:p>
            <a:endParaRPr lang="el-G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F0D1E-701D-4FB6-82D8-D1D44F94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AB2-5C7A-4C19-9F68-142212932092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CD1770D8-9A70-455C-80E3-8988BBD57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Interrupt processing flow</a:t>
            </a:r>
          </a:p>
        </p:txBody>
      </p:sp>
      <p:graphicFrame>
        <p:nvGraphicFramePr>
          <p:cNvPr id="183302" name="Object 6">
            <a:extLst>
              <a:ext uri="{FF2B5EF4-FFF2-40B4-BE49-F238E27FC236}">
                <a16:creationId xmlns:a16="http://schemas.microsoft.com/office/drawing/2014/main" id="{D4BA34F9-32A7-4F4E-9515-B9CE5F677E6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218987"/>
              </p:ext>
            </p:extLst>
          </p:nvPr>
        </p:nvGraphicFramePr>
        <p:xfrm>
          <a:off x="3079204" y="1484784"/>
          <a:ext cx="3240310" cy="472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0" name="Visio" r:id="rId3" imgW="2570570" imgH="8057122" progId="Visio.Drawing.11">
                  <p:embed/>
                </p:oleObj>
              </mc:Choice>
              <mc:Fallback>
                <p:oleObj name="Visio" r:id="rId3" imgW="2570570" imgH="8057122" progId="Visio.Drawing.11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204" y="1484784"/>
                        <a:ext cx="3240310" cy="472281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A32AE-20D8-47DE-B9C7-E88CCB88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C746-FE09-446C-B5C9-26A86EA80BB5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5006186C-6158-4C1A-B599-406F44F7E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463" y="-6669"/>
            <a:ext cx="9448800" cy="5334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Hardware Interrupts – Interrupt pins and timing</a:t>
            </a:r>
            <a:endParaRPr lang="el-GR" altLang="en-US" sz="3200" dirty="0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C4B82BDB-02A8-49C0-998B-502EDF5A82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09600"/>
            <a:ext cx="9186863" cy="5867400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x86 Interrupt Pins</a:t>
            </a:r>
          </a:p>
          <a:p>
            <a:pPr lvl="1">
              <a:lnSpc>
                <a:spcPct val="120000"/>
              </a:lnSpc>
            </a:pPr>
            <a:r>
              <a:rPr lang="en-GB" altLang="en-US" sz="1200" dirty="0"/>
              <a:t>INTR</a:t>
            </a:r>
            <a:r>
              <a:rPr lang="en-GB" altLang="en-US" sz="1200" dirty="0">
                <a:solidFill>
                  <a:srgbClr val="FF6600"/>
                </a:solidFill>
              </a:rPr>
              <a:t>: Interrupt Request. Activated by a peripheral device to interrupt the processor.</a:t>
            </a:r>
          </a:p>
          <a:p>
            <a:pPr lvl="2">
              <a:lnSpc>
                <a:spcPct val="120000"/>
              </a:lnSpc>
            </a:pPr>
            <a:r>
              <a:rPr lang="en-GB" altLang="en-US" sz="1200" dirty="0">
                <a:solidFill>
                  <a:srgbClr val="FF6600"/>
                </a:solidFill>
              </a:rPr>
              <a:t>Level triggered. Activated with a logic 1. </a:t>
            </a:r>
          </a:p>
          <a:p>
            <a:pPr lvl="1">
              <a:lnSpc>
                <a:spcPct val="120000"/>
              </a:lnSpc>
            </a:pPr>
            <a:r>
              <a:rPr lang="en-GB" altLang="en-US" sz="1200" dirty="0"/>
              <a:t>INTA</a:t>
            </a:r>
            <a:r>
              <a:rPr lang="en-GB" altLang="en-US" sz="1200" dirty="0">
                <a:solidFill>
                  <a:srgbClr val="FF6600"/>
                </a:solidFill>
              </a:rPr>
              <a:t>: Interrupt Acknowledge. Activated by the processor to inform the interrupting device the </a:t>
            </a:r>
            <a:r>
              <a:rPr lang="en-GB" altLang="en-US" sz="1200" dirty="0" err="1">
                <a:solidFill>
                  <a:srgbClr val="FF6600"/>
                </a:solidFill>
              </a:rPr>
              <a:t>the</a:t>
            </a:r>
            <a:r>
              <a:rPr lang="en-GB" altLang="en-US" sz="1200" dirty="0">
                <a:solidFill>
                  <a:srgbClr val="FF6600"/>
                </a:solidFill>
              </a:rPr>
              <a:t> interrupt request (INTR) is accepted.</a:t>
            </a:r>
          </a:p>
          <a:p>
            <a:pPr lvl="2">
              <a:lnSpc>
                <a:spcPct val="120000"/>
              </a:lnSpc>
            </a:pPr>
            <a:r>
              <a:rPr lang="en-GB" altLang="en-US" sz="1200" dirty="0">
                <a:solidFill>
                  <a:srgbClr val="FF6600"/>
                </a:solidFill>
              </a:rPr>
              <a:t>Level triggered. Activated with a logic 0.</a:t>
            </a:r>
          </a:p>
          <a:p>
            <a:pPr lvl="1">
              <a:lnSpc>
                <a:spcPct val="120000"/>
              </a:lnSpc>
            </a:pPr>
            <a:r>
              <a:rPr lang="en-GB" altLang="en-US" sz="1200" dirty="0"/>
              <a:t>NMI</a:t>
            </a:r>
            <a:r>
              <a:rPr lang="en-GB" altLang="en-US" sz="1200" dirty="0">
                <a:solidFill>
                  <a:srgbClr val="FF6600"/>
                </a:solidFill>
              </a:rPr>
              <a:t>: Non-Maskable Interrupt. Used for major system faults such as parity errors and power failures.</a:t>
            </a:r>
          </a:p>
          <a:p>
            <a:pPr lvl="2">
              <a:lnSpc>
                <a:spcPct val="120000"/>
              </a:lnSpc>
            </a:pPr>
            <a:r>
              <a:rPr lang="en-GB" altLang="en-US" sz="1200" dirty="0">
                <a:solidFill>
                  <a:srgbClr val="FF6600"/>
                </a:solidFill>
              </a:rPr>
              <a:t>Edge triggered. Activated with  a positive edge (0 to 1) transition.</a:t>
            </a:r>
          </a:p>
          <a:p>
            <a:pPr lvl="2">
              <a:lnSpc>
                <a:spcPct val="120000"/>
              </a:lnSpc>
            </a:pPr>
            <a:r>
              <a:rPr lang="en-GB" altLang="en-US" sz="1200" dirty="0">
                <a:solidFill>
                  <a:srgbClr val="FF6600"/>
                </a:solidFill>
              </a:rPr>
              <a:t>Must remain at logic 1, until it is accepted by the processor.</a:t>
            </a:r>
          </a:p>
          <a:p>
            <a:pPr lvl="2">
              <a:lnSpc>
                <a:spcPct val="120000"/>
              </a:lnSpc>
            </a:pPr>
            <a:r>
              <a:rPr lang="en-GB" altLang="en-US" sz="1200" dirty="0">
                <a:solidFill>
                  <a:srgbClr val="FF6600"/>
                </a:solidFill>
              </a:rPr>
              <a:t>Before the 0 to 1 transition, NMI must be at logic 0 for at least 2 clock cycles.    </a:t>
            </a:r>
          </a:p>
          <a:p>
            <a:pPr lvl="2">
              <a:lnSpc>
                <a:spcPct val="120000"/>
              </a:lnSpc>
            </a:pPr>
            <a:r>
              <a:rPr lang="en-GB" altLang="en-US" sz="1200" dirty="0">
                <a:solidFill>
                  <a:srgbClr val="FF6600"/>
                </a:solidFill>
              </a:rPr>
              <a:t>No need for interrupt acknowledgement. </a:t>
            </a:r>
          </a:p>
        </p:txBody>
      </p:sp>
      <p:graphicFrame>
        <p:nvGraphicFramePr>
          <p:cNvPr id="135175" name="Object 7">
            <a:extLst>
              <a:ext uri="{FF2B5EF4-FFF2-40B4-BE49-F238E27FC236}">
                <a16:creationId xmlns:a16="http://schemas.microsoft.com/office/drawing/2014/main" id="{1F31B639-F602-46D9-9E74-4426653CB8F4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2482173"/>
              </p:ext>
            </p:extLst>
          </p:nvPr>
        </p:nvGraphicFramePr>
        <p:xfrm>
          <a:off x="847725" y="4294188"/>
          <a:ext cx="842327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4" name="Visio" r:id="rId3" imgW="4942932" imgH="1145589" progId="Visio.Drawing.11">
                  <p:embed/>
                </p:oleObj>
              </mc:Choice>
              <mc:Fallback>
                <p:oleObj name="Visio" r:id="rId3" imgW="4942932" imgH="114558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4294188"/>
                        <a:ext cx="842327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6F4A6-D9A4-4CF8-A043-9D5551B8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C713-3567-4E11-A45E-7355C024E2FF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81D57908-F73F-4F0A-8CD4-FA0EE3121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Interrupt Vectors</a:t>
            </a:r>
            <a:endParaRPr lang="el-GR" altLang="en-US"/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35786E49-C54B-4DA5-BF18-405CAAF40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altLang="en-US" sz="2400">
                <a:solidFill>
                  <a:srgbClr val="FF6600"/>
                </a:solidFill>
              </a:rPr>
              <a:t>The processor uses the interrupt vector to determine the address of the ISR of the interrupting device.</a:t>
            </a:r>
          </a:p>
          <a:p>
            <a:pPr>
              <a:lnSpc>
                <a:spcPct val="110000"/>
              </a:lnSpc>
            </a:pPr>
            <a:r>
              <a:rPr lang="en-GB" altLang="en-US" sz="2400">
                <a:solidFill>
                  <a:srgbClr val="FF6600"/>
                </a:solidFill>
              </a:rPr>
              <a:t>In the 8088/8086 processor as well as in the 80386/80486/Pentium processors operating in Real Mode (16-bit operation), the interrupt vector is a pointer to the </a:t>
            </a:r>
            <a:r>
              <a:rPr lang="en-GB" altLang="en-US" sz="2400"/>
              <a:t>Interrupt Vector Table</a:t>
            </a:r>
            <a:r>
              <a:rPr lang="en-GB" altLang="en-US" sz="2400">
                <a:solidFill>
                  <a:srgbClr val="FF6600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GB" altLang="en-US" sz="2400">
                <a:solidFill>
                  <a:srgbClr val="FF6600"/>
                </a:solidFill>
              </a:rPr>
              <a:t>The Interrupt Vector Table occupies the address range from 00000H to 003FFH (</a:t>
            </a:r>
            <a:r>
              <a:rPr lang="en-GB" altLang="en-US" sz="2400"/>
              <a:t>the first 1024 bytes in the memory map</a:t>
            </a:r>
            <a:r>
              <a:rPr lang="en-GB" altLang="en-US" sz="2400">
                <a:solidFill>
                  <a:srgbClr val="FF6600"/>
                </a:solidFill>
              </a:rPr>
              <a:t>).</a:t>
            </a:r>
          </a:p>
          <a:p>
            <a:pPr lvl="1">
              <a:lnSpc>
                <a:spcPct val="110000"/>
              </a:lnSpc>
            </a:pPr>
            <a:r>
              <a:rPr lang="en-GB" altLang="en-US" sz="2400">
                <a:solidFill>
                  <a:srgbClr val="FF6600"/>
                </a:solidFill>
              </a:rPr>
              <a:t>Each entry in the Interrupt Vector Table is 4 bytes long:</a:t>
            </a:r>
          </a:p>
          <a:p>
            <a:pPr lvl="2">
              <a:lnSpc>
                <a:spcPct val="110000"/>
              </a:lnSpc>
            </a:pPr>
            <a:r>
              <a:rPr lang="en-GB" altLang="en-US" sz="2400">
                <a:solidFill>
                  <a:srgbClr val="FF6600"/>
                </a:solidFill>
              </a:rPr>
              <a:t>The first two represent the offset address and the last two the segment address of the ISR.</a:t>
            </a:r>
          </a:p>
          <a:p>
            <a:pPr lvl="1">
              <a:lnSpc>
                <a:spcPct val="110000"/>
              </a:lnSpc>
            </a:pPr>
            <a:r>
              <a:rPr lang="en-GB" altLang="en-US" sz="2400">
                <a:solidFill>
                  <a:srgbClr val="FF6600"/>
                </a:solidFill>
              </a:rPr>
              <a:t>The </a:t>
            </a:r>
            <a:r>
              <a:rPr lang="en-GB" altLang="en-US" sz="2400"/>
              <a:t>first 5 vectors</a:t>
            </a:r>
            <a:r>
              <a:rPr lang="en-GB" altLang="en-US" sz="2400">
                <a:solidFill>
                  <a:srgbClr val="FF6600"/>
                </a:solidFill>
              </a:rPr>
              <a:t> are reserved by Intel to be used by the processor.</a:t>
            </a:r>
          </a:p>
          <a:p>
            <a:pPr lvl="2">
              <a:lnSpc>
                <a:spcPct val="110000"/>
              </a:lnSpc>
            </a:pPr>
            <a:r>
              <a:rPr lang="en-GB" altLang="en-US" sz="2400">
                <a:solidFill>
                  <a:srgbClr val="FF6600"/>
                </a:solidFill>
              </a:rPr>
              <a:t>The </a:t>
            </a:r>
            <a:r>
              <a:rPr lang="en-GB" altLang="en-US" sz="2400"/>
              <a:t>vectors 5 to 255 are free</a:t>
            </a:r>
            <a:r>
              <a:rPr lang="en-GB" altLang="en-US" sz="2400">
                <a:solidFill>
                  <a:srgbClr val="FF6600"/>
                </a:solidFill>
              </a:rPr>
              <a:t> to be used by the user.  </a:t>
            </a:r>
          </a:p>
          <a:p>
            <a:endParaRPr lang="el-GR" alt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C86-396D-4DE0-8CA8-0F4B2787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BA2-A485-4DBE-9F11-DD208AF71691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>
            <a:extLst>
              <a:ext uri="{FF2B5EF4-FFF2-40B4-BE49-F238E27FC236}">
                <a16:creationId xmlns:a16="http://schemas.microsoft.com/office/drawing/2014/main" id="{1300A725-21BD-4B80-ADA8-DFD20F5A6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7536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altLang="en-US"/>
              <a:t>Interrupt Vector Table – Real Mode (16-bit) Example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F183AA9C-057E-4474-8B26-3211125BD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533400"/>
            <a:ext cx="9677400" cy="58674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>
              <a:tabLst>
                <a:tab pos="1143000" algn="l"/>
              </a:tabLst>
            </a:pPr>
            <a:r>
              <a:rPr lang="en-GB" altLang="en-US" sz="1800" dirty="0"/>
              <a:t>Using the Interrupt Vector Table shown below, determine the address of the ISR of a device with interrupt vector 42H. </a:t>
            </a:r>
          </a:p>
          <a:p>
            <a:pPr marL="0" indent="0">
              <a:tabLst>
                <a:tab pos="1143000" algn="l"/>
              </a:tabLst>
            </a:pPr>
            <a:r>
              <a:rPr lang="en-GB" altLang="en-US" sz="1800" dirty="0"/>
              <a:t>Answer: 	Address in table = 4 X 42H = 108H  </a:t>
            </a:r>
          </a:p>
          <a:p>
            <a:pPr marL="0" indent="0">
              <a:tabLst>
                <a:tab pos="1143000" algn="l"/>
              </a:tabLst>
            </a:pPr>
            <a:r>
              <a:rPr lang="en-GB" altLang="en-US" sz="1800" dirty="0"/>
              <a:t>	(Multiply by 4 since each entry is 4 bytes)</a:t>
            </a:r>
          </a:p>
          <a:p>
            <a:pPr marL="0" indent="0">
              <a:tabLst>
                <a:tab pos="1143000" algn="l"/>
              </a:tabLst>
            </a:pPr>
            <a:r>
              <a:rPr lang="en-GB" altLang="en-US" sz="1800" dirty="0"/>
              <a:t>	Offset Low = [108] = 2A, 	Offset High = [109] = 33</a:t>
            </a:r>
          </a:p>
          <a:p>
            <a:pPr marL="0" indent="0">
              <a:tabLst>
                <a:tab pos="1143000" algn="l"/>
              </a:tabLst>
            </a:pPr>
            <a:r>
              <a:rPr lang="en-GB" altLang="en-US" sz="1800" dirty="0"/>
              <a:t>	Segment Low = [10A] = 3C,	Segment High = [10B] = 4A</a:t>
            </a:r>
          </a:p>
          <a:p>
            <a:pPr marL="0" indent="0">
              <a:tabLst>
                <a:tab pos="1143000" algn="l"/>
              </a:tabLst>
            </a:pPr>
            <a:r>
              <a:rPr lang="en-GB" altLang="en-US" sz="1800" dirty="0"/>
              <a:t>	Address = 4A3C:332A = 4A3C0 + 332A = 4D6EAH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459C7-F6CA-457E-AE56-29ADBEFC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292A-2871-4785-A77D-928AE8525600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173062" name="Object 6">
            <a:extLst>
              <a:ext uri="{FF2B5EF4-FFF2-40B4-BE49-F238E27FC236}">
                <a16:creationId xmlns:a16="http://schemas.microsoft.com/office/drawing/2014/main" id="{2D24F776-2074-4BC0-8195-D2ECFD0C5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289071"/>
              </p:ext>
            </p:extLst>
          </p:nvPr>
        </p:nvGraphicFramePr>
        <p:xfrm>
          <a:off x="1028700" y="3340670"/>
          <a:ext cx="7772400" cy="303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1" name="VISIO" r:id="rId3" imgW="6438960" imgH="2511000" progId="Visio.Drawing.6">
                  <p:embed/>
                </p:oleObj>
              </mc:Choice>
              <mc:Fallback>
                <p:oleObj name="VISIO" r:id="rId3" imgW="6438960" imgH="25110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3340670"/>
                        <a:ext cx="7772400" cy="30305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3" name="Rectangle 7">
            <a:extLst>
              <a:ext uri="{FF2B5EF4-FFF2-40B4-BE49-F238E27FC236}">
                <a16:creationId xmlns:a16="http://schemas.microsoft.com/office/drawing/2014/main" id="{E953C26C-068D-43EC-9858-AE58ED59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343400"/>
            <a:ext cx="1600200" cy="304800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>
            <a:extLst>
              <a:ext uri="{FF2B5EF4-FFF2-40B4-BE49-F238E27FC236}">
                <a16:creationId xmlns:a16="http://schemas.microsoft.com/office/drawing/2014/main" id="{50A26769-42A4-4688-BD7D-5FA4B09D2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7536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altLang="en-US"/>
              <a:t>Interrupt Vector Table – Real Mode (16-bit) Example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6AAD53D8-6D89-4CF3-8FEA-31F651AC22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533400"/>
            <a:ext cx="9677400" cy="27432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marL="0" indent="0">
              <a:tabLst>
                <a:tab pos="1143000" algn="l"/>
              </a:tabLst>
            </a:pPr>
            <a:r>
              <a:rPr lang="en-GB" altLang="en-US"/>
              <a:t>Write a sequence of instructions that initialize vector 40H to point to the ISR “isr40”. </a:t>
            </a:r>
          </a:p>
          <a:p>
            <a:pPr marL="0" indent="0">
              <a:tabLst>
                <a:tab pos="1143000" algn="l"/>
              </a:tabLst>
            </a:pPr>
            <a:r>
              <a:rPr lang="en-GB" altLang="en-US"/>
              <a:t>Answer: 	Address in table = 4 X 40H = 100H  </a:t>
            </a:r>
          </a:p>
          <a:p>
            <a:pPr marL="0" indent="0">
              <a:tabLst>
                <a:tab pos="1143000" algn="l"/>
              </a:tabLst>
            </a:pPr>
            <a:r>
              <a:rPr lang="en-GB" altLang="en-US"/>
              <a:t>	Set ds to 0 since the Interrupt Vector Table begins at 00000H</a:t>
            </a:r>
          </a:p>
          <a:p>
            <a:pPr marL="0" indent="0">
              <a:tabLst>
                <a:tab pos="1143000" algn="l"/>
              </a:tabLst>
            </a:pPr>
            <a:r>
              <a:rPr lang="en-GB" altLang="en-US"/>
              <a:t>	Get the offset address of the ISR using the Offset directive</a:t>
            </a:r>
          </a:p>
          <a:p>
            <a:pPr marL="0" indent="0">
              <a:tabLst>
                <a:tab pos="1143000" algn="l"/>
              </a:tabLst>
            </a:pPr>
            <a:r>
              <a:rPr lang="en-GB" altLang="en-US"/>
              <a:t>		and store it in the addresses 100H and 101H</a:t>
            </a:r>
          </a:p>
          <a:p>
            <a:pPr marL="0" indent="0">
              <a:tabLst>
                <a:tab pos="1143000" algn="l"/>
              </a:tabLst>
            </a:pPr>
            <a:r>
              <a:rPr lang="en-GB" altLang="en-US"/>
              <a:t>	Get the segment address of the ISR using the Segment directive</a:t>
            </a:r>
          </a:p>
          <a:p>
            <a:pPr marL="0" indent="0">
              <a:tabLst>
                <a:tab pos="1143000" algn="l"/>
              </a:tabLst>
            </a:pPr>
            <a:r>
              <a:rPr lang="en-GB" altLang="en-US"/>
              <a:t>		and store it in the addresses 102H and 103H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E87A746-E2BC-4693-9242-992F5852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8670-347B-4E97-A4BF-6056EEE973A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92BEC21B-1B27-42C1-877B-A33D63102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3336524"/>
            <a:ext cx="7772400" cy="3124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101600">
              <a:tabLst>
                <a:tab pos="381000" algn="l"/>
                <a:tab pos="7620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>
              <a:tabLst>
                <a:tab pos="381000" algn="l"/>
                <a:tab pos="7620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381000" algn="l"/>
                <a:tab pos="7620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381000" algn="l"/>
                <a:tab pos="7620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81000" algn="l"/>
                <a:tab pos="7620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7620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7620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7620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7620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000"/>
              <a:t>	</a:t>
            </a:r>
            <a:r>
              <a:rPr lang="en-GB" altLang="en-US" sz="2000">
                <a:solidFill>
                  <a:schemeClr val="accent2"/>
                </a:solidFill>
              </a:rPr>
              <a:t>push 	ax			</a:t>
            </a:r>
          </a:p>
          <a:p>
            <a:r>
              <a:rPr lang="en-GB" altLang="en-US" sz="2000">
                <a:solidFill>
                  <a:schemeClr val="accent2"/>
                </a:solidFill>
              </a:rPr>
              <a:t>	push	ds</a:t>
            </a:r>
          </a:p>
          <a:p>
            <a:r>
              <a:rPr lang="en-GB" altLang="en-US" sz="2000">
                <a:solidFill>
                  <a:schemeClr val="accent2"/>
                </a:solidFill>
              </a:rPr>
              <a:t>	mov	ax,0</a:t>
            </a:r>
          </a:p>
          <a:p>
            <a:r>
              <a:rPr lang="en-GB" altLang="en-US" sz="2000">
                <a:solidFill>
                  <a:schemeClr val="accent2"/>
                </a:solidFill>
              </a:rPr>
              <a:t>	mov	ds,ax</a:t>
            </a:r>
          </a:p>
          <a:p>
            <a:r>
              <a:rPr lang="en-GB" altLang="en-US" sz="2000">
                <a:solidFill>
                  <a:schemeClr val="accent2"/>
                </a:solidFill>
              </a:rPr>
              <a:t>	mov	ax,offset isr40</a:t>
            </a:r>
          </a:p>
          <a:p>
            <a:r>
              <a:rPr lang="en-GB" altLang="en-US" sz="2000">
                <a:solidFill>
                  <a:schemeClr val="accent2"/>
                </a:solidFill>
              </a:rPr>
              <a:t>	mov	[0100h],ax</a:t>
            </a:r>
          </a:p>
          <a:p>
            <a:r>
              <a:rPr lang="en-GB" altLang="en-US" sz="2000">
                <a:solidFill>
                  <a:schemeClr val="accent2"/>
                </a:solidFill>
              </a:rPr>
              <a:t>	mov	ax,segment isr40</a:t>
            </a:r>
          </a:p>
          <a:p>
            <a:r>
              <a:rPr lang="en-GB" altLang="en-US" sz="2000">
                <a:solidFill>
                  <a:schemeClr val="accent2"/>
                </a:solidFill>
              </a:rPr>
              <a:t>	mov 	[0102h],ax</a:t>
            </a:r>
          </a:p>
          <a:p>
            <a:r>
              <a:rPr lang="en-GB" altLang="en-US" sz="2000">
                <a:solidFill>
                  <a:schemeClr val="accent2"/>
                </a:solidFill>
              </a:rPr>
              <a:t>	pop	ds</a:t>
            </a:r>
          </a:p>
          <a:p>
            <a:r>
              <a:rPr lang="en-GB" altLang="en-US" sz="2000">
                <a:solidFill>
                  <a:schemeClr val="accent2"/>
                </a:solidFill>
              </a:rPr>
              <a:t>	pop	ax</a:t>
            </a:r>
          </a:p>
        </p:txBody>
      </p:sp>
      <p:sp>
        <p:nvSpPr>
          <p:cNvPr id="172039" name="AutoShape 7">
            <a:extLst>
              <a:ext uri="{FF2B5EF4-FFF2-40B4-BE49-F238E27FC236}">
                <a16:creationId xmlns:a16="http://schemas.microsoft.com/office/drawing/2014/main" id="{03F867FE-30CC-4CE6-A80F-7133A3E4380C}"/>
              </a:ext>
            </a:extLst>
          </p:cNvPr>
          <p:cNvSpPr>
            <a:spLocks/>
          </p:cNvSpPr>
          <p:nvPr/>
        </p:nvSpPr>
        <p:spPr bwMode="auto">
          <a:xfrm>
            <a:off x="3124200" y="3414713"/>
            <a:ext cx="152400" cy="381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127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2040" name="Text Box 8">
            <a:extLst>
              <a:ext uri="{FF2B5EF4-FFF2-40B4-BE49-F238E27FC236}">
                <a16:creationId xmlns:a16="http://schemas.microsoft.com/office/drawing/2014/main" id="{9EBF2158-83E4-44CF-A3B1-E54F967F3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3352800"/>
            <a:ext cx="281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solidFill>
                  <a:srgbClr val="33CC33"/>
                </a:solidFill>
              </a:rPr>
              <a:t>Save registers in the stack</a:t>
            </a:r>
          </a:p>
        </p:txBody>
      </p:sp>
      <p:sp>
        <p:nvSpPr>
          <p:cNvPr id="172041" name="AutoShape 9">
            <a:extLst>
              <a:ext uri="{FF2B5EF4-FFF2-40B4-BE49-F238E27FC236}">
                <a16:creationId xmlns:a16="http://schemas.microsoft.com/office/drawing/2014/main" id="{2BE57474-595E-4612-A131-74A17A087B1E}"/>
              </a:ext>
            </a:extLst>
          </p:cNvPr>
          <p:cNvSpPr>
            <a:spLocks/>
          </p:cNvSpPr>
          <p:nvPr/>
        </p:nvSpPr>
        <p:spPr bwMode="auto">
          <a:xfrm>
            <a:off x="3276600" y="4024313"/>
            <a:ext cx="168275" cy="442912"/>
          </a:xfrm>
          <a:prstGeom prst="rightBrace">
            <a:avLst>
              <a:gd name="adj1" fmla="val 21934"/>
              <a:gd name="adj2" fmla="val 50000"/>
            </a:avLst>
          </a:prstGeom>
          <a:noFill/>
          <a:ln w="127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2042" name="Text Box 10">
            <a:extLst>
              <a:ext uri="{FF2B5EF4-FFF2-40B4-BE49-F238E27FC236}">
                <a16:creationId xmlns:a16="http://schemas.microsoft.com/office/drawing/2014/main" id="{29197249-CD6F-4322-A89E-F705E5A04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4313"/>
            <a:ext cx="4913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dirty="0">
                <a:solidFill>
                  <a:srgbClr val="33CC33"/>
                </a:solidFill>
              </a:rPr>
              <a:t>Set ds to 0 to point to the interrupt vector table</a:t>
            </a:r>
          </a:p>
        </p:txBody>
      </p:sp>
      <p:sp>
        <p:nvSpPr>
          <p:cNvPr id="172043" name="AutoShape 11">
            <a:extLst>
              <a:ext uri="{FF2B5EF4-FFF2-40B4-BE49-F238E27FC236}">
                <a16:creationId xmlns:a16="http://schemas.microsoft.com/office/drawing/2014/main" id="{5B3D2ED1-DCD6-4597-B402-85FD01E91A90}"/>
              </a:ext>
            </a:extLst>
          </p:cNvPr>
          <p:cNvSpPr>
            <a:spLocks/>
          </p:cNvSpPr>
          <p:nvPr/>
        </p:nvSpPr>
        <p:spPr bwMode="auto">
          <a:xfrm>
            <a:off x="3810000" y="4619625"/>
            <a:ext cx="244475" cy="395288"/>
          </a:xfrm>
          <a:prstGeom prst="rightBrace">
            <a:avLst>
              <a:gd name="adj1" fmla="val 13474"/>
              <a:gd name="adj2" fmla="val 50000"/>
            </a:avLst>
          </a:prstGeom>
          <a:noFill/>
          <a:ln w="127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2044" name="Text Box 12">
            <a:extLst>
              <a:ext uri="{FF2B5EF4-FFF2-40B4-BE49-F238E27FC236}">
                <a16:creationId xmlns:a16="http://schemas.microsoft.com/office/drawing/2014/main" id="{7A58C9D8-A57C-47E6-B102-6F472360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524375"/>
            <a:ext cx="4572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GB" altLang="en-US" sz="2000">
                <a:solidFill>
                  <a:srgbClr val="33CC33"/>
                </a:solidFill>
              </a:rPr>
              <a:t>Get the offset address of the ISR and store it in the address 0100h (4X40h = 100h)</a:t>
            </a:r>
          </a:p>
        </p:txBody>
      </p:sp>
      <p:sp>
        <p:nvSpPr>
          <p:cNvPr id="172045" name="AutoShape 13">
            <a:extLst>
              <a:ext uri="{FF2B5EF4-FFF2-40B4-BE49-F238E27FC236}">
                <a16:creationId xmlns:a16="http://schemas.microsoft.com/office/drawing/2014/main" id="{4419DB45-231F-432E-B64B-39DD75E67D00}"/>
              </a:ext>
            </a:extLst>
          </p:cNvPr>
          <p:cNvSpPr>
            <a:spLocks/>
          </p:cNvSpPr>
          <p:nvPr/>
        </p:nvSpPr>
        <p:spPr bwMode="auto">
          <a:xfrm>
            <a:off x="4191000" y="5243513"/>
            <a:ext cx="244475" cy="457200"/>
          </a:xfrm>
          <a:prstGeom prst="rightBrace">
            <a:avLst>
              <a:gd name="adj1" fmla="val 15584"/>
              <a:gd name="adj2" fmla="val 50000"/>
            </a:avLst>
          </a:prstGeom>
          <a:noFill/>
          <a:ln w="127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2046" name="Text Box 14">
            <a:extLst>
              <a:ext uri="{FF2B5EF4-FFF2-40B4-BE49-F238E27FC236}">
                <a16:creationId xmlns:a16="http://schemas.microsoft.com/office/drawing/2014/main" id="{8FD09247-49E8-4250-BF67-581820616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10175"/>
            <a:ext cx="4114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GB" altLang="en-US" sz="2000">
                <a:solidFill>
                  <a:srgbClr val="33CC33"/>
                </a:solidFill>
              </a:rPr>
              <a:t>Get the segment address of the ISR and store it in the address 0102h </a:t>
            </a:r>
          </a:p>
        </p:txBody>
      </p:sp>
      <p:sp>
        <p:nvSpPr>
          <p:cNvPr id="172047" name="AutoShape 15">
            <a:extLst>
              <a:ext uri="{FF2B5EF4-FFF2-40B4-BE49-F238E27FC236}">
                <a16:creationId xmlns:a16="http://schemas.microsoft.com/office/drawing/2014/main" id="{CCD02AA1-4437-49B2-A142-3F928827D377}"/>
              </a:ext>
            </a:extLst>
          </p:cNvPr>
          <p:cNvSpPr>
            <a:spLocks/>
          </p:cNvSpPr>
          <p:nvPr/>
        </p:nvSpPr>
        <p:spPr bwMode="auto">
          <a:xfrm>
            <a:off x="2987675" y="5915025"/>
            <a:ext cx="152400" cy="381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127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2048" name="Text Box 16">
            <a:extLst>
              <a:ext uri="{FF2B5EF4-FFF2-40B4-BE49-F238E27FC236}">
                <a16:creationId xmlns:a16="http://schemas.microsoft.com/office/drawing/2014/main" id="{ABC6B508-55E1-4192-BD31-4AAC74F0E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853113"/>
            <a:ext cx="3392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solidFill>
                  <a:srgbClr val="33CC33"/>
                </a:solidFill>
              </a:rPr>
              <a:t>Restore registers from the stack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6289E46F-F656-4453-9034-073C21769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Interrupt Masking</a:t>
            </a:r>
            <a:endParaRPr lang="el-GR" altLang="en-US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E402B9E4-581E-4069-BB91-82782CFB4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altLang="en-US"/>
              <a:t>The processor can inhibit certain types of interrupts by use of a special interrupt mask bit. </a:t>
            </a:r>
            <a:endParaRPr lang="en-US" altLang="en-US"/>
          </a:p>
          <a:p>
            <a:pPr algn="just"/>
            <a:r>
              <a:rPr lang="el-GR" altLang="en-US"/>
              <a:t>This mask bit is part of the flags/condition code register, or a special interrupt register. </a:t>
            </a:r>
            <a:endParaRPr lang="en-US" altLang="en-US"/>
          </a:p>
          <a:p>
            <a:pPr algn="just"/>
            <a:r>
              <a:rPr lang="en-US" altLang="en-US"/>
              <a:t>I</a:t>
            </a:r>
            <a:r>
              <a:rPr lang="el-GR" altLang="en-US"/>
              <a:t>f this bit is clear, and an interrupt request occurs on the Interrupt Request input, it is ignored.</a:t>
            </a:r>
            <a:endParaRPr lang="en-US" altLang="en-US"/>
          </a:p>
          <a:p>
            <a:pPr algn="just"/>
            <a:r>
              <a:rPr lang="en-US" altLang="en-US"/>
              <a:t>NMI cannot be masked</a:t>
            </a:r>
            <a:endParaRPr lang="el-G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9AEB-06BD-485B-857B-A97C9A09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79D0-E793-48F8-A9A5-951020FE6E6A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</TotalTime>
  <Words>2108</Words>
  <Application>Microsoft Office PowerPoint</Application>
  <PresentationFormat>Custom</PresentationFormat>
  <Paragraphs>206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VISIO</vt:lpstr>
      <vt:lpstr>Visio</vt:lpstr>
      <vt:lpstr>8086 Interrupts </vt:lpstr>
      <vt:lpstr>The Purpose of Interrupts</vt:lpstr>
      <vt:lpstr>BASIC INTERRUPT TERMINOLOGY</vt:lpstr>
      <vt:lpstr>Interrupt processing flow</vt:lpstr>
      <vt:lpstr>Hardware Interrupts – Interrupt pins and timing</vt:lpstr>
      <vt:lpstr>Interrupt Vectors</vt:lpstr>
      <vt:lpstr>Interrupt Vector Table – Real Mode (16-bit) Example</vt:lpstr>
      <vt:lpstr>Interrupt Vector Table – Real Mode (16-bit) Example</vt:lpstr>
      <vt:lpstr>Interrupt Masking</vt:lpstr>
      <vt:lpstr>Software Interrupts</vt:lpstr>
      <vt:lpstr>Interrupt Processing</vt:lpstr>
      <vt:lpstr>Interrupt Processing on the 8086 Microprocessor</vt:lpstr>
      <vt:lpstr>The Intel x86 Interrupt Software Instructions</vt:lpstr>
      <vt:lpstr>The 8259A Programmable Interrupt Controller</vt:lpstr>
      <vt:lpstr>Interrupt Vectors</vt:lpstr>
      <vt:lpstr>Interrupt Types</vt:lpstr>
      <vt:lpstr>Real Mode Interrupt</vt:lpstr>
    </vt:vector>
  </TitlesOfParts>
  <Company>BRAINTECH ENT.   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</dc:title>
  <dc:creator>Subhasish Das</dc:creator>
  <cp:lastModifiedBy>Subhasish Das</cp:lastModifiedBy>
  <cp:revision>184</cp:revision>
  <cp:lastPrinted>1999-10-28T22:01:38Z</cp:lastPrinted>
  <dcterms:created xsi:type="dcterms:W3CDTF">1999-10-12T07:25:18Z</dcterms:created>
  <dcterms:modified xsi:type="dcterms:W3CDTF">2022-04-12T18:41:20Z</dcterms:modified>
</cp:coreProperties>
</file>