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8" r:id="rId2"/>
    <p:sldId id="260" r:id="rId3"/>
    <p:sldId id="390" r:id="rId4"/>
    <p:sldId id="389" r:id="rId5"/>
    <p:sldId id="391" r:id="rId6"/>
    <p:sldId id="387" r:id="rId7"/>
    <p:sldId id="385" r:id="rId8"/>
    <p:sldId id="358" r:id="rId9"/>
    <p:sldId id="360" r:id="rId10"/>
    <p:sldId id="361" r:id="rId11"/>
    <p:sldId id="363" r:id="rId12"/>
    <p:sldId id="362" r:id="rId13"/>
    <p:sldId id="392" r:id="rId14"/>
    <p:sldId id="393" r:id="rId15"/>
    <p:sldId id="394" r:id="rId16"/>
    <p:sldId id="39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1F215-C8A2-4031-81DB-C455A0866CC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D6D2-3E3B-40A7-8C4D-C90314CC3581}">
      <dgm:prSet/>
      <dgm:spPr/>
      <dgm:t>
        <a:bodyPr/>
        <a:lstStyle/>
        <a:p>
          <a:r>
            <a:rPr lang="en-US" b="1"/>
            <a:t>Register Addressing</a:t>
          </a:r>
          <a:endParaRPr lang="en-US"/>
        </a:p>
      </dgm:t>
    </dgm:pt>
    <dgm:pt modelId="{5D0F33F0-0132-4AA6-A55D-3510E3648968}" type="parTrans" cxnId="{A926659A-4A4E-4E23-886A-C7213073059A}">
      <dgm:prSet/>
      <dgm:spPr/>
      <dgm:t>
        <a:bodyPr/>
        <a:lstStyle/>
        <a:p>
          <a:endParaRPr lang="en-US"/>
        </a:p>
      </dgm:t>
    </dgm:pt>
    <dgm:pt modelId="{1B307828-DF40-4CD9-8694-9CF61AEA82D7}" type="sibTrans" cxnId="{A926659A-4A4E-4E23-886A-C7213073059A}">
      <dgm:prSet/>
      <dgm:spPr/>
      <dgm:t>
        <a:bodyPr/>
        <a:lstStyle/>
        <a:p>
          <a:endParaRPr lang="en-US"/>
        </a:p>
      </dgm:t>
    </dgm:pt>
    <dgm:pt modelId="{F7BD44E4-1948-4405-88CB-060A9AEDD87E}">
      <dgm:prSet/>
      <dgm:spPr/>
      <dgm:t>
        <a:bodyPr/>
        <a:lstStyle/>
        <a:p>
          <a:r>
            <a:rPr lang="en-US" b="1" dirty="0"/>
            <a:t>Immediate Addressing</a:t>
          </a:r>
          <a:endParaRPr lang="en-US" dirty="0"/>
        </a:p>
      </dgm:t>
    </dgm:pt>
    <dgm:pt modelId="{EAD0ABA3-C62A-44D1-B9C0-B83DC87F1AB1}" type="parTrans" cxnId="{725265D6-152F-4E20-B7B2-A613019A7683}">
      <dgm:prSet/>
      <dgm:spPr/>
      <dgm:t>
        <a:bodyPr/>
        <a:lstStyle/>
        <a:p>
          <a:endParaRPr lang="en-US"/>
        </a:p>
      </dgm:t>
    </dgm:pt>
    <dgm:pt modelId="{6D3B15D4-91FC-4E9B-992B-A64147D8FBC5}" type="sibTrans" cxnId="{725265D6-152F-4E20-B7B2-A613019A7683}">
      <dgm:prSet/>
      <dgm:spPr/>
      <dgm:t>
        <a:bodyPr/>
        <a:lstStyle/>
        <a:p>
          <a:endParaRPr lang="en-US"/>
        </a:p>
      </dgm:t>
    </dgm:pt>
    <dgm:pt modelId="{AE5CA6F2-309F-4A89-8083-3C408C59C31A}">
      <dgm:prSet/>
      <dgm:spPr/>
      <dgm:t>
        <a:bodyPr/>
        <a:lstStyle/>
        <a:p>
          <a:r>
            <a:rPr lang="en-US" b="1"/>
            <a:t>Direct Addressing</a:t>
          </a:r>
          <a:endParaRPr lang="en-US"/>
        </a:p>
      </dgm:t>
    </dgm:pt>
    <dgm:pt modelId="{2D3F87FD-2055-41FF-9454-6417F81489AB}" type="parTrans" cxnId="{05ED8FA5-3D9B-41E9-A5A9-352017CAF46F}">
      <dgm:prSet/>
      <dgm:spPr/>
      <dgm:t>
        <a:bodyPr/>
        <a:lstStyle/>
        <a:p>
          <a:endParaRPr lang="en-US"/>
        </a:p>
      </dgm:t>
    </dgm:pt>
    <dgm:pt modelId="{D386F41B-6141-4E4F-A8DC-FAE4872E90BB}" type="sibTrans" cxnId="{05ED8FA5-3D9B-41E9-A5A9-352017CAF46F}">
      <dgm:prSet/>
      <dgm:spPr/>
      <dgm:t>
        <a:bodyPr/>
        <a:lstStyle/>
        <a:p>
          <a:endParaRPr lang="en-US"/>
        </a:p>
      </dgm:t>
    </dgm:pt>
    <dgm:pt modelId="{8F1D8EFF-E98A-4A65-80E6-2CD0C01DADFE}">
      <dgm:prSet/>
      <dgm:spPr/>
      <dgm:t>
        <a:bodyPr/>
        <a:lstStyle/>
        <a:p>
          <a:r>
            <a:rPr lang="en-US" b="1"/>
            <a:t>Register Indirect Addressing</a:t>
          </a:r>
          <a:endParaRPr lang="en-US"/>
        </a:p>
      </dgm:t>
    </dgm:pt>
    <dgm:pt modelId="{A8A57589-9425-45A5-A237-E23FAA228D49}" type="parTrans" cxnId="{E1F831C1-ABC1-4315-8058-A2D83CE9614F}">
      <dgm:prSet/>
      <dgm:spPr/>
      <dgm:t>
        <a:bodyPr/>
        <a:lstStyle/>
        <a:p>
          <a:endParaRPr lang="en-US"/>
        </a:p>
      </dgm:t>
    </dgm:pt>
    <dgm:pt modelId="{B51B7AB4-D4E3-45DE-9804-ADB034C74D4F}" type="sibTrans" cxnId="{E1F831C1-ABC1-4315-8058-A2D83CE9614F}">
      <dgm:prSet/>
      <dgm:spPr/>
      <dgm:t>
        <a:bodyPr/>
        <a:lstStyle/>
        <a:p>
          <a:endParaRPr lang="en-US"/>
        </a:p>
      </dgm:t>
    </dgm:pt>
    <dgm:pt modelId="{E1E2F0D3-F859-4B1A-A6BD-6DEC9C67FD57}">
      <dgm:prSet/>
      <dgm:spPr/>
      <dgm:t>
        <a:bodyPr/>
        <a:lstStyle/>
        <a:p>
          <a:r>
            <a:rPr lang="en-US" b="1"/>
            <a:t>Based Addressing</a:t>
          </a:r>
          <a:endParaRPr lang="en-US"/>
        </a:p>
      </dgm:t>
    </dgm:pt>
    <dgm:pt modelId="{016A28FF-72DF-4732-89C2-E292C51247F1}" type="parTrans" cxnId="{90296A5F-D6CD-4341-B847-831369B0FCF8}">
      <dgm:prSet/>
      <dgm:spPr/>
      <dgm:t>
        <a:bodyPr/>
        <a:lstStyle/>
        <a:p>
          <a:endParaRPr lang="en-US"/>
        </a:p>
      </dgm:t>
    </dgm:pt>
    <dgm:pt modelId="{91C17C33-94CE-46A0-9077-B30219BE84BB}" type="sibTrans" cxnId="{90296A5F-D6CD-4341-B847-831369B0FCF8}">
      <dgm:prSet/>
      <dgm:spPr/>
      <dgm:t>
        <a:bodyPr/>
        <a:lstStyle/>
        <a:p>
          <a:endParaRPr lang="en-US"/>
        </a:p>
      </dgm:t>
    </dgm:pt>
    <dgm:pt modelId="{42DAB970-F28A-4613-9481-8B5A980D8288}">
      <dgm:prSet/>
      <dgm:spPr/>
      <dgm:t>
        <a:bodyPr/>
        <a:lstStyle/>
        <a:p>
          <a:r>
            <a:rPr lang="en-US" b="1"/>
            <a:t>Indexed Addressing</a:t>
          </a:r>
          <a:endParaRPr lang="en-US"/>
        </a:p>
      </dgm:t>
    </dgm:pt>
    <dgm:pt modelId="{4EC75CA4-87E8-4A80-8C6F-345968AEB69E}" type="parTrans" cxnId="{6B72F944-5460-4318-A94E-5CFE9AC59C8E}">
      <dgm:prSet/>
      <dgm:spPr/>
      <dgm:t>
        <a:bodyPr/>
        <a:lstStyle/>
        <a:p>
          <a:endParaRPr lang="en-US"/>
        </a:p>
      </dgm:t>
    </dgm:pt>
    <dgm:pt modelId="{88A5F251-781E-4920-9DFA-9D3CC076F138}" type="sibTrans" cxnId="{6B72F944-5460-4318-A94E-5CFE9AC59C8E}">
      <dgm:prSet/>
      <dgm:spPr/>
      <dgm:t>
        <a:bodyPr/>
        <a:lstStyle/>
        <a:p>
          <a:endParaRPr lang="en-US"/>
        </a:p>
      </dgm:t>
    </dgm:pt>
    <dgm:pt modelId="{4D8B5E87-DB45-4FAC-87F5-BA17759EA5B3}">
      <dgm:prSet/>
      <dgm:spPr/>
      <dgm:t>
        <a:bodyPr/>
        <a:lstStyle/>
        <a:p>
          <a:r>
            <a:rPr lang="en-US" b="1"/>
            <a:t>Based Index Addressing</a:t>
          </a:r>
          <a:endParaRPr lang="en-US"/>
        </a:p>
      </dgm:t>
    </dgm:pt>
    <dgm:pt modelId="{CD41E00C-3FB4-4771-8C4B-EFF0932BCA35}" type="parTrans" cxnId="{0F6AC069-41E6-4C02-8D6C-54F5E2F52FFB}">
      <dgm:prSet/>
      <dgm:spPr/>
      <dgm:t>
        <a:bodyPr/>
        <a:lstStyle/>
        <a:p>
          <a:endParaRPr lang="en-US"/>
        </a:p>
      </dgm:t>
    </dgm:pt>
    <dgm:pt modelId="{F2C31FAB-EE9F-49DB-AEAD-C590848425A0}" type="sibTrans" cxnId="{0F6AC069-41E6-4C02-8D6C-54F5E2F52FFB}">
      <dgm:prSet/>
      <dgm:spPr/>
      <dgm:t>
        <a:bodyPr/>
        <a:lstStyle/>
        <a:p>
          <a:endParaRPr lang="en-US"/>
        </a:p>
      </dgm:t>
    </dgm:pt>
    <dgm:pt modelId="{8E380E3E-BCD3-469F-8FB3-7F7BAE3D1BAD}">
      <dgm:prSet/>
      <dgm:spPr/>
      <dgm:t>
        <a:bodyPr/>
        <a:lstStyle/>
        <a:p>
          <a:r>
            <a:rPr lang="en-US" b="1"/>
            <a:t>String Addressing</a:t>
          </a:r>
          <a:endParaRPr lang="en-US"/>
        </a:p>
      </dgm:t>
    </dgm:pt>
    <dgm:pt modelId="{920F4F89-8FD5-449A-91FF-08A9A4B227FE}" type="parTrans" cxnId="{AE8421FB-5765-4185-9B9D-6D0EB7116183}">
      <dgm:prSet/>
      <dgm:spPr/>
      <dgm:t>
        <a:bodyPr/>
        <a:lstStyle/>
        <a:p>
          <a:endParaRPr lang="en-US"/>
        </a:p>
      </dgm:t>
    </dgm:pt>
    <dgm:pt modelId="{B586EA17-E224-45C2-A8FF-5F1A83550AE1}" type="sibTrans" cxnId="{AE8421FB-5765-4185-9B9D-6D0EB7116183}">
      <dgm:prSet/>
      <dgm:spPr/>
      <dgm:t>
        <a:bodyPr/>
        <a:lstStyle/>
        <a:p>
          <a:endParaRPr lang="en-US"/>
        </a:p>
      </dgm:t>
    </dgm:pt>
    <dgm:pt modelId="{05DE3D65-1B8C-48F8-92B2-8A23636C1181}">
      <dgm:prSet/>
      <dgm:spPr/>
      <dgm:t>
        <a:bodyPr/>
        <a:lstStyle/>
        <a:p>
          <a:r>
            <a:rPr lang="en-US" b="1"/>
            <a:t>Direct I/O port Addressing</a:t>
          </a:r>
          <a:endParaRPr lang="en-US"/>
        </a:p>
      </dgm:t>
    </dgm:pt>
    <dgm:pt modelId="{38773DE6-8854-4AE0-BEF0-27A70DC808D8}" type="parTrans" cxnId="{4EF19CF4-CC72-46D0-92AF-DCA041C2EA92}">
      <dgm:prSet/>
      <dgm:spPr/>
      <dgm:t>
        <a:bodyPr/>
        <a:lstStyle/>
        <a:p>
          <a:endParaRPr lang="en-US"/>
        </a:p>
      </dgm:t>
    </dgm:pt>
    <dgm:pt modelId="{B5844BED-8737-47B6-86D3-55284BFC1D59}" type="sibTrans" cxnId="{4EF19CF4-CC72-46D0-92AF-DCA041C2EA92}">
      <dgm:prSet/>
      <dgm:spPr/>
      <dgm:t>
        <a:bodyPr/>
        <a:lstStyle/>
        <a:p>
          <a:endParaRPr lang="en-US"/>
        </a:p>
      </dgm:t>
    </dgm:pt>
    <dgm:pt modelId="{1E287063-1E64-4BD1-B486-D02DB3DA6AD4}">
      <dgm:prSet/>
      <dgm:spPr/>
      <dgm:t>
        <a:bodyPr/>
        <a:lstStyle/>
        <a:p>
          <a:r>
            <a:rPr lang="en-US" b="1" dirty="0"/>
            <a:t>Indirect I/O port Addressing</a:t>
          </a:r>
          <a:endParaRPr lang="en-US" dirty="0"/>
        </a:p>
      </dgm:t>
    </dgm:pt>
    <dgm:pt modelId="{E6C9E1E2-A71F-4A17-9267-386236F2C449}" type="parTrans" cxnId="{2A43244C-22C9-4311-B924-2A72A30B1436}">
      <dgm:prSet/>
      <dgm:spPr/>
      <dgm:t>
        <a:bodyPr/>
        <a:lstStyle/>
        <a:p>
          <a:endParaRPr lang="en-US"/>
        </a:p>
      </dgm:t>
    </dgm:pt>
    <dgm:pt modelId="{B1987A65-6BB4-4A2B-BCEE-39C1C8D3050C}" type="sibTrans" cxnId="{2A43244C-22C9-4311-B924-2A72A30B1436}">
      <dgm:prSet/>
      <dgm:spPr/>
      <dgm:t>
        <a:bodyPr/>
        <a:lstStyle/>
        <a:p>
          <a:endParaRPr lang="en-US"/>
        </a:p>
      </dgm:t>
    </dgm:pt>
    <dgm:pt modelId="{2F23711E-1214-4FC4-AE5D-B72E245A8658}">
      <dgm:prSet/>
      <dgm:spPr/>
      <dgm:t>
        <a:bodyPr/>
        <a:lstStyle/>
        <a:p>
          <a:r>
            <a:rPr lang="en-US" b="1" dirty="0"/>
            <a:t>Relative Addressing</a:t>
          </a:r>
          <a:endParaRPr lang="en-US" dirty="0"/>
        </a:p>
      </dgm:t>
    </dgm:pt>
    <dgm:pt modelId="{58DED7C0-D462-401A-B7D5-FA05B47307B4}" type="parTrans" cxnId="{F6A3D8F2-C491-4E6C-B505-3D4926DEA184}">
      <dgm:prSet/>
      <dgm:spPr/>
      <dgm:t>
        <a:bodyPr/>
        <a:lstStyle/>
        <a:p>
          <a:endParaRPr lang="en-US"/>
        </a:p>
      </dgm:t>
    </dgm:pt>
    <dgm:pt modelId="{011D637A-9091-43B1-91F7-907298A93703}" type="sibTrans" cxnId="{F6A3D8F2-C491-4E6C-B505-3D4926DEA184}">
      <dgm:prSet/>
      <dgm:spPr/>
      <dgm:t>
        <a:bodyPr/>
        <a:lstStyle/>
        <a:p>
          <a:endParaRPr lang="en-US"/>
        </a:p>
      </dgm:t>
    </dgm:pt>
    <dgm:pt modelId="{B878E694-9148-41A5-81E9-38F592FEB342}">
      <dgm:prSet/>
      <dgm:spPr/>
      <dgm:t>
        <a:bodyPr/>
        <a:lstStyle/>
        <a:p>
          <a:r>
            <a:rPr lang="en-US" b="1" dirty="0"/>
            <a:t>Implied Addressing</a:t>
          </a:r>
          <a:endParaRPr lang="en-US" dirty="0"/>
        </a:p>
      </dgm:t>
    </dgm:pt>
    <dgm:pt modelId="{349580F3-4AC1-4260-A151-92348C35C34E}" type="parTrans" cxnId="{D91933BB-EC8B-446B-850D-538F0123408B}">
      <dgm:prSet/>
      <dgm:spPr/>
      <dgm:t>
        <a:bodyPr/>
        <a:lstStyle/>
        <a:p>
          <a:endParaRPr lang="en-US"/>
        </a:p>
      </dgm:t>
    </dgm:pt>
    <dgm:pt modelId="{670E9CBC-5300-44DF-AA1C-C9DBCC961754}" type="sibTrans" cxnId="{D91933BB-EC8B-446B-850D-538F0123408B}">
      <dgm:prSet/>
      <dgm:spPr/>
      <dgm:t>
        <a:bodyPr/>
        <a:lstStyle/>
        <a:p>
          <a:endParaRPr lang="en-US"/>
        </a:p>
      </dgm:t>
    </dgm:pt>
    <dgm:pt modelId="{A05210B1-2E2A-4146-AC4A-78655A51820F}" type="pres">
      <dgm:prSet presAssocID="{6F51F215-C8A2-4031-81DB-C455A0866CC0}" presName="diagram" presStyleCnt="0">
        <dgm:presLayoutVars>
          <dgm:dir/>
          <dgm:resizeHandles val="exact"/>
        </dgm:presLayoutVars>
      </dgm:prSet>
      <dgm:spPr/>
    </dgm:pt>
    <dgm:pt modelId="{E19ED5CD-2513-4BF1-97A3-820E15EB0418}" type="pres">
      <dgm:prSet presAssocID="{1179D6D2-3E3B-40A7-8C4D-C90314CC3581}" presName="node" presStyleLbl="node1" presStyleIdx="0" presStyleCnt="12">
        <dgm:presLayoutVars>
          <dgm:bulletEnabled val="1"/>
        </dgm:presLayoutVars>
      </dgm:prSet>
      <dgm:spPr/>
    </dgm:pt>
    <dgm:pt modelId="{F73A1C2F-ED25-4AF2-8502-B03140372838}" type="pres">
      <dgm:prSet presAssocID="{1B307828-DF40-4CD9-8694-9CF61AEA82D7}" presName="sibTrans" presStyleCnt="0"/>
      <dgm:spPr/>
    </dgm:pt>
    <dgm:pt modelId="{6F271EF4-CCE6-4FAB-983C-DDBDFA5D453A}" type="pres">
      <dgm:prSet presAssocID="{F7BD44E4-1948-4405-88CB-060A9AEDD87E}" presName="node" presStyleLbl="node1" presStyleIdx="1" presStyleCnt="12">
        <dgm:presLayoutVars>
          <dgm:bulletEnabled val="1"/>
        </dgm:presLayoutVars>
      </dgm:prSet>
      <dgm:spPr/>
    </dgm:pt>
    <dgm:pt modelId="{85EECF5F-E87D-4875-A62C-B8C459C6ECA1}" type="pres">
      <dgm:prSet presAssocID="{6D3B15D4-91FC-4E9B-992B-A64147D8FBC5}" presName="sibTrans" presStyleCnt="0"/>
      <dgm:spPr/>
    </dgm:pt>
    <dgm:pt modelId="{EF3E55F2-C289-40BC-A5D6-5CAD3F798659}" type="pres">
      <dgm:prSet presAssocID="{AE5CA6F2-309F-4A89-8083-3C408C59C31A}" presName="node" presStyleLbl="node1" presStyleIdx="2" presStyleCnt="12">
        <dgm:presLayoutVars>
          <dgm:bulletEnabled val="1"/>
        </dgm:presLayoutVars>
      </dgm:prSet>
      <dgm:spPr/>
    </dgm:pt>
    <dgm:pt modelId="{6D182B08-2DA6-4814-99C6-7C4D076FBB7A}" type="pres">
      <dgm:prSet presAssocID="{D386F41B-6141-4E4F-A8DC-FAE4872E90BB}" presName="sibTrans" presStyleCnt="0"/>
      <dgm:spPr/>
    </dgm:pt>
    <dgm:pt modelId="{1F66D457-A761-4E55-81B4-FDE96976AB78}" type="pres">
      <dgm:prSet presAssocID="{8F1D8EFF-E98A-4A65-80E6-2CD0C01DADFE}" presName="node" presStyleLbl="node1" presStyleIdx="3" presStyleCnt="12">
        <dgm:presLayoutVars>
          <dgm:bulletEnabled val="1"/>
        </dgm:presLayoutVars>
      </dgm:prSet>
      <dgm:spPr/>
    </dgm:pt>
    <dgm:pt modelId="{EEAC0DCB-0F41-42C2-BF52-2AFB65971DD3}" type="pres">
      <dgm:prSet presAssocID="{B51B7AB4-D4E3-45DE-9804-ADB034C74D4F}" presName="sibTrans" presStyleCnt="0"/>
      <dgm:spPr/>
    </dgm:pt>
    <dgm:pt modelId="{3911794C-71FA-4FD1-B46D-507E562ADEB3}" type="pres">
      <dgm:prSet presAssocID="{E1E2F0D3-F859-4B1A-A6BD-6DEC9C67FD57}" presName="node" presStyleLbl="node1" presStyleIdx="4" presStyleCnt="12">
        <dgm:presLayoutVars>
          <dgm:bulletEnabled val="1"/>
        </dgm:presLayoutVars>
      </dgm:prSet>
      <dgm:spPr/>
    </dgm:pt>
    <dgm:pt modelId="{B22AD6F6-F7DA-4B93-AE03-EEAC3CAACA5C}" type="pres">
      <dgm:prSet presAssocID="{91C17C33-94CE-46A0-9077-B30219BE84BB}" presName="sibTrans" presStyleCnt="0"/>
      <dgm:spPr/>
    </dgm:pt>
    <dgm:pt modelId="{C5C6952C-13DC-4E9C-8ECA-3334FD938ACA}" type="pres">
      <dgm:prSet presAssocID="{42DAB970-F28A-4613-9481-8B5A980D8288}" presName="node" presStyleLbl="node1" presStyleIdx="5" presStyleCnt="12">
        <dgm:presLayoutVars>
          <dgm:bulletEnabled val="1"/>
        </dgm:presLayoutVars>
      </dgm:prSet>
      <dgm:spPr/>
    </dgm:pt>
    <dgm:pt modelId="{4CD4B3B9-D05C-4B90-B909-CC7F81518DB2}" type="pres">
      <dgm:prSet presAssocID="{88A5F251-781E-4920-9DFA-9D3CC076F138}" presName="sibTrans" presStyleCnt="0"/>
      <dgm:spPr/>
    </dgm:pt>
    <dgm:pt modelId="{431F5BD8-2EEF-4894-8F35-97F126D24148}" type="pres">
      <dgm:prSet presAssocID="{4D8B5E87-DB45-4FAC-87F5-BA17759EA5B3}" presName="node" presStyleLbl="node1" presStyleIdx="6" presStyleCnt="12">
        <dgm:presLayoutVars>
          <dgm:bulletEnabled val="1"/>
        </dgm:presLayoutVars>
      </dgm:prSet>
      <dgm:spPr/>
    </dgm:pt>
    <dgm:pt modelId="{940BEF8E-8000-48BE-85DE-A20376391EB2}" type="pres">
      <dgm:prSet presAssocID="{F2C31FAB-EE9F-49DB-AEAD-C590848425A0}" presName="sibTrans" presStyleCnt="0"/>
      <dgm:spPr/>
    </dgm:pt>
    <dgm:pt modelId="{F3E6C24F-1EF1-4B41-83E8-5BE579576316}" type="pres">
      <dgm:prSet presAssocID="{8E380E3E-BCD3-469F-8FB3-7F7BAE3D1BAD}" presName="node" presStyleLbl="node1" presStyleIdx="7" presStyleCnt="12">
        <dgm:presLayoutVars>
          <dgm:bulletEnabled val="1"/>
        </dgm:presLayoutVars>
      </dgm:prSet>
      <dgm:spPr/>
    </dgm:pt>
    <dgm:pt modelId="{FBAE4FCC-F9B9-4673-9B53-6D79E5561631}" type="pres">
      <dgm:prSet presAssocID="{B586EA17-E224-45C2-A8FF-5F1A83550AE1}" presName="sibTrans" presStyleCnt="0"/>
      <dgm:spPr/>
    </dgm:pt>
    <dgm:pt modelId="{18B3CB86-CA08-456B-A5D3-6B73AE0B83C5}" type="pres">
      <dgm:prSet presAssocID="{05DE3D65-1B8C-48F8-92B2-8A23636C1181}" presName="node" presStyleLbl="node1" presStyleIdx="8" presStyleCnt="12">
        <dgm:presLayoutVars>
          <dgm:bulletEnabled val="1"/>
        </dgm:presLayoutVars>
      </dgm:prSet>
      <dgm:spPr/>
    </dgm:pt>
    <dgm:pt modelId="{FE3C2B1C-5245-469E-90E5-86DFED47D763}" type="pres">
      <dgm:prSet presAssocID="{B5844BED-8737-47B6-86D3-55284BFC1D59}" presName="sibTrans" presStyleCnt="0"/>
      <dgm:spPr/>
    </dgm:pt>
    <dgm:pt modelId="{EB79D50C-4041-4FB3-96A9-D753A704160B}" type="pres">
      <dgm:prSet presAssocID="{1E287063-1E64-4BD1-B486-D02DB3DA6AD4}" presName="node" presStyleLbl="node1" presStyleIdx="9" presStyleCnt="12">
        <dgm:presLayoutVars>
          <dgm:bulletEnabled val="1"/>
        </dgm:presLayoutVars>
      </dgm:prSet>
      <dgm:spPr/>
    </dgm:pt>
    <dgm:pt modelId="{25DEE5AB-100F-4365-8EB1-00B6A9EFABCE}" type="pres">
      <dgm:prSet presAssocID="{B1987A65-6BB4-4A2B-BCEE-39C1C8D3050C}" presName="sibTrans" presStyleCnt="0"/>
      <dgm:spPr/>
    </dgm:pt>
    <dgm:pt modelId="{C6F4D073-DACA-4AA5-B290-DE1E8FAA25F2}" type="pres">
      <dgm:prSet presAssocID="{2F23711E-1214-4FC4-AE5D-B72E245A8658}" presName="node" presStyleLbl="node1" presStyleIdx="10" presStyleCnt="12">
        <dgm:presLayoutVars>
          <dgm:bulletEnabled val="1"/>
        </dgm:presLayoutVars>
      </dgm:prSet>
      <dgm:spPr/>
    </dgm:pt>
    <dgm:pt modelId="{F5CFC03D-1FA0-4BD2-966E-61C51753658C}" type="pres">
      <dgm:prSet presAssocID="{011D637A-9091-43B1-91F7-907298A93703}" presName="sibTrans" presStyleCnt="0"/>
      <dgm:spPr/>
    </dgm:pt>
    <dgm:pt modelId="{A31A3FF5-0A91-4DC8-B376-0B4F245564B2}" type="pres">
      <dgm:prSet presAssocID="{B878E694-9148-41A5-81E9-38F592FEB342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1F7501-B231-4519-AABA-BC991301830F}" type="presOf" srcId="{1E287063-1E64-4BD1-B486-D02DB3DA6AD4}" destId="{EB79D50C-4041-4FB3-96A9-D753A704160B}" srcOrd="0" destOrd="0" presId="urn:microsoft.com/office/officeart/2005/8/layout/default"/>
    <dgm:cxn modelId="{90296A5F-D6CD-4341-B847-831369B0FCF8}" srcId="{6F51F215-C8A2-4031-81DB-C455A0866CC0}" destId="{E1E2F0D3-F859-4B1A-A6BD-6DEC9C67FD57}" srcOrd="4" destOrd="0" parTransId="{016A28FF-72DF-4732-89C2-E292C51247F1}" sibTransId="{91C17C33-94CE-46A0-9077-B30219BE84BB}"/>
    <dgm:cxn modelId="{6B72F944-5460-4318-A94E-5CFE9AC59C8E}" srcId="{6F51F215-C8A2-4031-81DB-C455A0866CC0}" destId="{42DAB970-F28A-4613-9481-8B5A980D8288}" srcOrd="5" destOrd="0" parTransId="{4EC75CA4-87E8-4A80-8C6F-345968AEB69E}" sibTransId="{88A5F251-781E-4920-9DFA-9D3CC076F138}"/>
    <dgm:cxn modelId="{A5B72049-4237-4D87-B273-2C81A9FAD8D1}" type="presOf" srcId="{F7BD44E4-1948-4405-88CB-060A9AEDD87E}" destId="{6F271EF4-CCE6-4FAB-983C-DDBDFA5D453A}" srcOrd="0" destOrd="0" presId="urn:microsoft.com/office/officeart/2005/8/layout/default"/>
    <dgm:cxn modelId="{0F6AC069-41E6-4C02-8D6C-54F5E2F52FFB}" srcId="{6F51F215-C8A2-4031-81DB-C455A0866CC0}" destId="{4D8B5E87-DB45-4FAC-87F5-BA17759EA5B3}" srcOrd="6" destOrd="0" parTransId="{CD41E00C-3FB4-4771-8C4B-EFF0932BCA35}" sibTransId="{F2C31FAB-EE9F-49DB-AEAD-C590848425A0}"/>
    <dgm:cxn modelId="{2A43244C-22C9-4311-B924-2A72A30B1436}" srcId="{6F51F215-C8A2-4031-81DB-C455A0866CC0}" destId="{1E287063-1E64-4BD1-B486-D02DB3DA6AD4}" srcOrd="9" destOrd="0" parTransId="{E6C9E1E2-A71F-4A17-9267-386236F2C449}" sibTransId="{B1987A65-6BB4-4A2B-BCEE-39C1C8D3050C}"/>
    <dgm:cxn modelId="{1BBCDB55-1995-4B3D-B6D4-06E0EA1F27D6}" type="presOf" srcId="{B878E694-9148-41A5-81E9-38F592FEB342}" destId="{A31A3FF5-0A91-4DC8-B376-0B4F245564B2}" srcOrd="0" destOrd="0" presId="urn:microsoft.com/office/officeart/2005/8/layout/default"/>
    <dgm:cxn modelId="{B3D80956-69F4-4E7B-BC29-BB5014EF4EE0}" type="presOf" srcId="{E1E2F0D3-F859-4B1A-A6BD-6DEC9C67FD57}" destId="{3911794C-71FA-4FD1-B46D-507E562ADEB3}" srcOrd="0" destOrd="0" presId="urn:microsoft.com/office/officeart/2005/8/layout/default"/>
    <dgm:cxn modelId="{3EBF6B80-B182-4705-9623-05678427A217}" type="presOf" srcId="{AE5CA6F2-309F-4A89-8083-3C408C59C31A}" destId="{EF3E55F2-C289-40BC-A5D6-5CAD3F798659}" srcOrd="0" destOrd="0" presId="urn:microsoft.com/office/officeart/2005/8/layout/default"/>
    <dgm:cxn modelId="{FA93E684-30C1-465A-B3FC-D2A0EE72046A}" type="presOf" srcId="{2F23711E-1214-4FC4-AE5D-B72E245A8658}" destId="{C6F4D073-DACA-4AA5-B290-DE1E8FAA25F2}" srcOrd="0" destOrd="0" presId="urn:microsoft.com/office/officeart/2005/8/layout/default"/>
    <dgm:cxn modelId="{A926659A-4A4E-4E23-886A-C7213073059A}" srcId="{6F51F215-C8A2-4031-81DB-C455A0866CC0}" destId="{1179D6D2-3E3B-40A7-8C4D-C90314CC3581}" srcOrd="0" destOrd="0" parTransId="{5D0F33F0-0132-4AA6-A55D-3510E3648968}" sibTransId="{1B307828-DF40-4CD9-8694-9CF61AEA82D7}"/>
    <dgm:cxn modelId="{05ED8FA5-3D9B-41E9-A5A9-352017CAF46F}" srcId="{6F51F215-C8A2-4031-81DB-C455A0866CC0}" destId="{AE5CA6F2-309F-4A89-8083-3C408C59C31A}" srcOrd="2" destOrd="0" parTransId="{2D3F87FD-2055-41FF-9454-6417F81489AB}" sibTransId="{D386F41B-6141-4E4F-A8DC-FAE4872E90BB}"/>
    <dgm:cxn modelId="{AC2B1CA7-E235-49AC-9F86-ED745606D32D}" type="presOf" srcId="{8E380E3E-BCD3-469F-8FB3-7F7BAE3D1BAD}" destId="{F3E6C24F-1EF1-4B41-83E8-5BE579576316}" srcOrd="0" destOrd="0" presId="urn:microsoft.com/office/officeart/2005/8/layout/default"/>
    <dgm:cxn modelId="{D91933BB-EC8B-446B-850D-538F0123408B}" srcId="{6F51F215-C8A2-4031-81DB-C455A0866CC0}" destId="{B878E694-9148-41A5-81E9-38F592FEB342}" srcOrd="11" destOrd="0" parTransId="{349580F3-4AC1-4260-A151-92348C35C34E}" sibTransId="{670E9CBC-5300-44DF-AA1C-C9DBCC961754}"/>
    <dgm:cxn modelId="{E1F831C1-ABC1-4315-8058-A2D83CE9614F}" srcId="{6F51F215-C8A2-4031-81DB-C455A0866CC0}" destId="{8F1D8EFF-E98A-4A65-80E6-2CD0C01DADFE}" srcOrd="3" destOrd="0" parTransId="{A8A57589-9425-45A5-A237-E23FAA228D49}" sibTransId="{B51B7AB4-D4E3-45DE-9804-ADB034C74D4F}"/>
    <dgm:cxn modelId="{437E00CF-91C2-4C2B-ABF7-316D6F70A67A}" type="presOf" srcId="{1179D6D2-3E3B-40A7-8C4D-C90314CC3581}" destId="{E19ED5CD-2513-4BF1-97A3-820E15EB0418}" srcOrd="0" destOrd="0" presId="urn:microsoft.com/office/officeart/2005/8/layout/default"/>
    <dgm:cxn modelId="{542AE4D4-FD4A-4029-BE43-C66FFB2074CA}" type="presOf" srcId="{6F51F215-C8A2-4031-81DB-C455A0866CC0}" destId="{A05210B1-2E2A-4146-AC4A-78655A51820F}" srcOrd="0" destOrd="0" presId="urn:microsoft.com/office/officeart/2005/8/layout/default"/>
    <dgm:cxn modelId="{725265D6-152F-4E20-B7B2-A613019A7683}" srcId="{6F51F215-C8A2-4031-81DB-C455A0866CC0}" destId="{F7BD44E4-1948-4405-88CB-060A9AEDD87E}" srcOrd="1" destOrd="0" parTransId="{EAD0ABA3-C62A-44D1-B9C0-B83DC87F1AB1}" sibTransId="{6D3B15D4-91FC-4E9B-992B-A64147D8FBC5}"/>
    <dgm:cxn modelId="{F37C34DF-1824-484B-B2E0-21FD0E0F9C01}" type="presOf" srcId="{4D8B5E87-DB45-4FAC-87F5-BA17759EA5B3}" destId="{431F5BD8-2EEF-4894-8F35-97F126D24148}" srcOrd="0" destOrd="0" presId="urn:microsoft.com/office/officeart/2005/8/layout/default"/>
    <dgm:cxn modelId="{A42C6EDF-8256-4E80-B2FE-F37836D26080}" type="presOf" srcId="{8F1D8EFF-E98A-4A65-80E6-2CD0C01DADFE}" destId="{1F66D457-A761-4E55-81B4-FDE96976AB78}" srcOrd="0" destOrd="0" presId="urn:microsoft.com/office/officeart/2005/8/layout/default"/>
    <dgm:cxn modelId="{F6A3D8F2-C491-4E6C-B505-3D4926DEA184}" srcId="{6F51F215-C8A2-4031-81DB-C455A0866CC0}" destId="{2F23711E-1214-4FC4-AE5D-B72E245A8658}" srcOrd="10" destOrd="0" parTransId="{58DED7C0-D462-401A-B7D5-FA05B47307B4}" sibTransId="{011D637A-9091-43B1-91F7-907298A93703}"/>
    <dgm:cxn modelId="{4EF19CF4-CC72-46D0-92AF-DCA041C2EA92}" srcId="{6F51F215-C8A2-4031-81DB-C455A0866CC0}" destId="{05DE3D65-1B8C-48F8-92B2-8A23636C1181}" srcOrd="8" destOrd="0" parTransId="{38773DE6-8854-4AE0-BEF0-27A70DC808D8}" sibTransId="{B5844BED-8737-47B6-86D3-55284BFC1D59}"/>
    <dgm:cxn modelId="{AE8421FB-5765-4185-9B9D-6D0EB7116183}" srcId="{6F51F215-C8A2-4031-81DB-C455A0866CC0}" destId="{8E380E3E-BCD3-469F-8FB3-7F7BAE3D1BAD}" srcOrd="7" destOrd="0" parTransId="{920F4F89-8FD5-449A-91FF-08A9A4B227FE}" sibTransId="{B586EA17-E224-45C2-A8FF-5F1A83550AE1}"/>
    <dgm:cxn modelId="{003A6EFF-6405-4B44-973D-683EE5324DAF}" type="presOf" srcId="{05DE3D65-1B8C-48F8-92B2-8A23636C1181}" destId="{18B3CB86-CA08-456B-A5D3-6B73AE0B83C5}" srcOrd="0" destOrd="0" presId="urn:microsoft.com/office/officeart/2005/8/layout/default"/>
    <dgm:cxn modelId="{02FC59FF-EBFF-4286-B949-BD1BE78014BE}" type="presOf" srcId="{42DAB970-F28A-4613-9481-8B5A980D8288}" destId="{C5C6952C-13DC-4E9C-8ECA-3334FD938ACA}" srcOrd="0" destOrd="0" presId="urn:microsoft.com/office/officeart/2005/8/layout/default"/>
    <dgm:cxn modelId="{61906C8A-5590-4BB8-BEE4-A0A54AFBAEA0}" type="presParOf" srcId="{A05210B1-2E2A-4146-AC4A-78655A51820F}" destId="{E19ED5CD-2513-4BF1-97A3-820E15EB0418}" srcOrd="0" destOrd="0" presId="urn:microsoft.com/office/officeart/2005/8/layout/default"/>
    <dgm:cxn modelId="{33214026-7943-4B97-9489-75BC11E35C42}" type="presParOf" srcId="{A05210B1-2E2A-4146-AC4A-78655A51820F}" destId="{F73A1C2F-ED25-4AF2-8502-B03140372838}" srcOrd="1" destOrd="0" presId="urn:microsoft.com/office/officeart/2005/8/layout/default"/>
    <dgm:cxn modelId="{E97031BA-9441-4C94-959E-4944E9CC6458}" type="presParOf" srcId="{A05210B1-2E2A-4146-AC4A-78655A51820F}" destId="{6F271EF4-CCE6-4FAB-983C-DDBDFA5D453A}" srcOrd="2" destOrd="0" presId="urn:microsoft.com/office/officeart/2005/8/layout/default"/>
    <dgm:cxn modelId="{C163ABCF-3496-4BF3-B792-C773F2CCCB8E}" type="presParOf" srcId="{A05210B1-2E2A-4146-AC4A-78655A51820F}" destId="{85EECF5F-E87D-4875-A62C-B8C459C6ECA1}" srcOrd="3" destOrd="0" presId="urn:microsoft.com/office/officeart/2005/8/layout/default"/>
    <dgm:cxn modelId="{5566D3E3-13F1-4BA1-B34A-1AAB367A5CFD}" type="presParOf" srcId="{A05210B1-2E2A-4146-AC4A-78655A51820F}" destId="{EF3E55F2-C289-40BC-A5D6-5CAD3F798659}" srcOrd="4" destOrd="0" presId="urn:microsoft.com/office/officeart/2005/8/layout/default"/>
    <dgm:cxn modelId="{E6204274-A164-47E1-9088-CFC91F88DFDA}" type="presParOf" srcId="{A05210B1-2E2A-4146-AC4A-78655A51820F}" destId="{6D182B08-2DA6-4814-99C6-7C4D076FBB7A}" srcOrd="5" destOrd="0" presId="urn:microsoft.com/office/officeart/2005/8/layout/default"/>
    <dgm:cxn modelId="{22195D88-2F94-4F6F-BF3F-DEDBEA979C31}" type="presParOf" srcId="{A05210B1-2E2A-4146-AC4A-78655A51820F}" destId="{1F66D457-A761-4E55-81B4-FDE96976AB78}" srcOrd="6" destOrd="0" presId="urn:microsoft.com/office/officeart/2005/8/layout/default"/>
    <dgm:cxn modelId="{4A5C0365-8B6F-4D24-8BD8-31E373EBD6B7}" type="presParOf" srcId="{A05210B1-2E2A-4146-AC4A-78655A51820F}" destId="{EEAC0DCB-0F41-42C2-BF52-2AFB65971DD3}" srcOrd="7" destOrd="0" presId="urn:microsoft.com/office/officeart/2005/8/layout/default"/>
    <dgm:cxn modelId="{60657A9A-09E5-4F51-A10B-A16D6E8A0B86}" type="presParOf" srcId="{A05210B1-2E2A-4146-AC4A-78655A51820F}" destId="{3911794C-71FA-4FD1-B46D-507E562ADEB3}" srcOrd="8" destOrd="0" presId="urn:microsoft.com/office/officeart/2005/8/layout/default"/>
    <dgm:cxn modelId="{954ADD40-FF22-485C-B6A7-DA702A415752}" type="presParOf" srcId="{A05210B1-2E2A-4146-AC4A-78655A51820F}" destId="{B22AD6F6-F7DA-4B93-AE03-EEAC3CAACA5C}" srcOrd="9" destOrd="0" presId="urn:microsoft.com/office/officeart/2005/8/layout/default"/>
    <dgm:cxn modelId="{AC12473B-7696-4226-9092-166BD06EAF2B}" type="presParOf" srcId="{A05210B1-2E2A-4146-AC4A-78655A51820F}" destId="{C5C6952C-13DC-4E9C-8ECA-3334FD938ACA}" srcOrd="10" destOrd="0" presId="urn:microsoft.com/office/officeart/2005/8/layout/default"/>
    <dgm:cxn modelId="{1191A473-51B1-41DC-9EFC-8A27A510EFF0}" type="presParOf" srcId="{A05210B1-2E2A-4146-AC4A-78655A51820F}" destId="{4CD4B3B9-D05C-4B90-B909-CC7F81518DB2}" srcOrd="11" destOrd="0" presId="urn:microsoft.com/office/officeart/2005/8/layout/default"/>
    <dgm:cxn modelId="{25DE35F8-AEFF-41E8-8A06-D8EFE06C38A9}" type="presParOf" srcId="{A05210B1-2E2A-4146-AC4A-78655A51820F}" destId="{431F5BD8-2EEF-4894-8F35-97F126D24148}" srcOrd="12" destOrd="0" presId="urn:microsoft.com/office/officeart/2005/8/layout/default"/>
    <dgm:cxn modelId="{1B4FCC81-A4F2-401B-8741-731404454EC9}" type="presParOf" srcId="{A05210B1-2E2A-4146-AC4A-78655A51820F}" destId="{940BEF8E-8000-48BE-85DE-A20376391EB2}" srcOrd="13" destOrd="0" presId="urn:microsoft.com/office/officeart/2005/8/layout/default"/>
    <dgm:cxn modelId="{4D130D30-E622-4280-A34A-8F130157F759}" type="presParOf" srcId="{A05210B1-2E2A-4146-AC4A-78655A51820F}" destId="{F3E6C24F-1EF1-4B41-83E8-5BE579576316}" srcOrd="14" destOrd="0" presId="urn:microsoft.com/office/officeart/2005/8/layout/default"/>
    <dgm:cxn modelId="{182178AB-BC69-4C12-9D13-44099F8672D6}" type="presParOf" srcId="{A05210B1-2E2A-4146-AC4A-78655A51820F}" destId="{FBAE4FCC-F9B9-4673-9B53-6D79E5561631}" srcOrd="15" destOrd="0" presId="urn:microsoft.com/office/officeart/2005/8/layout/default"/>
    <dgm:cxn modelId="{C1EEF4CD-9209-4FBA-AF3F-0C65335A8E0D}" type="presParOf" srcId="{A05210B1-2E2A-4146-AC4A-78655A51820F}" destId="{18B3CB86-CA08-456B-A5D3-6B73AE0B83C5}" srcOrd="16" destOrd="0" presId="urn:microsoft.com/office/officeart/2005/8/layout/default"/>
    <dgm:cxn modelId="{AFA86A1C-EFF8-44D4-8109-C4866F38A624}" type="presParOf" srcId="{A05210B1-2E2A-4146-AC4A-78655A51820F}" destId="{FE3C2B1C-5245-469E-90E5-86DFED47D763}" srcOrd="17" destOrd="0" presId="urn:microsoft.com/office/officeart/2005/8/layout/default"/>
    <dgm:cxn modelId="{E0A1D6C3-EF90-4BE2-B053-69706F3F4019}" type="presParOf" srcId="{A05210B1-2E2A-4146-AC4A-78655A51820F}" destId="{EB79D50C-4041-4FB3-96A9-D753A704160B}" srcOrd="18" destOrd="0" presId="urn:microsoft.com/office/officeart/2005/8/layout/default"/>
    <dgm:cxn modelId="{C0D4A12C-42D0-419E-B5F3-FFDD5D4206F2}" type="presParOf" srcId="{A05210B1-2E2A-4146-AC4A-78655A51820F}" destId="{25DEE5AB-100F-4365-8EB1-00B6A9EFABCE}" srcOrd="19" destOrd="0" presId="urn:microsoft.com/office/officeart/2005/8/layout/default"/>
    <dgm:cxn modelId="{1311F65B-66E8-4307-A811-55AEDC0EC81D}" type="presParOf" srcId="{A05210B1-2E2A-4146-AC4A-78655A51820F}" destId="{C6F4D073-DACA-4AA5-B290-DE1E8FAA25F2}" srcOrd="20" destOrd="0" presId="urn:microsoft.com/office/officeart/2005/8/layout/default"/>
    <dgm:cxn modelId="{F6FC4828-25A4-4467-B060-DE78AF555376}" type="presParOf" srcId="{A05210B1-2E2A-4146-AC4A-78655A51820F}" destId="{F5CFC03D-1FA0-4BD2-966E-61C51753658C}" srcOrd="21" destOrd="0" presId="urn:microsoft.com/office/officeart/2005/8/layout/default"/>
    <dgm:cxn modelId="{BF5FD8E2-819D-4513-8452-6454805B9137}" type="presParOf" srcId="{A05210B1-2E2A-4146-AC4A-78655A51820F}" destId="{A31A3FF5-0A91-4DC8-B376-0B4F245564B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ED5CD-2513-4BF1-97A3-820E15EB0418}">
      <dsp:nvSpPr>
        <dsp:cNvPr id="0" name=""/>
        <dsp:cNvSpPr/>
      </dsp:nvSpPr>
      <dsp:spPr>
        <a:xfrm>
          <a:off x="2902" y="15674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Register Addressing</a:t>
          </a:r>
          <a:endParaRPr lang="en-US" sz="2700" kern="1200"/>
        </a:p>
      </dsp:txBody>
      <dsp:txXfrm>
        <a:off x="2902" y="156745"/>
        <a:ext cx="2302942" cy="1381765"/>
      </dsp:txXfrm>
    </dsp:sp>
    <dsp:sp modelId="{6F271EF4-CCE6-4FAB-983C-DDBDFA5D453A}">
      <dsp:nvSpPr>
        <dsp:cNvPr id="0" name=""/>
        <dsp:cNvSpPr/>
      </dsp:nvSpPr>
      <dsp:spPr>
        <a:xfrm>
          <a:off x="2536139" y="15674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Immediate Addressing</a:t>
          </a:r>
          <a:endParaRPr lang="en-US" sz="2700" kern="1200" dirty="0"/>
        </a:p>
      </dsp:txBody>
      <dsp:txXfrm>
        <a:off x="2536139" y="156745"/>
        <a:ext cx="2302942" cy="1381765"/>
      </dsp:txXfrm>
    </dsp:sp>
    <dsp:sp modelId="{EF3E55F2-C289-40BC-A5D6-5CAD3F798659}">
      <dsp:nvSpPr>
        <dsp:cNvPr id="0" name=""/>
        <dsp:cNvSpPr/>
      </dsp:nvSpPr>
      <dsp:spPr>
        <a:xfrm>
          <a:off x="5069375" y="15674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Direct Addressing</a:t>
          </a:r>
          <a:endParaRPr lang="en-US" sz="2700" kern="1200"/>
        </a:p>
      </dsp:txBody>
      <dsp:txXfrm>
        <a:off x="5069375" y="156745"/>
        <a:ext cx="2302942" cy="1381765"/>
      </dsp:txXfrm>
    </dsp:sp>
    <dsp:sp modelId="{1F66D457-A761-4E55-81B4-FDE96976AB78}">
      <dsp:nvSpPr>
        <dsp:cNvPr id="0" name=""/>
        <dsp:cNvSpPr/>
      </dsp:nvSpPr>
      <dsp:spPr>
        <a:xfrm>
          <a:off x="7602611" y="15674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Register Indirect Addressing</a:t>
          </a:r>
          <a:endParaRPr lang="en-US" sz="2700" kern="1200"/>
        </a:p>
      </dsp:txBody>
      <dsp:txXfrm>
        <a:off x="7602611" y="156745"/>
        <a:ext cx="2302942" cy="1381765"/>
      </dsp:txXfrm>
    </dsp:sp>
    <dsp:sp modelId="{3911794C-71FA-4FD1-B46D-507E562ADEB3}">
      <dsp:nvSpPr>
        <dsp:cNvPr id="0" name=""/>
        <dsp:cNvSpPr/>
      </dsp:nvSpPr>
      <dsp:spPr>
        <a:xfrm>
          <a:off x="2902" y="176880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Based Addressing</a:t>
          </a:r>
          <a:endParaRPr lang="en-US" sz="2700" kern="1200"/>
        </a:p>
      </dsp:txBody>
      <dsp:txXfrm>
        <a:off x="2902" y="1768805"/>
        <a:ext cx="2302942" cy="1381765"/>
      </dsp:txXfrm>
    </dsp:sp>
    <dsp:sp modelId="{C5C6952C-13DC-4E9C-8ECA-3334FD938ACA}">
      <dsp:nvSpPr>
        <dsp:cNvPr id="0" name=""/>
        <dsp:cNvSpPr/>
      </dsp:nvSpPr>
      <dsp:spPr>
        <a:xfrm>
          <a:off x="2536139" y="176880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Indexed Addressing</a:t>
          </a:r>
          <a:endParaRPr lang="en-US" sz="2700" kern="1200"/>
        </a:p>
      </dsp:txBody>
      <dsp:txXfrm>
        <a:off x="2536139" y="1768805"/>
        <a:ext cx="2302942" cy="1381765"/>
      </dsp:txXfrm>
    </dsp:sp>
    <dsp:sp modelId="{431F5BD8-2EEF-4894-8F35-97F126D24148}">
      <dsp:nvSpPr>
        <dsp:cNvPr id="0" name=""/>
        <dsp:cNvSpPr/>
      </dsp:nvSpPr>
      <dsp:spPr>
        <a:xfrm>
          <a:off x="5069375" y="176880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Based Index Addressing</a:t>
          </a:r>
          <a:endParaRPr lang="en-US" sz="2700" kern="1200"/>
        </a:p>
      </dsp:txBody>
      <dsp:txXfrm>
        <a:off x="5069375" y="1768805"/>
        <a:ext cx="2302942" cy="1381765"/>
      </dsp:txXfrm>
    </dsp:sp>
    <dsp:sp modelId="{F3E6C24F-1EF1-4B41-83E8-5BE579576316}">
      <dsp:nvSpPr>
        <dsp:cNvPr id="0" name=""/>
        <dsp:cNvSpPr/>
      </dsp:nvSpPr>
      <dsp:spPr>
        <a:xfrm>
          <a:off x="7602611" y="1768805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String Addressing</a:t>
          </a:r>
          <a:endParaRPr lang="en-US" sz="2700" kern="1200"/>
        </a:p>
      </dsp:txBody>
      <dsp:txXfrm>
        <a:off x="7602611" y="1768805"/>
        <a:ext cx="2302942" cy="1381765"/>
      </dsp:txXfrm>
    </dsp:sp>
    <dsp:sp modelId="{18B3CB86-CA08-456B-A5D3-6B73AE0B83C5}">
      <dsp:nvSpPr>
        <dsp:cNvPr id="0" name=""/>
        <dsp:cNvSpPr/>
      </dsp:nvSpPr>
      <dsp:spPr>
        <a:xfrm>
          <a:off x="2902" y="3380864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Direct I/O port Addressing</a:t>
          </a:r>
          <a:endParaRPr lang="en-US" sz="2700" kern="1200"/>
        </a:p>
      </dsp:txBody>
      <dsp:txXfrm>
        <a:off x="2902" y="3380864"/>
        <a:ext cx="2302942" cy="1381765"/>
      </dsp:txXfrm>
    </dsp:sp>
    <dsp:sp modelId="{EB79D50C-4041-4FB3-96A9-D753A704160B}">
      <dsp:nvSpPr>
        <dsp:cNvPr id="0" name=""/>
        <dsp:cNvSpPr/>
      </dsp:nvSpPr>
      <dsp:spPr>
        <a:xfrm>
          <a:off x="2536139" y="3380864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Indirect I/O port Addressing</a:t>
          </a:r>
          <a:endParaRPr lang="en-US" sz="2700" kern="1200" dirty="0"/>
        </a:p>
      </dsp:txBody>
      <dsp:txXfrm>
        <a:off x="2536139" y="3380864"/>
        <a:ext cx="2302942" cy="1381765"/>
      </dsp:txXfrm>
    </dsp:sp>
    <dsp:sp modelId="{C6F4D073-DACA-4AA5-B290-DE1E8FAA25F2}">
      <dsp:nvSpPr>
        <dsp:cNvPr id="0" name=""/>
        <dsp:cNvSpPr/>
      </dsp:nvSpPr>
      <dsp:spPr>
        <a:xfrm>
          <a:off x="5069375" y="3380864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Relative Addressing</a:t>
          </a:r>
          <a:endParaRPr lang="en-US" sz="2700" kern="1200" dirty="0"/>
        </a:p>
      </dsp:txBody>
      <dsp:txXfrm>
        <a:off x="5069375" y="3380864"/>
        <a:ext cx="2302942" cy="1381765"/>
      </dsp:txXfrm>
    </dsp:sp>
    <dsp:sp modelId="{A31A3FF5-0A91-4DC8-B376-0B4F245564B2}">
      <dsp:nvSpPr>
        <dsp:cNvPr id="0" name=""/>
        <dsp:cNvSpPr/>
      </dsp:nvSpPr>
      <dsp:spPr>
        <a:xfrm>
          <a:off x="7602611" y="3380864"/>
          <a:ext cx="2302942" cy="13817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Implied Addressing</a:t>
          </a:r>
          <a:endParaRPr lang="en-US" sz="2700" kern="1200" dirty="0"/>
        </a:p>
      </dsp:txBody>
      <dsp:txXfrm>
        <a:off x="7602611" y="3380864"/>
        <a:ext cx="2302942" cy="1381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B9D82-CF51-4F84-851A-281A319F1AF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E66CC-EE48-4311-85F3-01A2992AB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30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6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3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3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9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5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EF0D4-BE3D-4F70-BEA1-EA1AD3D8A7C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51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A3E8-E431-486E-97FB-65C4D34D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7097A-D8A3-4919-B61D-EE36D2809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337-C86A-4CEC-B616-BEF7A114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AD52-B4AA-44CA-ABE9-A59DB337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FB51-667C-4884-9379-BF11F0C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51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E158-627C-4A84-B9A4-F384047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B5FA1-A460-4EB9-BC20-490C1047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607B-6C6E-476A-A252-F1F1CE99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C7139-7645-4201-90A7-BA795991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BC9C-BCB1-4B64-87DD-5B3AFD3E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724B-BF3E-4961-B3C6-DBE8FF8A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55D19-EB83-4118-8D16-6C815EE5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1B6C-03F2-42C2-9C54-50C749AF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A190-7755-4501-8977-16DA3D42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EB4BF-9BB2-4673-8A00-AB99740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CEB7-8FB8-49C9-9EAF-0E9F636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243F1-8A65-40EC-B4A3-83FEBF9F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232C-BA87-488C-AA26-06C4F4E8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AE29-CE09-4EEC-9E11-B093B2A2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DC91D-F2BC-48A3-A727-E9794855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2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D0FE-EFF9-4506-8313-87A0DE5A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017B-415B-4DF2-9B09-522A52A6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9EF1-A740-445C-93C8-AA145AB1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614AF-D5CA-4DCF-98CE-1491C47D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F617-F4B3-461C-B7E5-D3C2FFB5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76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0DA5-1429-44F1-832A-E7082E05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4343-6572-428B-BAED-1B392102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62331-0C3E-452A-BE51-0D5949398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191A-58D4-47EF-848D-B138276B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1003-D0FA-4DCD-8B6B-8CF3E28E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C96C2-D6B2-473D-9EBF-A6E2A12E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DC94-AD28-4255-BFC8-63042403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2BD4-F976-495B-A1FC-02DA343B3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7D4DE-23DE-46B6-AE37-C21DE7092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956F7-E583-4719-AE9D-BFA16071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3574D-C068-436D-9234-551C550A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56A47-566C-42DB-8032-146F86E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8C54D-A6DE-486A-922D-FBB8B3CD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B07C6-0881-43C6-BBEA-F299F431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41E7-E9B2-4854-9BC6-E062F3E4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8B447-FD5B-498E-97C1-D7B7EF70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856C-5185-4B0F-B919-33FBCC30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AB4C9-E2AA-4CB9-A8ED-4BB57086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4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8EA63-6D28-4781-A7BA-AFE65A92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0C626-0445-4EDA-A6F8-E86E7344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83D2-6049-4698-B9DC-79D4F436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4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C72A-F590-43B0-8F43-357DE0E8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A073-965A-4702-A6DF-E0DB278B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1B03A-6AF9-49E6-86DC-7809A13A6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7682-8734-49D5-BFB8-822FCD3F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CD5C-649F-4664-977F-D34A27D5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FB8F1-70BB-4ACC-9D52-568955D1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AE78-DFAA-4093-86AB-9E692794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B27BB-C9A7-4A6B-A37D-5ABB58D3A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B194C-E37E-466A-8ED9-527817A0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9694-31F1-4DAA-AD7A-F234B581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70DD0-89F9-4AE8-817F-26A1AC558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F03A-3149-467C-A794-ED363B95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1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110D4-783B-4335-95E5-FA745EC2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96FE-8E3B-4BC4-A82C-469950614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574E6-A31E-4A4B-A776-BCC7BC7B1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63AB8-918A-484C-B00C-5AC460815847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CF44-A696-4B4E-ABF2-DE61DF386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15A2-E8EC-45BD-B62F-4D56D1F6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74DE-C890-418F-B8C8-2DB4D0D4F6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85216"/>
            <a:ext cx="10515600" cy="1325563"/>
          </a:xfr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ADDRESSING MODES OF 8086</a:t>
            </a:r>
          </a:p>
        </p:txBody>
      </p:sp>
      <p:pic>
        <p:nvPicPr>
          <p:cNvPr id="6" name="Picture 5" descr="Chart, waterfall chart&#10;&#10;Description automatically generated with medium confidence">
            <a:extLst>
              <a:ext uri="{FF2B5EF4-FFF2-40B4-BE49-F238E27FC236}">
                <a16:creationId xmlns:a16="http://schemas.microsoft.com/office/drawing/2014/main" id="{4561829E-B05C-4E97-8970-49059594BB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r="1" b="1"/>
          <a:stretch/>
        </p:blipFill>
        <p:spPr>
          <a:xfrm>
            <a:off x="841248" y="2516777"/>
            <a:ext cx="5598881" cy="3660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CA655-8BA9-4095-A8BB-6D482A0FE1E5}"/>
              </a:ext>
            </a:extLst>
          </p:cNvPr>
          <p:cNvSpPr txBox="1"/>
          <p:nvPr/>
        </p:nvSpPr>
        <p:spPr>
          <a:xfrm>
            <a:off x="6096000" y="2496310"/>
            <a:ext cx="5879689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Prepared by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Subhasish Das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Assistant Professor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Electrical Engineering Department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B.P. Poddar Institute Of Management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1708259086"/>
      </p:ext>
    </p:extLst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1DC7-1F82-4A9C-9B7C-4E1448ED9F2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Based Addressing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B6B6E5-D289-4B57-A7B8-0492B080978C}"/>
              </a:ext>
            </a:extLst>
          </p:cNvPr>
          <p:cNvSpPr/>
          <p:nvPr/>
        </p:nvSpPr>
        <p:spPr>
          <a:xfrm>
            <a:off x="669036" y="1787886"/>
            <a:ext cx="10684764" cy="47049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 fontScale="70000" lnSpcReduction="20000"/>
          </a:bodyPr>
          <a:lstStyle/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</a:rPr>
              <a:t>In Based Addressing, BX or BP is used to hold the base value for effective address and a signed 8-bit or unsigned 16-bit displacement will be specified in the instruction.</a:t>
            </a: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600" b="1" dirty="0">
              <a:solidFill>
                <a:schemeClr val="tx1"/>
              </a:solidFill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</a:rPr>
              <a:t>In case of 8-bit displacement, it is sign extended to 16-bit before adding to the base value.</a:t>
            </a: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600" b="1" dirty="0">
              <a:solidFill>
                <a:schemeClr val="tx1"/>
              </a:solidFill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</a:rPr>
              <a:t>When BX holds the base value of EA, 20-bit physical address is calculated from BX and DS.</a:t>
            </a: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600" b="1" dirty="0">
              <a:solidFill>
                <a:schemeClr val="tx1"/>
              </a:solidFill>
            </a:endParaRPr>
          </a:p>
          <a:p>
            <a:pPr marL="514350" indent="-4572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chemeClr val="tx1"/>
                </a:solidFill>
              </a:rPr>
              <a:t>When BP holds the base value of EA, BP and SS is used.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00B050"/>
                </a:solidFill>
              </a:rPr>
              <a:t>Example:</a:t>
            </a: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rgbClr val="00B050"/>
                </a:solidFill>
              </a:rPr>
              <a:t>MOV AX, [BX + 08H]</a:t>
            </a:r>
          </a:p>
          <a:p>
            <a:pPr>
              <a:lnSpc>
                <a:spcPct val="90000"/>
              </a:lnSpc>
            </a:pPr>
            <a:endParaRPr lang="en-US" sz="2600" b="1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b="1" dirty="0">
                <a:solidFill>
                  <a:schemeClr val="tx1"/>
                </a:solidFill>
              </a:rPr>
              <a:t>Operations: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FF0000"/>
              </a:solidFill>
            </a:endParaRP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</a:rPr>
              <a:t>0008</a:t>
            </a:r>
            <a:r>
              <a:rPr lang="en-US" sz="2600" b="1" baseline="-25000" dirty="0">
                <a:solidFill>
                  <a:srgbClr val="FF0000"/>
                </a:solidFill>
              </a:rPr>
              <a:t>H</a:t>
            </a:r>
            <a:r>
              <a:rPr lang="en-US" sz="2600" b="1" dirty="0">
                <a:solidFill>
                  <a:srgbClr val="FF0000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  08</a:t>
            </a:r>
            <a:r>
              <a:rPr lang="en-US" sz="2600" b="1" baseline="-25000" dirty="0">
                <a:solidFill>
                  <a:srgbClr val="FF0000"/>
                </a:solidFill>
                <a:sym typeface="Symbol"/>
              </a:rPr>
              <a:t>H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  (Sign extended)</a:t>
            </a: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EA = (BX) + 0008</a:t>
            </a:r>
            <a:r>
              <a:rPr lang="en-US" sz="2600" b="1" baseline="-25000" dirty="0">
                <a:solidFill>
                  <a:srgbClr val="FF0000"/>
                </a:solidFill>
                <a:sym typeface="Symbol"/>
              </a:rPr>
              <a:t>H</a:t>
            </a:r>
            <a:endParaRPr lang="en-US" sz="2600" b="1" dirty="0">
              <a:solidFill>
                <a:srgbClr val="FF0000"/>
              </a:solidFill>
              <a:sym typeface="Symbol"/>
            </a:endParaRP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BA = (DS) x 16</a:t>
            </a:r>
            <a:r>
              <a:rPr lang="en-US" sz="2600" b="1" baseline="-25000" dirty="0">
                <a:solidFill>
                  <a:srgbClr val="FF0000"/>
                </a:solidFill>
                <a:sym typeface="Symbol"/>
              </a:rPr>
              <a:t>10</a:t>
            </a:r>
            <a:endParaRPr lang="en-US" sz="2600" b="1" dirty="0">
              <a:solidFill>
                <a:srgbClr val="FF0000"/>
              </a:solidFill>
              <a:sym typeface="Symbol"/>
            </a:endParaRP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MA = BA + EA</a:t>
            </a:r>
          </a:p>
          <a:p>
            <a:pPr marL="457200" lvl="2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sym typeface="Symbol"/>
            </a:endParaRP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(AX)  (MA)     or,</a:t>
            </a:r>
          </a:p>
          <a:p>
            <a:pPr marL="457200" lvl="2">
              <a:lnSpc>
                <a:spcPct val="90000"/>
              </a:lnSpc>
            </a:pPr>
            <a:endParaRPr lang="en-US" sz="2600" b="1" dirty="0">
              <a:solidFill>
                <a:srgbClr val="FF0000"/>
              </a:solidFill>
              <a:sym typeface="Symbol"/>
            </a:endParaRP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(AL)  (MA)</a:t>
            </a:r>
          </a:p>
          <a:p>
            <a:pPr marL="457200" lvl="2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sym typeface="Symbol"/>
              </a:rPr>
              <a:t>(AH)  (MA + 1)</a:t>
            </a:r>
            <a:endParaRPr lang="en-US" sz="2600" b="1" dirty="0">
              <a:solidFill>
                <a:srgbClr val="FF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BFF14E-8186-40EF-AC0A-78D8ED711532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Indexed Addressing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SI or DI register is used to hold an index value for memory data and a signed 8-bit or unsigned 16-bit displacement will be specified in the instruction.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Displacement is added to the index value in SI or DI register to obtain the EA.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 case of 8-bit displacement, it is sign extended to 16-bit before adding to the base value.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00B050"/>
                </a:solidFill>
              </a:rPr>
              <a:t>    MOV CX, [SI + A2H]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   Operations: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00A2</a:t>
            </a:r>
            <a:r>
              <a:rPr lang="en-US" sz="2000" b="1" baseline="-25000" dirty="0">
                <a:solidFill>
                  <a:srgbClr val="FF0000"/>
                </a:solidFill>
              </a:rPr>
              <a:t>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 A2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H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  (Sign extended)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EA = (SI) + 00A2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BA = (DS) x 16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10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MA = BA + 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(CX)  (MA)   or,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(CL)  (MA)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(CH)  (MA + 1)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7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A153E-1259-4C5A-B9F6-D316D033BBD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Based Index Addressing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In Based Index Addressing, the effective address is computed from the sum of a base register (BX or BP), an index register (SI or DI) and a displacement.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Example: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MOV DX, [BX + SI + 0AH]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    Operations: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>
                <a:solidFill>
                  <a:srgbClr val="FF0000"/>
                </a:solidFill>
              </a:rPr>
              <a:t>000A</a:t>
            </a:r>
            <a:r>
              <a:rPr lang="en-US" sz="2000" b="1" baseline="-25000" dirty="0">
                <a:solidFill>
                  <a:srgbClr val="FF0000"/>
                </a:solidFill>
              </a:rPr>
              <a:t>H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 0A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H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  (Sign extended)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 EA = (BX) + (SI) + 000A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H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BA = (DS) x 16</a:t>
            </a: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10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baseline="-25000" dirty="0">
                <a:solidFill>
                  <a:srgbClr val="FF0000"/>
                </a:solidFill>
                <a:sym typeface="Symbol"/>
              </a:rPr>
              <a:t>     </a:t>
            </a:r>
            <a:r>
              <a:rPr lang="en-US" sz="2000" b="1" dirty="0">
                <a:solidFill>
                  <a:srgbClr val="FF0000"/>
                </a:solidFill>
                <a:sym typeface="Symbol"/>
              </a:rPr>
              <a:t>MA = BA + 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(DX)  (MA)  or,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(DL)  (MA)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  <a:sym typeface="Symbol"/>
              </a:rPr>
              <a:t>   (DH)  (MA + 1)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A153E-1259-4C5A-B9F6-D316D033BBD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String Addressing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Employed in string operations to operate on string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The effective address (EA) of source data is stored in SI register and the EA of destination is stored in DI register.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Segment register for calculating base address of source data is DS and that of the destination data is 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Example: MOVS BYTE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</a:rPr>
              <a:t>     Operations: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Calculation of source memory location: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 EA = (SI)      BA = (DS) x 16</a:t>
            </a:r>
            <a:r>
              <a:rPr lang="en-US" sz="2000" b="1" baseline="-25000" dirty="0">
                <a:solidFill>
                  <a:srgbClr val="FF0000"/>
                </a:solidFill>
              </a:rPr>
              <a:t>10 </a:t>
            </a:r>
            <a:r>
              <a:rPr lang="en-US" sz="2000" b="1" dirty="0">
                <a:solidFill>
                  <a:srgbClr val="FF0000"/>
                </a:solidFill>
              </a:rPr>
              <a:t>       MA = BA + EA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Calculation of destination memory location: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 EA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  <a:r>
              <a:rPr lang="en-US" sz="2000" b="1" dirty="0">
                <a:solidFill>
                  <a:srgbClr val="FF0000"/>
                </a:solidFill>
              </a:rPr>
              <a:t> = (DI)     BA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  <a:r>
              <a:rPr lang="en-US" sz="2000" b="1" dirty="0">
                <a:solidFill>
                  <a:srgbClr val="FF0000"/>
                </a:solidFill>
              </a:rPr>
              <a:t>  = (ES) x 16</a:t>
            </a:r>
            <a:r>
              <a:rPr lang="en-US" sz="2000" b="1" baseline="-25000" dirty="0">
                <a:solidFill>
                  <a:srgbClr val="FF0000"/>
                </a:solidFill>
              </a:rPr>
              <a:t>10  </a:t>
            </a:r>
            <a:r>
              <a:rPr lang="en-US" sz="2000" b="1" dirty="0">
                <a:solidFill>
                  <a:srgbClr val="FF0000"/>
                </a:solidFill>
              </a:rPr>
              <a:t>     MA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  <a:r>
              <a:rPr lang="en-US" sz="2000" b="1" dirty="0">
                <a:solidFill>
                  <a:srgbClr val="FF0000"/>
                </a:solidFill>
              </a:rPr>
              <a:t> = BA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  <a:r>
              <a:rPr lang="en-US" sz="2000" b="1" dirty="0">
                <a:solidFill>
                  <a:srgbClr val="FF0000"/>
                </a:solidFill>
              </a:rPr>
              <a:t> + EA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(MA</a:t>
            </a:r>
            <a:r>
              <a:rPr lang="en-US" sz="2000" b="1" baseline="-25000" dirty="0">
                <a:solidFill>
                  <a:srgbClr val="FF0000"/>
                </a:solidFill>
              </a:rPr>
              <a:t>E</a:t>
            </a:r>
            <a:r>
              <a:rPr lang="en-US" sz="2000" b="1" dirty="0">
                <a:solidFill>
                  <a:srgbClr val="FF0000"/>
                </a:solidFill>
              </a:rPr>
              <a:t>) = (MA)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If DF = 1, then (SI) =(SI) – 1 and (DI) = (DI) - 1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      If DF = 0, then (SI) =(SI) +1 and (DI) = (DI) + 1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8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A153E-1259-4C5A-B9F6-D316D033BBD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P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ort Addressing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29384"/>
            <a:ext cx="10684764" cy="3953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 fontScale="92500" lnSpcReduction="2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These addressing modes are used to access data from standard I/O mapped devices or ports.</a:t>
            </a:r>
          </a:p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 </a:t>
            </a:r>
            <a:r>
              <a:rPr lang="en-US" sz="2000" b="1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  <a:t>direct port addressing mode</a:t>
            </a:r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, an 8-bit port address is directly specified in the instruction.</a:t>
            </a:r>
          </a:p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 AL, [09H]</a:t>
            </a:r>
            <a:endParaRPr lang="en-US" sz="20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Operations: 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 PORT</a:t>
            </a:r>
            <a:r>
              <a:rPr lang="it-IT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addr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= 09</a:t>
            </a:r>
            <a:r>
              <a:rPr lang="it-IT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H</a:t>
            </a:r>
            <a:endParaRPr lang="it-IT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	    (AL) 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(PORT)  </a:t>
            </a:r>
          </a:p>
          <a:p>
            <a:pPr algn="just"/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Content of port with address 09</a:t>
            </a:r>
            <a:r>
              <a:rPr lang="it-IT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H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is moved to AL register</a:t>
            </a:r>
          </a:p>
          <a:p>
            <a:pPr algn="just"/>
            <a:endParaRPr lang="en-US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  <a:t>In indirect port addressing mode</a:t>
            </a:r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, the instruction will specify the name of the register which holds the port address. In 8086, the 16-bit port address is stored in the DX register.</a:t>
            </a:r>
          </a:p>
          <a:p>
            <a:pPr algn="just"/>
            <a:endParaRPr lang="en-US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  <a:p>
            <a:pPr marL="0" lvl="2" algn="just"/>
            <a:r>
              <a:rPr lang="en-US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OUT [DX], AX</a:t>
            </a:r>
            <a:endParaRPr lang="en-US" sz="2000" b="1" dirty="0">
              <a:solidFill>
                <a:srgbClr val="FF0000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Operations:   P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ORT</a:t>
            </a:r>
            <a:r>
              <a:rPr lang="it-IT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addr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= (DX)   </a:t>
            </a:r>
          </a:p>
          <a:p>
            <a:pPr algn="just"/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                       (PORT) 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</a:t>
            </a:r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(AX)  </a:t>
            </a:r>
          </a:p>
          <a:p>
            <a:pPr algn="just"/>
            <a:r>
              <a:rPr lang="it-IT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Content of AX is moved to port  whose address is specified by DX register.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6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A153E-1259-4C5A-B9F6-D316D033BBD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Relative Addressing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29384"/>
            <a:ext cx="10684764" cy="3953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 lnSpcReduction="10000"/>
          </a:bodyPr>
          <a:lstStyle/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In this addressing mode, the effective address of a program instruction is specified relative to Instruction Pointer (IP) by an 8-bit signed displacement.</a:t>
            </a:r>
          </a:p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ea typeface="Verdana" pitchFamily="34" charset="0"/>
                <a:cs typeface="Verdana" pitchFamily="34" charset="0"/>
              </a:rPr>
              <a:t>Example: </a:t>
            </a:r>
            <a:r>
              <a:rPr lang="en-US" sz="2000" b="1" dirty="0">
                <a:solidFill>
                  <a:srgbClr val="00B050"/>
                </a:solidFill>
                <a:ea typeface="Verdana" pitchFamily="34" charset="0"/>
                <a:cs typeface="Verdana" pitchFamily="34" charset="0"/>
              </a:rPr>
              <a:t> JZ 0AH</a:t>
            </a:r>
          </a:p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ea typeface="Verdana" pitchFamily="34" charset="0"/>
                <a:cs typeface="Verdana" pitchFamily="34" charset="0"/>
              </a:rPr>
              <a:t>   </a:t>
            </a:r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Operations: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000A</a:t>
            </a:r>
            <a:r>
              <a:rPr lang="en-US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H</a:t>
            </a:r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 0A</a:t>
            </a:r>
            <a:r>
              <a:rPr lang="en-US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H</a:t>
            </a:r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      (sign extend)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If ZF = 1, then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EA = (IP) + 000A</a:t>
            </a:r>
            <a:r>
              <a:rPr lang="en-US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BA = (CS) x 16</a:t>
            </a:r>
            <a:r>
              <a:rPr lang="en-US" sz="2000" b="1" baseline="-25000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10</a:t>
            </a:r>
            <a:endParaRPr lang="en-US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  <a:sym typeface="Symbol"/>
            </a:endParaRP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MA = BA + EA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If ZF = 1, then the program control jumps to new address calculated above. </a:t>
            </a:r>
          </a:p>
          <a:p>
            <a:pPr lvl="1" algn="just"/>
            <a:r>
              <a:rPr lang="en-US" sz="2000" b="1" dirty="0">
                <a:solidFill>
                  <a:srgbClr val="C00000"/>
                </a:solidFill>
                <a:ea typeface="Verdana" pitchFamily="34" charset="0"/>
                <a:cs typeface="Verdana" pitchFamily="34" charset="0"/>
                <a:sym typeface="Symbol"/>
              </a:rPr>
              <a:t>If ZF = 0, then next instruction of the program is executed.</a:t>
            </a:r>
            <a:endParaRPr lang="en-US" sz="2000" b="1" dirty="0">
              <a:solidFill>
                <a:srgbClr val="C0000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A153E-1259-4C5A-B9F6-D316D033BBD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Implied Addressing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1929384"/>
            <a:ext cx="10684764" cy="39530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/>
          </a:bodyPr>
          <a:lstStyle/>
          <a:p>
            <a:pPr algn="just"/>
            <a:endParaRPr lang="en-US" sz="2000" b="1" dirty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Instructions using this mode have no operands. The instruction itself will specify the data to be operated by the instruction.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  </a:t>
            </a:r>
            <a:r>
              <a:rPr lang="en-US" sz="20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CLC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This clears the carry flag to zero.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38321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002060"/>
                </a:solidFill>
              </a:rPr>
              <a:t>Types of addressing mode in 8086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E6258161-2784-C8C8-5E96-FF92B820C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652241"/>
              </p:ext>
            </p:extLst>
          </p:nvPr>
        </p:nvGraphicFramePr>
        <p:xfrm>
          <a:off x="1251155" y="1429513"/>
          <a:ext cx="9908457" cy="4919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0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38321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002060"/>
                </a:solidFill>
              </a:rPr>
              <a:t>Register Addressing mode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A359-683D-411C-B5E9-12E9DBD5FF0F}"/>
              </a:ext>
            </a:extLst>
          </p:cNvPr>
          <p:cNvSpPr txBox="1"/>
          <p:nvPr/>
        </p:nvSpPr>
        <p:spPr>
          <a:xfrm>
            <a:off x="235977" y="1545393"/>
            <a:ext cx="70792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instruction will specify the name of the register which holds the data to be operated by the instruction.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CL, DH</a:t>
            </a:r>
          </a:p>
          <a:p>
            <a:pPr algn="just"/>
            <a:r>
              <a:rPr lang="en-US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MOV BX,AX</a:t>
            </a:r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content of 8-bit register DH is moved to another 8-bit register CL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20412E-4818-47F3-A188-E9B06CAB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53775"/>
              </p:ext>
            </p:extLst>
          </p:nvPr>
        </p:nvGraphicFramePr>
        <p:xfrm>
          <a:off x="8479774" y="2419630"/>
          <a:ext cx="2502788" cy="88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379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/>
                        <a:t>3F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/>
                        <a:t>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DB6929-A32F-4805-B5C3-D0E90FF6FCD5}"/>
              </a:ext>
            </a:extLst>
          </p:cNvPr>
          <p:cNvSpPr txBox="1"/>
          <p:nvPr/>
        </p:nvSpPr>
        <p:spPr>
          <a:xfrm>
            <a:off x="1897684" y="4739678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DH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96200-5D4B-4130-9D0E-788DE3663EBF}"/>
              </a:ext>
            </a:extLst>
          </p:cNvPr>
          <p:cNvSpPr txBox="1"/>
          <p:nvPr/>
        </p:nvSpPr>
        <p:spPr>
          <a:xfrm>
            <a:off x="4358967" y="4671410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67" dirty="0"/>
              <a:t>CL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7C68A5-DC7A-4FC6-A724-5A71CB4E7DEC}"/>
              </a:ext>
            </a:extLst>
          </p:cNvPr>
          <p:cNvCxnSpPr>
            <a:cxnSpLocks/>
          </p:cNvCxnSpPr>
          <p:nvPr/>
        </p:nvCxnSpPr>
        <p:spPr>
          <a:xfrm>
            <a:off x="3138570" y="5934735"/>
            <a:ext cx="9133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30F375-5078-4D4C-93A1-9E0BCDFB38E2}"/>
              </a:ext>
            </a:extLst>
          </p:cNvPr>
          <p:cNvSpPr txBox="1">
            <a:spLocks/>
          </p:cNvSpPr>
          <p:nvPr/>
        </p:nvSpPr>
        <p:spPr>
          <a:xfrm>
            <a:off x="2031532" y="5651538"/>
            <a:ext cx="900345" cy="74898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4267" dirty="0"/>
              <a:t>2A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585810-EAE2-41EA-887B-FFED02FB8134}"/>
              </a:ext>
            </a:extLst>
          </p:cNvPr>
          <p:cNvSpPr txBox="1"/>
          <p:nvPr/>
        </p:nvSpPr>
        <p:spPr>
          <a:xfrm>
            <a:off x="4258627" y="5560241"/>
            <a:ext cx="900345" cy="748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267" dirty="0"/>
              <a:t>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B94544-AF5B-4512-9F16-35112F87CBE1}"/>
              </a:ext>
            </a:extLst>
          </p:cNvPr>
          <p:cNvSpPr txBox="1"/>
          <p:nvPr/>
        </p:nvSpPr>
        <p:spPr>
          <a:xfrm>
            <a:off x="9266972" y="1667065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AX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615881-9878-426E-9CF0-54C9D41E076B}"/>
              </a:ext>
            </a:extLst>
          </p:cNvPr>
          <p:cNvCxnSpPr/>
          <p:nvPr/>
        </p:nvCxnSpPr>
        <p:spPr>
          <a:xfrm>
            <a:off x="9731168" y="3429000"/>
            <a:ext cx="0" cy="119762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849C68E-D62B-439E-8708-A3B93B91B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24068"/>
              </p:ext>
            </p:extLst>
          </p:nvPr>
        </p:nvGraphicFramePr>
        <p:xfrm>
          <a:off x="8420261" y="5272160"/>
          <a:ext cx="2502788" cy="88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379">
                <a:tc>
                  <a:txBody>
                    <a:bodyPr/>
                    <a:lstStyle/>
                    <a:p>
                      <a:pPr algn="ctr"/>
                      <a:r>
                        <a:rPr lang="en-IN" sz="4800" dirty="0"/>
                        <a:t>3F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400" dirty="0"/>
                        <a:t>29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26A8B7C-AE26-4C8A-8818-98B84B7EA186}"/>
              </a:ext>
            </a:extLst>
          </p:cNvPr>
          <p:cNvSpPr txBox="1"/>
          <p:nvPr/>
        </p:nvSpPr>
        <p:spPr>
          <a:xfrm>
            <a:off x="9266972" y="4529829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BX</a:t>
            </a:r>
          </a:p>
        </p:txBody>
      </p:sp>
    </p:spTree>
    <p:extLst>
      <p:ext uri="{BB962C8B-B14F-4D97-AF65-F5344CB8AC3E}">
        <p14:creationId xmlns:p14="http://schemas.microsoft.com/office/powerpoint/2010/main" val="42858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38321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002060"/>
                </a:solidFill>
              </a:rPr>
              <a:t>Immediate Addressing mode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A359-683D-411C-B5E9-12E9DBD5FF0F}"/>
              </a:ext>
            </a:extLst>
          </p:cNvPr>
          <p:cNvSpPr txBox="1"/>
          <p:nvPr/>
        </p:nvSpPr>
        <p:spPr>
          <a:xfrm>
            <a:off x="235977" y="1545393"/>
            <a:ext cx="707922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 immediate addressing mode, an 8-bit or 16-bit data is specified as part of the instruction</a:t>
            </a:r>
          </a:p>
          <a:p>
            <a:pPr algn="just"/>
            <a:endParaRPr lang="en-US" sz="18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Example:</a:t>
            </a:r>
          </a:p>
          <a:p>
            <a:pPr algn="just"/>
            <a:endParaRPr lang="en-US" sz="1800" b="1" dirty="0">
              <a:solidFill>
                <a:schemeClr val="tx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DL, 08H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8-bit data (08</a:t>
            </a:r>
            <a:r>
              <a:rPr lang="en-US" sz="1800" b="1" baseline="-25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DL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(DL) 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08</a:t>
            </a:r>
            <a:r>
              <a:rPr lang="en-US" sz="1800" b="1" baseline="-25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800" b="1" baseline="-25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MOV AX, 0A9FH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16-bit data (0A9F</a:t>
            </a:r>
            <a:r>
              <a:rPr lang="en-US" sz="1800" b="1" baseline="-25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given in the instruction is moved to AX register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(AX) </a:t>
            </a:r>
            <a:r>
              <a:rPr lang="en-US" sz="1800" b="1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 0A9F</a:t>
            </a:r>
            <a:r>
              <a:rPr lang="en-US" sz="1800" b="1" baseline="-25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Symbol"/>
              </a:rPr>
              <a:t>H</a:t>
            </a:r>
            <a:endParaRPr lang="en-US" sz="1800" b="1" baseline="-250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3550-926B-4054-A51F-694C08E9AD12}"/>
              </a:ext>
            </a:extLst>
          </p:cNvPr>
          <p:cNvSpPr txBox="1"/>
          <p:nvPr/>
        </p:nvSpPr>
        <p:spPr>
          <a:xfrm>
            <a:off x="10982562" y="3371807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AX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20412E-4818-47F3-A188-E9B06CAB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743262"/>
              </p:ext>
            </p:extLst>
          </p:nvPr>
        </p:nvGraphicFramePr>
        <p:xfrm>
          <a:off x="7486787" y="3321826"/>
          <a:ext cx="3276796" cy="88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379"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B9E7300-7055-4C96-B526-CF85E67BB77B}"/>
              </a:ext>
            </a:extLst>
          </p:cNvPr>
          <p:cNvSpPr txBox="1"/>
          <p:nvPr/>
        </p:nvSpPr>
        <p:spPr>
          <a:xfrm>
            <a:off x="7848285" y="3371807"/>
            <a:ext cx="2915298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51"/>
              </a:spcBef>
              <a:spcAft>
                <a:spcPct val="0"/>
              </a:spcAft>
            </a:pPr>
            <a:r>
              <a:rPr lang="en-US" altLang="en-US" sz="4267" dirty="0"/>
              <a:t> 0A        9F</a:t>
            </a:r>
            <a:endParaRPr lang="en-US" altLang="en-US" sz="186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B6929-A32F-4805-B5C3-D0E90FF6FCD5}"/>
              </a:ext>
            </a:extLst>
          </p:cNvPr>
          <p:cNvSpPr txBox="1"/>
          <p:nvPr/>
        </p:nvSpPr>
        <p:spPr>
          <a:xfrm>
            <a:off x="7848285" y="2597829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F96200-5D4B-4130-9D0E-788DE3663EBF}"/>
              </a:ext>
            </a:extLst>
          </p:cNvPr>
          <p:cNvSpPr txBox="1"/>
          <p:nvPr/>
        </p:nvSpPr>
        <p:spPr>
          <a:xfrm>
            <a:off x="9472150" y="2524207"/>
            <a:ext cx="9283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67" dirty="0"/>
              <a:t>AL</a:t>
            </a:r>
          </a:p>
        </p:txBody>
      </p:sp>
    </p:spTree>
    <p:extLst>
      <p:ext uri="{BB962C8B-B14F-4D97-AF65-F5344CB8AC3E}">
        <p14:creationId xmlns:p14="http://schemas.microsoft.com/office/powerpoint/2010/main" val="34307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5062E-6 L 0.00104 0.190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14" y="338321"/>
            <a:ext cx="10587548" cy="1018033"/>
          </a:xfrm>
        </p:spPr>
        <p:txBody>
          <a:bodyPr>
            <a:normAutofit/>
          </a:bodyPr>
          <a:lstStyle/>
          <a:p>
            <a:r>
              <a:rPr lang="en-US" sz="4267" dirty="0">
                <a:solidFill>
                  <a:srgbClr val="002060"/>
                </a:solidFill>
              </a:rPr>
              <a:t>Addressing Modes : Memory Access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392933"/>
            <a:ext cx="12192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15FB44-9FF5-4283-AF4B-90B8A3D4893E}"/>
              </a:ext>
            </a:extLst>
          </p:cNvPr>
          <p:cNvGrpSpPr/>
          <p:nvPr/>
        </p:nvGrpSpPr>
        <p:grpSpPr>
          <a:xfrm>
            <a:off x="395013" y="1691578"/>
            <a:ext cx="6517063" cy="4492909"/>
            <a:chOff x="1676400" y="1425575"/>
            <a:chExt cx="5943601" cy="3773488"/>
          </a:xfrm>
        </p:grpSpPr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FF8BB758-A268-4315-9136-51CDA5A47D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4759325"/>
              <a:ext cx="3868738" cy="439738"/>
              <a:chOff x="1500" y="3788"/>
              <a:chExt cx="2437" cy="277"/>
            </a:xfrm>
          </p:grpSpPr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65F4F9EB-BC9A-4385-8070-A028616D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3788"/>
                <a:ext cx="2437" cy="277"/>
              </a:xfrm>
              <a:prstGeom prst="cube">
                <a:avLst>
                  <a:gd name="adj" fmla="val 24995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CB50B873-13F5-48BF-8378-4B878D7E3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3877"/>
                <a:ext cx="11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200" b="1">
                    <a:solidFill>
                      <a:schemeClr val="bg1"/>
                    </a:solidFill>
                  </a:rPr>
                  <a:t>Physical Address (20 Bits)</a:t>
                </a:r>
              </a:p>
            </p:txBody>
          </p:sp>
        </p:grpSp>
        <p:grpSp>
          <p:nvGrpSpPr>
            <p:cNvPr id="14" name="Group 9">
              <a:extLst>
                <a:ext uri="{FF2B5EF4-FFF2-40B4-BE49-F238E27FC236}">
                  <a16:creationId xmlns:a16="http://schemas.microsoft.com/office/drawing/2014/main" id="{270B77F0-6769-4326-B263-FEE9C9379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2675" y="3359150"/>
              <a:ext cx="1155700" cy="1454150"/>
              <a:chOff x="2300" y="2906"/>
              <a:chExt cx="728" cy="916"/>
            </a:xfrm>
          </p:grpSpPr>
          <p:sp>
            <p:nvSpPr>
              <p:cNvPr id="28" name="AutoShape 10">
                <a:extLst>
                  <a:ext uri="{FF2B5EF4-FFF2-40B4-BE49-F238E27FC236}">
                    <a16:creationId xmlns:a16="http://schemas.microsoft.com/office/drawing/2014/main" id="{C223B50A-7383-47C3-8DB6-5CE0617B9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2906"/>
                <a:ext cx="721" cy="496"/>
              </a:xfrm>
              <a:prstGeom prst="cube">
                <a:avLst>
                  <a:gd name="adj" fmla="val 24995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11">
                <a:extLst>
                  <a:ext uri="{FF2B5EF4-FFF2-40B4-BE49-F238E27FC236}">
                    <a16:creationId xmlns:a16="http://schemas.microsoft.com/office/drawing/2014/main" id="{2ABDFDFF-C7F6-4214-9B1A-0B396E51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3049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Adder</a:t>
                </a: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38CB4DAF-507B-46A3-8042-86156EE64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" y="3407"/>
                <a:ext cx="0" cy="4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3">
              <a:extLst>
                <a:ext uri="{FF2B5EF4-FFF2-40B4-BE49-F238E27FC236}">
                  <a16:creationId xmlns:a16="http://schemas.microsoft.com/office/drawing/2014/main" id="{8D7642CF-AFF9-4925-B8A3-E9729D203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6400" y="2352676"/>
              <a:ext cx="3835400" cy="1158875"/>
              <a:chOff x="1418" y="2370"/>
              <a:chExt cx="2416" cy="730"/>
            </a:xfrm>
          </p:grpSpPr>
          <p:sp>
            <p:nvSpPr>
              <p:cNvPr id="21" name="Line 14">
                <a:extLst>
                  <a:ext uri="{FF2B5EF4-FFF2-40B4-BE49-F238E27FC236}">
                    <a16:creationId xmlns:a16="http://schemas.microsoft.com/office/drawing/2014/main" id="{03ED97BE-296D-4558-B835-C49B797AB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783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2" name="AutoShape 15">
                <a:extLst>
                  <a:ext uri="{FF2B5EF4-FFF2-40B4-BE49-F238E27FC236}">
                    <a16:creationId xmlns:a16="http://schemas.microsoft.com/office/drawing/2014/main" id="{5EDA54AD-9976-4E01-A3DA-66F29606A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2370"/>
                <a:ext cx="2416" cy="247"/>
              </a:xfrm>
              <a:prstGeom prst="cube">
                <a:avLst>
                  <a:gd name="adj" fmla="val 24995"/>
                </a:avLst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FD2BFF9C-BF65-4A84-B75F-7107F364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447"/>
                <a:ext cx="116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200" b="1">
                    <a:solidFill>
                      <a:schemeClr val="bg1"/>
                    </a:solidFill>
                  </a:rPr>
                  <a:t>Segment Register (16 bits)</a:t>
                </a:r>
              </a:p>
            </p:txBody>
          </p:sp>
          <p:sp>
            <p:nvSpPr>
              <p:cNvPr id="24" name="Line 17">
                <a:extLst>
                  <a:ext uri="{FF2B5EF4-FFF2-40B4-BE49-F238E27FC236}">
                    <a16:creationId xmlns:a16="http://schemas.microsoft.com/office/drawing/2014/main" id="{78968E94-A139-4D1B-8B35-C43E91CA3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5" y="2781"/>
                <a:ext cx="1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Line 18">
                <a:extLst>
                  <a:ext uri="{FF2B5EF4-FFF2-40B4-BE49-F238E27FC236}">
                    <a16:creationId xmlns:a16="http://schemas.microsoft.com/office/drawing/2014/main" id="{E64F3FF6-504A-4C0D-922F-B5ECCF7C9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5" y="2622"/>
                <a:ext cx="0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AutoShape 19">
                <a:extLst>
                  <a:ext uri="{FF2B5EF4-FFF2-40B4-BE49-F238E27FC236}">
                    <a16:creationId xmlns:a16="http://schemas.microsoft.com/office/drawing/2014/main" id="{8B3C6907-6DBF-49AF-8F06-7398C3E0D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" y="2376"/>
                <a:ext cx="642" cy="247"/>
              </a:xfrm>
              <a:prstGeom prst="cube">
                <a:avLst>
                  <a:gd name="adj" fmla="val 24995"/>
                </a:avLst>
              </a:prstGeom>
              <a:solidFill>
                <a:srgbClr val="FF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CA3EB7A7-24E0-4B31-BF87-CD095F671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9" y="2416"/>
                <a:ext cx="46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600" b="1">
                    <a:solidFill>
                      <a:schemeClr val="bg1"/>
                    </a:solidFill>
                  </a:rPr>
                  <a:t>0 0 0 0</a:t>
                </a:r>
              </a:p>
            </p:txBody>
          </p:sp>
        </p:grpSp>
        <p:grpSp>
          <p:nvGrpSpPr>
            <p:cNvPr id="16" name="Group 21">
              <a:extLst>
                <a:ext uri="{FF2B5EF4-FFF2-40B4-BE49-F238E27FC236}">
                  <a16:creationId xmlns:a16="http://schemas.microsoft.com/office/drawing/2014/main" id="{FA30C655-D7BC-4193-9456-2A0C721B0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9464" y="1425575"/>
              <a:ext cx="3030537" cy="1987550"/>
              <a:chOff x="3253" y="1786"/>
              <a:chExt cx="1909" cy="1252"/>
            </a:xfrm>
          </p:grpSpPr>
          <p:grpSp>
            <p:nvGrpSpPr>
              <p:cNvPr id="17" name="Group 22">
                <a:extLst>
                  <a:ext uri="{FF2B5EF4-FFF2-40B4-BE49-F238E27FC236}">
                    <a16:creationId xmlns:a16="http://schemas.microsoft.com/office/drawing/2014/main" id="{79B06416-4099-4FF6-8B68-1C07A4BC38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53" y="1786"/>
                <a:ext cx="1909" cy="271"/>
                <a:chOff x="2109" y="1688"/>
                <a:chExt cx="1909" cy="271"/>
              </a:xfrm>
            </p:grpSpPr>
            <p:sp>
              <p:nvSpPr>
                <p:cNvPr id="19" name="AutoShape 23">
                  <a:extLst>
                    <a:ext uri="{FF2B5EF4-FFF2-40B4-BE49-F238E27FC236}">
                      <a16:creationId xmlns:a16="http://schemas.microsoft.com/office/drawing/2014/main" id="{33006CD4-2CA9-4CE7-A874-F9B161C41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9" y="1688"/>
                  <a:ext cx="1909" cy="262"/>
                </a:xfrm>
                <a:prstGeom prst="cube">
                  <a:avLst>
                    <a:gd name="adj" fmla="val 24995"/>
                  </a:avLst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24">
                  <a:extLst>
                    <a:ext uri="{FF2B5EF4-FFF2-40B4-BE49-F238E27FC236}">
                      <a16:creationId xmlns:a16="http://schemas.microsoft.com/office/drawing/2014/main" id="{FD847AC9-5BDE-415A-A490-F1CE5F3971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1786"/>
                  <a:ext cx="95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/>
                      </a:solidFill>
                    </a:rPr>
                    <a:t>Offset Value (16 bits)</a:t>
                  </a:r>
                </a:p>
              </p:txBody>
            </p:sp>
          </p:grpSp>
          <p:sp>
            <p:nvSpPr>
              <p:cNvPr id="18" name="Line 25">
                <a:extLst>
                  <a:ext uri="{FF2B5EF4-FFF2-40B4-BE49-F238E27FC236}">
                    <a16:creationId xmlns:a16="http://schemas.microsoft.com/office/drawing/2014/main" id="{0F66E0BC-7D97-4095-947D-3D38EEAB8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7" y="2074"/>
                <a:ext cx="0" cy="9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33" name="Picture 2" descr="C:\Users\AMMU\Desktop\Microprocessor\Registers.png">
            <a:extLst>
              <a:ext uri="{FF2B5EF4-FFF2-40B4-BE49-F238E27FC236}">
                <a16:creationId xmlns:a16="http://schemas.microsoft.com/office/drawing/2014/main" id="{12A6E056-E020-4730-AC91-CE420DDB4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674" y="1678783"/>
            <a:ext cx="4417541" cy="434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7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7259" y="1220734"/>
            <a:ext cx="11309554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20 Address lines  </a:t>
            </a:r>
            <a:r>
              <a:rPr lang="en-US" sz="2400" b="1" dirty="0">
                <a:latin typeface="+mj-lt"/>
                <a:sym typeface="Symbol"/>
              </a:rPr>
              <a:t>  8086 can address up to 2</a:t>
            </a:r>
            <a:r>
              <a:rPr lang="en-US" sz="2400" b="1" baseline="30000" dirty="0">
                <a:latin typeface="+mj-lt"/>
                <a:sym typeface="Symbol"/>
              </a:rPr>
              <a:t>20</a:t>
            </a:r>
            <a:r>
              <a:rPr lang="en-US" sz="2400" b="1" dirty="0">
                <a:latin typeface="+mj-lt"/>
                <a:sym typeface="Symbol"/>
              </a:rPr>
              <a:t> = 1M bytes of memory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However, the largest register is only 16 </a:t>
            </a:r>
            <a:r>
              <a:rPr lang="en-US" sz="2400" b="1" dirty="0" err="1">
                <a:latin typeface="+mj-lt"/>
              </a:rPr>
              <a:t>bits.Physical</a:t>
            </a:r>
            <a:r>
              <a:rPr lang="en-US" sz="2400" b="1" dirty="0">
                <a:latin typeface="+mj-lt"/>
              </a:rPr>
              <a:t> Address will have to be calculated    </a:t>
            </a:r>
          </a:p>
          <a:p>
            <a:r>
              <a:rPr lang="en-US" sz="2400" b="1" dirty="0">
                <a:solidFill>
                  <a:srgbClr val="FF0000"/>
                </a:solidFill>
                <a:latin typeface="+mj-lt"/>
              </a:rPr>
              <a:t>Physical Address : Actual address of a byte in memory. i.e. the value which goes out onto the address bus.</a:t>
            </a:r>
          </a:p>
          <a:p>
            <a:endParaRPr lang="en-US" sz="2400" b="1" dirty="0">
              <a:solidFill>
                <a:srgbClr val="CC0066"/>
              </a:solidFill>
              <a:latin typeface="+mj-lt"/>
            </a:endParaRPr>
          </a:p>
          <a:p>
            <a:r>
              <a:rPr lang="en-US" sz="2400" b="1" dirty="0">
                <a:latin typeface="+mj-lt"/>
              </a:rPr>
              <a:t>Memory Address represented in the form –  </a:t>
            </a:r>
            <a:r>
              <a:rPr lang="en-US" sz="2400" b="1" dirty="0">
                <a:solidFill>
                  <a:srgbClr val="CC0066"/>
                </a:solidFill>
                <a:latin typeface="+mj-lt"/>
              </a:rPr>
              <a:t>Seg : Offset   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Eg</a:t>
            </a:r>
            <a:r>
              <a:rPr lang="en-US" sz="2400" b="1" dirty="0">
                <a:latin typeface="+mj-lt"/>
              </a:rPr>
              <a:t> - 9000:2400)</a:t>
            </a:r>
          </a:p>
          <a:p>
            <a:pPr marL="285750" indent="-285750">
              <a:buBlip>
                <a:blip r:embed="rId3"/>
              </a:buBlip>
            </a:pP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Each time the processor wants to  access memory, it takes the contents of a segment register, shifts it one hexadecimal place to the left (same as multiplying by 16</a:t>
            </a:r>
            <a:r>
              <a:rPr lang="en-US" sz="2400" b="1" baseline="-25000" dirty="0">
                <a:latin typeface="+mj-lt"/>
              </a:rPr>
              <a:t>10</a:t>
            </a:r>
            <a:r>
              <a:rPr lang="en-US" sz="2400" b="1" dirty="0">
                <a:latin typeface="+mj-lt"/>
              </a:rPr>
              <a:t>), then add the required offset to form the 20- bit address</a:t>
            </a:r>
          </a:p>
          <a:p>
            <a:endParaRPr lang="en-US" sz="1500" b="1" dirty="0"/>
          </a:p>
        </p:txBody>
      </p:sp>
      <p:sp>
        <p:nvSpPr>
          <p:cNvPr id="6" name="Rectangle 5"/>
          <p:cNvSpPr/>
          <p:nvPr/>
        </p:nvSpPr>
        <p:spPr>
          <a:xfrm>
            <a:off x="990600" y="5151815"/>
            <a:ext cx="102107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9000 : 2400  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  9000    90000  (Paragraph to byte  9000 x 10 = 90000)</a:t>
            </a:r>
          </a:p>
          <a:p>
            <a:r>
              <a:rPr lang="en-US" sz="2400" b="1" dirty="0">
                <a:solidFill>
                  <a:srgbClr val="FF0000"/>
                </a:solidFill>
                <a:sym typeface="Symbol"/>
              </a:rPr>
              <a:t>                              2400    02400   (Offset is already in byte unit)</a:t>
            </a:r>
          </a:p>
          <a:p>
            <a:r>
              <a:rPr lang="en-US" sz="2400" b="1" dirty="0">
                <a:solidFill>
                  <a:srgbClr val="FF0000"/>
                </a:solidFill>
                <a:sym typeface="Symbol"/>
              </a:rPr>
              <a:t>                                              + -------</a:t>
            </a:r>
          </a:p>
          <a:p>
            <a:r>
              <a:rPr lang="en-US" sz="2400" b="1" dirty="0">
                <a:solidFill>
                  <a:srgbClr val="FF0000"/>
                </a:solidFill>
                <a:sym typeface="Symbol"/>
              </a:rPr>
              <a:t>                                                92400   (The absolute address)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01883-C886-4A11-9D2C-20E61C15245F}"/>
              </a:ext>
            </a:extLst>
          </p:cNvPr>
          <p:cNvSpPr txBox="1"/>
          <p:nvPr/>
        </p:nvSpPr>
        <p:spPr>
          <a:xfrm>
            <a:off x="1410929" y="276448"/>
            <a:ext cx="91022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  <a:latin typeface="+mj-lt"/>
              </a:rPr>
              <a:t>Physical Address Calculation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3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815B-E59C-4D87-B1F6-ECBDD22AF1D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8710" y="1095460"/>
            <a:ext cx="114545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 access memory we use these four registers:   </a:t>
            </a:r>
            <a:r>
              <a:rPr lang="en-US" sz="2000" b="1" dirty="0">
                <a:solidFill>
                  <a:srgbClr val="CC0066"/>
                </a:solidFill>
              </a:rPr>
              <a:t>BX, SI, DI, BP</a:t>
            </a:r>
            <a:br>
              <a:rPr lang="en-US" sz="2000" b="1" dirty="0"/>
            </a:br>
            <a:r>
              <a:rPr lang="en-US" sz="2000" b="1" dirty="0"/>
              <a:t>Combining these registers inside [ ] symbols, we can get different memory locations (</a:t>
            </a:r>
            <a:r>
              <a:rPr lang="en-US" sz="2000" b="1" dirty="0">
                <a:solidFill>
                  <a:srgbClr val="CC0066"/>
                </a:solidFill>
              </a:rPr>
              <a:t>Effective Address, EA</a:t>
            </a:r>
            <a:r>
              <a:rPr lang="en-US" sz="2000" b="1" dirty="0"/>
              <a:t>) </a:t>
            </a:r>
          </a:p>
          <a:p>
            <a:endParaRPr lang="en-US" sz="15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6896"/>
              </p:ext>
            </p:extLst>
          </p:nvPr>
        </p:nvGraphicFramePr>
        <p:xfrm>
          <a:off x="5822054" y="2604737"/>
          <a:ext cx="6001236" cy="3385218"/>
        </p:xfrm>
        <a:graphic>
          <a:graphicData uri="http://schemas.openxmlformats.org/drawingml/2006/table">
            <a:tbl>
              <a:tblPr/>
              <a:tblGrid>
                <a:gridCol w="145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5364">
                <a:tc>
                  <a:txBody>
                    <a:bodyPr/>
                    <a:lstStyle/>
                    <a:p>
                      <a:r>
                        <a:rPr lang="it-IT" sz="1400" dirty="0"/>
                        <a:t>[BX + 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d16 (variable offset only)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[BX]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[BX + 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 + d8]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54">
                <a:tc>
                  <a:txBody>
                    <a:bodyPr/>
                    <a:lstStyle/>
                    <a:p>
                      <a:endParaRPr lang="it-IT" sz="1400" dirty="0"/>
                    </a:p>
                    <a:p>
                      <a:r>
                        <a:rPr lang="it-IT" sz="1400" dirty="0"/>
                        <a:t>[SI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d8]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d8]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  <a:p>
                      <a:r>
                        <a:rPr lang="it-IT" sz="1400" dirty="0"/>
                        <a:t>[BX + 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DI + d16] 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DI + d16]</a:t>
                      </a:r>
                      <a:br>
                        <a:rPr lang="it-IT" sz="1400" dirty="0"/>
                      </a:br>
                      <a:endParaRPr lang="it-IT" sz="1400" dirty="0"/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[DI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[BP + d16]</a:t>
                      </a:r>
                      <a:br>
                        <a:rPr lang="it-IT" sz="1400" dirty="0"/>
                      </a:br>
                      <a:r>
                        <a:rPr lang="it-IT" sz="1400" dirty="0"/>
                        <a:t>[BX + d16]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19265"/>
              </p:ext>
            </p:extLst>
          </p:nvPr>
        </p:nvGraphicFramePr>
        <p:xfrm>
          <a:off x="6279107" y="5994964"/>
          <a:ext cx="233149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BX</a:t>
                      </a:r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BP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SI</a:t>
                      </a:r>
                    </a:p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DI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+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disp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" descr="C:\Users\AMMU\Desktop\Microprocessor\Regist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50" y="2802192"/>
            <a:ext cx="3748640" cy="368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34A9A-7599-4567-9590-B69BE3C15C6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 Addressing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Here, the effective  address of the memory location at which the data operand is stored  is given in the instruction.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The  effective address is just a 16-bit number  written directly in the instruction.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Example: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b="1" dirty="0">
                <a:solidFill>
                  <a:srgbClr val="00B050"/>
                </a:solidFill>
              </a:rPr>
              <a:t>MOV   BX, [1354H]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    MOV   BL,  [0400H]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The square brackets around the  1354</a:t>
            </a:r>
            <a:r>
              <a:rPr lang="en-US" sz="2400" b="1" baseline="-25000" dirty="0">
                <a:solidFill>
                  <a:schemeClr val="tx1"/>
                </a:solidFill>
              </a:rPr>
              <a:t>H</a:t>
            </a:r>
            <a:r>
              <a:rPr lang="en-US" sz="2400" b="1" dirty="0">
                <a:solidFill>
                  <a:schemeClr val="tx1"/>
                </a:solidFill>
              </a:rPr>
              <a:t> denotes the contents of the memory location. When executed, this instruction will copy the contents of the memory location into BX register. 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This addressing mode is called direct because the displacement of the operand from the segment base is specified directly in the instruction.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2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4BF07-C054-4D91-B8BB-E7D51B1FCAC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Indirect Addressing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In Register indirect addressing, name of the register which holds the effective address (EA) will be specified in the instruction.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Registers used to hold EA are any of the following registers: BX, BP, DI and SI.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</a:rPr>
              <a:t>Content of the DS register is used for base address calculation.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1"/>
                </a:solidFill>
              </a:rPr>
              <a:t>    </a:t>
            </a:r>
            <a:r>
              <a:rPr lang="en-US" sz="1700" b="1" dirty="0">
                <a:solidFill>
                  <a:srgbClr val="00B050"/>
                </a:solidFill>
              </a:rPr>
              <a:t>Example: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00B050"/>
                </a:solidFill>
              </a:rPr>
              <a:t>    MOV CX, [BX]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1"/>
                </a:solidFill>
              </a:rPr>
              <a:t>   Operations: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</a:rPr>
              <a:t>    EA = (BX)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</a:rPr>
              <a:t>   BA = (DS) x 16</a:t>
            </a:r>
            <a:r>
              <a:rPr lang="en-US" sz="1700" b="1" baseline="-25000" dirty="0">
                <a:solidFill>
                  <a:srgbClr val="FF0000"/>
                </a:solidFill>
              </a:rPr>
              <a:t>10</a:t>
            </a:r>
            <a:endParaRPr lang="en-US" sz="1700" b="1" dirty="0">
              <a:solidFill>
                <a:srgbClr val="FF0000"/>
              </a:solidFill>
            </a:endParaRP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</a:rPr>
              <a:t>  MA = BA + EA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</a:rPr>
              <a:t>(CX) </a:t>
            </a:r>
            <a:r>
              <a:rPr lang="en-US" sz="1700" b="1" dirty="0">
                <a:solidFill>
                  <a:srgbClr val="FF0000"/>
                </a:solidFill>
                <a:sym typeface="Symbol"/>
              </a:rPr>
              <a:t> (MA)   or,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  <a:sym typeface="Symbol"/>
              </a:rPr>
              <a:t>(CL)  (MA)</a:t>
            </a:r>
          </a:p>
          <a:p>
            <a:pPr marL="0" lvl="2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F0000"/>
                </a:solidFill>
                <a:sym typeface="Symbol"/>
              </a:rPr>
              <a:t>(CH)   (MA +1)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E6815B-E59C-4D87-B1F6-ECBDD22AF1DC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9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1676</Words>
  <Application>Microsoft Office PowerPoint</Application>
  <PresentationFormat>Widescreen</PresentationFormat>
  <Paragraphs>239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Wingdings</vt:lpstr>
      <vt:lpstr>Office Theme</vt:lpstr>
      <vt:lpstr>ADDRESSING MODES OF 8086</vt:lpstr>
      <vt:lpstr>Types of addressing mode in 8086</vt:lpstr>
      <vt:lpstr>Register Addressing mode</vt:lpstr>
      <vt:lpstr>Immediate Addressing mode</vt:lpstr>
      <vt:lpstr>Addressing Modes : Memory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MODES</dc:title>
  <dc:creator>Subhasish Das</dc:creator>
  <cp:lastModifiedBy>Subhasish Das</cp:lastModifiedBy>
  <cp:revision>13</cp:revision>
  <cp:lastPrinted>2022-03-16T21:51:49Z</cp:lastPrinted>
  <dcterms:created xsi:type="dcterms:W3CDTF">2021-06-02T04:14:07Z</dcterms:created>
  <dcterms:modified xsi:type="dcterms:W3CDTF">2022-04-12T19:22:16Z</dcterms:modified>
</cp:coreProperties>
</file>