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80" r:id="rId2"/>
    <p:sldId id="256" r:id="rId3"/>
    <p:sldId id="257" r:id="rId4"/>
    <p:sldId id="258" r:id="rId5"/>
    <p:sldId id="259" r:id="rId6"/>
    <p:sldId id="261" r:id="rId7"/>
    <p:sldId id="263" r:id="rId8"/>
    <p:sldId id="265" r:id="rId9"/>
    <p:sldId id="266" r:id="rId10"/>
    <p:sldId id="267" r:id="rId11"/>
    <p:sldId id="268" r:id="rId12"/>
    <p:sldId id="269" r:id="rId13"/>
    <p:sldId id="271" r:id="rId14"/>
    <p:sldId id="272" r:id="rId15"/>
    <p:sldId id="273" r:id="rId16"/>
    <p:sldId id="274" r:id="rId17"/>
    <p:sldId id="276" r:id="rId18"/>
    <p:sldId id="277" r:id="rId19"/>
    <p:sldId id="278" r:id="rId20"/>
    <p:sldId id="279"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5-12T07:03:01.977"/>
    </inkml:context>
    <inkml:brush xml:id="br0">
      <inkml:brushProperty name="width" value="0.05" units="cm"/>
      <inkml:brushProperty name="height" value="0.05" units="cm"/>
    </inkml:brush>
  </inkml:definitions>
  <inkml:trace contextRef="#ctx0" brushRef="#br0">3 24 4130,'0'0'2993,"0"0"-1648,0 0-193,0 0 241,0 0-336,0 0-369,0 0-64,0 0-112,0 0 17,0-15 63,0 12-176,0 0-96,0 0-128,0 3-160,0 0-32,0 0-480,-3 0-3682,3 21-5186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DB417E-E129-4FA1-A4C1-BC5BC1FFC6A8}" type="datetimeFigureOut">
              <a:rPr lang="en-IN" smtClean="0"/>
              <a:t>16-03-2022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CACF5-DA87-43E5-8677-19A6E6377504}" type="slidenum">
              <a:rPr lang="en-IN" smtClean="0"/>
              <a:t>‹#›</a:t>
            </a:fld>
            <a:endParaRPr lang="en-IN"/>
          </a:p>
        </p:txBody>
      </p:sp>
    </p:spTree>
    <p:extLst>
      <p:ext uri="{BB962C8B-B14F-4D97-AF65-F5344CB8AC3E}">
        <p14:creationId xmlns:p14="http://schemas.microsoft.com/office/powerpoint/2010/main" val="1980252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a:t>
            </a:fld>
            <a:endParaRPr lang="en-US" dirty="0"/>
          </a:p>
        </p:txBody>
      </p:sp>
    </p:spTree>
    <p:extLst>
      <p:ext uri="{BB962C8B-B14F-4D97-AF65-F5344CB8AC3E}">
        <p14:creationId xmlns:p14="http://schemas.microsoft.com/office/powerpoint/2010/main" val="1101444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a:t>
            </a:fld>
            <a:endParaRPr lang="en-US" dirty="0"/>
          </a:p>
        </p:txBody>
      </p:sp>
    </p:spTree>
    <p:extLst>
      <p:ext uri="{BB962C8B-B14F-4D97-AF65-F5344CB8AC3E}">
        <p14:creationId xmlns:p14="http://schemas.microsoft.com/office/powerpoint/2010/main" val="922900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4</a:t>
            </a:fld>
            <a:endParaRPr lang="en-US" dirty="0"/>
          </a:p>
        </p:txBody>
      </p:sp>
    </p:spTree>
    <p:extLst>
      <p:ext uri="{BB962C8B-B14F-4D97-AF65-F5344CB8AC3E}">
        <p14:creationId xmlns:p14="http://schemas.microsoft.com/office/powerpoint/2010/main" val="2295064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5</a:t>
            </a:fld>
            <a:endParaRPr lang="en-US" dirty="0"/>
          </a:p>
        </p:txBody>
      </p:sp>
    </p:spTree>
    <p:extLst>
      <p:ext uri="{BB962C8B-B14F-4D97-AF65-F5344CB8AC3E}">
        <p14:creationId xmlns:p14="http://schemas.microsoft.com/office/powerpoint/2010/main" val="2597891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11</a:t>
            </a:fld>
            <a:endParaRPr lang="en-US" dirty="0"/>
          </a:p>
        </p:txBody>
      </p:sp>
    </p:spTree>
    <p:extLst>
      <p:ext uri="{BB962C8B-B14F-4D97-AF65-F5344CB8AC3E}">
        <p14:creationId xmlns:p14="http://schemas.microsoft.com/office/powerpoint/2010/main" val="1240750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19</a:t>
            </a:fld>
            <a:endParaRPr lang="en-US" dirty="0"/>
          </a:p>
        </p:txBody>
      </p:sp>
    </p:spTree>
    <p:extLst>
      <p:ext uri="{BB962C8B-B14F-4D97-AF65-F5344CB8AC3E}">
        <p14:creationId xmlns:p14="http://schemas.microsoft.com/office/powerpoint/2010/main" val="2979661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20</a:t>
            </a:fld>
            <a:endParaRPr lang="en-US" dirty="0"/>
          </a:p>
        </p:txBody>
      </p:sp>
    </p:spTree>
    <p:extLst>
      <p:ext uri="{BB962C8B-B14F-4D97-AF65-F5344CB8AC3E}">
        <p14:creationId xmlns:p14="http://schemas.microsoft.com/office/powerpoint/2010/main" val="3242652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02FFAD4-847D-4FE0-9F0A-890109878867}" type="datetimeFigureOut">
              <a:rPr lang="en-IN" smtClean="0"/>
              <a:t>16-03-2022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ECA7F-2BAF-4BD3-B05B-897EE39F8E71}" type="slidenum">
              <a:rPr lang="en-IN" smtClean="0"/>
              <a:t>‹#›</a:t>
            </a:fld>
            <a:endParaRPr lang="en-IN"/>
          </a:p>
        </p:txBody>
      </p:sp>
    </p:spTree>
    <p:extLst>
      <p:ext uri="{BB962C8B-B14F-4D97-AF65-F5344CB8AC3E}">
        <p14:creationId xmlns:p14="http://schemas.microsoft.com/office/powerpoint/2010/main" val="3835099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2FFAD4-847D-4FE0-9F0A-890109878867}" type="datetimeFigureOut">
              <a:rPr lang="en-IN" smtClean="0"/>
              <a:t>16-03-2022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ECA7F-2BAF-4BD3-B05B-897EE39F8E71}" type="slidenum">
              <a:rPr lang="en-IN" smtClean="0"/>
              <a:t>‹#›</a:t>
            </a:fld>
            <a:endParaRPr lang="en-IN"/>
          </a:p>
        </p:txBody>
      </p:sp>
    </p:spTree>
    <p:extLst>
      <p:ext uri="{BB962C8B-B14F-4D97-AF65-F5344CB8AC3E}">
        <p14:creationId xmlns:p14="http://schemas.microsoft.com/office/powerpoint/2010/main" val="2925397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2FFAD4-847D-4FE0-9F0A-890109878867}" type="datetimeFigureOut">
              <a:rPr lang="en-IN" smtClean="0"/>
              <a:t>16-03-2022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ECA7F-2BAF-4BD3-B05B-897EE39F8E71}" type="slidenum">
              <a:rPr lang="en-IN" smtClean="0"/>
              <a:t>‹#›</a:t>
            </a:fld>
            <a:endParaRPr lang="en-IN"/>
          </a:p>
        </p:txBody>
      </p:sp>
    </p:spTree>
    <p:extLst>
      <p:ext uri="{BB962C8B-B14F-4D97-AF65-F5344CB8AC3E}">
        <p14:creationId xmlns:p14="http://schemas.microsoft.com/office/powerpoint/2010/main" val="939578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0036" y="21111"/>
            <a:ext cx="10363200" cy="1362075"/>
          </a:xfrm>
        </p:spPr>
        <p:txBody>
          <a:bodyPr anchor="t">
            <a:noAutofit/>
          </a:bodyPr>
          <a:lstStyle>
            <a:lvl1pPr algn="ctr">
              <a:spcAft>
                <a:spcPts val="1200"/>
              </a:spcAft>
              <a:defRPr sz="4000" b="1" cap="none"/>
            </a:lvl1pPr>
          </a:lstStyle>
          <a:p>
            <a:r>
              <a:rPr lang="en-US" dirty="0"/>
              <a:t>Click to edit Master title style</a:t>
            </a:r>
          </a:p>
        </p:txBody>
      </p:sp>
      <p:sp>
        <p:nvSpPr>
          <p:cNvPr id="4" name="Date Placeholder 3"/>
          <p:cNvSpPr>
            <a:spLocks noGrp="1"/>
          </p:cNvSpPr>
          <p:nvPr>
            <p:ph type="dt" sz="half" idx="10"/>
          </p:nvPr>
        </p:nvSpPr>
        <p:spPr/>
        <p:txBody>
          <a:bodyPr/>
          <a:lstStyle>
            <a:lvl1pPr marL="0" marR="0" indent="0" algn="l" defTabSz="457200" rtl="0" eaLnBrk="1" fontAlgn="auto" latinLnBrk="0" hangingPunct="1">
              <a:lnSpc>
                <a:spcPct val="100000"/>
              </a:lnSpc>
              <a:spcBef>
                <a:spcPts val="0"/>
              </a:spcBef>
              <a:spcAft>
                <a:spcPts val="0"/>
              </a:spcAft>
              <a:buClrTx/>
              <a:buSzTx/>
              <a:buFontTx/>
              <a:buNone/>
              <a:tabLst/>
              <a:defRPr/>
            </a:lvl1pPr>
          </a:lstStyle>
          <a:p>
            <a:fld id="{B092B94E-8CF6-4762-AE82-96873B386E7E}" type="datetime3">
              <a:rPr lang="en-US" smtClean="0"/>
              <a:t>16 March 2022</a:t>
            </a:fld>
            <a:endParaRPr lang="en-US" dirty="0"/>
          </a:p>
        </p:txBody>
      </p:sp>
      <p:sp>
        <p:nvSpPr>
          <p:cNvPr id="8" name="Picture Placeholder 7"/>
          <p:cNvSpPr>
            <a:spLocks noGrp="1"/>
          </p:cNvSpPr>
          <p:nvPr>
            <p:ph type="pic" sz="quarter" idx="11"/>
          </p:nvPr>
        </p:nvSpPr>
        <p:spPr>
          <a:xfrm>
            <a:off x="1003521" y="2443163"/>
            <a:ext cx="10208684" cy="3960812"/>
          </a:xfrm>
        </p:spPr>
        <p:txBody>
          <a:bodyPr/>
          <a:lstStyle/>
          <a:p>
            <a:endParaRPr lang="en-US"/>
          </a:p>
        </p:txBody>
      </p:sp>
    </p:spTree>
    <p:extLst>
      <p:ext uri="{BB962C8B-B14F-4D97-AF65-F5344CB8AC3E}">
        <p14:creationId xmlns:p14="http://schemas.microsoft.com/office/powerpoint/2010/main" val="149532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02FFAD4-847D-4FE0-9F0A-890109878867}" type="datetimeFigureOut">
              <a:rPr lang="en-IN" smtClean="0"/>
              <a:t>16-03-2022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ECA7F-2BAF-4BD3-B05B-897EE39F8E71}" type="slidenum">
              <a:rPr lang="en-IN" smtClean="0"/>
              <a:t>‹#›</a:t>
            </a:fld>
            <a:endParaRPr lang="en-IN"/>
          </a:p>
        </p:txBody>
      </p:sp>
    </p:spTree>
    <p:extLst>
      <p:ext uri="{BB962C8B-B14F-4D97-AF65-F5344CB8AC3E}">
        <p14:creationId xmlns:p14="http://schemas.microsoft.com/office/powerpoint/2010/main" val="3071863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2FFAD4-847D-4FE0-9F0A-890109878867}" type="datetimeFigureOut">
              <a:rPr lang="en-IN" smtClean="0"/>
              <a:t>16-03-2022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FECA7F-2BAF-4BD3-B05B-897EE39F8E71}" type="slidenum">
              <a:rPr lang="en-IN" smtClean="0"/>
              <a:t>‹#›</a:t>
            </a:fld>
            <a:endParaRPr lang="en-IN"/>
          </a:p>
        </p:txBody>
      </p:sp>
    </p:spTree>
    <p:extLst>
      <p:ext uri="{BB962C8B-B14F-4D97-AF65-F5344CB8AC3E}">
        <p14:creationId xmlns:p14="http://schemas.microsoft.com/office/powerpoint/2010/main" val="3666762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02FFAD4-847D-4FE0-9F0A-890109878867}" type="datetimeFigureOut">
              <a:rPr lang="en-IN" smtClean="0"/>
              <a:t>16-03-2022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ECA7F-2BAF-4BD3-B05B-897EE39F8E71}" type="slidenum">
              <a:rPr lang="en-IN" smtClean="0"/>
              <a:t>‹#›</a:t>
            </a:fld>
            <a:endParaRPr lang="en-IN"/>
          </a:p>
        </p:txBody>
      </p:sp>
    </p:spTree>
    <p:extLst>
      <p:ext uri="{BB962C8B-B14F-4D97-AF65-F5344CB8AC3E}">
        <p14:creationId xmlns:p14="http://schemas.microsoft.com/office/powerpoint/2010/main" val="203100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02FFAD4-847D-4FE0-9F0A-890109878867}" type="datetimeFigureOut">
              <a:rPr lang="en-IN" smtClean="0"/>
              <a:t>16-03-2022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FECA7F-2BAF-4BD3-B05B-897EE39F8E71}" type="slidenum">
              <a:rPr lang="en-IN" smtClean="0"/>
              <a:t>‹#›</a:t>
            </a:fld>
            <a:endParaRPr lang="en-IN"/>
          </a:p>
        </p:txBody>
      </p:sp>
    </p:spTree>
    <p:extLst>
      <p:ext uri="{BB962C8B-B14F-4D97-AF65-F5344CB8AC3E}">
        <p14:creationId xmlns:p14="http://schemas.microsoft.com/office/powerpoint/2010/main" val="4196557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02FFAD4-847D-4FE0-9F0A-890109878867}" type="datetimeFigureOut">
              <a:rPr lang="en-IN" smtClean="0"/>
              <a:t>16-03-2022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FECA7F-2BAF-4BD3-B05B-897EE39F8E71}" type="slidenum">
              <a:rPr lang="en-IN" smtClean="0"/>
              <a:t>‹#›</a:t>
            </a:fld>
            <a:endParaRPr lang="en-IN"/>
          </a:p>
        </p:txBody>
      </p:sp>
    </p:spTree>
    <p:extLst>
      <p:ext uri="{BB962C8B-B14F-4D97-AF65-F5344CB8AC3E}">
        <p14:creationId xmlns:p14="http://schemas.microsoft.com/office/powerpoint/2010/main" val="2639545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2FFAD4-847D-4FE0-9F0A-890109878867}" type="datetimeFigureOut">
              <a:rPr lang="en-IN" smtClean="0"/>
              <a:t>16-03-2022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FECA7F-2BAF-4BD3-B05B-897EE39F8E71}" type="slidenum">
              <a:rPr lang="en-IN" smtClean="0"/>
              <a:t>‹#›</a:t>
            </a:fld>
            <a:endParaRPr lang="en-IN"/>
          </a:p>
        </p:txBody>
      </p:sp>
    </p:spTree>
    <p:extLst>
      <p:ext uri="{BB962C8B-B14F-4D97-AF65-F5344CB8AC3E}">
        <p14:creationId xmlns:p14="http://schemas.microsoft.com/office/powerpoint/2010/main" val="2202733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FFAD4-847D-4FE0-9F0A-890109878867}" type="datetimeFigureOut">
              <a:rPr lang="en-IN" smtClean="0"/>
              <a:t>16-03-2022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ECA7F-2BAF-4BD3-B05B-897EE39F8E71}" type="slidenum">
              <a:rPr lang="en-IN" smtClean="0"/>
              <a:t>‹#›</a:t>
            </a:fld>
            <a:endParaRPr lang="en-IN"/>
          </a:p>
        </p:txBody>
      </p:sp>
    </p:spTree>
    <p:extLst>
      <p:ext uri="{BB962C8B-B14F-4D97-AF65-F5344CB8AC3E}">
        <p14:creationId xmlns:p14="http://schemas.microsoft.com/office/powerpoint/2010/main" val="2489093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2FFAD4-847D-4FE0-9F0A-890109878867}" type="datetimeFigureOut">
              <a:rPr lang="en-IN" smtClean="0"/>
              <a:t>16-03-2022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FECA7F-2BAF-4BD3-B05B-897EE39F8E71}" type="slidenum">
              <a:rPr lang="en-IN" smtClean="0"/>
              <a:t>‹#›</a:t>
            </a:fld>
            <a:endParaRPr lang="en-IN"/>
          </a:p>
        </p:txBody>
      </p:sp>
    </p:spTree>
    <p:extLst>
      <p:ext uri="{BB962C8B-B14F-4D97-AF65-F5344CB8AC3E}">
        <p14:creationId xmlns:p14="http://schemas.microsoft.com/office/powerpoint/2010/main" val="12044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2FFAD4-847D-4FE0-9F0A-890109878867}" type="datetimeFigureOut">
              <a:rPr lang="en-IN" smtClean="0"/>
              <a:t>16-03-2022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ECA7F-2BAF-4BD3-B05B-897EE39F8E71}" type="slidenum">
              <a:rPr lang="en-IN" smtClean="0"/>
              <a:t>‹#›</a:t>
            </a:fld>
            <a:endParaRPr lang="en-IN"/>
          </a:p>
        </p:txBody>
      </p:sp>
    </p:spTree>
    <p:extLst>
      <p:ext uri="{BB962C8B-B14F-4D97-AF65-F5344CB8AC3E}">
        <p14:creationId xmlns:p14="http://schemas.microsoft.com/office/powerpoint/2010/main" val="4207449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subhasish.bppimt@gmail.com" TargetMode="External"/><Relationship Id="rId2" Type="http://schemas.openxmlformats.org/officeDocument/2006/relationships/hyperlink" Target="mailto:subhasish.das@bppimt.ac.in" TargetMode="External"/><Relationship Id="rId1" Type="http://schemas.openxmlformats.org/officeDocument/2006/relationships/slideLayout" Target="../slideLayouts/slideLayout2.xml"/><Relationship Id="rId5" Type="http://schemas.openxmlformats.org/officeDocument/2006/relationships/image" Target="../media/image35.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5.gif"/></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4" name="Rectangle 72">
            <a:extLst>
              <a:ext uri="{FF2B5EF4-FFF2-40B4-BE49-F238E27FC236}">
                <a16:creationId xmlns:a16="http://schemas.microsoft.com/office/drawing/2014/main" xmlns="" id="{700E0F77-E936-4985-B7B1-B9823486AC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001" y="1"/>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1912417" y="4883545"/>
            <a:ext cx="2907065" cy="1556907"/>
          </a:xfrm>
        </p:spPr>
        <p:txBody>
          <a:bodyPr vert="horz" lIns="91440" tIns="45720" rIns="91440" bIns="45720" rtlCol="0" anchor="ctr">
            <a:normAutofit/>
          </a:bodyPr>
          <a:lstStyle/>
          <a:p>
            <a:pPr algn="l"/>
            <a:r>
              <a:rPr lang="en-US" sz="2800" dirty="0">
                <a:solidFill>
                  <a:srgbClr val="0070C0"/>
                </a:solidFill>
              </a:rPr>
              <a:t>8086 Architecture</a:t>
            </a:r>
            <a:endParaRPr lang="en-US" sz="2800" dirty="0"/>
          </a:p>
        </p:txBody>
      </p:sp>
      <p:sp>
        <p:nvSpPr>
          <p:cNvPr id="205" name="Rectangle 74">
            <a:extLst>
              <a:ext uri="{FF2B5EF4-FFF2-40B4-BE49-F238E27FC236}">
                <a16:creationId xmlns:a16="http://schemas.microsoft.com/office/drawing/2014/main" xmlns="" id="{95C8260E-968F-44E8-A823-ABB43131192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000" y="0"/>
            <a:ext cx="9144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xmlns="" id="{2C1BBA94-3F40-40AA-8BB9-E69E25E537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912417" y="0"/>
            <a:ext cx="8423809"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xmlns="" id="{FE43805F-24A6-46A4-B19B-54F28347355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H="1">
            <a:off x="4341950" y="5666848"/>
            <a:ext cx="1463040" cy="342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xmlns="" id="{CEE03F83-1DC5-400C-9E13-34057D5F62C6}"/>
              </a:ext>
            </a:extLst>
          </p:cNvPr>
          <p:cNvSpPr/>
          <p:nvPr/>
        </p:nvSpPr>
        <p:spPr>
          <a:xfrm>
            <a:off x="5396039" y="4883545"/>
            <a:ext cx="4940186" cy="1556907"/>
          </a:xfrm>
          <a:prstGeom prst="rect">
            <a:avLst/>
          </a:prstGeom>
        </p:spPr>
        <p:txBody>
          <a:bodyPr vert="horz" lIns="91440" tIns="45720" rIns="91440" bIns="45720" rtlCol="0" anchor="ctr">
            <a:normAutofit/>
          </a:bodyPr>
          <a:lstStyle/>
          <a:p>
            <a:pPr algn="ctr">
              <a:lnSpc>
                <a:spcPct val="90000"/>
              </a:lnSpc>
              <a:spcAft>
                <a:spcPts val="600"/>
              </a:spcAft>
            </a:pPr>
            <a:r>
              <a:rPr lang="en-US" sz="1600">
                <a:ln w="0"/>
                <a:effectLst>
                  <a:outerShdw blurRad="38100" dist="19050" dir="2700000" algn="tl" rotWithShape="0">
                    <a:schemeClr val="dk1">
                      <a:alpha val="40000"/>
                    </a:schemeClr>
                  </a:outerShdw>
                </a:effectLst>
              </a:rPr>
              <a:t>Prepared by</a:t>
            </a:r>
          </a:p>
          <a:p>
            <a:pPr algn="ctr">
              <a:lnSpc>
                <a:spcPct val="90000"/>
              </a:lnSpc>
              <a:spcAft>
                <a:spcPts val="600"/>
              </a:spcAft>
            </a:pPr>
            <a:r>
              <a:rPr lang="en-US" sz="1600">
                <a:ln w="0"/>
                <a:effectLst>
                  <a:outerShdw blurRad="38100" dist="19050" dir="2700000" algn="tl" rotWithShape="0">
                    <a:schemeClr val="dk1">
                      <a:alpha val="40000"/>
                    </a:schemeClr>
                  </a:outerShdw>
                </a:effectLst>
              </a:rPr>
              <a:t>Subhasish Das</a:t>
            </a:r>
          </a:p>
          <a:p>
            <a:pPr algn="ctr">
              <a:lnSpc>
                <a:spcPct val="90000"/>
              </a:lnSpc>
              <a:spcAft>
                <a:spcPts val="600"/>
              </a:spcAft>
            </a:pPr>
            <a:r>
              <a:rPr lang="en-US" sz="1600">
                <a:ln w="0"/>
                <a:effectLst>
                  <a:outerShdw blurRad="38100" dist="19050" dir="2700000" algn="tl" rotWithShape="0">
                    <a:schemeClr val="dk1">
                      <a:alpha val="40000"/>
                    </a:schemeClr>
                  </a:outerShdw>
                </a:effectLst>
              </a:rPr>
              <a:t>Assistant Professor </a:t>
            </a:r>
          </a:p>
          <a:p>
            <a:pPr algn="ctr">
              <a:lnSpc>
                <a:spcPct val="90000"/>
              </a:lnSpc>
              <a:spcAft>
                <a:spcPts val="600"/>
              </a:spcAft>
            </a:pPr>
            <a:r>
              <a:rPr lang="en-US" sz="1600">
                <a:ln w="0"/>
                <a:effectLst>
                  <a:outerShdw blurRad="38100" dist="19050" dir="2700000" algn="tl" rotWithShape="0">
                    <a:schemeClr val="dk1">
                      <a:alpha val="40000"/>
                    </a:schemeClr>
                  </a:outerShdw>
                </a:effectLst>
              </a:rPr>
              <a:t>Electrical Engineering Department</a:t>
            </a:r>
          </a:p>
          <a:p>
            <a:pPr algn="ctr">
              <a:lnSpc>
                <a:spcPct val="90000"/>
              </a:lnSpc>
              <a:spcAft>
                <a:spcPts val="600"/>
              </a:spcAft>
            </a:pPr>
            <a:r>
              <a:rPr lang="en-US" sz="1600">
                <a:ln w="0"/>
                <a:effectLst>
                  <a:outerShdw blurRad="38100" dist="19050" dir="2700000" algn="tl" rotWithShape="0">
                    <a:schemeClr val="dk1">
                      <a:alpha val="40000"/>
                    </a:schemeClr>
                  </a:outerShdw>
                </a:effectLst>
              </a:rPr>
              <a:t>B.P. Poddar Institute Of Management And Technology</a:t>
            </a:r>
            <a:endParaRPr lang="en-US" sz="1600" dirty="0">
              <a:ln w="0"/>
              <a:effectLst>
                <a:outerShdw blurRad="38100" dist="19050" dir="2700000" algn="tl" rotWithShape="0">
                  <a:schemeClr val="dk1">
                    <a:alpha val="40000"/>
                  </a:schemeClr>
                </a:outerShdw>
              </a:effectLst>
            </a:endParaRPr>
          </a:p>
        </p:txBody>
      </p:sp>
      <p:pic>
        <p:nvPicPr>
          <p:cNvPr id="7" name="Picture 6"/>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r="1227"/>
          <a:stretch/>
        </p:blipFill>
        <p:spPr>
          <a:xfrm>
            <a:off x="2957302" y="289079"/>
            <a:ext cx="6334038" cy="4010025"/>
          </a:xfrm>
          <a:prstGeom prst="rect">
            <a:avLst/>
          </a:prstGeom>
        </p:spPr>
      </p:pic>
    </p:spTree>
    <p:extLst>
      <p:ext uri="{BB962C8B-B14F-4D97-AF65-F5344CB8AC3E}">
        <p14:creationId xmlns:p14="http://schemas.microsoft.com/office/powerpoint/2010/main" val="1982211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8295" y="1246736"/>
            <a:ext cx="7016087" cy="3801041"/>
          </a:xfrm>
          <a:prstGeom prst="rect">
            <a:avLst/>
          </a:prstGeom>
          <a:noFill/>
        </p:spPr>
        <p:txBody>
          <a:bodyPr wrap="square" rtlCol="0">
            <a:spAutoFit/>
          </a:bodyPr>
          <a:lstStyle/>
          <a:p>
            <a:pPr marL="171450" indent="-171450">
              <a:buFont typeface="Wingdings" panose="05000000000000000000" pitchFamily="2" charset="2"/>
              <a:buChar char="v"/>
            </a:pPr>
            <a:endParaRPr lang="en-US" sz="1050" b="1" dirty="0">
              <a:solidFill>
                <a:srgbClr val="0070C0"/>
              </a:solidFill>
              <a:ea typeface="Verdana" pitchFamily="34" charset="0"/>
              <a:cs typeface="Verdana" pitchFamily="34" charset="0"/>
            </a:endParaRPr>
          </a:p>
          <a:p>
            <a:pPr marL="171450" indent="-171450">
              <a:buFont typeface="Wingdings" panose="05000000000000000000" pitchFamily="2" charset="2"/>
              <a:buChar char="v"/>
            </a:pPr>
            <a:endParaRPr lang="en-US" sz="1050" b="1" dirty="0"/>
          </a:p>
          <a:p>
            <a:pPr marL="342900" indent="-342900">
              <a:buFont typeface="Wingdings" panose="05000000000000000000" pitchFamily="2" charset="2"/>
              <a:buChar char="v"/>
            </a:pPr>
            <a:r>
              <a:rPr lang="en-IN" sz="2000" b="1" dirty="0" smtClean="0"/>
              <a:t>16-bit</a:t>
            </a:r>
          </a:p>
          <a:p>
            <a:pPr marL="342900" indent="-342900">
              <a:buFont typeface="Wingdings" panose="05000000000000000000" pitchFamily="2" charset="2"/>
              <a:buChar char="v"/>
            </a:pPr>
            <a:endParaRPr lang="en-IN" sz="2000" b="1" dirty="0" smtClean="0"/>
          </a:p>
          <a:p>
            <a:pPr marL="342900" indent="-342900">
              <a:buFont typeface="Wingdings" panose="05000000000000000000" pitchFamily="2" charset="2"/>
              <a:buChar char="v"/>
            </a:pPr>
            <a:r>
              <a:rPr lang="en-IN" sz="2000" b="1" dirty="0" smtClean="0"/>
              <a:t>Always points to the next instruction to be executed within the currently executing code segment. </a:t>
            </a:r>
          </a:p>
          <a:p>
            <a:pPr marL="342900" indent="-342900">
              <a:buFont typeface="Wingdings" panose="05000000000000000000" pitchFamily="2" charset="2"/>
              <a:buChar char="v"/>
            </a:pPr>
            <a:endParaRPr lang="en-IN" sz="2000" b="1" dirty="0" smtClean="0"/>
          </a:p>
          <a:p>
            <a:pPr marL="342900" indent="-342900">
              <a:buFont typeface="Wingdings" panose="05000000000000000000" pitchFamily="2" charset="2"/>
              <a:buChar char="v"/>
            </a:pPr>
            <a:r>
              <a:rPr lang="en-IN" sz="2000" b="1" dirty="0" smtClean="0"/>
              <a:t>So, this register contains the 16-bit offset address pointing to the next instruction code within the 64Kb of the code segment area. </a:t>
            </a:r>
          </a:p>
          <a:p>
            <a:pPr marL="342900" indent="-342900">
              <a:buFont typeface="Wingdings" panose="05000000000000000000" pitchFamily="2" charset="2"/>
              <a:buChar char="v"/>
            </a:pPr>
            <a:endParaRPr lang="en-IN" sz="2000" b="1" dirty="0" smtClean="0"/>
          </a:p>
          <a:p>
            <a:pPr marL="342900" indent="-342900">
              <a:buFont typeface="Wingdings" panose="05000000000000000000" pitchFamily="2" charset="2"/>
              <a:buChar char="v"/>
            </a:pPr>
            <a:r>
              <a:rPr lang="en-IN" sz="2000" b="1" dirty="0" smtClean="0"/>
              <a:t>Its content is automatically incremented as the execution of the next instruction takes place. </a:t>
            </a:r>
          </a:p>
        </p:txBody>
      </p:sp>
      <p:sp>
        <p:nvSpPr>
          <p:cNvPr id="4" name="Rectangle 3"/>
          <p:cNvSpPr/>
          <p:nvPr/>
        </p:nvSpPr>
        <p:spPr>
          <a:xfrm>
            <a:off x="2388358" y="200883"/>
            <a:ext cx="7470053" cy="769441"/>
          </a:xfrm>
          <a:prstGeom prst="rect">
            <a:avLst/>
          </a:prstGeom>
        </p:spPr>
        <p:txBody>
          <a:bodyPr wrap="square">
            <a:spAutoFit/>
          </a:bodyPr>
          <a:lstStyle/>
          <a:p>
            <a:pPr algn="ctr"/>
            <a:r>
              <a:rPr lang="en-US" sz="4400" b="1" dirty="0" smtClean="0">
                <a:solidFill>
                  <a:srgbClr val="0070C0"/>
                </a:solidFill>
                <a:latin typeface="+mj-lt"/>
                <a:ea typeface="Verdana" pitchFamily="34" charset="0"/>
                <a:cs typeface="Verdana" pitchFamily="34" charset="0"/>
              </a:rPr>
              <a:t>Instruction Pointer</a:t>
            </a:r>
          </a:p>
        </p:txBody>
      </p:sp>
      <p:pic>
        <p:nvPicPr>
          <p:cNvPr id="5" name="Picture 2" descr="C:\Users\AMMU\Desktop\Microprocessor\Regist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1361" y="1682175"/>
            <a:ext cx="3896219" cy="383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021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11</a:t>
            </a:fld>
            <a:endParaRPr lang="en-US" dirty="0"/>
          </a:p>
        </p:txBody>
      </p:sp>
      <p:sp>
        <p:nvSpPr>
          <p:cNvPr id="11" name="Rectangle 10"/>
          <p:cNvSpPr/>
          <p:nvPr/>
        </p:nvSpPr>
        <p:spPr>
          <a:xfrm>
            <a:off x="5105400" y="5349642"/>
            <a:ext cx="3886200" cy="1492716"/>
          </a:xfrm>
          <a:prstGeom prst="rect">
            <a:avLst/>
          </a:prstGeom>
          <a:solidFill>
            <a:srgbClr val="99FFCC"/>
          </a:solidFill>
        </p:spPr>
        <p:txBody>
          <a:bodyPr wrap="square">
            <a:spAutoFit/>
          </a:bodyPr>
          <a:lstStyle/>
          <a:p>
            <a:pPr algn="ctr"/>
            <a:r>
              <a:rPr lang="en-US" sz="1300" b="1" dirty="0">
                <a:latin typeface="Verdana" pitchFamily="34" charset="0"/>
                <a:ea typeface="Verdana" pitchFamily="34" charset="0"/>
                <a:cs typeface="Verdana" pitchFamily="34" charset="0"/>
              </a:rPr>
              <a:t>Some of the 16 bit registers can be used as two 8 bit registers as :</a:t>
            </a:r>
          </a:p>
          <a:p>
            <a:pPr algn="ctr"/>
            <a:endParaRPr lang="en-US" sz="1300" b="1" dirty="0">
              <a:latin typeface="Verdana" pitchFamily="34" charset="0"/>
              <a:ea typeface="Verdana" pitchFamily="34" charset="0"/>
              <a:cs typeface="Verdana" pitchFamily="34" charset="0"/>
            </a:endParaRPr>
          </a:p>
          <a:p>
            <a:pPr algn="ctr"/>
            <a:r>
              <a:rPr lang="en-US" sz="1300" b="1" dirty="0">
                <a:latin typeface="Verdana" pitchFamily="34" charset="0"/>
                <a:ea typeface="Verdana" pitchFamily="34" charset="0"/>
                <a:cs typeface="Verdana" pitchFamily="34" charset="0"/>
              </a:rPr>
              <a:t>AX can be used as AH and AL</a:t>
            </a:r>
          </a:p>
          <a:p>
            <a:pPr algn="ctr"/>
            <a:r>
              <a:rPr lang="en-US" sz="1300" b="1" dirty="0">
                <a:latin typeface="Verdana" pitchFamily="34" charset="0"/>
                <a:ea typeface="Verdana" pitchFamily="34" charset="0"/>
                <a:cs typeface="Verdana" pitchFamily="34" charset="0"/>
              </a:rPr>
              <a:t>BX can be used as BH and BL</a:t>
            </a:r>
          </a:p>
          <a:p>
            <a:pPr algn="ctr"/>
            <a:r>
              <a:rPr lang="en-US" sz="1300" b="1" dirty="0">
                <a:latin typeface="Verdana" pitchFamily="34" charset="0"/>
                <a:ea typeface="Verdana" pitchFamily="34" charset="0"/>
                <a:cs typeface="Verdana" pitchFamily="34" charset="0"/>
              </a:rPr>
              <a:t>CX can be used as CH and CL</a:t>
            </a:r>
          </a:p>
          <a:p>
            <a:pPr algn="ctr"/>
            <a:r>
              <a:rPr lang="en-US" sz="1300" b="1" dirty="0">
                <a:latin typeface="Verdana" pitchFamily="34" charset="0"/>
                <a:ea typeface="Verdana" pitchFamily="34" charset="0"/>
                <a:cs typeface="Verdana" pitchFamily="34" charset="0"/>
              </a:rPr>
              <a:t>DX can be used as DH and DL</a:t>
            </a:r>
            <a:endParaRPr lang="en-US" sz="1300" b="1" dirty="0">
              <a:solidFill>
                <a:srgbClr val="0070C0"/>
              </a:solidFill>
              <a:latin typeface="Verdana" pitchFamily="34" charset="0"/>
              <a:ea typeface="Verdana" pitchFamily="34" charset="0"/>
              <a:cs typeface="Verdana" pitchFamily="34" charset="0"/>
            </a:endParaRPr>
          </a:p>
        </p:txBody>
      </p:sp>
      <p:sp>
        <p:nvSpPr>
          <p:cNvPr id="14" name="TextBox 13"/>
          <p:cNvSpPr txBox="1"/>
          <p:nvPr/>
        </p:nvSpPr>
        <p:spPr>
          <a:xfrm>
            <a:off x="6763608" y="152400"/>
            <a:ext cx="3657600" cy="369332"/>
          </a:xfrm>
          <a:prstGeom prst="rect">
            <a:avLst/>
          </a:prstGeom>
          <a:noFill/>
        </p:spPr>
        <p:txBody>
          <a:bodyPr wrap="square" rtlCol="0">
            <a:spAutoFit/>
          </a:bodyPr>
          <a:lstStyle/>
          <a:p>
            <a:pPr algn="ctr"/>
            <a:r>
              <a:rPr lang="en-US" b="1" dirty="0">
                <a:latin typeface="Verdana" pitchFamily="34" charset="0"/>
                <a:ea typeface="Verdana" pitchFamily="34" charset="0"/>
                <a:cs typeface="Verdana" pitchFamily="34" charset="0"/>
              </a:rPr>
              <a:t>Execution Unit (EU)</a:t>
            </a:r>
          </a:p>
        </p:txBody>
      </p:sp>
      <p:pic>
        <p:nvPicPr>
          <p:cNvPr id="1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320" y="852985"/>
            <a:ext cx="5765305" cy="42964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600200" y="914400"/>
            <a:ext cx="2971800" cy="1569660"/>
          </a:xfrm>
          <a:prstGeom prst="rect">
            <a:avLst/>
          </a:prstGeom>
          <a:noFill/>
        </p:spPr>
        <p:txBody>
          <a:bodyPr wrap="square" rtlCol="0">
            <a:spAutoFit/>
          </a:bodyPr>
          <a:lstStyle/>
          <a:p>
            <a:pPr algn="ctr"/>
            <a:r>
              <a:rPr lang="en-US" sz="1600" b="1" dirty="0">
                <a:solidFill>
                  <a:schemeClr val="accent1">
                    <a:lumMod val="75000"/>
                  </a:schemeClr>
                </a:solidFill>
                <a:latin typeface="Verdana" pitchFamily="34" charset="0"/>
                <a:ea typeface="Verdana" pitchFamily="34" charset="0"/>
                <a:cs typeface="Verdana" pitchFamily="34" charset="0"/>
              </a:rPr>
              <a:t>EU decodes and executes instructions. </a:t>
            </a:r>
          </a:p>
          <a:p>
            <a:pPr algn="ctr"/>
            <a:endParaRPr lang="en-US" sz="1600" b="1" dirty="0">
              <a:solidFill>
                <a:schemeClr val="accent1">
                  <a:lumMod val="75000"/>
                </a:schemeClr>
              </a:solidFill>
              <a:latin typeface="Verdana" pitchFamily="34" charset="0"/>
              <a:ea typeface="Verdana" pitchFamily="34" charset="0"/>
              <a:cs typeface="Verdana" pitchFamily="34" charset="0"/>
            </a:endParaRPr>
          </a:p>
          <a:p>
            <a:pPr algn="ctr"/>
            <a:r>
              <a:rPr lang="en-US" sz="1600" b="1" dirty="0">
                <a:solidFill>
                  <a:schemeClr val="accent1">
                    <a:lumMod val="75000"/>
                  </a:schemeClr>
                </a:solidFill>
                <a:latin typeface="Verdana" pitchFamily="34" charset="0"/>
                <a:ea typeface="Verdana" pitchFamily="34" charset="0"/>
                <a:cs typeface="Verdana" pitchFamily="34" charset="0"/>
              </a:rPr>
              <a:t>A decoder in the EU control system translates instructions.</a:t>
            </a:r>
          </a:p>
        </p:txBody>
      </p:sp>
      <p:sp>
        <p:nvSpPr>
          <p:cNvPr id="15" name="Line Callout 2 14"/>
          <p:cNvSpPr/>
          <p:nvPr/>
        </p:nvSpPr>
        <p:spPr>
          <a:xfrm>
            <a:off x="1613848" y="2674393"/>
            <a:ext cx="2500952" cy="653648"/>
          </a:xfrm>
          <a:prstGeom prst="borderCallout2">
            <a:avLst>
              <a:gd name="adj1" fmla="val 47981"/>
              <a:gd name="adj2" fmla="val 99405"/>
              <a:gd name="adj3" fmla="val 47981"/>
              <a:gd name="adj4" fmla="val 117030"/>
              <a:gd name="adj5" fmla="val 196143"/>
              <a:gd name="adj6" fmla="val 16940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dirty="0">
                <a:solidFill>
                  <a:schemeClr val="tx1"/>
                </a:solidFill>
                <a:latin typeface="Verdana" pitchFamily="34" charset="0"/>
                <a:ea typeface="Verdana" pitchFamily="34" charset="0"/>
                <a:cs typeface="Verdana" pitchFamily="34" charset="0"/>
              </a:rPr>
              <a:t>16-bit ALU for performing arithmetic and logic operation</a:t>
            </a:r>
          </a:p>
        </p:txBody>
      </p:sp>
      <p:sp>
        <p:nvSpPr>
          <p:cNvPr id="16" name="Line Callout 2 15"/>
          <p:cNvSpPr/>
          <p:nvPr/>
        </p:nvSpPr>
        <p:spPr>
          <a:xfrm>
            <a:off x="1631476" y="3810000"/>
            <a:ext cx="2864324" cy="2362200"/>
          </a:xfrm>
          <a:prstGeom prst="borderCallout2">
            <a:avLst>
              <a:gd name="adj1" fmla="val 47981"/>
              <a:gd name="adj2" fmla="val 99405"/>
              <a:gd name="adj3" fmla="val 47981"/>
              <a:gd name="adj4" fmla="val 117030"/>
              <a:gd name="adj5" fmla="val -65066"/>
              <a:gd name="adj6" fmla="val 150283"/>
            </a:avLst>
          </a:prstGeom>
          <a:solidFill>
            <a:srgbClr val="FF99FF"/>
          </a:solid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Verdana" pitchFamily="34" charset="0"/>
                <a:ea typeface="Verdana" pitchFamily="34" charset="0"/>
                <a:cs typeface="Verdana" pitchFamily="34" charset="0"/>
              </a:rPr>
              <a:t>Four general purpose registers(AX, BX, CX, DX);</a:t>
            </a:r>
          </a:p>
          <a:p>
            <a:endParaRPr lang="en-US" sz="1400" b="1" dirty="0">
              <a:solidFill>
                <a:schemeClr val="tx1"/>
              </a:solidFill>
              <a:latin typeface="Verdana" pitchFamily="34" charset="0"/>
              <a:ea typeface="Verdana" pitchFamily="34" charset="0"/>
              <a:cs typeface="Verdana" pitchFamily="34" charset="0"/>
            </a:endParaRPr>
          </a:p>
          <a:p>
            <a:r>
              <a:rPr lang="en-US" sz="1400" b="1" dirty="0">
                <a:solidFill>
                  <a:schemeClr val="tx1"/>
                </a:solidFill>
                <a:latin typeface="Verdana" pitchFamily="34" charset="0"/>
                <a:ea typeface="Verdana" pitchFamily="34" charset="0"/>
                <a:cs typeface="Verdana" pitchFamily="34" charset="0"/>
              </a:rPr>
              <a:t>Pointer registers (Stack Pointer, Base Pointer); </a:t>
            </a:r>
          </a:p>
          <a:p>
            <a:endParaRPr lang="en-US" sz="1400" b="1" dirty="0">
              <a:solidFill>
                <a:schemeClr val="tx1"/>
              </a:solidFill>
              <a:latin typeface="Verdana" pitchFamily="34" charset="0"/>
              <a:ea typeface="Verdana" pitchFamily="34" charset="0"/>
              <a:cs typeface="Verdana" pitchFamily="34" charset="0"/>
            </a:endParaRPr>
          </a:p>
          <a:p>
            <a:r>
              <a:rPr lang="en-US" sz="1400" b="1" dirty="0">
                <a:solidFill>
                  <a:schemeClr val="tx1"/>
                </a:solidFill>
                <a:latin typeface="Verdana" pitchFamily="34" charset="0"/>
                <a:ea typeface="Verdana" pitchFamily="34" charset="0"/>
                <a:cs typeface="Verdana" pitchFamily="34" charset="0"/>
              </a:rPr>
              <a:t>and                     </a:t>
            </a:r>
          </a:p>
          <a:p>
            <a:endParaRPr lang="en-US" sz="1400" b="1" dirty="0">
              <a:solidFill>
                <a:schemeClr val="tx1"/>
              </a:solidFill>
              <a:latin typeface="Verdana" pitchFamily="34" charset="0"/>
              <a:ea typeface="Verdana" pitchFamily="34" charset="0"/>
              <a:cs typeface="Verdana" pitchFamily="34" charset="0"/>
            </a:endParaRPr>
          </a:p>
          <a:p>
            <a:r>
              <a:rPr lang="en-US" sz="1400" b="1" dirty="0">
                <a:solidFill>
                  <a:schemeClr val="tx1"/>
                </a:solidFill>
                <a:latin typeface="Verdana" pitchFamily="34" charset="0"/>
                <a:ea typeface="Verdana" pitchFamily="34" charset="0"/>
                <a:cs typeface="Verdana" pitchFamily="34" charset="0"/>
              </a:rPr>
              <a:t>Index registers (Source Index, Destination Index) each of 16-bits </a:t>
            </a:r>
          </a:p>
        </p:txBody>
      </p:sp>
    </p:spTree>
    <p:extLst>
      <p:ext uri="{BB962C8B-B14F-4D97-AF65-F5344CB8AC3E}">
        <p14:creationId xmlns:p14="http://schemas.microsoft.com/office/powerpoint/2010/main" val="273546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0056" y="1424157"/>
            <a:ext cx="7016087" cy="3493264"/>
          </a:xfrm>
          <a:prstGeom prst="rect">
            <a:avLst/>
          </a:prstGeom>
          <a:noFill/>
        </p:spPr>
        <p:txBody>
          <a:bodyPr wrap="square" rtlCol="0">
            <a:spAutoFit/>
          </a:bodyPr>
          <a:lstStyle/>
          <a:p>
            <a:pPr marL="171450" indent="-171450">
              <a:buFont typeface="Wingdings" panose="05000000000000000000" pitchFamily="2" charset="2"/>
              <a:buChar char="v"/>
            </a:pPr>
            <a:endParaRPr lang="en-US" sz="1050" b="1" dirty="0">
              <a:solidFill>
                <a:srgbClr val="0070C0"/>
              </a:solidFill>
              <a:ea typeface="Verdana" pitchFamily="34" charset="0"/>
              <a:cs typeface="Verdana" pitchFamily="34" charset="0"/>
            </a:endParaRPr>
          </a:p>
          <a:p>
            <a:pPr marL="171450" indent="-171450">
              <a:buFont typeface="Wingdings" panose="05000000000000000000" pitchFamily="2" charset="2"/>
              <a:buChar char="v"/>
            </a:pPr>
            <a:endParaRPr lang="en-US" sz="1050" b="1" dirty="0"/>
          </a:p>
          <a:p>
            <a:pPr marL="342900" indent="-342900">
              <a:buFont typeface="Wingdings" panose="05000000000000000000" pitchFamily="2" charset="2"/>
              <a:buChar char="v"/>
            </a:pPr>
            <a:r>
              <a:rPr lang="en-IN" sz="2000" b="1" dirty="0" smtClean="0"/>
              <a:t>Consists of two 8-bit registers AL and AH, which can be combined together and used as a 16-bit register AX. </a:t>
            </a:r>
          </a:p>
          <a:p>
            <a:pPr marL="342900" indent="-342900">
              <a:buFont typeface="Wingdings" panose="05000000000000000000" pitchFamily="2" charset="2"/>
              <a:buChar char="v"/>
            </a:pPr>
            <a:endParaRPr lang="en-IN" sz="2000" b="1" dirty="0" smtClean="0"/>
          </a:p>
          <a:p>
            <a:pPr marL="342900" indent="-342900">
              <a:buFont typeface="Wingdings" panose="05000000000000000000" pitchFamily="2" charset="2"/>
              <a:buChar char="v"/>
            </a:pPr>
            <a:r>
              <a:rPr lang="en-IN" sz="2000" b="1" dirty="0" smtClean="0"/>
              <a:t>AL in this case contains the low order byte of the word, and AH contains the high-order byte. </a:t>
            </a:r>
          </a:p>
          <a:p>
            <a:pPr marL="342900" indent="-342900">
              <a:buFont typeface="Wingdings" panose="05000000000000000000" pitchFamily="2" charset="2"/>
              <a:buChar char="v"/>
            </a:pPr>
            <a:endParaRPr lang="en-IN" sz="2000" b="1" dirty="0" smtClean="0"/>
          </a:p>
          <a:p>
            <a:pPr marL="342900" indent="-342900">
              <a:buFont typeface="Wingdings" panose="05000000000000000000" pitchFamily="2" charset="2"/>
              <a:buChar char="v"/>
            </a:pPr>
            <a:r>
              <a:rPr lang="en-IN" sz="2000" b="1" dirty="0" smtClean="0"/>
              <a:t>The I/O instructions use the AX or AL for inputting / outputting 16 or 8 bit data to or from an I/O port.</a:t>
            </a:r>
          </a:p>
          <a:p>
            <a:pPr marL="342900" indent="-342900">
              <a:buFont typeface="Wingdings" panose="05000000000000000000" pitchFamily="2" charset="2"/>
              <a:buChar char="v"/>
            </a:pPr>
            <a:endParaRPr lang="en-IN" sz="2000" b="1" dirty="0" smtClean="0"/>
          </a:p>
          <a:p>
            <a:pPr marL="342900" indent="-342900">
              <a:buFont typeface="Wingdings" panose="05000000000000000000" pitchFamily="2" charset="2"/>
              <a:buChar char="v"/>
            </a:pPr>
            <a:r>
              <a:rPr lang="en-IN" sz="2000" b="1" dirty="0" smtClean="0"/>
              <a:t>Multiplication and Division instructions also use the AX or AL.</a:t>
            </a:r>
          </a:p>
        </p:txBody>
      </p:sp>
      <p:sp>
        <p:nvSpPr>
          <p:cNvPr id="4" name="Rectangle 3"/>
          <p:cNvSpPr/>
          <p:nvPr/>
        </p:nvSpPr>
        <p:spPr>
          <a:xfrm>
            <a:off x="2388358" y="200883"/>
            <a:ext cx="7470053" cy="769441"/>
          </a:xfrm>
          <a:prstGeom prst="rect">
            <a:avLst/>
          </a:prstGeom>
        </p:spPr>
        <p:txBody>
          <a:bodyPr wrap="square">
            <a:spAutoFit/>
          </a:bodyPr>
          <a:lstStyle/>
          <a:p>
            <a:pPr algn="ctr"/>
            <a:r>
              <a:rPr lang="en-US" sz="4400" b="1" dirty="0" smtClean="0">
                <a:solidFill>
                  <a:srgbClr val="0070C0"/>
                </a:solidFill>
                <a:latin typeface="+mj-lt"/>
                <a:ea typeface="Verdana" pitchFamily="34" charset="0"/>
                <a:cs typeface="Verdana" pitchFamily="34" charset="0"/>
              </a:rPr>
              <a:t>Accumulator Register (AX)</a:t>
            </a:r>
          </a:p>
        </p:txBody>
      </p:sp>
      <p:pic>
        <p:nvPicPr>
          <p:cNvPr id="5" name="Picture 2" descr="C:\Users\AMMU\Desktop\Microprocessor\Regist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0418" y="1424157"/>
            <a:ext cx="3896219" cy="383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15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0056" y="1424157"/>
            <a:ext cx="7016087" cy="3801041"/>
          </a:xfrm>
          <a:prstGeom prst="rect">
            <a:avLst/>
          </a:prstGeom>
          <a:noFill/>
        </p:spPr>
        <p:txBody>
          <a:bodyPr wrap="square" rtlCol="0">
            <a:spAutoFit/>
          </a:bodyPr>
          <a:lstStyle/>
          <a:p>
            <a:pPr marL="171450" indent="-171450">
              <a:buFont typeface="Wingdings" panose="05000000000000000000" pitchFamily="2" charset="2"/>
              <a:buChar char="v"/>
            </a:pPr>
            <a:endParaRPr lang="en-US" sz="1050" b="1" dirty="0">
              <a:solidFill>
                <a:srgbClr val="0070C0"/>
              </a:solidFill>
              <a:ea typeface="Verdana" pitchFamily="34" charset="0"/>
              <a:cs typeface="Verdana" pitchFamily="34" charset="0"/>
            </a:endParaRPr>
          </a:p>
          <a:p>
            <a:pPr marL="171450" indent="-171450">
              <a:buFont typeface="Wingdings" panose="05000000000000000000" pitchFamily="2" charset="2"/>
              <a:buChar char="v"/>
            </a:pPr>
            <a:endParaRPr lang="en-US" sz="1050" b="1" dirty="0"/>
          </a:p>
          <a:p>
            <a:pPr marL="342900" indent="-342900">
              <a:buFont typeface="Wingdings" panose="05000000000000000000" pitchFamily="2" charset="2"/>
              <a:buChar char="v"/>
            </a:pPr>
            <a:r>
              <a:rPr lang="en-IN" sz="2000" b="1" dirty="0" smtClean="0"/>
              <a:t>Consists of two 8-bit registers BL and BH, which can be combined together and used as a 16-bit register BX. </a:t>
            </a:r>
          </a:p>
          <a:p>
            <a:pPr marL="342900" indent="-342900">
              <a:buFont typeface="Wingdings" panose="05000000000000000000" pitchFamily="2" charset="2"/>
              <a:buChar char="v"/>
            </a:pPr>
            <a:endParaRPr lang="en-IN" sz="2000" b="1" dirty="0" smtClean="0"/>
          </a:p>
          <a:p>
            <a:pPr marL="342900" indent="-342900">
              <a:buFont typeface="Wingdings" panose="05000000000000000000" pitchFamily="2" charset="2"/>
              <a:buChar char="v"/>
            </a:pPr>
            <a:r>
              <a:rPr lang="en-IN" sz="2000" b="1" dirty="0" smtClean="0"/>
              <a:t>BL in this case contains the low-order byte of the word, and BH contains the high-order byte. </a:t>
            </a:r>
          </a:p>
          <a:p>
            <a:pPr marL="342900" indent="-342900">
              <a:buFont typeface="Wingdings" panose="05000000000000000000" pitchFamily="2" charset="2"/>
              <a:buChar char="v"/>
            </a:pPr>
            <a:endParaRPr lang="en-IN" sz="2000" b="1" dirty="0" smtClean="0"/>
          </a:p>
          <a:p>
            <a:pPr marL="342900" indent="-342900">
              <a:buFont typeface="Wingdings" panose="05000000000000000000" pitchFamily="2" charset="2"/>
              <a:buChar char="v"/>
            </a:pPr>
            <a:r>
              <a:rPr lang="en-IN" sz="2000" b="1" dirty="0" smtClean="0"/>
              <a:t>This is the only general purpose register whose contents can be used for addressing the 8086 memory.</a:t>
            </a:r>
          </a:p>
          <a:p>
            <a:pPr marL="342900" indent="-342900">
              <a:buFont typeface="Wingdings" panose="05000000000000000000" pitchFamily="2" charset="2"/>
              <a:buChar char="v"/>
            </a:pPr>
            <a:endParaRPr lang="en-IN" sz="2000" b="1" dirty="0" smtClean="0"/>
          </a:p>
          <a:p>
            <a:pPr marL="342900" indent="-342900">
              <a:buFont typeface="Wingdings" panose="05000000000000000000" pitchFamily="2" charset="2"/>
              <a:buChar char="v"/>
            </a:pPr>
            <a:r>
              <a:rPr lang="en-IN" sz="2000" b="1" dirty="0" smtClean="0"/>
              <a:t>All memory references utilizing this register content for addressing use DS as the default segment register.</a:t>
            </a:r>
          </a:p>
        </p:txBody>
      </p:sp>
      <p:sp>
        <p:nvSpPr>
          <p:cNvPr id="4" name="Rectangle 3"/>
          <p:cNvSpPr/>
          <p:nvPr/>
        </p:nvSpPr>
        <p:spPr>
          <a:xfrm>
            <a:off x="2388358" y="200883"/>
            <a:ext cx="7470053" cy="769441"/>
          </a:xfrm>
          <a:prstGeom prst="rect">
            <a:avLst/>
          </a:prstGeom>
        </p:spPr>
        <p:txBody>
          <a:bodyPr wrap="square">
            <a:spAutoFit/>
          </a:bodyPr>
          <a:lstStyle/>
          <a:p>
            <a:pPr algn="ctr"/>
            <a:r>
              <a:rPr lang="en-US" sz="4400" b="1" dirty="0" smtClean="0">
                <a:solidFill>
                  <a:srgbClr val="0070C0"/>
                </a:solidFill>
                <a:latin typeface="+mj-lt"/>
                <a:ea typeface="Verdana" pitchFamily="34" charset="0"/>
                <a:cs typeface="Verdana" pitchFamily="34" charset="0"/>
              </a:rPr>
              <a:t>Base Register (BX)</a:t>
            </a:r>
          </a:p>
        </p:txBody>
      </p:sp>
      <p:pic>
        <p:nvPicPr>
          <p:cNvPr id="5" name="Picture 2" descr="C:\Users\AMMU\Desktop\Microprocessor\Regist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0418" y="1424157"/>
            <a:ext cx="3896219" cy="383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542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5363" y="970324"/>
            <a:ext cx="7016087" cy="2877711"/>
          </a:xfrm>
          <a:prstGeom prst="rect">
            <a:avLst/>
          </a:prstGeom>
          <a:noFill/>
        </p:spPr>
        <p:txBody>
          <a:bodyPr wrap="square" rtlCol="0">
            <a:spAutoFit/>
          </a:bodyPr>
          <a:lstStyle/>
          <a:p>
            <a:pPr marL="171450" indent="-171450">
              <a:buFont typeface="Wingdings" panose="05000000000000000000" pitchFamily="2" charset="2"/>
              <a:buChar char="v"/>
            </a:pPr>
            <a:endParaRPr lang="en-US" sz="1050" b="1" dirty="0">
              <a:solidFill>
                <a:srgbClr val="0070C0"/>
              </a:solidFill>
              <a:ea typeface="Verdana" pitchFamily="34" charset="0"/>
              <a:cs typeface="Verdana" pitchFamily="34" charset="0"/>
            </a:endParaRPr>
          </a:p>
          <a:p>
            <a:pPr marL="171450" indent="-171450">
              <a:buFont typeface="Wingdings" panose="05000000000000000000" pitchFamily="2" charset="2"/>
              <a:buChar char="v"/>
            </a:pPr>
            <a:endParaRPr lang="en-US" sz="1050" b="1" dirty="0"/>
          </a:p>
          <a:p>
            <a:pPr marL="342900" indent="-342900" algn="just">
              <a:buFont typeface="Wingdings" panose="05000000000000000000" pitchFamily="2" charset="2"/>
              <a:buChar char="v"/>
            </a:pPr>
            <a:r>
              <a:rPr lang="en-IN" sz="2000" b="1" dirty="0" smtClean="0"/>
              <a:t>Consists of two 8-bit registers CL and CH, which can be combined together and used as a 16-bit register CX. </a:t>
            </a:r>
          </a:p>
          <a:p>
            <a:pPr marL="342900" indent="-342900" algn="just">
              <a:buFont typeface="Wingdings" panose="05000000000000000000" pitchFamily="2" charset="2"/>
              <a:buChar char="v"/>
            </a:pPr>
            <a:endParaRPr lang="en-IN" sz="2000" b="1" dirty="0" smtClean="0"/>
          </a:p>
          <a:p>
            <a:pPr marL="342900" indent="-342900" algn="just">
              <a:buFont typeface="Wingdings" panose="05000000000000000000" pitchFamily="2" charset="2"/>
              <a:buChar char="v"/>
            </a:pPr>
            <a:r>
              <a:rPr lang="en-IN" sz="2000" b="1" dirty="0" smtClean="0"/>
              <a:t>When combined, CL register contains the low order byte of the word, and CH contains the high-order byte. </a:t>
            </a:r>
          </a:p>
          <a:p>
            <a:pPr marL="342900" indent="-342900" algn="just">
              <a:buFont typeface="Wingdings" panose="05000000000000000000" pitchFamily="2" charset="2"/>
              <a:buChar char="v"/>
            </a:pPr>
            <a:endParaRPr lang="en-IN" sz="2000" b="1" dirty="0" smtClean="0"/>
          </a:p>
          <a:p>
            <a:pPr marL="342900" indent="-342900" algn="just">
              <a:buFont typeface="Wingdings" panose="05000000000000000000" pitchFamily="2" charset="2"/>
              <a:buChar char="v"/>
            </a:pPr>
            <a:r>
              <a:rPr lang="en-IN" sz="2000" b="1" dirty="0" smtClean="0"/>
              <a:t>Instructions such as SHIFT, ROTATE and LOOP use the contents of CX as a counter.</a:t>
            </a:r>
          </a:p>
        </p:txBody>
      </p:sp>
      <p:sp>
        <p:nvSpPr>
          <p:cNvPr id="4" name="Rectangle 3"/>
          <p:cNvSpPr/>
          <p:nvPr/>
        </p:nvSpPr>
        <p:spPr>
          <a:xfrm>
            <a:off x="2388358" y="200883"/>
            <a:ext cx="7470053" cy="769441"/>
          </a:xfrm>
          <a:prstGeom prst="rect">
            <a:avLst/>
          </a:prstGeom>
        </p:spPr>
        <p:txBody>
          <a:bodyPr wrap="square">
            <a:spAutoFit/>
          </a:bodyPr>
          <a:lstStyle/>
          <a:p>
            <a:pPr algn="ctr"/>
            <a:r>
              <a:rPr lang="en-US" sz="4400" b="1" dirty="0" smtClean="0">
                <a:solidFill>
                  <a:srgbClr val="0070C0"/>
                </a:solidFill>
                <a:latin typeface="+mj-lt"/>
                <a:ea typeface="Verdana" pitchFamily="34" charset="0"/>
                <a:cs typeface="Verdana" pitchFamily="34" charset="0"/>
              </a:rPr>
              <a:t>Counter Register (CX)</a:t>
            </a:r>
          </a:p>
        </p:txBody>
      </p:sp>
      <p:pic>
        <p:nvPicPr>
          <p:cNvPr id="5" name="Picture 2" descr="C:\Users\AMMU\Desktop\Microprocessor\Regist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123" y="1932520"/>
            <a:ext cx="3896219" cy="383103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18036" y="3848035"/>
            <a:ext cx="6750740" cy="2352952"/>
          </a:xfrm>
          <a:prstGeom prst="rect">
            <a:avLst/>
          </a:prstGeom>
        </p:spPr>
        <p:txBody>
          <a:bodyPr wrap="square">
            <a:spAutoFit/>
          </a:bodyPr>
          <a:lstStyle/>
          <a:p>
            <a:pPr algn="just">
              <a:lnSpc>
                <a:spcPct val="150000"/>
              </a:lnSpc>
            </a:pPr>
            <a:r>
              <a:rPr lang="en-US" sz="2000" b="1" dirty="0" smtClean="0">
                <a:solidFill>
                  <a:srgbClr val="FF0000"/>
                </a:solidFill>
                <a:ea typeface="Verdana" pitchFamily="34" charset="0"/>
                <a:cs typeface="Verdana" pitchFamily="34" charset="0"/>
              </a:rPr>
              <a:t>Example:</a:t>
            </a:r>
            <a:endParaRPr lang="en-US" sz="2000" b="1" dirty="0" smtClean="0">
              <a:ea typeface="Verdana" pitchFamily="34" charset="0"/>
              <a:cs typeface="Verdana" pitchFamily="34" charset="0"/>
            </a:endParaRPr>
          </a:p>
          <a:p>
            <a:pPr algn="just">
              <a:lnSpc>
                <a:spcPct val="150000"/>
              </a:lnSpc>
            </a:pPr>
            <a:r>
              <a:rPr lang="en-US" sz="2000" b="1" dirty="0" smtClean="0">
                <a:ea typeface="Verdana" pitchFamily="34" charset="0"/>
                <a:cs typeface="Verdana" pitchFamily="34" charset="0"/>
              </a:rPr>
              <a:t>The instruction </a:t>
            </a:r>
            <a:r>
              <a:rPr lang="en-US" sz="2000" b="1" dirty="0" smtClean="0">
                <a:solidFill>
                  <a:srgbClr val="C00000"/>
                </a:solidFill>
                <a:ea typeface="Verdana" pitchFamily="34" charset="0"/>
                <a:cs typeface="Verdana" pitchFamily="34" charset="0"/>
              </a:rPr>
              <a:t>LOOP START</a:t>
            </a:r>
            <a:r>
              <a:rPr lang="en-US" sz="2000" b="1" dirty="0" smtClean="0">
                <a:ea typeface="Verdana" pitchFamily="34" charset="0"/>
                <a:cs typeface="Verdana" pitchFamily="34" charset="0"/>
              </a:rPr>
              <a:t> automatically decrements CX by 1 without affecting flags and will check if [CX] = 0. </a:t>
            </a:r>
          </a:p>
          <a:p>
            <a:pPr algn="just">
              <a:lnSpc>
                <a:spcPct val="150000"/>
              </a:lnSpc>
            </a:pPr>
            <a:r>
              <a:rPr lang="en-US" sz="2000" b="1" dirty="0" smtClean="0">
                <a:ea typeface="Verdana" pitchFamily="34" charset="0"/>
                <a:cs typeface="Verdana" pitchFamily="34" charset="0"/>
              </a:rPr>
              <a:t>If it is  zero, 8086 executes the next instruction; otherwise the 8086 branches to the label START.</a:t>
            </a:r>
            <a:endParaRPr lang="en-US" sz="2000" b="1" dirty="0">
              <a:ea typeface="Verdana" pitchFamily="34" charset="0"/>
              <a:cs typeface="Verdana" pitchFamily="34" charset="0"/>
            </a:endParaRPr>
          </a:p>
        </p:txBody>
      </p:sp>
    </p:spTree>
    <p:extLst>
      <p:ext uri="{BB962C8B-B14F-4D97-AF65-F5344CB8AC3E}">
        <p14:creationId xmlns:p14="http://schemas.microsoft.com/office/powerpoint/2010/main" val="1992181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5363" y="970324"/>
            <a:ext cx="7016087" cy="2877711"/>
          </a:xfrm>
          <a:prstGeom prst="rect">
            <a:avLst/>
          </a:prstGeom>
          <a:noFill/>
        </p:spPr>
        <p:txBody>
          <a:bodyPr wrap="square" rtlCol="0">
            <a:spAutoFit/>
          </a:bodyPr>
          <a:lstStyle/>
          <a:p>
            <a:pPr marL="171450" indent="-171450">
              <a:buFont typeface="Wingdings" panose="05000000000000000000" pitchFamily="2" charset="2"/>
              <a:buChar char="v"/>
            </a:pPr>
            <a:endParaRPr lang="en-US" sz="1050" b="1" dirty="0">
              <a:solidFill>
                <a:srgbClr val="0070C0"/>
              </a:solidFill>
              <a:ea typeface="Verdana" pitchFamily="34" charset="0"/>
              <a:cs typeface="Verdana" pitchFamily="34" charset="0"/>
            </a:endParaRPr>
          </a:p>
          <a:p>
            <a:pPr marL="171450" indent="-171450">
              <a:buFont typeface="Wingdings" panose="05000000000000000000" pitchFamily="2" charset="2"/>
              <a:buChar char="v"/>
            </a:pPr>
            <a:endParaRPr lang="en-US" sz="1050" b="1" dirty="0"/>
          </a:p>
          <a:p>
            <a:pPr marL="342900" indent="-342900" algn="just">
              <a:buFont typeface="Wingdings" panose="05000000000000000000" pitchFamily="2" charset="2"/>
              <a:buChar char="v"/>
            </a:pPr>
            <a:r>
              <a:rPr lang="en-IN" sz="2000" b="1" dirty="0" smtClean="0"/>
              <a:t>Consists of two 8-bit registers CL and CH, which can be combined together and used as a 16-bit register CX. </a:t>
            </a:r>
          </a:p>
          <a:p>
            <a:pPr marL="342900" indent="-342900" algn="just">
              <a:buFont typeface="Wingdings" panose="05000000000000000000" pitchFamily="2" charset="2"/>
              <a:buChar char="v"/>
            </a:pPr>
            <a:endParaRPr lang="en-IN" sz="2000" b="1" dirty="0" smtClean="0"/>
          </a:p>
          <a:p>
            <a:pPr marL="342900" indent="-342900" algn="just">
              <a:buFont typeface="Wingdings" panose="05000000000000000000" pitchFamily="2" charset="2"/>
              <a:buChar char="v"/>
            </a:pPr>
            <a:r>
              <a:rPr lang="en-IN" sz="2000" b="1" dirty="0" smtClean="0"/>
              <a:t>When combined, CL register contains the low order byte of the word, and CH contains the high-order byte. </a:t>
            </a:r>
          </a:p>
          <a:p>
            <a:pPr marL="342900" indent="-342900" algn="just">
              <a:buFont typeface="Wingdings" panose="05000000000000000000" pitchFamily="2" charset="2"/>
              <a:buChar char="v"/>
            </a:pPr>
            <a:endParaRPr lang="en-IN" sz="2000" b="1" dirty="0" smtClean="0"/>
          </a:p>
          <a:p>
            <a:pPr marL="342900" indent="-342900" algn="just">
              <a:buFont typeface="Wingdings" panose="05000000000000000000" pitchFamily="2" charset="2"/>
              <a:buChar char="v"/>
            </a:pPr>
            <a:r>
              <a:rPr lang="en-IN" sz="2000" b="1" dirty="0" smtClean="0"/>
              <a:t>Instructions such as SHIFT, ROTATE and LOOP use the contents of CX as a counter.</a:t>
            </a:r>
          </a:p>
        </p:txBody>
      </p:sp>
      <p:sp>
        <p:nvSpPr>
          <p:cNvPr id="4" name="Rectangle 3"/>
          <p:cNvSpPr/>
          <p:nvPr/>
        </p:nvSpPr>
        <p:spPr>
          <a:xfrm>
            <a:off x="2388358" y="200883"/>
            <a:ext cx="7470053" cy="769441"/>
          </a:xfrm>
          <a:prstGeom prst="rect">
            <a:avLst/>
          </a:prstGeom>
        </p:spPr>
        <p:txBody>
          <a:bodyPr wrap="square">
            <a:spAutoFit/>
          </a:bodyPr>
          <a:lstStyle/>
          <a:p>
            <a:pPr algn="ctr"/>
            <a:r>
              <a:rPr lang="en-US" sz="4400" b="1" dirty="0" smtClean="0">
                <a:solidFill>
                  <a:srgbClr val="0070C0"/>
                </a:solidFill>
                <a:latin typeface="+mj-lt"/>
                <a:ea typeface="Verdana" pitchFamily="34" charset="0"/>
                <a:cs typeface="Verdana" pitchFamily="34" charset="0"/>
              </a:rPr>
              <a:t>Counter Register (CX)</a:t>
            </a:r>
          </a:p>
        </p:txBody>
      </p:sp>
      <p:pic>
        <p:nvPicPr>
          <p:cNvPr id="5" name="Picture 2" descr="C:\Users\AMMU\Desktop\Microprocessor\Regist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4123" y="1932520"/>
            <a:ext cx="3896219" cy="383103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18036" y="3848035"/>
            <a:ext cx="6750740" cy="2352952"/>
          </a:xfrm>
          <a:prstGeom prst="rect">
            <a:avLst/>
          </a:prstGeom>
        </p:spPr>
        <p:txBody>
          <a:bodyPr wrap="square">
            <a:spAutoFit/>
          </a:bodyPr>
          <a:lstStyle/>
          <a:p>
            <a:pPr algn="just">
              <a:lnSpc>
                <a:spcPct val="150000"/>
              </a:lnSpc>
            </a:pPr>
            <a:r>
              <a:rPr lang="en-US" sz="2000" b="1" dirty="0" smtClean="0">
                <a:solidFill>
                  <a:srgbClr val="FF0000"/>
                </a:solidFill>
                <a:ea typeface="Verdana" pitchFamily="34" charset="0"/>
                <a:cs typeface="Verdana" pitchFamily="34" charset="0"/>
              </a:rPr>
              <a:t>Example:</a:t>
            </a:r>
            <a:endParaRPr lang="en-US" sz="2000" b="1" dirty="0" smtClean="0">
              <a:ea typeface="Verdana" pitchFamily="34" charset="0"/>
              <a:cs typeface="Verdana" pitchFamily="34" charset="0"/>
            </a:endParaRPr>
          </a:p>
          <a:p>
            <a:pPr algn="just">
              <a:lnSpc>
                <a:spcPct val="150000"/>
              </a:lnSpc>
            </a:pPr>
            <a:r>
              <a:rPr lang="en-US" sz="2000" b="1" dirty="0" smtClean="0">
                <a:ea typeface="Verdana" pitchFamily="34" charset="0"/>
                <a:cs typeface="Verdana" pitchFamily="34" charset="0"/>
              </a:rPr>
              <a:t>The instruction </a:t>
            </a:r>
            <a:r>
              <a:rPr lang="en-US" sz="2000" b="1" dirty="0" smtClean="0">
                <a:solidFill>
                  <a:srgbClr val="C00000"/>
                </a:solidFill>
                <a:ea typeface="Verdana" pitchFamily="34" charset="0"/>
                <a:cs typeface="Verdana" pitchFamily="34" charset="0"/>
              </a:rPr>
              <a:t>LOOP START</a:t>
            </a:r>
            <a:r>
              <a:rPr lang="en-US" sz="2000" b="1" dirty="0" smtClean="0">
                <a:ea typeface="Verdana" pitchFamily="34" charset="0"/>
                <a:cs typeface="Verdana" pitchFamily="34" charset="0"/>
              </a:rPr>
              <a:t> automatically decrements CX by 1 without affecting flags and will check if [CX] = 0. </a:t>
            </a:r>
          </a:p>
          <a:p>
            <a:pPr algn="just">
              <a:lnSpc>
                <a:spcPct val="150000"/>
              </a:lnSpc>
            </a:pPr>
            <a:r>
              <a:rPr lang="en-US" sz="2000" b="1" dirty="0" smtClean="0">
                <a:ea typeface="Verdana" pitchFamily="34" charset="0"/>
                <a:cs typeface="Verdana" pitchFamily="34" charset="0"/>
              </a:rPr>
              <a:t>If it is  zero, 8086 executes the next instruction; otherwise the 8086 branches to the label START.</a:t>
            </a:r>
            <a:endParaRPr lang="en-US" sz="2000" b="1" dirty="0">
              <a:ea typeface="Verdana" pitchFamily="34" charset="0"/>
              <a:cs typeface="Verdana" pitchFamily="34" charset="0"/>
            </a:endParaRPr>
          </a:p>
        </p:txBody>
      </p:sp>
    </p:spTree>
    <p:extLst>
      <p:ext uri="{BB962C8B-B14F-4D97-AF65-F5344CB8AC3E}">
        <p14:creationId xmlns:p14="http://schemas.microsoft.com/office/powerpoint/2010/main" val="3103060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7124" y="1452770"/>
            <a:ext cx="7016087" cy="3185487"/>
          </a:xfrm>
          <a:prstGeom prst="rect">
            <a:avLst/>
          </a:prstGeom>
          <a:noFill/>
        </p:spPr>
        <p:txBody>
          <a:bodyPr wrap="square" rtlCol="0">
            <a:spAutoFit/>
          </a:bodyPr>
          <a:lstStyle/>
          <a:p>
            <a:pPr marL="171450" indent="-171450">
              <a:buFont typeface="Wingdings" panose="05000000000000000000" pitchFamily="2" charset="2"/>
              <a:buChar char="v"/>
            </a:pPr>
            <a:endParaRPr lang="en-US" sz="1050" b="1" dirty="0">
              <a:solidFill>
                <a:srgbClr val="0070C0"/>
              </a:solidFill>
              <a:ea typeface="Verdana" pitchFamily="34" charset="0"/>
              <a:cs typeface="Verdana" pitchFamily="34" charset="0"/>
            </a:endParaRPr>
          </a:p>
          <a:p>
            <a:pPr marL="171450" indent="-171450">
              <a:buFont typeface="Wingdings" panose="05000000000000000000" pitchFamily="2" charset="2"/>
              <a:buChar char="v"/>
            </a:pPr>
            <a:endParaRPr lang="en-US" sz="1050" b="1" dirty="0"/>
          </a:p>
          <a:p>
            <a:pPr marL="342900" indent="-342900" algn="just">
              <a:buFont typeface="Wingdings" panose="05000000000000000000" pitchFamily="2" charset="2"/>
              <a:buChar char="v"/>
            </a:pPr>
            <a:r>
              <a:rPr lang="en-IN" sz="2000" b="1" dirty="0" smtClean="0"/>
              <a:t>Consists of two 8-bit registers DL and DH, which can be combined together and used as a 16-bit register DX. </a:t>
            </a:r>
          </a:p>
          <a:p>
            <a:pPr marL="342900" indent="-342900" algn="just">
              <a:buFont typeface="Wingdings" panose="05000000000000000000" pitchFamily="2" charset="2"/>
              <a:buChar char="v"/>
            </a:pPr>
            <a:endParaRPr lang="en-IN" sz="2000" b="1" dirty="0" smtClean="0"/>
          </a:p>
          <a:p>
            <a:pPr marL="342900" indent="-342900" algn="just">
              <a:buFont typeface="Wingdings" panose="05000000000000000000" pitchFamily="2" charset="2"/>
              <a:buChar char="v"/>
            </a:pPr>
            <a:r>
              <a:rPr lang="en-IN" sz="2000" b="1" dirty="0" smtClean="0"/>
              <a:t>When combined, DL register contains the low order byte of the word, and DH contains the high-order byte. </a:t>
            </a:r>
          </a:p>
          <a:p>
            <a:pPr marL="342900" indent="-342900" algn="just">
              <a:buFont typeface="Wingdings" panose="05000000000000000000" pitchFamily="2" charset="2"/>
              <a:buChar char="v"/>
            </a:pPr>
            <a:endParaRPr lang="en-IN" sz="2000" b="1" dirty="0" smtClean="0"/>
          </a:p>
          <a:p>
            <a:pPr marL="342900" indent="-342900" algn="just">
              <a:buFont typeface="Wingdings" panose="05000000000000000000" pitchFamily="2" charset="2"/>
              <a:buChar char="v"/>
            </a:pPr>
            <a:r>
              <a:rPr lang="en-IN" sz="2000" b="1" dirty="0" smtClean="0"/>
              <a:t>Used to hold the high 16-bit result (data) in 16 X 16 multiplication or the high 16-bit dividend (data) before a 32 ÷ 16 division and the 16-bit reminder after division. </a:t>
            </a:r>
          </a:p>
        </p:txBody>
      </p:sp>
      <p:sp>
        <p:nvSpPr>
          <p:cNvPr id="4" name="Rectangle 3"/>
          <p:cNvSpPr/>
          <p:nvPr/>
        </p:nvSpPr>
        <p:spPr>
          <a:xfrm>
            <a:off x="2388358" y="200883"/>
            <a:ext cx="7470053" cy="769441"/>
          </a:xfrm>
          <a:prstGeom prst="rect">
            <a:avLst/>
          </a:prstGeom>
        </p:spPr>
        <p:txBody>
          <a:bodyPr wrap="square">
            <a:spAutoFit/>
          </a:bodyPr>
          <a:lstStyle/>
          <a:p>
            <a:pPr algn="ctr"/>
            <a:r>
              <a:rPr lang="en-US" sz="4400" b="1" dirty="0" smtClean="0">
                <a:solidFill>
                  <a:srgbClr val="0070C0"/>
                </a:solidFill>
                <a:latin typeface="+mj-lt"/>
                <a:ea typeface="Verdana" pitchFamily="34" charset="0"/>
                <a:cs typeface="Verdana" pitchFamily="34" charset="0"/>
              </a:rPr>
              <a:t>Data Register (DX)</a:t>
            </a:r>
          </a:p>
        </p:txBody>
      </p:sp>
      <p:pic>
        <p:nvPicPr>
          <p:cNvPr id="5" name="Picture 2" descr="C:\Users\AMMU\Desktop\Microprocessor\Regist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2362" y="1452770"/>
            <a:ext cx="3896219" cy="383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475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8886" y="1502514"/>
            <a:ext cx="7016087" cy="3801041"/>
          </a:xfrm>
          <a:prstGeom prst="rect">
            <a:avLst/>
          </a:prstGeom>
          <a:noFill/>
        </p:spPr>
        <p:txBody>
          <a:bodyPr wrap="square" rtlCol="0">
            <a:spAutoFit/>
          </a:bodyPr>
          <a:lstStyle/>
          <a:p>
            <a:pPr marL="171450" indent="-171450">
              <a:buFont typeface="Wingdings" panose="05000000000000000000" pitchFamily="2" charset="2"/>
              <a:buChar char="v"/>
            </a:pPr>
            <a:endParaRPr lang="en-US" sz="1050" b="1" dirty="0">
              <a:solidFill>
                <a:srgbClr val="0070C0"/>
              </a:solidFill>
              <a:ea typeface="Verdana" pitchFamily="34" charset="0"/>
              <a:cs typeface="Verdana" pitchFamily="34" charset="0"/>
            </a:endParaRPr>
          </a:p>
          <a:p>
            <a:pPr marL="171450" indent="-171450">
              <a:buFont typeface="Wingdings" panose="05000000000000000000" pitchFamily="2" charset="2"/>
              <a:buChar char="v"/>
            </a:pPr>
            <a:endParaRPr lang="en-US" sz="1050" b="1" dirty="0"/>
          </a:p>
          <a:p>
            <a:pPr marL="342900" indent="-342900" algn="just">
              <a:buFont typeface="Wingdings" panose="05000000000000000000" pitchFamily="2" charset="2"/>
              <a:buChar char="v"/>
            </a:pPr>
            <a:r>
              <a:rPr lang="en-IN" sz="2000" b="1" dirty="0" smtClean="0"/>
              <a:t>SP and BP are used to access data in the stack segment.</a:t>
            </a:r>
          </a:p>
          <a:p>
            <a:pPr marL="342900" indent="-342900" algn="just">
              <a:buFont typeface="Wingdings" panose="05000000000000000000" pitchFamily="2" charset="2"/>
              <a:buChar char="v"/>
            </a:pPr>
            <a:endParaRPr lang="en-IN" sz="2000" b="1" dirty="0" smtClean="0"/>
          </a:p>
          <a:p>
            <a:pPr marL="342900" indent="-342900" algn="just">
              <a:buFont typeface="Wingdings" panose="05000000000000000000" pitchFamily="2" charset="2"/>
              <a:buChar char="v"/>
            </a:pPr>
            <a:r>
              <a:rPr lang="en-IN" sz="2000" b="1" dirty="0" smtClean="0"/>
              <a:t>SP is used as an offset from the current SS during execution of instructions that involve the stack segment in the external memory.</a:t>
            </a:r>
          </a:p>
          <a:p>
            <a:pPr marL="342900" indent="-342900" algn="just">
              <a:buFont typeface="Wingdings" panose="05000000000000000000" pitchFamily="2" charset="2"/>
              <a:buChar char="v"/>
            </a:pPr>
            <a:endParaRPr lang="en-IN" sz="2000" b="1" dirty="0" smtClean="0"/>
          </a:p>
          <a:p>
            <a:pPr marL="342900" indent="-342900" algn="just">
              <a:buFont typeface="Wingdings" panose="05000000000000000000" pitchFamily="2" charset="2"/>
              <a:buChar char="v"/>
            </a:pPr>
            <a:r>
              <a:rPr lang="en-IN" sz="2000" b="1" dirty="0" smtClean="0"/>
              <a:t>SP contents are automatically updated (incremented/ decremented) due to execution of a POP or PUSH instruction.</a:t>
            </a:r>
          </a:p>
          <a:p>
            <a:pPr marL="342900" indent="-342900" algn="just">
              <a:buFont typeface="Wingdings" panose="05000000000000000000" pitchFamily="2" charset="2"/>
              <a:buChar char="v"/>
            </a:pPr>
            <a:endParaRPr lang="en-IN" sz="2000" b="1" dirty="0" smtClean="0"/>
          </a:p>
          <a:p>
            <a:pPr marL="342900" indent="-342900" algn="just">
              <a:buFont typeface="Wingdings" panose="05000000000000000000" pitchFamily="2" charset="2"/>
              <a:buChar char="v"/>
            </a:pPr>
            <a:r>
              <a:rPr lang="en-IN" sz="2000" b="1" dirty="0" smtClean="0"/>
              <a:t>BP contains an offset address in the current SS, which is used by instructions utilizing the based addressing mode.</a:t>
            </a:r>
          </a:p>
        </p:txBody>
      </p:sp>
      <p:sp>
        <p:nvSpPr>
          <p:cNvPr id="4" name="Rectangle 3"/>
          <p:cNvSpPr/>
          <p:nvPr/>
        </p:nvSpPr>
        <p:spPr>
          <a:xfrm>
            <a:off x="1569492" y="228179"/>
            <a:ext cx="9171296" cy="769441"/>
          </a:xfrm>
          <a:prstGeom prst="rect">
            <a:avLst/>
          </a:prstGeom>
        </p:spPr>
        <p:txBody>
          <a:bodyPr wrap="square">
            <a:spAutoFit/>
          </a:bodyPr>
          <a:lstStyle/>
          <a:p>
            <a:pPr algn="ctr"/>
            <a:r>
              <a:rPr lang="en-IN" sz="4400" b="1" dirty="0" smtClean="0">
                <a:solidFill>
                  <a:srgbClr val="0070C0"/>
                </a:solidFill>
                <a:latin typeface="+mj-lt"/>
                <a:ea typeface="Verdana" pitchFamily="34" charset="0"/>
                <a:cs typeface="Verdana" pitchFamily="34" charset="0"/>
              </a:rPr>
              <a:t>Stack Pointer (SP) and Base Pointer (BP)</a:t>
            </a:r>
          </a:p>
        </p:txBody>
      </p:sp>
      <p:pic>
        <p:nvPicPr>
          <p:cNvPr id="5" name="Picture 2" descr="C:\Users\AMMU\Desktop\Microprocessor\Regist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2362" y="1452770"/>
            <a:ext cx="3896219" cy="383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880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7942" y="1789117"/>
            <a:ext cx="7016087" cy="1954381"/>
          </a:xfrm>
          <a:prstGeom prst="rect">
            <a:avLst/>
          </a:prstGeom>
          <a:noFill/>
        </p:spPr>
        <p:txBody>
          <a:bodyPr wrap="square" rtlCol="0">
            <a:spAutoFit/>
          </a:bodyPr>
          <a:lstStyle/>
          <a:p>
            <a:pPr marL="171450" indent="-171450">
              <a:buFont typeface="Wingdings" panose="05000000000000000000" pitchFamily="2" charset="2"/>
              <a:buChar char="v"/>
            </a:pPr>
            <a:endParaRPr lang="en-US" sz="1050" b="1" dirty="0">
              <a:solidFill>
                <a:srgbClr val="0070C0"/>
              </a:solidFill>
              <a:ea typeface="Verdana" pitchFamily="34" charset="0"/>
              <a:cs typeface="Verdana" pitchFamily="34" charset="0"/>
            </a:endParaRPr>
          </a:p>
          <a:p>
            <a:pPr marL="171450" indent="-171450">
              <a:buFont typeface="Wingdings" panose="05000000000000000000" pitchFamily="2" charset="2"/>
              <a:buChar char="v"/>
            </a:pPr>
            <a:endParaRPr lang="en-US" sz="1050" b="1" dirty="0"/>
          </a:p>
          <a:p>
            <a:pPr marL="342900" indent="-342900" algn="just">
              <a:buFont typeface="Wingdings" panose="05000000000000000000" pitchFamily="2" charset="2"/>
              <a:buChar char="v"/>
            </a:pPr>
            <a:r>
              <a:rPr lang="en-IN" sz="2000" b="1" dirty="0" smtClean="0"/>
              <a:t>Used in indexed addressing.</a:t>
            </a:r>
          </a:p>
          <a:p>
            <a:pPr marL="342900" indent="-342900" algn="just">
              <a:buFont typeface="Wingdings" panose="05000000000000000000" pitchFamily="2" charset="2"/>
              <a:buChar char="v"/>
            </a:pPr>
            <a:endParaRPr lang="en-IN" sz="2000" b="1" dirty="0" smtClean="0"/>
          </a:p>
          <a:p>
            <a:pPr marL="342900" indent="-342900" algn="just">
              <a:buFont typeface="Wingdings" panose="05000000000000000000" pitchFamily="2" charset="2"/>
              <a:buChar char="v"/>
            </a:pPr>
            <a:r>
              <a:rPr lang="en-IN" sz="2000" b="1" dirty="0" smtClean="0"/>
              <a:t>Instructions that process data strings use the SI and DI registers together with DS and ES respectively  in order to distinguish between the source and destination addresses.</a:t>
            </a:r>
          </a:p>
        </p:txBody>
      </p:sp>
      <p:sp>
        <p:nvSpPr>
          <p:cNvPr id="4" name="Rectangle 3"/>
          <p:cNvSpPr/>
          <p:nvPr/>
        </p:nvSpPr>
        <p:spPr>
          <a:xfrm>
            <a:off x="1037228" y="173588"/>
            <a:ext cx="10017457" cy="769441"/>
          </a:xfrm>
          <a:prstGeom prst="rect">
            <a:avLst/>
          </a:prstGeom>
        </p:spPr>
        <p:txBody>
          <a:bodyPr wrap="square">
            <a:spAutoFit/>
          </a:bodyPr>
          <a:lstStyle/>
          <a:p>
            <a:pPr algn="ctr"/>
            <a:r>
              <a:rPr lang="en-IN" sz="4400" b="1" dirty="0" smtClean="0">
                <a:solidFill>
                  <a:srgbClr val="0070C0"/>
                </a:solidFill>
                <a:latin typeface="+mj-lt"/>
                <a:ea typeface="Verdana" pitchFamily="34" charset="0"/>
                <a:cs typeface="Verdana" pitchFamily="34" charset="0"/>
              </a:rPr>
              <a:t>Source Index (SI) and Destination Index (DI)</a:t>
            </a:r>
          </a:p>
        </p:txBody>
      </p:sp>
      <p:pic>
        <p:nvPicPr>
          <p:cNvPr id="5" name="Picture 2" descr="C:\Users\AMMU\Desktop\Microprocessor\Regist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2362" y="1452770"/>
            <a:ext cx="3896219" cy="383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612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19</a:t>
            </a:fld>
            <a:endParaRPr lang="en-US" dirty="0"/>
          </a:p>
        </p:txBody>
      </p:sp>
      <p:sp>
        <p:nvSpPr>
          <p:cNvPr id="5" name="TextBox 4"/>
          <p:cNvSpPr txBox="1"/>
          <p:nvPr/>
        </p:nvSpPr>
        <p:spPr>
          <a:xfrm>
            <a:off x="3160025" y="-2796"/>
            <a:ext cx="5166815" cy="769441"/>
          </a:xfrm>
          <a:prstGeom prst="rect">
            <a:avLst/>
          </a:prstGeom>
          <a:noFill/>
        </p:spPr>
        <p:txBody>
          <a:bodyPr wrap="square" rtlCol="0">
            <a:spAutoFit/>
          </a:bodyPr>
          <a:lstStyle/>
          <a:p>
            <a:pPr algn="ctr"/>
            <a:r>
              <a:rPr lang="en-US" sz="4400" b="1" dirty="0">
                <a:solidFill>
                  <a:srgbClr val="0070C0"/>
                </a:solidFill>
                <a:latin typeface="+mj-lt"/>
                <a:ea typeface="Verdana" pitchFamily="34" charset="0"/>
                <a:cs typeface="Verdana" pitchFamily="34" charset="0"/>
              </a:rPr>
              <a:t>Flag Register</a:t>
            </a:r>
          </a:p>
        </p:txBody>
      </p:sp>
      <p:graphicFrame>
        <p:nvGraphicFramePr>
          <p:cNvPr id="10" name="Table 9"/>
          <p:cNvGraphicFramePr>
            <a:graphicFrameLocks noGrp="1"/>
          </p:cNvGraphicFramePr>
          <p:nvPr/>
        </p:nvGraphicFramePr>
        <p:xfrm>
          <a:off x="2133600" y="3505200"/>
          <a:ext cx="7696198" cy="838200"/>
        </p:xfrm>
        <a:graphic>
          <a:graphicData uri="http://schemas.openxmlformats.org/drawingml/2006/table">
            <a:tbl>
              <a:tblPr>
                <a:tableStyleId>{5C22544A-7EE6-4342-B048-85BDC9FD1C3A}</a:tableStyleId>
              </a:tblPr>
              <a:tblGrid>
                <a:gridCol w="457200">
                  <a:extLst>
                    <a:ext uri="{9D8B030D-6E8A-4147-A177-3AD203B41FA5}">
                      <a16:colId xmlns:a16="http://schemas.microsoft.com/office/drawing/2014/main" xmlns="" val="20000"/>
                    </a:ext>
                  </a:extLst>
                </a:gridCol>
                <a:gridCol w="457200">
                  <a:extLst>
                    <a:ext uri="{9D8B030D-6E8A-4147-A177-3AD203B41FA5}">
                      <a16:colId xmlns:a16="http://schemas.microsoft.com/office/drawing/2014/main" xmlns="" val="20001"/>
                    </a:ext>
                  </a:extLst>
                </a:gridCol>
                <a:gridCol w="457200">
                  <a:extLst>
                    <a:ext uri="{9D8B030D-6E8A-4147-A177-3AD203B41FA5}">
                      <a16:colId xmlns:a16="http://schemas.microsoft.com/office/drawing/2014/main" xmlns="" val="20002"/>
                    </a:ext>
                  </a:extLst>
                </a:gridCol>
                <a:gridCol w="457200">
                  <a:extLst>
                    <a:ext uri="{9D8B030D-6E8A-4147-A177-3AD203B41FA5}">
                      <a16:colId xmlns:a16="http://schemas.microsoft.com/office/drawing/2014/main" xmlns="" val="20003"/>
                    </a:ext>
                  </a:extLst>
                </a:gridCol>
                <a:gridCol w="533400">
                  <a:extLst>
                    <a:ext uri="{9D8B030D-6E8A-4147-A177-3AD203B41FA5}">
                      <a16:colId xmlns:a16="http://schemas.microsoft.com/office/drawing/2014/main" xmlns="" val="20004"/>
                    </a:ext>
                  </a:extLst>
                </a:gridCol>
                <a:gridCol w="533400">
                  <a:extLst>
                    <a:ext uri="{9D8B030D-6E8A-4147-A177-3AD203B41FA5}">
                      <a16:colId xmlns:a16="http://schemas.microsoft.com/office/drawing/2014/main" xmlns="" val="20005"/>
                    </a:ext>
                  </a:extLst>
                </a:gridCol>
                <a:gridCol w="533400">
                  <a:extLst>
                    <a:ext uri="{9D8B030D-6E8A-4147-A177-3AD203B41FA5}">
                      <a16:colId xmlns:a16="http://schemas.microsoft.com/office/drawing/2014/main" xmlns="" val="20006"/>
                    </a:ext>
                  </a:extLst>
                </a:gridCol>
                <a:gridCol w="533400">
                  <a:extLst>
                    <a:ext uri="{9D8B030D-6E8A-4147-A177-3AD203B41FA5}">
                      <a16:colId xmlns:a16="http://schemas.microsoft.com/office/drawing/2014/main" xmlns="" val="20007"/>
                    </a:ext>
                  </a:extLst>
                </a:gridCol>
                <a:gridCol w="457200">
                  <a:extLst>
                    <a:ext uri="{9D8B030D-6E8A-4147-A177-3AD203B41FA5}">
                      <a16:colId xmlns:a16="http://schemas.microsoft.com/office/drawing/2014/main" xmlns="" val="20008"/>
                    </a:ext>
                  </a:extLst>
                </a:gridCol>
                <a:gridCol w="457200">
                  <a:extLst>
                    <a:ext uri="{9D8B030D-6E8A-4147-A177-3AD203B41FA5}">
                      <a16:colId xmlns:a16="http://schemas.microsoft.com/office/drawing/2014/main" xmlns="" val="20009"/>
                    </a:ext>
                  </a:extLst>
                </a:gridCol>
                <a:gridCol w="457200">
                  <a:extLst>
                    <a:ext uri="{9D8B030D-6E8A-4147-A177-3AD203B41FA5}">
                      <a16:colId xmlns:a16="http://schemas.microsoft.com/office/drawing/2014/main" xmlns="" val="20010"/>
                    </a:ext>
                  </a:extLst>
                </a:gridCol>
                <a:gridCol w="533400">
                  <a:extLst>
                    <a:ext uri="{9D8B030D-6E8A-4147-A177-3AD203B41FA5}">
                      <a16:colId xmlns:a16="http://schemas.microsoft.com/office/drawing/2014/main" xmlns="" val="20011"/>
                    </a:ext>
                  </a:extLst>
                </a:gridCol>
                <a:gridCol w="457200">
                  <a:extLst>
                    <a:ext uri="{9D8B030D-6E8A-4147-A177-3AD203B41FA5}">
                      <a16:colId xmlns:a16="http://schemas.microsoft.com/office/drawing/2014/main" xmlns="" val="20012"/>
                    </a:ext>
                  </a:extLst>
                </a:gridCol>
                <a:gridCol w="457200">
                  <a:extLst>
                    <a:ext uri="{9D8B030D-6E8A-4147-A177-3AD203B41FA5}">
                      <a16:colId xmlns:a16="http://schemas.microsoft.com/office/drawing/2014/main" xmlns="" val="20013"/>
                    </a:ext>
                  </a:extLst>
                </a:gridCol>
                <a:gridCol w="457200">
                  <a:extLst>
                    <a:ext uri="{9D8B030D-6E8A-4147-A177-3AD203B41FA5}">
                      <a16:colId xmlns:a16="http://schemas.microsoft.com/office/drawing/2014/main" xmlns="" val="20014"/>
                    </a:ext>
                  </a:extLst>
                </a:gridCol>
                <a:gridCol w="457198">
                  <a:extLst>
                    <a:ext uri="{9D8B030D-6E8A-4147-A177-3AD203B41FA5}">
                      <a16:colId xmlns:a16="http://schemas.microsoft.com/office/drawing/2014/main" xmlns="" val="20015"/>
                    </a:ext>
                  </a:extLst>
                </a:gridCol>
              </a:tblGrid>
              <a:tr h="295835">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15</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14</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13</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12</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11</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10</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9</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8</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7</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6</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5</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4</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3</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2</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1</a:t>
                      </a:r>
                    </a:p>
                  </a:txBody>
                  <a:tcPr marL="68580" marR="68580" marT="0" marB="0">
                    <a:solidFill>
                      <a:schemeClr val="bg1"/>
                    </a:solidFill>
                  </a:tcPr>
                </a:tc>
                <a:tc>
                  <a:txBody>
                    <a:bodyPr/>
                    <a:lstStyle/>
                    <a:p>
                      <a:pPr marL="0" marR="0" algn="ctr">
                        <a:spcBef>
                          <a:spcPts val="0"/>
                        </a:spcBef>
                        <a:spcAft>
                          <a:spcPts val="0"/>
                        </a:spcAft>
                      </a:pPr>
                      <a:r>
                        <a:rPr lang="en-US" sz="1300" b="0" dirty="0">
                          <a:effectLst/>
                          <a:latin typeface="Verdana" pitchFamily="34" charset="0"/>
                          <a:ea typeface="Verdana" pitchFamily="34" charset="0"/>
                          <a:cs typeface="Verdana" pitchFamily="34" charset="0"/>
                        </a:rPr>
                        <a:t>0</a:t>
                      </a:r>
                    </a:p>
                  </a:txBody>
                  <a:tcPr marL="68580" marR="68580" marT="0" marB="0">
                    <a:solidFill>
                      <a:schemeClr val="bg1"/>
                    </a:solidFill>
                  </a:tcPr>
                </a:tc>
                <a:extLst>
                  <a:ext uri="{0D108BD9-81ED-4DB2-BD59-A6C34878D82A}">
                    <a16:rowId xmlns:a16="http://schemas.microsoft.com/office/drawing/2014/main" xmlns="" val="10000"/>
                  </a:ext>
                </a:extLst>
              </a:tr>
              <a:tr h="542365">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OF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DF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IF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TF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SF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ZF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AF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PF</a:t>
                      </a: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a:solidFill>
                            <a:schemeClr val="bg1"/>
                          </a:solidFill>
                          <a:effectLst/>
                          <a:latin typeface="Verdana" pitchFamily="34" charset="0"/>
                          <a:ea typeface="Verdana" pitchFamily="34" charset="0"/>
                          <a:cs typeface="Verdana" pitchFamily="34" charset="0"/>
                        </a:rPr>
                        <a:t>CF</a:t>
                      </a:r>
                    </a:p>
                  </a:txBody>
                  <a:tcPr marL="68580" marR="68580" marT="0" marB="0">
                    <a:solidFill>
                      <a:srgbClr val="CC0099"/>
                    </a:solidFill>
                  </a:tcPr>
                </a:tc>
                <a:extLst>
                  <a:ext uri="{0D108BD9-81ED-4DB2-BD59-A6C34878D82A}">
                    <a16:rowId xmlns:a16="http://schemas.microsoft.com/office/drawing/2014/main" xmlns="" val="10001"/>
                  </a:ext>
                </a:extLst>
              </a:tr>
            </a:tbl>
          </a:graphicData>
        </a:graphic>
      </p:graphicFrame>
      <p:sp>
        <p:nvSpPr>
          <p:cNvPr id="6" name="Line Callout 2 5"/>
          <p:cNvSpPr/>
          <p:nvPr/>
        </p:nvSpPr>
        <p:spPr>
          <a:xfrm>
            <a:off x="8077200" y="838201"/>
            <a:ext cx="2514600" cy="1133475"/>
          </a:xfrm>
          <a:prstGeom prst="borderCallout2">
            <a:avLst>
              <a:gd name="adj1" fmla="val 100263"/>
              <a:gd name="adj2" fmla="val 99703"/>
              <a:gd name="adj3" fmla="val 138918"/>
              <a:gd name="adj4" fmla="val 99851"/>
              <a:gd name="adj5" fmla="val 272164"/>
              <a:gd name="adj6" fmla="val 59420"/>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Carry Flag</a:t>
            </a:r>
          </a:p>
          <a:p>
            <a:pPr algn="ctr"/>
            <a:endParaRPr lang="en-US" sz="1200" b="1"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flag is set, when there is a carry out of MSB in case of addition or a borrow in case of subtraction.</a:t>
            </a:r>
          </a:p>
        </p:txBody>
      </p:sp>
      <p:sp>
        <p:nvSpPr>
          <p:cNvPr id="11" name="Line Callout 2 10"/>
          <p:cNvSpPr/>
          <p:nvPr/>
        </p:nvSpPr>
        <p:spPr>
          <a:xfrm>
            <a:off x="7162801" y="2085976"/>
            <a:ext cx="2847975" cy="1133475"/>
          </a:xfrm>
          <a:prstGeom prst="borderCallout2">
            <a:avLst>
              <a:gd name="adj1" fmla="val 99423"/>
              <a:gd name="adj2" fmla="val 62245"/>
              <a:gd name="adj3" fmla="val 127153"/>
              <a:gd name="adj4" fmla="val 62450"/>
              <a:gd name="adj5" fmla="val 173845"/>
              <a:gd name="adj6" fmla="val 53624"/>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Parity Flag</a:t>
            </a:r>
          </a:p>
          <a:p>
            <a:pPr algn="ctr"/>
            <a:endParaRPr lang="en-US" sz="1200" b="1"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flag is set to 1, if the lower byte of the result contains even number   of 1’s ; for odd number of  1’s  set to zero.</a:t>
            </a:r>
          </a:p>
        </p:txBody>
      </p:sp>
      <p:sp>
        <p:nvSpPr>
          <p:cNvPr id="12" name="Line Callout 2 11"/>
          <p:cNvSpPr/>
          <p:nvPr/>
        </p:nvSpPr>
        <p:spPr>
          <a:xfrm>
            <a:off x="4648200" y="723901"/>
            <a:ext cx="3200400" cy="1247775"/>
          </a:xfrm>
          <a:prstGeom prst="borderCallout2">
            <a:avLst>
              <a:gd name="adj1" fmla="val 100872"/>
              <a:gd name="adj2" fmla="val 75001"/>
              <a:gd name="adj3" fmla="val 201501"/>
              <a:gd name="adj4" fmla="val 74885"/>
              <a:gd name="adj5" fmla="val 269830"/>
              <a:gd name="adj6" fmla="val 9424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Auxiliary Carry Flag</a:t>
            </a:r>
          </a:p>
          <a:p>
            <a:pPr algn="ctr"/>
            <a:endParaRPr lang="en-US" sz="1200" b="1"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is set, if there is a carry from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addition, or borrow for the lowest nibble,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bit three, during subtraction.</a:t>
            </a:r>
          </a:p>
        </p:txBody>
      </p:sp>
      <p:sp>
        <p:nvSpPr>
          <p:cNvPr id="13" name="Line Callout 2 12"/>
          <p:cNvSpPr/>
          <p:nvPr/>
        </p:nvSpPr>
        <p:spPr>
          <a:xfrm>
            <a:off x="4024952" y="2076451"/>
            <a:ext cx="2667000" cy="1133475"/>
          </a:xfrm>
          <a:prstGeom prst="borderCallout2">
            <a:avLst>
              <a:gd name="adj1" fmla="val 98582"/>
              <a:gd name="adj2" fmla="val 99703"/>
              <a:gd name="adj3" fmla="val 121272"/>
              <a:gd name="adj4" fmla="val 100242"/>
              <a:gd name="adj5" fmla="val 167122"/>
              <a:gd name="adj6" fmla="val 10621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Zero Flag</a:t>
            </a:r>
          </a:p>
          <a:p>
            <a:pPr algn="ctr"/>
            <a:endParaRPr lang="en-US" sz="1200" dirty="0">
              <a:solidFill>
                <a:schemeClr val="tx1"/>
              </a:solidFill>
              <a:latin typeface="Verdana" pitchFamily="34" charset="0"/>
              <a:ea typeface="Verdana" pitchFamily="34" charset="0"/>
              <a:cs typeface="Verdana" pitchFamily="34" charset="0"/>
            </a:endParaRPr>
          </a:p>
          <a:p>
            <a:pPr algn="just"/>
            <a:r>
              <a:rPr lang="en-US" sz="1200" dirty="0">
                <a:solidFill>
                  <a:schemeClr val="tx1"/>
                </a:solidFill>
                <a:latin typeface="Verdana" pitchFamily="34" charset="0"/>
                <a:ea typeface="Verdana" pitchFamily="34" charset="0"/>
                <a:cs typeface="Verdana" pitchFamily="34" charset="0"/>
              </a:rPr>
              <a:t>This flag is set, if the result of the computation or comparison performed by an instruction is zero</a:t>
            </a:r>
          </a:p>
        </p:txBody>
      </p:sp>
      <p:sp>
        <p:nvSpPr>
          <p:cNvPr id="14" name="Line Callout 2 13"/>
          <p:cNvSpPr/>
          <p:nvPr/>
        </p:nvSpPr>
        <p:spPr>
          <a:xfrm>
            <a:off x="1586552" y="2095500"/>
            <a:ext cx="2299648" cy="952500"/>
          </a:xfrm>
          <a:prstGeom prst="borderCallout2">
            <a:avLst>
              <a:gd name="adj1" fmla="val 99858"/>
              <a:gd name="adj2" fmla="val 90354"/>
              <a:gd name="adj3" fmla="val 129399"/>
              <a:gd name="adj4" fmla="val 90348"/>
              <a:gd name="adj5" fmla="val 195897"/>
              <a:gd name="adj6" fmla="val 205196"/>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Sign Flag</a:t>
            </a:r>
          </a:p>
          <a:p>
            <a:pPr algn="ctr"/>
            <a:endParaRPr lang="en-US" sz="1200" dirty="0">
              <a:solidFill>
                <a:schemeClr val="tx1"/>
              </a:solidFill>
              <a:latin typeface="Verdana" pitchFamily="34" charset="0"/>
              <a:ea typeface="Verdana" pitchFamily="34" charset="0"/>
              <a:cs typeface="Verdana" pitchFamily="34" charset="0"/>
            </a:endParaRPr>
          </a:p>
          <a:p>
            <a:pPr algn="ctr"/>
            <a:r>
              <a:rPr lang="en-US" sz="1200" dirty="0">
                <a:solidFill>
                  <a:schemeClr val="tx1"/>
                </a:solidFill>
                <a:latin typeface="Verdana" pitchFamily="34" charset="0"/>
                <a:ea typeface="Verdana" pitchFamily="34" charset="0"/>
                <a:cs typeface="Verdana" pitchFamily="34" charset="0"/>
              </a:rPr>
              <a:t>This flag is set, when the result of any computation is negative</a:t>
            </a:r>
          </a:p>
        </p:txBody>
      </p:sp>
      <p:sp>
        <p:nvSpPr>
          <p:cNvPr id="16" name="Line Callout 2 15"/>
          <p:cNvSpPr/>
          <p:nvPr/>
        </p:nvSpPr>
        <p:spPr>
          <a:xfrm>
            <a:off x="7912431" y="4419601"/>
            <a:ext cx="2667000" cy="1092995"/>
          </a:xfrm>
          <a:prstGeom prst="borderCallout2">
            <a:avLst>
              <a:gd name="adj1" fmla="val 48942"/>
              <a:gd name="adj2" fmla="val 61"/>
              <a:gd name="adj3" fmla="val 49483"/>
              <a:gd name="adj4" fmla="val -9402"/>
              <a:gd name="adj5" fmla="val -25853"/>
              <a:gd name="adj6" fmla="val -78432"/>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Tarp Flag</a:t>
            </a:r>
          </a:p>
          <a:p>
            <a:pPr algn="just"/>
            <a:r>
              <a:rPr lang="en-US" sz="1200" dirty="0">
                <a:solidFill>
                  <a:schemeClr val="tx1"/>
                </a:solidFill>
                <a:latin typeface="Verdana" pitchFamily="34" charset="0"/>
                <a:ea typeface="Verdana" pitchFamily="34" charset="0"/>
                <a:cs typeface="Verdana" pitchFamily="34" charset="0"/>
              </a:rPr>
              <a:t>If this flag is set, the processor enters the single step execution mode by generating internal interrupts after the execution of each instruction</a:t>
            </a:r>
          </a:p>
        </p:txBody>
      </p:sp>
      <p:sp>
        <p:nvSpPr>
          <p:cNvPr id="17" name="Line Callout 2 16"/>
          <p:cNvSpPr/>
          <p:nvPr/>
        </p:nvSpPr>
        <p:spPr>
          <a:xfrm>
            <a:off x="7543800" y="5562600"/>
            <a:ext cx="3048000" cy="1066800"/>
          </a:xfrm>
          <a:prstGeom prst="borderCallout2">
            <a:avLst>
              <a:gd name="adj1" fmla="val -677"/>
              <a:gd name="adj2" fmla="val 5323"/>
              <a:gd name="adj3" fmla="val -29464"/>
              <a:gd name="adj4" fmla="val 5434"/>
              <a:gd name="adj5" fmla="val -124699"/>
              <a:gd name="adj6" fmla="val -72519"/>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Interrupt Flag</a:t>
            </a:r>
          </a:p>
          <a:p>
            <a:pPr algn="ctr"/>
            <a:endParaRPr lang="en-US" sz="1200" b="1" dirty="0">
              <a:solidFill>
                <a:schemeClr val="tx1"/>
              </a:solidFill>
              <a:latin typeface="Verdana" pitchFamily="34" charset="0"/>
              <a:ea typeface="Verdana" pitchFamily="34" charset="0"/>
              <a:cs typeface="Verdana" pitchFamily="34" charset="0"/>
            </a:endParaRPr>
          </a:p>
          <a:p>
            <a:pPr algn="ctr"/>
            <a:r>
              <a:rPr lang="en-US" sz="1200" dirty="0">
                <a:solidFill>
                  <a:schemeClr val="tx1"/>
                </a:solidFill>
                <a:latin typeface="Verdana" pitchFamily="34" charset="0"/>
                <a:ea typeface="Verdana" pitchFamily="34" charset="0"/>
                <a:cs typeface="Verdana" pitchFamily="34" charset="0"/>
              </a:rPr>
              <a:t>Causes the 8086 to recognize external mask interrupts; clearing IF disables these interrupts.</a:t>
            </a:r>
          </a:p>
        </p:txBody>
      </p:sp>
      <p:sp>
        <p:nvSpPr>
          <p:cNvPr id="19" name="Line Callout 2 18"/>
          <p:cNvSpPr/>
          <p:nvPr/>
        </p:nvSpPr>
        <p:spPr>
          <a:xfrm>
            <a:off x="2805752" y="5562601"/>
            <a:ext cx="4572000" cy="1169195"/>
          </a:xfrm>
          <a:prstGeom prst="borderCallout2">
            <a:avLst>
              <a:gd name="adj1" fmla="val -1622"/>
              <a:gd name="adj2" fmla="val 83453"/>
              <a:gd name="adj3" fmla="val -39345"/>
              <a:gd name="adj4" fmla="val 83278"/>
              <a:gd name="adj5" fmla="val -109940"/>
              <a:gd name="adj6" fmla="val 43205"/>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Direction Flag</a:t>
            </a:r>
          </a:p>
          <a:p>
            <a:pPr algn="just"/>
            <a:r>
              <a:rPr lang="en-US" sz="1100" dirty="0">
                <a:solidFill>
                  <a:schemeClr val="tx1"/>
                </a:solidFill>
                <a:latin typeface="Verdana" pitchFamily="34" charset="0"/>
                <a:ea typeface="Verdana" pitchFamily="34" charset="0"/>
                <a:cs typeface="Verdana" pitchFamily="34" charset="0"/>
              </a:rPr>
              <a:t>This is used by string manipulation instructions. If this flag bit is ‘0’, the string is processed beginning from the lowest address to the highest address, i.e., auto incrementing mode. Otherwise, the string is processed from the highest address towards the lowest address, i.e., auto incrementing mode.</a:t>
            </a:r>
          </a:p>
        </p:txBody>
      </p:sp>
      <p:sp>
        <p:nvSpPr>
          <p:cNvPr id="20" name="Line Callout 2 19"/>
          <p:cNvSpPr/>
          <p:nvPr/>
        </p:nvSpPr>
        <p:spPr>
          <a:xfrm>
            <a:off x="1586552" y="4469606"/>
            <a:ext cx="4890448" cy="1169195"/>
          </a:xfrm>
          <a:prstGeom prst="borderCallout2">
            <a:avLst>
              <a:gd name="adj1" fmla="val 822"/>
              <a:gd name="adj2" fmla="val 3404"/>
              <a:gd name="adj3" fmla="val -28754"/>
              <a:gd name="adj4" fmla="val 3229"/>
              <a:gd name="adj5" fmla="val -29288"/>
              <a:gd name="adj6" fmla="val 4943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Over flow Flag</a:t>
            </a:r>
          </a:p>
          <a:p>
            <a:pPr algn="ctr"/>
            <a:r>
              <a:rPr lang="en-US" sz="1100" dirty="0">
                <a:solidFill>
                  <a:schemeClr val="tx1"/>
                </a:solidFill>
                <a:latin typeface="Verdana" pitchFamily="34" charset="0"/>
                <a:ea typeface="Verdana" pitchFamily="34" charset="0"/>
                <a:cs typeface="Verdana" pitchFamily="34" charset="0"/>
              </a:rPr>
              <a:t>This flag is set, if an overflow occurs, </a:t>
            </a:r>
            <a:r>
              <a:rPr lang="en-US" sz="1100" dirty="0" err="1">
                <a:solidFill>
                  <a:schemeClr val="tx1"/>
                </a:solidFill>
                <a:latin typeface="Verdana" pitchFamily="34" charset="0"/>
                <a:ea typeface="Verdana" pitchFamily="34" charset="0"/>
                <a:cs typeface="Verdana" pitchFamily="34" charset="0"/>
              </a:rPr>
              <a:t>i.e</a:t>
            </a:r>
            <a:r>
              <a:rPr lang="en-US" sz="1100" dirty="0">
                <a:solidFill>
                  <a:schemeClr val="tx1"/>
                </a:solidFill>
                <a:latin typeface="Verdana" pitchFamily="34" charset="0"/>
                <a:ea typeface="Verdana" pitchFamily="34" charset="0"/>
                <a:cs typeface="Verdana" pitchFamily="34" charset="0"/>
              </a:rPr>
              <a:t>, if the result of a signed operation is large enough to accommodate in a destination register. The result is of more than 7-bits in size in case of 8-bit signed operation and more than 15-bits in size in case of 16-bit sign operations, then the overflow will be set. </a:t>
            </a:r>
          </a:p>
        </p:txBody>
      </p:sp>
    </p:spTree>
    <p:extLst>
      <p:ext uri="{BB962C8B-B14F-4D97-AF65-F5344CB8AC3E}">
        <p14:creationId xmlns:p14="http://schemas.microsoft.com/office/powerpoint/2010/main" val="128278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6" grpId="0" animBg="1"/>
      <p:bldP spid="17" grpId="0" animBg="1"/>
      <p:bldP spid="19"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1506"/>
          </a:xfrm>
        </p:spPr>
        <p:txBody>
          <a:bodyPr>
            <a:normAutofit/>
          </a:bodyPr>
          <a:lstStyle/>
          <a:p>
            <a:pPr algn="ctr"/>
            <a:r>
              <a:rPr lang="en-US" dirty="0"/>
              <a:t>Architecture</a:t>
            </a:r>
            <a:endParaRPr lang="en-US" dirty="0">
              <a:solidFill>
                <a:srgbClr val="002060"/>
              </a:solidFill>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2</a:t>
            </a:fld>
            <a:endParaRPr lang="en-US" dirty="0"/>
          </a:p>
        </p:txBody>
      </p:sp>
      <p:grpSp>
        <p:nvGrpSpPr>
          <p:cNvPr id="5" name="Group 4">
            <a:extLst>
              <a:ext uri="{FF2B5EF4-FFF2-40B4-BE49-F238E27FC236}">
                <a16:creationId xmlns:a16="http://schemas.microsoft.com/office/drawing/2014/main" xmlns="" id="{8457FEAF-6D13-4479-A224-1858B2181187}"/>
              </a:ext>
            </a:extLst>
          </p:cNvPr>
          <p:cNvGrpSpPr/>
          <p:nvPr/>
        </p:nvGrpSpPr>
        <p:grpSpPr>
          <a:xfrm>
            <a:off x="1500433" y="1395605"/>
            <a:ext cx="9191133" cy="4771771"/>
            <a:chOff x="2057400" y="685800"/>
            <a:chExt cx="7696200" cy="6006797"/>
          </a:xfrm>
        </p:grpSpPr>
        <p:sp>
          <p:nvSpPr>
            <p:cNvPr id="18" name="TextBox 17"/>
            <p:cNvSpPr txBox="1"/>
            <p:nvPr/>
          </p:nvSpPr>
          <p:spPr>
            <a:xfrm>
              <a:off x="2057400" y="5181600"/>
              <a:ext cx="3657600" cy="1510997"/>
            </a:xfrm>
            <a:prstGeom prst="rect">
              <a:avLst/>
            </a:prstGeom>
            <a:solidFill>
              <a:srgbClr val="99FF66"/>
            </a:solidFill>
          </p:spPr>
          <p:txBody>
            <a:bodyPr wrap="square" rtlCol="0">
              <a:spAutoFit/>
            </a:bodyPr>
            <a:lstStyle/>
            <a:p>
              <a:pPr algn="ctr"/>
              <a:r>
                <a:rPr lang="en-US" sz="1200" b="1" dirty="0">
                  <a:solidFill>
                    <a:srgbClr val="FF0066"/>
                  </a:solidFill>
                  <a:latin typeface="Verdana" pitchFamily="34" charset="0"/>
                  <a:ea typeface="Verdana" pitchFamily="34" charset="0"/>
                  <a:cs typeface="Verdana" pitchFamily="34" charset="0"/>
                </a:rPr>
                <a:t>Execution Unit (EU)</a:t>
              </a:r>
            </a:p>
            <a:p>
              <a:pPr algn="ctr"/>
              <a:endParaRPr lang="en-US" sz="1200" b="1" dirty="0">
                <a:solidFill>
                  <a:srgbClr val="FF0066"/>
                </a:solidFill>
                <a:latin typeface="Verdana" pitchFamily="34" charset="0"/>
                <a:ea typeface="Verdana" pitchFamily="34" charset="0"/>
                <a:cs typeface="Verdana" pitchFamily="34" charset="0"/>
              </a:endParaRPr>
            </a:p>
            <a:p>
              <a:pPr algn="ctr"/>
              <a:r>
                <a:rPr lang="en-US" sz="1200" b="1" dirty="0">
                  <a:latin typeface="Verdana" pitchFamily="34" charset="0"/>
                  <a:ea typeface="Verdana" pitchFamily="34" charset="0"/>
                  <a:cs typeface="Verdana" pitchFamily="34" charset="0"/>
                </a:rPr>
                <a:t>EU executes instructions that have already been fetched by the BIU.</a:t>
              </a:r>
            </a:p>
            <a:p>
              <a:pPr algn="ctr"/>
              <a:endParaRPr lang="en-US" sz="1200" b="1" dirty="0">
                <a:latin typeface="Verdana" pitchFamily="34" charset="0"/>
                <a:ea typeface="Verdana" pitchFamily="34" charset="0"/>
                <a:cs typeface="Verdana" pitchFamily="34" charset="0"/>
              </a:endParaRPr>
            </a:p>
            <a:p>
              <a:pPr algn="ctr"/>
              <a:r>
                <a:rPr lang="en-US" sz="1200" b="1" dirty="0">
                  <a:latin typeface="Verdana" pitchFamily="34" charset="0"/>
                  <a:ea typeface="Verdana" pitchFamily="34" charset="0"/>
                  <a:cs typeface="Verdana" pitchFamily="34" charset="0"/>
                </a:rPr>
                <a:t>BIU and EU functions separately.</a:t>
              </a:r>
            </a:p>
          </p:txBody>
        </p:sp>
        <p:sp>
          <p:nvSpPr>
            <p:cNvPr id="7" name="TextBox 6"/>
            <p:cNvSpPr txBox="1"/>
            <p:nvPr/>
          </p:nvSpPr>
          <p:spPr>
            <a:xfrm>
              <a:off x="6096000" y="5181600"/>
              <a:ext cx="3657600" cy="1292662"/>
            </a:xfrm>
            <a:prstGeom prst="rect">
              <a:avLst/>
            </a:prstGeom>
            <a:solidFill>
              <a:srgbClr val="99FF66"/>
            </a:solidFill>
          </p:spPr>
          <p:txBody>
            <a:bodyPr wrap="square" rtlCol="0">
              <a:spAutoFit/>
            </a:bodyPr>
            <a:lstStyle/>
            <a:p>
              <a:pPr algn="ctr"/>
              <a:r>
                <a:rPr lang="en-US" sz="1300" b="1" dirty="0">
                  <a:solidFill>
                    <a:srgbClr val="FF0066"/>
                  </a:solidFill>
                  <a:latin typeface="Verdana" pitchFamily="34" charset="0"/>
                  <a:ea typeface="Verdana" pitchFamily="34" charset="0"/>
                  <a:cs typeface="Verdana" pitchFamily="34" charset="0"/>
                </a:rPr>
                <a:t>Bus Interface Unit (BIU)</a:t>
              </a:r>
            </a:p>
            <a:p>
              <a:pPr algn="ctr"/>
              <a:endParaRPr lang="en-US" sz="1300" b="1" dirty="0">
                <a:solidFill>
                  <a:srgbClr val="FF0066"/>
                </a:solidFill>
                <a:latin typeface="Verdana" pitchFamily="34" charset="0"/>
                <a:ea typeface="Verdana" pitchFamily="34" charset="0"/>
                <a:cs typeface="Verdana" pitchFamily="34" charset="0"/>
              </a:endParaRPr>
            </a:p>
            <a:p>
              <a:pPr algn="ctr"/>
              <a:r>
                <a:rPr lang="en-US" sz="1300" b="1" dirty="0">
                  <a:latin typeface="Verdana" pitchFamily="34" charset="0"/>
                  <a:ea typeface="Verdana" pitchFamily="34" charset="0"/>
                  <a:cs typeface="Verdana" pitchFamily="34" charset="0"/>
                </a:rPr>
                <a:t>BIU fetches instructions, reads data from memory and I/O ports, writes data to memory and I/ O ports.</a:t>
              </a:r>
            </a:p>
            <a:p>
              <a:pPr algn="ctr"/>
              <a:endParaRPr lang="en-US" sz="1300" b="1" dirty="0">
                <a:solidFill>
                  <a:srgbClr val="FF0066"/>
                </a:solidFill>
                <a:latin typeface="Verdana" pitchFamily="34" charset="0"/>
                <a:ea typeface="Verdana" pitchFamily="34" charset="0"/>
                <a:cs typeface="Verdana" pitchFamily="34" charset="0"/>
              </a:endParaRPr>
            </a:p>
          </p:txBody>
        </p:sp>
        <p:pic>
          <p:nvPicPr>
            <p:cNvPr id="4" name="Picture 2" descr="C:\Users\AMMU\Desktop\Microprocessor\Internal Architecture.png"/>
            <p:cNvPicPr>
              <a:picLocks noChangeAspect="1" noChangeArrowheads="1"/>
            </p:cNvPicPr>
            <p:nvPr/>
          </p:nvPicPr>
          <p:blipFill rotWithShape="1">
            <a:blip r:embed="rId3">
              <a:extLst>
                <a:ext uri="{28A0092B-C50C-407E-A947-70E740481C1C}">
                  <a14:useLocalDpi xmlns:a14="http://schemas.microsoft.com/office/drawing/2010/main" val="0"/>
                </a:ext>
              </a:extLst>
            </a:blip>
            <a:srcRect b="5908"/>
            <a:stretch/>
          </p:blipFill>
          <p:spPr bwMode="auto">
            <a:xfrm>
              <a:off x="2971800" y="685800"/>
              <a:ext cx="6324600" cy="4434815"/>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xmlns="" id="{E03E12D5-BC20-438D-A00A-6B8B197A3B36}"/>
                  </a:ext>
                </a:extLst>
              </p14:cNvPr>
              <p14:cNvContentPartPr/>
              <p14:nvPr/>
            </p14:nvContentPartPr>
            <p14:xfrm>
              <a:off x="2377433" y="3020185"/>
              <a:ext cx="1440" cy="9000"/>
            </p14:xfrm>
          </p:contentPart>
        </mc:Choice>
        <mc:Fallback>
          <p:pic>
            <p:nvPicPr>
              <p:cNvPr id="10" name="Ink 9">
                <a:extLst>
                  <a:ext uri="{FF2B5EF4-FFF2-40B4-BE49-F238E27FC236}">
                    <a16:creationId xmlns:a16="http://schemas.microsoft.com/office/drawing/2014/main" xmlns:p14="http://schemas.microsoft.com/office/powerpoint/2010/main" xmlns="" id="{E03E12D5-BC20-438D-A00A-6B8B197A3B36}"/>
                  </a:ext>
                </a:extLst>
              </p:cNvPr>
              <p:cNvPicPr/>
              <p:nvPr/>
            </p:nvPicPr>
            <p:blipFill>
              <a:blip r:embed="rId5"/>
              <a:stretch>
                <a:fillRect/>
              </a:stretch>
            </p:blipFill>
            <p:spPr>
              <a:xfrm>
                <a:off x="2369513" y="3011185"/>
                <a:ext cx="18360" cy="26280"/>
              </a:xfrm>
              <a:prstGeom prst="rect">
                <a:avLst/>
              </a:prstGeom>
            </p:spPr>
          </p:pic>
        </mc:Fallback>
      </mc:AlternateContent>
    </p:spTree>
    <p:extLst>
      <p:ext uri="{BB962C8B-B14F-4D97-AF65-F5344CB8AC3E}">
        <p14:creationId xmlns:p14="http://schemas.microsoft.com/office/powerpoint/2010/main" val="1954079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5E6815B-E59C-4D87-B1F6-ECBDD22AF1DC}" type="slidenum">
              <a:rPr lang="en-US" smtClean="0"/>
              <a:pPr/>
              <a:t>20</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879814673"/>
              </p:ext>
            </p:extLst>
          </p:nvPr>
        </p:nvGraphicFramePr>
        <p:xfrm>
          <a:off x="300253" y="1641877"/>
          <a:ext cx="7533563" cy="4388907"/>
        </p:xfrm>
        <a:graphic>
          <a:graphicData uri="http://schemas.openxmlformats.org/drawingml/2006/table">
            <a:tbl>
              <a:tblPr firstRow="1" bandRow="1">
                <a:tableStyleId>{E8B1032C-EA38-4F05-BA0D-38AFFFC7BED3}</a:tableStyleId>
              </a:tblPr>
              <a:tblGrid>
                <a:gridCol w="955341">
                  <a:extLst>
                    <a:ext uri="{9D8B030D-6E8A-4147-A177-3AD203B41FA5}">
                      <a16:colId xmlns:a16="http://schemas.microsoft.com/office/drawing/2014/main" xmlns="" val="20000"/>
                    </a:ext>
                  </a:extLst>
                </a:gridCol>
                <a:gridCol w="2442949">
                  <a:extLst>
                    <a:ext uri="{9D8B030D-6E8A-4147-A177-3AD203B41FA5}">
                      <a16:colId xmlns:a16="http://schemas.microsoft.com/office/drawing/2014/main" xmlns="" val="20001"/>
                    </a:ext>
                  </a:extLst>
                </a:gridCol>
                <a:gridCol w="1268519">
                  <a:extLst>
                    <a:ext uri="{9D8B030D-6E8A-4147-A177-3AD203B41FA5}">
                      <a16:colId xmlns:a16="http://schemas.microsoft.com/office/drawing/2014/main" xmlns="" val="20002"/>
                    </a:ext>
                  </a:extLst>
                </a:gridCol>
                <a:gridCol w="2866754">
                  <a:extLst>
                    <a:ext uri="{9D8B030D-6E8A-4147-A177-3AD203B41FA5}">
                      <a16:colId xmlns:a16="http://schemas.microsoft.com/office/drawing/2014/main" xmlns="" val="20003"/>
                    </a:ext>
                  </a:extLst>
                </a:gridCol>
              </a:tblGrid>
              <a:tr h="596356">
                <a:tc>
                  <a:txBody>
                    <a:bodyPr/>
                    <a:lstStyle/>
                    <a:p>
                      <a:pPr algn="ctr"/>
                      <a:r>
                        <a:rPr lang="en-US" sz="2000" dirty="0" err="1" smtClean="0"/>
                        <a:t>S.No</a:t>
                      </a:r>
                      <a:r>
                        <a:rPr lang="en-US" sz="2000" dirty="0"/>
                        <a:t>.</a:t>
                      </a:r>
                      <a:endParaRPr lang="en-US" sz="20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2000" dirty="0"/>
                        <a:t>Type</a:t>
                      </a:r>
                      <a:endParaRPr lang="en-US" sz="20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2000" dirty="0"/>
                        <a:t>Register width</a:t>
                      </a:r>
                      <a:endParaRPr lang="en-US" sz="20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2000" dirty="0"/>
                        <a:t>Name of register</a:t>
                      </a:r>
                      <a:endParaRPr lang="en-US" sz="2000"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xmlns="" val="10000"/>
                  </a:ext>
                </a:extLst>
              </a:tr>
              <a:tr h="501594">
                <a:tc rowSpan="2">
                  <a:txBody>
                    <a:bodyPr/>
                    <a:lstStyle/>
                    <a:p>
                      <a:pPr algn="ctr"/>
                      <a:r>
                        <a:rPr lang="en-US" sz="2000" dirty="0"/>
                        <a:t>1</a:t>
                      </a:r>
                      <a:endParaRPr lang="en-US" sz="2000" b="1" dirty="0">
                        <a:latin typeface="Verdana" pitchFamily="34" charset="0"/>
                        <a:ea typeface="Verdana" pitchFamily="34" charset="0"/>
                        <a:cs typeface="Verdana" pitchFamily="34" charset="0"/>
                      </a:endParaRPr>
                    </a:p>
                  </a:txBody>
                  <a:tcPr marL="91434" marR="91434" marT="45722" marB="45722"/>
                </a:tc>
                <a:tc rowSpan="2">
                  <a:txBody>
                    <a:bodyPr/>
                    <a:lstStyle/>
                    <a:p>
                      <a:r>
                        <a:rPr lang="en-US" sz="2000" dirty="0"/>
                        <a:t>General purpose register</a:t>
                      </a:r>
                      <a:endParaRPr lang="en-US" sz="2000" b="1" dirty="0">
                        <a:latin typeface="Verdana" pitchFamily="34" charset="0"/>
                        <a:ea typeface="Verdana" pitchFamily="34" charset="0"/>
                        <a:cs typeface="Verdana" pitchFamily="34" charset="0"/>
                      </a:endParaRPr>
                    </a:p>
                  </a:txBody>
                  <a:tcPr marL="91434" marR="91434" marT="45722" marB="45722"/>
                </a:tc>
                <a:tc>
                  <a:txBody>
                    <a:bodyPr/>
                    <a:lstStyle/>
                    <a:p>
                      <a:r>
                        <a:rPr lang="en-US" sz="2000" dirty="0"/>
                        <a:t>16 bit</a:t>
                      </a:r>
                      <a:endParaRPr lang="en-US" sz="2000" b="1" dirty="0">
                        <a:latin typeface="Verdana" pitchFamily="34" charset="0"/>
                        <a:ea typeface="Verdana" pitchFamily="34" charset="0"/>
                        <a:cs typeface="Verdana" pitchFamily="34" charset="0"/>
                      </a:endParaRPr>
                    </a:p>
                  </a:txBody>
                  <a:tcPr marL="91434" marR="91434" marT="45722" marB="45722"/>
                </a:tc>
                <a:tc>
                  <a:txBody>
                    <a:bodyPr/>
                    <a:lstStyle/>
                    <a:p>
                      <a:r>
                        <a:rPr lang="en-US" sz="2000" dirty="0"/>
                        <a:t>AX, BX, CX, DX</a:t>
                      </a:r>
                      <a:endParaRPr lang="en-US" sz="20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xmlns="" val="10001"/>
                  </a:ext>
                </a:extLst>
              </a:tr>
              <a:tr h="473551">
                <a:tc vMerge="1">
                  <a:txBody>
                    <a:bodyPr/>
                    <a:lstStyle/>
                    <a:p>
                      <a:endParaRPr lang="en-US"/>
                    </a:p>
                  </a:txBody>
                  <a:tcPr/>
                </a:tc>
                <a:tc vMerge="1">
                  <a:txBody>
                    <a:bodyPr/>
                    <a:lstStyle/>
                    <a:p>
                      <a:endParaRPr lang="en-US"/>
                    </a:p>
                  </a:txBody>
                  <a:tcPr/>
                </a:tc>
                <a:tc>
                  <a:txBody>
                    <a:bodyPr/>
                    <a:lstStyle/>
                    <a:p>
                      <a:r>
                        <a:rPr lang="en-US" sz="2000" dirty="0"/>
                        <a:t>8 bit</a:t>
                      </a:r>
                      <a:endParaRPr lang="en-US" sz="2000" b="1" dirty="0">
                        <a:latin typeface="Verdana" pitchFamily="34" charset="0"/>
                        <a:ea typeface="Verdana" pitchFamily="34" charset="0"/>
                        <a:cs typeface="Verdana" pitchFamily="34" charset="0"/>
                      </a:endParaRPr>
                    </a:p>
                  </a:txBody>
                  <a:tcPr marL="91434" marR="91434" marT="45722" marB="45722"/>
                </a:tc>
                <a:tc>
                  <a:txBody>
                    <a:bodyPr/>
                    <a:lstStyle/>
                    <a:p>
                      <a:r>
                        <a:rPr lang="en-US" sz="2000" dirty="0"/>
                        <a:t>AL, AH, BL, BH, CL, CH, DL,</a:t>
                      </a:r>
                      <a:r>
                        <a:rPr lang="en-US" sz="2000" baseline="0" dirty="0"/>
                        <a:t> DH</a:t>
                      </a:r>
                      <a:endParaRPr lang="en-US" sz="20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xmlns="" val="10002"/>
                  </a:ext>
                </a:extLst>
              </a:tr>
              <a:tr h="497045">
                <a:tc>
                  <a:txBody>
                    <a:bodyPr/>
                    <a:lstStyle/>
                    <a:p>
                      <a:pPr algn="ctr"/>
                      <a:r>
                        <a:rPr lang="en-US" sz="2000" dirty="0"/>
                        <a:t>2</a:t>
                      </a:r>
                      <a:endParaRPr lang="en-US" sz="2000" b="1" dirty="0">
                        <a:latin typeface="Verdana" pitchFamily="34" charset="0"/>
                        <a:ea typeface="Verdana" pitchFamily="34" charset="0"/>
                        <a:cs typeface="Verdana" pitchFamily="34" charset="0"/>
                      </a:endParaRPr>
                    </a:p>
                  </a:txBody>
                  <a:tcPr marL="91434" marR="91434" marT="45722" marB="45722"/>
                </a:tc>
                <a:tc>
                  <a:txBody>
                    <a:bodyPr/>
                    <a:lstStyle/>
                    <a:p>
                      <a:r>
                        <a:rPr lang="en-US" sz="2000" dirty="0"/>
                        <a:t>Pointer</a:t>
                      </a:r>
                      <a:r>
                        <a:rPr lang="en-US" sz="2000" baseline="0" dirty="0"/>
                        <a:t> register</a:t>
                      </a:r>
                      <a:endParaRPr lang="en-US" sz="2000" b="1" dirty="0">
                        <a:latin typeface="Verdana" pitchFamily="34" charset="0"/>
                        <a:ea typeface="Verdana" pitchFamily="34" charset="0"/>
                        <a:cs typeface="Verdana" pitchFamily="34" charset="0"/>
                      </a:endParaRPr>
                    </a:p>
                  </a:txBody>
                  <a:tcPr marL="91434" marR="91434" marT="45722" marB="45722"/>
                </a:tc>
                <a:tc>
                  <a:txBody>
                    <a:bodyPr/>
                    <a:lstStyle/>
                    <a:p>
                      <a:r>
                        <a:rPr lang="en-US" sz="2000" dirty="0"/>
                        <a:t>16 bit</a:t>
                      </a:r>
                      <a:endParaRPr lang="en-US" sz="2000" b="1" dirty="0">
                        <a:latin typeface="Verdana" pitchFamily="34" charset="0"/>
                        <a:ea typeface="Verdana" pitchFamily="34" charset="0"/>
                        <a:cs typeface="Verdana" pitchFamily="34" charset="0"/>
                      </a:endParaRPr>
                    </a:p>
                  </a:txBody>
                  <a:tcPr marL="91434" marR="91434" marT="45722" marB="45722"/>
                </a:tc>
                <a:tc>
                  <a:txBody>
                    <a:bodyPr/>
                    <a:lstStyle/>
                    <a:p>
                      <a:r>
                        <a:rPr lang="en-US" sz="2000" dirty="0"/>
                        <a:t>SP, BP</a:t>
                      </a:r>
                      <a:endParaRPr lang="en-US" sz="20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xmlns="" val="10003"/>
                  </a:ext>
                </a:extLst>
              </a:tr>
              <a:tr h="497045">
                <a:tc>
                  <a:txBody>
                    <a:bodyPr/>
                    <a:lstStyle/>
                    <a:p>
                      <a:pPr algn="ctr"/>
                      <a:r>
                        <a:rPr lang="en-US" sz="2000" dirty="0"/>
                        <a:t>3</a:t>
                      </a:r>
                      <a:endParaRPr lang="en-US" sz="2000" b="1" dirty="0">
                        <a:latin typeface="Verdana" pitchFamily="34" charset="0"/>
                        <a:ea typeface="Verdana" pitchFamily="34" charset="0"/>
                        <a:cs typeface="Verdana" pitchFamily="34" charset="0"/>
                      </a:endParaRPr>
                    </a:p>
                  </a:txBody>
                  <a:tcPr marL="91434" marR="91434" marT="45722" marB="45722"/>
                </a:tc>
                <a:tc>
                  <a:txBody>
                    <a:bodyPr/>
                    <a:lstStyle/>
                    <a:p>
                      <a:r>
                        <a:rPr lang="en-US" sz="2000" dirty="0"/>
                        <a:t>Index register</a:t>
                      </a:r>
                      <a:endParaRPr lang="en-US" sz="2000" b="1" dirty="0">
                        <a:latin typeface="Verdana" pitchFamily="34" charset="0"/>
                        <a:ea typeface="Verdana" pitchFamily="34" charset="0"/>
                        <a:cs typeface="Verdana" pitchFamily="34" charset="0"/>
                      </a:endParaRPr>
                    </a:p>
                  </a:txBody>
                  <a:tcPr marL="91434" marR="91434" marT="45722" marB="45722"/>
                </a:tc>
                <a:tc>
                  <a:txBody>
                    <a:bodyPr/>
                    <a:lstStyle/>
                    <a:p>
                      <a:r>
                        <a:rPr lang="en-US" sz="2000" dirty="0"/>
                        <a:t>16 bit</a:t>
                      </a:r>
                      <a:endParaRPr lang="en-US" sz="2000" b="1" dirty="0">
                        <a:latin typeface="Verdana" pitchFamily="34" charset="0"/>
                        <a:ea typeface="Verdana" pitchFamily="34" charset="0"/>
                        <a:cs typeface="Verdana" pitchFamily="34" charset="0"/>
                      </a:endParaRPr>
                    </a:p>
                  </a:txBody>
                  <a:tcPr marL="91434" marR="91434" marT="45722" marB="45722"/>
                </a:tc>
                <a:tc>
                  <a:txBody>
                    <a:bodyPr/>
                    <a:lstStyle/>
                    <a:p>
                      <a:r>
                        <a:rPr lang="en-US" sz="2000" dirty="0"/>
                        <a:t>SI, DI</a:t>
                      </a:r>
                      <a:endParaRPr lang="en-US" sz="20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xmlns="" val="10004"/>
                  </a:ext>
                </a:extLst>
              </a:tr>
              <a:tr h="497045">
                <a:tc>
                  <a:txBody>
                    <a:bodyPr/>
                    <a:lstStyle/>
                    <a:p>
                      <a:pPr algn="ctr"/>
                      <a:r>
                        <a:rPr lang="en-US" sz="2000" dirty="0"/>
                        <a:t>4</a:t>
                      </a:r>
                      <a:endParaRPr lang="en-US" sz="2000" b="1" dirty="0">
                        <a:latin typeface="Verdana" pitchFamily="34" charset="0"/>
                        <a:ea typeface="Verdana" pitchFamily="34" charset="0"/>
                        <a:cs typeface="Verdana" pitchFamily="34" charset="0"/>
                      </a:endParaRPr>
                    </a:p>
                  </a:txBody>
                  <a:tcPr marL="91434" marR="91434" marT="45722" marB="45722"/>
                </a:tc>
                <a:tc>
                  <a:txBody>
                    <a:bodyPr/>
                    <a:lstStyle/>
                    <a:p>
                      <a:r>
                        <a:rPr lang="en-US" sz="2000" dirty="0"/>
                        <a:t>Instruction Pointer</a:t>
                      </a:r>
                      <a:endParaRPr lang="en-US" sz="2000" b="1" dirty="0">
                        <a:latin typeface="Verdana" pitchFamily="34" charset="0"/>
                        <a:ea typeface="Verdana" pitchFamily="34" charset="0"/>
                        <a:cs typeface="Verdana" pitchFamily="34" charset="0"/>
                      </a:endParaRPr>
                    </a:p>
                  </a:txBody>
                  <a:tcPr marL="91434" marR="91434" marT="45722" marB="45722"/>
                </a:tc>
                <a:tc>
                  <a:txBody>
                    <a:bodyPr/>
                    <a:lstStyle/>
                    <a:p>
                      <a:r>
                        <a:rPr lang="en-US" sz="2000" dirty="0"/>
                        <a:t>16 bit</a:t>
                      </a:r>
                      <a:endParaRPr lang="en-US" sz="2000" b="1" dirty="0">
                        <a:latin typeface="Verdana" pitchFamily="34" charset="0"/>
                        <a:ea typeface="Verdana" pitchFamily="34" charset="0"/>
                        <a:cs typeface="Verdana" pitchFamily="34" charset="0"/>
                      </a:endParaRPr>
                    </a:p>
                  </a:txBody>
                  <a:tcPr marL="91434" marR="91434" marT="45722" marB="45722"/>
                </a:tc>
                <a:tc>
                  <a:txBody>
                    <a:bodyPr/>
                    <a:lstStyle/>
                    <a:p>
                      <a:r>
                        <a:rPr lang="en-US" sz="2000" dirty="0"/>
                        <a:t>IP</a:t>
                      </a:r>
                      <a:endParaRPr lang="en-US" sz="20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xmlns="" val="10005"/>
                  </a:ext>
                </a:extLst>
              </a:tr>
              <a:tr h="497045">
                <a:tc>
                  <a:txBody>
                    <a:bodyPr/>
                    <a:lstStyle/>
                    <a:p>
                      <a:pPr algn="ctr"/>
                      <a:r>
                        <a:rPr lang="en-US" sz="2000" dirty="0"/>
                        <a:t>5</a:t>
                      </a:r>
                      <a:endParaRPr lang="en-US" sz="2000" b="1" dirty="0">
                        <a:latin typeface="Verdana" pitchFamily="34" charset="0"/>
                        <a:ea typeface="Verdana" pitchFamily="34" charset="0"/>
                        <a:cs typeface="Verdana" pitchFamily="34" charset="0"/>
                      </a:endParaRPr>
                    </a:p>
                  </a:txBody>
                  <a:tcPr marL="91434" marR="91434" marT="45722" marB="45722"/>
                </a:tc>
                <a:tc>
                  <a:txBody>
                    <a:bodyPr/>
                    <a:lstStyle/>
                    <a:p>
                      <a:r>
                        <a:rPr lang="en-US" sz="2000" dirty="0"/>
                        <a:t>Segment register</a:t>
                      </a:r>
                      <a:endParaRPr lang="en-US" sz="2000" b="1" dirty="0">
                        <a:latin typeface="Verdana" pitchFamily="34" charset="0"/>
                        <a:ea typeface="Verdana" pitchFamily="34" charset="0"/>
                        <a:cs typeface="Verdana" pitchFamily="34" charset="0"/>
                      </a:endParaRPr>
                    </a:p>
                  </a:txBody>
                  <a:tcPr marL="91434" marR="91434" marT="45722" marB="45722"/>
                </a:tc>
                <a:tc>
                  <a:txBody>
                    <a:bodyPr/>
                    <a:lstStyle/>
                    <a:p>
                      <a:r>
                        <a:rPr lang="en-US" sz="2000" dirty="0"/>
                        <a:t>16 bit</a:t>
                      </a:r>
                      <a:endParaRPr lang="en-US" sz="2000" b="1" dirty="0">
                        <a:latin typeface="Verdana" pitchFamily="34" charset="0"/>
                        <a:ea typeface="Verdana" pitchFamily="34" charset="0"/>
                        <a:cs typeface="Verdana" pitchFamily="34" charset="0"/>
                      </a:endParaRPr>
                    </a:p>
                  </a:txBody>
                  <a:tcPr marL="91434" marR="91434" marT="45722" marB="45722"/>
                </a:tc>
                <a:tc>
                  <a:txBody>
                    <a:bodyPr/>
                    <a:lstStyle/>
                    <a:p>
                      <a:r>
                        <a:rPr lang="en-US" sz="2000" dirty="0"/>
                        <a:t>CS,</a:t>
                      </a:r>
                      <a:r>
                        <a:rPr lang="en-US" sz="2000" baseline="0" dirty="0"/>
                        <a:t> DS, SS, ES</a:t>
                      </a:r>
                      <a:endParaRPr lang="en-US" sz="20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xmlns="" val="10006"/>
                  </a:ext>
                </a:extLst>
              </a:tr>
              <a:tr h="497045">
                <a:tc>
                  <a:txBody>
                    <a:bodyPr/>
                    <a:lstStyle/>
                    <a:p>
                      <a:pPr algn="ctr"/>
                      <a:r>
                        <a:rPr lang="en-US" sz="2000" dirty="0"/>
                        <a:t>6</a:t>
                      </a:r>
                      <a:endParaRPr lang="en-US" sz="2000" b="1" dirty="0">
                        <a:latin typeface="Verdana" pitchFamily="34" charset="0"/>
                        <a:ea typeface="Verdana" pitchFamily="34" charset="0"/>
                        <a:cs typeface="Verdana" pitchFamily="34" charset="0"/>
                      </a:endParaRPr>
                    </a:p>
                  </a:txBody>
                  <a:tcPr marL="91434" marR="91434" marT="45722" marB="45722"/>
                </a:tc>
                <a:tc>
                  <a:txBody>
                    <a:bodyPr/>
                    <a:lstStyle/>
                    <a:p>
                      <a:r>
                        <a:rPr lang="en-US" sz="2000" dirty="0"/>
                        <a:t>Flag (PSW)</a:t>
                      </a:r>
                      <a:endParaRPr lang="en-US" sz="2000" b="1" dirty="0">
                        <a:latin typeface="Verdana" pitchFamily="34" charset="0"/>
                        <a:ea typeface="Verdana" pitchFamily="34" charset="0"/>
                        <a:cs typeface="Verdana" pitchFamily="34" charset="0"/>
                      </a:endParaRPr>
                    </a:p>
                  </a:txBody>
                  <a:tcPr marL="91434" marR="91434" marT="45722" marB="45722"/>
                </a:tc>
                <a:tc>
                  <a:txBody>
                    <a:bodyPr/>
                    <a:lstStyle/>
                    <a:p>
                      <a:r>
                        <a:rPr lang="en-US" sz="2000" dirty="0"/>
                        <a:t>16 bit</a:t>
                      </a:r>
                      <a:endParaRPr lang="en-US" sz="2000" b="1" dirty="0">
                        <a:latin typeface="Verdana" pitchFamily="34" charset="0"/>
                        <a:ea typeface="Verdana" pitchFamily="34" charset="0"/>
                        <a:cs typeface="Verdana" pitchFamily="34" charset="0"/>
                      </a:endParaRPr>
                    </a:p>
                  </a:txBody>
                  <a:tcPr marL="91434" marR="91434" marT="45722" marB="45722"/>
                </a:tc>
                <a:tc>
                  <a:txBody>
                    <a:bodyPr/>
                    <a:lstStyle/>
                    <a:p>
                      <a:r>
                        <a:rPr lang="en-US" sz="2000" dirty="0"/>
                        <a:t>Flag register</a:t>
                      </a:r>
                      <a:endParaRPr lang="en-US" sz="20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xmlns="" val="10007"/>
                  </a:ext>
                </a:extLst>
              </a:tr>
            </a:tbl>
          </a:graphicData>
        </a:graphic>
      </p:graphicFrame>
      <p:pic>
        <p:nvPicPr>
          <p:cNvPr id="15" name="Picture 2" descr="C:\Users\AMMU\Desktop\Microprocessor\Register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64588" y="2047164"/>
            <a:ext cx="3290432" cy="35630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828800" y="259307"/>
            <a:ext cx="8447964" cy="769441"/>
          </a:xfrm>
          <a:prstGeom prst="rect">
            <a:avLst/>
          </a:prstGeom>
          <a:noFill/>
        </p:spPr>
        <p:txBody>
          <a:bodyPr wrap="square" rtlCol="0">
            <a:spAutoFit/>
          </a:bodyPr>
          <a:lstStyle/>
          <a:p>
            <a:pPr algn="ctr"/>
            <a:r>
              <a:rPr lang="en-US" sz="4400" b="1" dirty="0" smtClean="0">
                <a:latin typeface="+mj-lt"/>
              </a:rPr>
              <a:t>Different Register in 8086</a:t>
            </a:r>
            <a:endParaRPr lang="en-IN" sz="4400" b="1" dirty="0">
              <a:latin typeface="+mj-lt"/>
            </a:endParaRPr>
          </a:p>
        </p:txBody>
      </p:sp>
    </p:spTree>
    <p:extLst>
      <p:ext uri="{BB962C8B-B14F-4D97-AF65-F5344CB8AC3E}">
        <p14:creationId xmlns:p14="http://schemas.microsoft.com/office/powerpoint/2010/main" val="4236355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xmlns="" id="{2AADFCF7-376A-47B8-894E-6565D9A4BD8B}"/>
              </a:ext>
            </a:extLst>
          </p:cNvPr>
          <p:cNvSpPr>
            <a:spLocks noGrp="1"/>
          </p:cNvSpPr>
          <p:nvPr>
            <p:ph type="dt" sz="half" idx="10"/>
          </p:nvPr>
        </p:nvSpPr>
        <p:spPr/>
        <p:txBody>
          <a:bodyPr/>
          <a:lstStyle/>
          <a:p>
            <a:fld id="{B87A214D-8DEE-4603-829D-08C433C8F835}" type="datetime3">
              <a:rPr lang="en-US" smtClean="0"/>
              <a:t>16 March 2022</a:t>
            </a:fld>
            <a:endParaRPr lang="en-US"/>
          </a:p>
        </p:txBody>
      </p:sp>
      <p:pic>
        <p:nvPicPr>
          <p:cNvPr id="5" name="Content Placeholder 4" descr="Text, whiteboard&#10;&#10;Description automatically generated">
            <a:extLst>
              <a:ext uri="{FF2B5EF4-FFF2-40B4-BE49-F238E27FC236}">
                <a16:creationId xmlns:a16="http://schemas.microsoft.com/office/drawing/2014/main" xmlns="" id="{66F799C7-1B96-4D96-8892-6C96E628C719}"/>
              </a:ext>
            </a:extLst>
          </p:cNvPr>
          <p:cNvPicPr>
            <a:picLocks noGrp="1" noChangeAspect="1"/>
          </p:cNvPicPr>
          <p:nvPr>
            <p:ph idx="1"/>
          </p:nvPr>
        </p:nvPicPr>
        <p:blipFill>
          <a:blip r:embed="rId2"/>
          <a:stretch>
            <a:fillRect/>
          </a:stretch>
        </p:blipFill>
        <p:spPr>
          <a:xfrm>
            <a:off x="0" y="0"/>
            <a:ext cx="12191999" cy="6858000"/>
          </a:xfrm>
        </p:spPr>
      </p:pic>
    </p:spTree>
    <p:extLst>
      <p:ext uri="{BB962C8B-B14F-4D97-AF65-F5344CB8AC3E}">
        <p14:creationId xmlns:p14="http://schemas.microsoft.com/office/powerpoint/2010/main" val="1903696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xmlns="" id="{8ED08A1D-4632-47AB-8832-C17BA008697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24000" y="0"/>
            <a:ext cx="9144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E0042FE3-697D-4EEC-8674-204C3424C476}"/>
              </a:ext>
            </a:extLst>
          </p:cNvPr>
          <p:cNvSpPr>
            <a:spLocks noGrp="1"/>
          </p:cNvSpPr>
          <p:nvPr>
            <p:ph type="title"/>
          </p:nvPr>
        </p:nvSpPr>
        <p:spPr>
          <a:xfrm>
            <a:off x="2051890" y="1034248"/>
            <a:ext cx="3268125" cy="1494000"/>
          </a:xfrm>
        </p:spPr>
        <p:txBody>
          <a:bodyPr anchor="t">
            <a:normAutofit/>
          </a:bodyPr>
          <a:lstStyle/>
          <a:p>
            <a:r>
              <a:rPr lang="en-US" sz="3800" dirty="0">
                <a:latin typeface="Arial" panose="020B0604020202020204" pitchFamily="34" charset="0"/>
                <a:cs typeface="Arial" panose="020B0604020202020204" pitchFamily="34" charset="0"/>
              </a:rPr>
              <a:t>Contacts</a:t>
            </a:r>
            <a:endParaRPr lang="en-IN" sz="3800" dirty="0">
              <a:latin typeface="Arial" panose="020B0604020202020204" pitchFamily="34" charset="0"/>
              <a:cs typeface="Arial" panose="020B0604020202020204" pitchFamily="34" charset="0"/>
            </a:endParaRPr>
          </a:p>
        </p:txBody>
      </p:sp>
      <p:grpSp>
        <p:nvGrpSpPr>
          <p:cNvPr id="34" name="Group 33">
            <a:extLst>
              <a:ext uri="{FF2B5EF4-FFF2-40B4-BE49-F238E27FC236}">
                <a16:creationId xmlns:a16="http://schemas.microsoft.com/office/drawing/2014/main" xmlns="" id="{0075437B-93A1-4A73-812B-C5030CC2FFC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2188368" cy="6858000"/>
            <a:chOff x="-2032002" y="0"/>
            <a:chExt cx="2917827" cy="6858000"/>
          </a:xfrm>
        </p:grpSpPr>
        <p:sp>
          <p:nvSpPr>
            <p:cNvPr id="35" name="Freeform 6">
              <a:extLst>
                <a:ext uri="{FF2B5EF4-FFF2-40B4-BE49-F238E27FC236}">
                  <a16:creationId xmlns:a16="http://schemas.microsoft.com/office/drawing/2014/main" xmlns="" id="{BB8505BE-2298-4E13-A7FB-2D05006DF6B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prstDash val="solid"/>
              <a:round/>
              <a:headEnd/>
              <a:tailEnd/>
            </a:ln>
          </p:spPr>
        </p:sp>
        <p:sp>
          <p:nvSpPr>
            <p:cNvPr id="41" name="Freeform 6">
              <a:extLst>
                <a:ext uri="{FF2B5EF4-FFF2-40B4-BE49-F238E27FC236}">
                  <a16:creationId xmlns:a16="http://schemas.microsoft.com/office/drawing/2014/main" xmlns="" id="{6751C2C2-B295-4CDA-9112-A35D684DCB5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032002"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a:extLst>
              <a:ext uri="{FF2B5EF4-FFF2-40B4-BE49-F238E27FC236}">
                <a16:creationId xmlns:a16="http://schemas.microsoft.com/office/drawing/2014/main" xmlns="" id="{197B1B67-BE43-44C7-92FF-6EADB5CE1478}"/>
              </a:ext>
            </a:extLst>
          </p:cNvPr>
          <p:cNvSpPr>
            <a:spLocks noGrp="1"/>
          </p:cNvSpPr>
          <p:nvPr>
            <p:ph idx="1"/>
          </p:nvPr>
        </p:nvSpPr>
        <p:spPr>
          <a:xfrm>
            <a:off x="2183797" y="1997919"/>
            <a:ext cx="3272696" cy="3844800"/>
          </a:xfrm>
        </p:spPr>
        <p:txBody>
          <a:bodyPr>
            <a:normAutofit/>
          </a:bodyPr>
          <a:lstStyle/>
          <a:p>
            <a:pPr marL="0" indent="0">
              <a:buNone/>
            </a:pPr>
            <a:r>
              <a:rPr lang="en-US" sz="1700" dirty="0">
                <a:solidFill>
                  <a:schemeClr val="tx1">
                    <a:alpha val="60000"/>
                  </a:schemeClr>
                </a:solidFill>
                <a:latin typeface="Arial" panose="020B0604020202020204" pitchFamily="34" charset="0"/>
                <a:cs typeface="Arial" panose="020B0604020202020204" pitchFamily="34" charset="0"/>
              </a:rPr>
              <a:t>Email id-</a:t>
            </a:r>
          </a:p>
          <a:p>
            <a:pPr marL="0" indent="0">
              <a:buNone/>
            </a:pPr>
            <a:r>
              <a:rPr lang="en-US" sz="1700" dirty="0">
                <a:solidFill>
                  <a:schemeClr val="tx1">
                    <a:alpha val="60000"/>
                  </a:schemeClr>
                </a:solidFill>
                <a:latin typeface="Arial" panose="020B0604020202020204" pitchFamily="34" charset="0"/>
                <a:cs typeface="Arial" panose="020B0604020202020204" pitchFamily="34" charset="0"/>
                <a:hlinkClick r:id="rId2"/>
              </a:rPr>
              <a:t>subhasish.das@bppimt.ac.in</a:t>
            </a:r>
            <a:endParaRPr lang="en-US" sz="1700" dirty="0">
              <a:solidFill>
                <a:schemeClr val="tx1">
                  <a:alpha val="60000"/>
                </a:schemeClr>
              </a:solidFill>
              <a:latin typeface="Arial" panose="020B0604020202020204" pitchFamily="34" charset="0"/>
              <a:cs typeface="Arial" panose="020B0604020202020204" pitchFamily="34" charset="0"/>
            </a:endParaRPr>
          </a:p>
          <a:p>
            <a:pPr marL="0" indent="0">
              <a:buNone/>
            </a:pPr>
            <a:r>
              <a:rPr lang="en-US" sz="1700" dirty="0">
                <a:solidFill>
                  <a:schemeClr val="tx1">
                    <a:alpha val="60000"/>
                  </a:schemeClr>
                </a:solidFill>
                <a:latin typeface="Arial" panose="020B0604020202020204" pitchFamily="34" charset="0"/>
                <a:cs typeface="Arial" panose="020B0604020202020204" pitchFamily="34" charset="0"/>
                <a:hlinkClick r:id="rId3"/>
              </a:rPr>
              <a:t>subhasish.bppimt@gmail.com</a:t>
            </a:r>
            <a:endParaRPr lang="en-US" sz="1700" dirty="0">
              <a:solidFill>
                <a:schemeClr val="tx1">
                  <a:alpha val="60000"/>
                </a:schemeClr>
              </a:solidFill>
              <a:latin typeface="Arial" panose="020B0604020202020204" pitchFamily="34" charset="0"/>
              <a:cs typeface="Arial" panose="020B0604020202020204" pitchFamily="34" charset="0"/>
            </a:endParaRPr>
          </a:p>
          <a:p>
            <a:pPr marL="0" indent="0">
              <a:buNone/>
            </a:pPr>
            <a:r>
              <a:rPr lang="en-US" sz="1700" dirty="0">
                <a:solidFill>
                  <a:schemeClr val="tx1">
                    <a:alpha val="60000"/>
                  </a:schemeClr>
                </a:solidFill>
                <a:latin typeface="Arial" panose="020B0604020202020204" pitchFamily="34" charset="0"/>
                <a:cs typeface="Arial" panose="020B0604020202020204" pitchFamily="34" charset="0"/>
              </a:rPr>
              <a:t>Mobile No.-</a:t>
            </a:r>
          </a:p>
          <a:p>
            <a:pPr marL="0" indent="0">
              <a:buNone/>
            </a:pPr>
            <a:r>
              <a:rPr lang="en-US" sz="1700" dirty="0">
                <a:solidFill>
                  <a:schemeClr val="tx1">
                    <a:alpha val="60000"/>
                  </a:schemeClr>
                </a:solidFill>
                <a:latin typeface="Arial" panose="020B0604020202020204" pitchFamily="34" charset="0"/>
                <a:cs typeface="Arial" panose="020B0604020202020204" pitchFamily="34" charset="0"/>
              </a:rPr>
              <a:t>9038796596</a:t>
            </a:r>
            <a:endParaRPr lang="en-IN" sz="1700" dirty="0">
              <a:solidFill>
                <a:schemeClr val="tx1">
                  <a:alpha val="60000"/>
                </a:schemeClr>
              </a:solidFill>
              <a:latin typeface="Arial" panose="020B0604020202020204" pitchFamily="34" charset="0"/>
              <a:cs typeface="Arial" panose="020B0604020202020204" pitchFamily="34" charset="0"/>
            </a:endParaRPr>
          </a:p>
        </p:txBody>
      </p:sp>
      <p:pic>
        <p:nvPicPr>
          <p:cNvPr id="8" name="Graphic 7" descr="Receiver">
            <a:extLst>
              <a:ext uri="{FF2B5EF4-FFF2-40B4-BE49-F238E27FC236}">
                <a16:creationId xmlns:a16="http://schemas.microsoft.com/office/drawing/2014/main" xmlns="" id="{980C10FB-9BA4-4E0D-8BC9-7A5279120B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096000" y="1339288"/>
            <a:ext cx="4179423" cy="4179423"/>
          </a:xfrm>
          <a:prstGeom prst="rect">
            <a:avLst/>
          </a:prstGeom>
        </p:spPr>
      </p:pic>
      <p:sp>
        <p:nvSpPr>
          <p:cNvPr id="4" name="Date Placeholder 3">
            <a:extLst>
              <a:ext uri="{FF2B5EF4-FFF2-40B4-BE49-F238E27FC236}">
                <a16:creationId xmlns:a16="http://schemas.microsoft.com/office/drawing/2014/main" xmlns="" id="{E701BC8B-1E5A-42A3-AB08-28A17922FFC7}"/>
              </a:ext>
            </a:extLst>
          </p:cNvPr>
          <p:cNvSpPr>
            <a:spLocks noGrp="1"/>
          </p:cNvSpPr>
          <p:nvPr>
            <p:ph type="dt" sz="half" idx="10"/>
          </p:nvPr>
        </p:nvSpPr>
        <p:spPr>
          <a:xfrm>
            <a:off x="9894258" y="6348384"/>
            <a:ext cx="1547484" cy="348462"/>
          </a:xfrm>
        </p:spPr>
        <p:txBody>
          <a:bodyPr>
            <a:normAutofit/>
          </a:bodyPr>
          <a:lstStyle/>
          <a:p>
            <a:pPr>
              <a:spcAft>
                <a:spcPts val="600"/>
              </a:spcAft>
            </a:pPr>
            <a:fld id="{77206C1B-AED8-45BF-9DA9-EC545E4BFEC2}" type="datetime3">
              <a:rPr lang="en-US">
                <a:solidFill>
                  <a:schemeClr val="tx1">
                    <a:alpha val="60000"/>
                  </a:schemeClr>
                </a:solidFill>
              </a:rPr>
              <a:pPr>
                <a:spcAft>
                  <a:spcPts val="600"/>
                </a:spcAft>
              </a:pPr>
              <a:t>16 March 2022</a:t>
            </a:fld>
            <a:endParaRPr lang="en-US" dirty="0">
              <a:solidFill>
                <a:schemeClr val="tx1">
                  <a:alpha val="60000"/>
                </a:schemeClr>
              </a:solidFill>
            </a:endParaRPr>
          </a:p>
        </p:txBody>
      </p:sp>
    </p:spTree>
    <p:extLst>
      <p:ext uri="{BB962C8B-B14F-4D97-AF65-F5344CB8AC3E}">
        <p14:creationId xmlns:p14="http://schemas.microsoft.com/office/powerpoint/2010/main" val="2442057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US" dirty="0"/>
              <a:t>Architecture</a:t>
            </a:r>
            <a:endParaRPr lang="en-US" dirty="0">
              <a:solidFill>
                <a:srgbClr val="002060"/>
              </a:solidFill>
            </a:endParaRPr>
          </a:p>
        </p:txBody>
      </p:sp>
      <p:sp>
        <p:nvSpPr>
          <p:cNvPr id="48" name="Slide Number Placeholder 47"/>
          <p:cNvSpPr>
            <a:spLocks noGrp="1"/>
          </p:cNvSpPr>
          <p:nvPr>
            <p:ph type="sldNum" sz="quarter" idx="12"/>
          </p:nvPr>
        </p:nvSpPr>
        <p:spPr/>
        <p:txBody>
          <a:bodyPr/>
          <a:lstStyle/>
          <a:p>
            <a:fld id="{85E6815B-E59C-4D87-B1F6-ECBDD22AF1DC}" type="slidenum">
              <a:rPr lang="en-US" smtClean="0"/>
              <a:pPr/>
              <a:t>3</a:t>
            </a:fld>
            <a:endParaRPr lang="en-US" dirty="0"/>
          </a:p>
        </p:txBody>
      </p:sp>
      <p:grpSp>
        <p:nvGrpSpPr>
          <p:cNvPr id="5" name="Group 4">
            <a:extLst>
              <a:ext uri="{FF2B5EF4-FFF2-40B4-BE49-F238E27FC236}">
                <a16:creationId xmlns:a16="http://schemas.microsoft.com/office/drawing/2014/main" xmlns="" id="{72871D65-BCF5-4AE5-A588-16E8FB52D256}"/>
              </a:ext>
            </a:extLst>
          </p:cNvPr>
          <p:cNvGrpSpPr/>
          <p:nvPr/>
        </p:nvGrpSpPr>
        <p:grpSpPr>
          <a:xfrm>
            <a:off x="894793" y="1435123"/>
            <a:ext cx="10869577" cy="5129450"/>
            <a:chOff x="1549896" y="685800"/>
            <a:chExt cx="9041904" cy="4296464"/>
          </a:xfrm>
        </p:grpSpPr>
        <p:sp>
          <p:nvSpPr>
            <p:cNvPr id="6" name="Line Callout 2 5"/>
            <p:cNvSpPr/>
            <p:nvPr/>
          </p:nvSpPr>
          <p:spPr>
            <a:xfrm>
              <a:off x="7534701" y="824460"/>
              <a:ext cx="3048000" cy="685800"/>
            </a:xfrm>
            <a:prstGeom prst="borderCallout2">
              <a:avLst>
                <a:gd name="adj1" fmla="val 18750"/>
                <a:gd name="adj2" fmla="val -192"/>
                <a:gd name="adj3" fmla="val 18750"/>
                <a:gd name="adj4" fmla="val -16667"/>
                <a:gd name="adj5" fmla="val 90610"/>
                <a:gd name="adj6" fmla="val -60548"/>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Verdana" pitchFamily="34" charset="0"/>
                  <a:ea typeface="Verdana" pitchFamily="34" charset="0"/>
                  <a:cs typeface="Verdana" pitchFamily="34" charset="0"/>
                </a:rPr>
                <a:t>Dedicated Adder to generate 20 bit address</a:t>
              </a:r>
            </a:p>
          </p:txBody>
        </p:sp>
        <p:sp>
          <p:nvSpPr>
            <p:cNvPr id="13" name="Line Callout 2 12"/>
            <p:cNvSpPr/>
            <p:nvPr/>
          </p:nvSpPr>
          <p:spPr>
            <a:xfrm>
              <a:off x="7543800" y="1676400"/>
              <a:ext cx="3048000" cy="1676400"/>
            </a:xfrm>
            <a:prstGeom prst="borderCallout2">
              <a:avLst>
                <a:gd name="adj1" fmla="val 18750"/>
                <a:gd name="adj2" fmla="val -192"/>
                <a:gd name="adj3" fmla="val 18750"/>
                <a:gd name="adj4" fmla="val -16667"/>
                <a:gd name="adj5" fmla="val 54144"/>
                <a:gd name="adj6" fmla="val -58757"/>
              </a:avLst>
            </a:prstGeom>
            <a:solidFill>
              <a:srgbClr val="FF99FF"/>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Verdana" pitchFamily="34" charset="0"/>
                  <a:ea typeface="Verdana" pitchFamily="34" charset="0"/>
                  <a:cs typeface="Verdana" pitchFamily="34" charset="0"/>
                </a:rPr>
                <a:t>Four 16-bit segment registers</a:t>
              </a:r>
            </a:p>
            <a:p>
              <a:pPr algn="ctr"/>
              <a:endParaRPr lang="en-US" sz="1400" b="1" dirty="0">
                <a:solidFill>
                  <a:schemeClr val="tx1"/>
                </a:solidFill>
                <a:latin typeface="Verdana" pitchFamily="34" charset="0"/>
                <a:ea typeface="Verdana" pitchFamily="34" charset="0"/>
                <a:cs typeface="Verdana" pitchFamily="34" charset="0"/>
              </a:endParaRPr>
            </a:p>
            <a:p>
              <a:pPr algn="ctr"/>
              <a:r>
                <a:rPr lang="en-US" sz="1400" b="1" dirty="0">
                  <a:solidFill>
                    <a:schemeClr val="tx1"/>
                  </a:solidFill>
                  <a:latin typeface="Verdana" pitchFamily="34" charset="0"/>
                  <a:ea typeface="Verdana" pitchFamily="34" charset="0"/>
                  <a:cs typeface="Verdana" pitchFamily="34" charset="0"/>
                </a:rPr>
                <a:t>Code Segment (CS)</a:t>
              </a:r>
            </a:p>
            <a:p>
              <a:pPr algn="ctr"/>
              <a:r>
                <a:rPr lang="en-US" sz="1400" b="1" dirty="0">
                  <a:solidFill>
                    <a:schemeClr val="tx1"/>
                  </a:solidFill>
                  <a:latin typeface="Verdana" pitchFamily="34" charset="0"/>
                  <a:ea typeface="Verdana" pitchFamily="34" charset="0"/>
                  <a:cs typeface="Verdana" pitchFamily="34" charset="0"/>
                </a:rPr>
                <a:t>Data Segment (DS)</a:t>
              </a:r>
            </a:p>
            <a:p>
              <a:pPr algn="ctr"/>
              <a:r>
                <a:rPr lang="en-US" sz="1400" b="1" dirty="0">
                  <a:solidFill>
                    <a:schemeClr val="tx1"/>
                  </a:solidFill>
                  <a:latin typeface="Verdana" pitchFamily="34" charset="0"/>
                  <a:ea typeface="Verdana" pitchFamily="34" charset="0"/>
                  <a:cs typeface="Verdana" pitchFamily="34" charset="0"/>
                </a:rPr>
                <a:t>Stack Segment (SS)</a:t>
              </a:r>
            </a:p>
            <a:p>
              <a:pPr algn="ctr"/>
              <a:r>
                <a:rPr lang="en-US" sz="1400" b="1" dirty="0">
                  <a:solidFill>
                    <a:schemeClr val="tx1"/>
                  </a:solidFill>
                  <a:latin typeface="Verdana" pitchFamily="34" charset="0"/>
                  <a:ea typeface="Verdana" pitchFamily="34" charset="0"/>
                  <a:cs typeface="Verdana" pitchFamily="34" charset="0"/>
                </a:rPr>
                <a:t>Extra Segment (ES)</a:t>
              </a:r>
            </a:p>
          </p:txBody>
        </p:sp>
        <p:pic>
          <p:nvPicPr>
            <p:cNvPr id="2050" name="Picture 2" descr="C:\Users\AMMU\Desktop\Microprocessor\Internal Archite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896" y="685800"/>
              <a:ext cx="5765305" cy="429646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85227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4</a:t>
            </a:fld>
            <a:endParaRPr lang="en-US" dirty="0"/>
          </a:p>
        </p:txBody>
      </p:sp>
      <p:sp>
        <p:nvSpPr>
          <p:cNvPr id="18" name="TextBox 17"/>
          <p:cNvSpPr txBox="1"/>
          <p:nvPr/>
        </p:nvSpPr>
        <p:spPr>
          <a:xfrm>
            <a:off x="1630719" y="381072"/>
            <a:ext cx="8351481" cy="461665"/>
          </a:xfrm>
          <a:prstGeom prst="rect">
            <a:avLst/>
          </a:prstGeom>
          <a:noFill/>
        </p:spPr>
        <p:txBody>
          <a:bodyPr wrap="square" rtlCol="0">
            <a:spAutoFit/>
          </a:bodyPr>
          <a:lstStyle/>
          <a:p>
            <a:pPr algn="ctr"/>
            <a:r>
              <a:rPr lang="en-US" sz="2400" b="1" dirty="0">
                <a:latin typeface="Verdana" pitchFamily="34" charset="0"/>
                <a:ea typeface="Verdana" pitchFamily="34" charset="0"/>
                <a:cs typeface="Verdana" pitchFamily="34" charset="0"/>
              </a:rPr>
              <a:t>Bus Interface Unit (BIU)</a:t>
            </a:r>
          </a:p>
        </p:txBody>
      </p:sp>
      <p:sp>
        <p:nvSpPr>
          <p:cNvPr id="4" name="TextBox 3"/>
          <p:cNvSpPr txBox="1"/>
          <p:nvPr/>
        </p:nvSpPr>
        <p:spPr>
          <a:xfrm>
            <a:off x="1812220" y="1655256"/>
            <a:ext cx="1410963" cy="646331"/>
          </a:xfrm>
          <a:prstGeom prst="rect">
            <a:avLst/>
          </a:prstGeom>
          <a:noFill/>
        </p:spPr>
        <p:txBody>
          <a:bodyPr wrap="none" rtlCol="0">
            <a:spAutoFit/>
          </a:bodyPr>
          <a:lstStyle/>
          <a:p>
            <a:pPr algn="r"/>
            <a:r>
              <a:rPr lang="en-US" b="1" dirty="0">
                <a:latin typeface="Verdana" pitchFamily="34" charset="0"/>
                <a:ea typeface="Verdana" pitchFamily="34" charset="0"/>
                <a:cs typeface="Verdana" pitchFamily="34" charset="0"/>
              </a:rPr>
              <a:t>Segment </a:t>
            </a:r>
          </a:p>
          <a:p>
            <a:pPr algn="r"/>
            <a:r>
              <a:rPr lang="en-US" b="1" dirty="0">
                <a:latin typeface="Verdana" pitchFamily="34" charset="0"/>
                <a:ea typeface="Verdana" pitchFamily="34" charset="0"/>
                <a:cs typeface="Verdana" pitchFamily="34" charset="0"/>
              </a:rPr>
              <a:t>Registers</a:t>
            </a:r>
          </a:p>
        </p:txBody>
      </p:sp>
      <p:cxnSp>
        <p:nvCxnSpPr>
          <p:cNvPr id="7" name="Straight Connector 6"/>
          <p:cNvCxnSpPr/>
          <p:nvPr/>
        </p:nvCxnSpPr>
        <p:spPr>
          <a:xfrm>
            <a:off x="3633303" y="1690688"/>
            <a:ext cx="0" cy="297309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xmlns="" id="{7490FE59-2C27-414B-B5BF-7C0505BA3545}"/>
              </a:ext>
            </a:extLst>
          </p:cNvPr>
          <p:cNvGrpSpPr/>
          <p:nvPr/>
        </p:nvGrpSpPr>
        <p:grpSpPr>
          <a:xfrm>
            <a:off x="1165782" y="1064525"/>
            <a:ext cx="9588654" cy="5667783"/>
            <a:chOff x="1524000" y="1141702"/>
            <a:chExt cx="9067800" cy="5041620"/>
          </a:xfrm>
        </p:grpSpPr>
        <p:pic>
          <p:nvPicPr>
            <p:cNvPr id="2051" name="Picture 3" descr="C:\Users\AMMU\Desktop\Microprocessor\Segmen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141702"/>
              <a:ext cx="5087208" cy="29730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524000" y="4800600"/>
              <a:ext cx="2561796" cy="738664"/>
            </a:xfrm>
            <a:prstGeom prst="rect">
              <a:avLst/>
            </a:prstGeom>
            <a:noFill/>
          </p:spPr>
          <p:txBody>
            <a:bodyPr wrap="square" rtlCol="0">
              <a:spAutoFit/>
            </a:bodyPr>
            <a:lstStyle/>
            <a:p>
              <a:pPr marL="285750" indent="-285750" algn="just">
                <a:buBlip>
                  <a:blip r:embed="rId4"/>
                </a:buBlip>
              </a:pPr>
              <a:r>
                <a:rPr lang="en-US" sz="1400" b="1" dirty="0"/>
                <a:t>8086’s 1-megabyte memory is divided into segments of up to 64K bytes each.</a:t>
              </a:r>
            </a:p>
          </p:txBody>
        </p:sp>
        <p:sp>
          <p:nvSpPr>
            <p:cNvPr id="16" name="TextBox 15"/>
            <p:cNvSpPr txBox="1"/>
            <p:nvPr/>
          </p:nvSpPr>
          <p:spPr>
            <a:xfrm>
              <a:off x="7620000" y="4798327"/>
              <a:ext cx="2971800" cy="1384995"/>
            </a:xfrm>
            <a:prstGeom prst="rect">
              <a:avLst/>
            </a:prstGeom>
            <a:noFill/>
          </p:spPr>
          <p:txBody>
            <a:bodyPr wrap="square" rtlCol="0">
              <a:spAutoFit/>
            </a:bodyPr>
            <a:lstStyle/>
            <a:p>
              <a:pPr marL="285750" indent="-285750" algn="just">
                <a:buBlip>
                  <a:blip r:embed="rId4"/>
                </a:buBlip>
              </a:pPr>
              <a:r>
                <a:rPr lang="en-US" sz="1400" b="1" dirty="0"/>
                <a:t>Programs obtain access to code and data in the segments by changing the segment register content to point to the desired segments.</a:t>
              </a:r>
            </a:p>
            <a:p>
              <a:pPr algn="just"/>
              <a:endParaRPr lang="en-US" sz="1400" b="1" dirty="0"/>
            </a:p>
          </p:txBody>
        </p:sp>
        <p:sp>
          <p:nvSpPr>
            <p:cNvPr id="17" name="TextBox 16"/>
            <p:cNvSpPr txBox="1"/>
            <p:nvPr/>
          </p:nvSpPr>
          <p:spPr>
            <a:xfrm>
              <a:off x="4253552" y="4800601"/>
              <a:ext cx="3166852" cy="954107"/>
            </a:xfrm>
            <a:prstGeom prst="rect">
              <a:avLst/>
            </a:prstGeom>
            <a:noFill/>
          </p:spPr>
          <p:txBody>
            <a:bodyPr wrap="square" rtlCol="0">
              <a:spAutoFit/>
            </a:bodyPr>
            <a:lstStyle/>
            <a:p>
              <a:pPr marL="285750" indent="-285750" algn="just">
                <a:buBlip>
                  <a:blip r:embed="rId4"/>
                </a:buBlip>
              </a:pPr>
              <a:r>
                <a:rPr lang="en-US" sz="1400" b="1" dirty="0"/>
                <a:t>The 8086 can directly address four segments (256 K bytes within the 1 M byte of memory) at a particular time.</a:t>
              </a:r>
            </a:p>
          </p:txBody>
        </p:sp>
        <p:pic>
          <p:nvPicPr>
            <p:cNvPr id="12" name="Picture 2" descr="C:\Users\AMMU\Desktop\Microprocessor\Internal Architecture.png"/>
            <p:cNvPicPr>
              <a:picLocks noChangeAspect="1" noChangeArrowheads="1"/>
            </p:cNvPicPr>
            <p:nvPr/>
          </p:nvPicPr>
          <p:blipFill rotWithShape="1">
            <a:blip r:embed="rId5">
              <a:extLst>
                <a:ext uri="{28A0092B-C50C-407E-A947-70E740481C1C}">
                  <a14:useLocalDpi xmlns:a14="http://schemas.microsoft.com/office/drawing/2010/main" val="0"/>
                </a:ext>
              </a:extLst>
            </a:blip>
            <a:srcRect l="54250" t="29759" r="25865" b="35121"/>
            <a:stretch/>
          </p:blipFill>
          <p:spPr bwMode="auto">
            <a:xfrm>
              <a:off x="1937898" y="2048583"/>
              <a:ext cx="1591559" cy="209485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0045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p>
            <a:fld id="{85E6815B-E59C-4D87-B1F6-ECBDD22AF1DC}" type="slidenum">
              <a:rPr lang="en-US" smtClean="0"/>
              <a:pPr/>
              <a:t>5</a:t>
            </a:fld>
            <a:endParaRPr lang="en-US" dirty="0"/>
          </a:p>
        </p:txBody>
      </p:sp>
      <p:sp>
        <p:nvSpPr>
          <p:cNvPr id="18" name="TextBox 17"/>
          <p:cNvSpPr txBox="1"/>
          <p:nvPr/>
        </p:nvSpPr>
        <p:spPr>
          <a:xfrm>
            <a:off x="1726253" y="26904"/>
            <a:ext cx="8351481" cy="769441"/>
          </a:xfrm>
          <a:prstGeom prst="rect">
            <a:avLst/>
          </a:prstGeom>
          <a:noFill/>
        </p:spPr>
        <p:txBody>
          <a:bodyPr wrap="square" rtlCol="0">
            <a:spAutoFit/>
          </a:bodyPr>
          <a:lstStyle/>
          <a:p>
            <a:pPr algn="ctr"/>
            <a:r>
              <a:rPr lang="en-US" sz="4400" b="1" dirty="0">
                <a:latin typeface="+mj-lt"/>
                <a:ea typeface="Verdana" pitchFamily="34" charset="0"/>
                <a:cs typeface="Verdana" pitchFamily="34" charset="0"/>
              </a:rPr>
              <a:t>8086 block diagram</a:t>
            </a:r>
          </a:p>
        </p:txBody>
      </p:sp>
      <p:pic>
        <p:nvPicPr>
          <p:cNvPr id="6" name="Picture 5">
            <a:extLst>
              <a:ext uri="{FF2B5EF4-FFF2-40B4-BE49-F238E27FC236}">
                <a16:creationId xmlns:a16="http://schemas.microsoft.com/office/drawing/2014/main" xmlns="" id="{381BFF9C-1C84-4845-BDC6-26623B7225AE}"/>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92" t="-7021" r="-392" b="10280"/>
          <a:stretch/>
        </p:blipFill>
        <p:spPr>
          <a:xfrm>
            <a:off x="661181" y="527460"/>
            <a:ext cx="10898472" cy="5828890"/>
          </a:xfrm>
          <a:prstGeom prst="rect">
            <a:avLst/>
          </a:prstGeom>
        </p:spPr>
      </p:pic>
    </p:spTree>
    <p:extLst>
      <p:ext uri="{BB962C8B-B14F-4D97-AF65-F5344CB8AC3E}">
        <p14:creationId xmlns:p14="http://schemas.microsoft.com/office/powerpoint/2010/main" val="213858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8295" y="1246736"/>
            <a:ext cx="7016087" cy="4416594"/>
          </a:xfrm>
          <a:prstGeom prst="rect">
            <a:avLst/>
          </a:prstGeom>
          <a:noFill/>
        </p:spPr>
        <p:txBody>
          <a:bodyPr wrap="square" rtlCol="0">
            <a:spAutoFit/>
          </a:bodyPr>
          <a:lstStyle/>
          <a:p>
            <a:pPr marL="171450" indent="-171450">
              <a:buFont typeface="Wingdings" panose="05000000000000000000" pitchFamily="2" charset="2"/>
              <a:buChar char="v"/>
            </a:pPr>
            <a:endParaRPr lang="en-US" sz="1050" b="1" dirty="0">
              <a:solidFill>
                <a:srgbClr val="0070C0"/>
              </a:solidFill>
              <a:ea typeface="Verdana" pitchFamily="34" charset="0"/>
              <a:cs typeface="Verdana" pitchFamily="34" charset="0"/>
            </a:endParaRPr>
          </a:p>
          <a:p>
            <a:pPr marL="171450" indent="-171450">
              <a:buFont typeface="Wingdings" panose="05000000000000000000" pitchFamily="2" charset="2"/>
              <a:buChar char="v"/>
            </a:pPr>
            <a:endParaRPr lang="en-US" sz="1050" b="1" dirty="0"/>
          </a:p>
          <a:p>
            <a:pPr marL="342900" indent="-342900">
              <a:buFont typeface="Wingdings" panose="05000000000000000000" pitchFamily="2" charset="2"/>
              <a:buChar char="v"/>
            </a:pPr>
            <a:r>
              <a:rPr lang="en-US" sz="2000" b="1" dirty="0"/>
              <a:t>16-bit</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CS contains the base or start of the current code segment; IP contains the distance or offset from this address to the next instruction byte to be fetched.</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BIU computes the 20-bit physical address by logically shifting the contents of CS 4-bits to the left and then adding the 16-bit contents of IP. </a:t>
            </a:r>
          </a:p>
          <a:p>
            <a:pPr marL="342900" indent="-342900">
              <a:buFont typeface="Wingdings" panose="05000000000000000000" pitchFamily="2" charset="2"/>
              <a:buChar char="v"/>
            </a:pPr>
            <a:endParaRPr lang="en-US" sz="2000" b="1" dirty="0"/>
          </a:p>
          <a:p>
            <a:pPr marL="342900" indent="-342900">
              <a:buFont typeface="Wingdings" panose="05000000000000000000" pitchFamily="2" charset="2"/>
              <a:buChar char="v"/>
            </a:pPr>
            <a:r>
              <a:rPr lang="en-US" sz="2000" b="1" dirty="0"/>
              <a:t>That is, all instructions of a program are relative to the contents of the CS register multiplied by 16 and then offset is added provided by the IP.</a:t>
            </a:r>
          </a:p>
        </p:txBody>
      </p:sp>
      <p:sp>
        <p:nvSpPr>
          <p:cNvPr id="4" name="Rectangle 3"/>
          <p:cNvSpPr/>
          <p:nvPr/>
        </p:nvSpPr>
        <p:spPr>
          <a:xfrm>
            <a:off x="2388358" y="200883"/>
            <a:ext cx="7470053" cy="769441"/>
          </a:xfrm>
          <a:prstGeom prst="rect">
            <a:avLst/>
          </a:prstGeom>
        </p:spPr>
        <p:txBody>
          <a:bodyPr wrap="square">
            <a:spAutoFit/>
          </a:bodyPr>
          <a:lstStyle/>
          <a:p>
            <a:pPr algn="ctr"/>
            <a:r>
              <a:rPr lang="en-US" sz="4400" b="1" dirty="0" smtClean="0">
                <a:solidFill>
                  <a:srgbClr val="0070C0"/>
                </a:solidFill>
                <a:latin typeface="+mj-lt"/>
                <a:ea typeface="Verdana" pitchFamily="34" charset="0"/>
                <a:cs typeface="Verdana" pitchFamily="34" charset="0"/>
              </a:rPr>
              <a:t>Code Segment Register</a:t>
            </a:r>
            <a:endParaRPr lang="en-US" sz="4400" b="1" dirty="0">
              <a:solidFill>
                <a:srgbClr val="0070C0"/>
              </a:solidFill>
              <a:latin typeface="+mj-lt"/>
              <a:ea typeface="Verdana" pitchFamily="34" charset="0"/>
              <a:cs typeface="Verdana" pitchFamily="34" charset="0"/>
            </a:endParaRPr>
          </a:p>
        </p:txBody>
      </p:sp>
      <p:pic>
        <p:nvPicPr>
          <p:cNvPr id="5" name="Picture 2" descr="C:\Users\AMMU\Desktop\Microprocessor\Regist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1361" y="1682175"/>
            <a:ext cx="3896219" cy="383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786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8295" y="1246736"/>
            <a:ext cx="7016087" cy="2877711"/>
          </a:xfrm>
          <a:prstGeom prst="rect">
            <a:avLst/>
          </a:prstGeom>
          <a:noFill/>
        </p:spPr>
        <p:txBody>
          <a:bodyPr wrap="square" rtlCol="0">
            <a:spAutoFit/>
          </a:bodyPr>
          <a:lstStyle/>
          <a:p>
            <a:pPr marL="171450" indent="-171450">
              <a:buFont typeface="Wingdings" panose="05000000000000000000" pitchFamily="2" charset="2"/>
              <a:buChar char="v"/>
            </a:pPr>
            <a:endParaRPr lang="en-US" sz="1050" b="1" dirty="0">
              <a:solidFill>
                <a:srgbClr val="0070C0"/>
              </a:solidFill>
              <a:ea typeface="Verdana" pitchFamily="34" charset="0"/>
              <a:cs typeface="Verdana" pitchFamily="34" charset="0"/>
            </a:endParaRPr>
          </a:p>
          <a:p>
            <a:pPr marL="171450" indent="-171450">
              <a:buFont typeface="Wingdings" panose="05000000000000000000" pitchFamily="2" charset="2"/>
              <a:buChar char="v"/>
            </a:pPr>
            <a:endParaRPr lang="en-US" sz="1050" b="1" dirty="0"/>
          </a:p>
          <a:p>
            <a:pPr marL="342900" indent="-342900">
              <a:buFont typeface="Wingdings" panose="05000000000000000000" pitchFamily="2" charset="2"/>
              <a:buChar char="v"/>
            </a:pPr>
            <a:r>
              <a:rPr lang="en-IN" sz="2000" b="1" dirty="0" smtClean="0"/>
              <a:t>16-bit</a:t>
            </a:r>
          </a:p>
          <a:p>
            <a:pPr marL="342900" indent="-342900">
              <a:buFont typeface="Wingdings" panose="05000000000000000000" pitchFamily="2" charset="2"/>
              <a:buChar char="v"/>
            </a:pPr>
            <a:endParaRPr lang="en-IN" sz="2000" b="1" dirty="0" smtClean="0"/>
          </a:p>
          <a:p>
            <a:pPr marL="342900" indent="-342900">
              <a:buFont typeface="Wingdings" panose="05000000000000000000" pitchFamily="2" charset="2"/>
              <a:buChar char="v"/>
            </a:pPr>
            <a:r>
              <a:rPr lang="en-IN" sz="2000" b="1" dirty="0" smtClean="0"/>
              <a:t>Points to the current data segment; operands for most instructions are fetched from this segment.</a:t>
            </a:r>
          </a:p>
          <a:p>
            <a:pPr marL="342900" indent="-342900">
              <a:buFont typeface="Wingdings" panose="05000000000000000000" pitchFamily="2" charset="2"/>
              <a:buChar char="v"/>
            </a:pPr>
            <a:endParaRPr lang="en-IN" sz="2000" b="1" dirty="0" smtClean="0"/>
          </a:p>
          <a:p>
            <a:pPr marL="342900" indent="-342900">
              <a:buFont typeface="Wingdings" panose="05000000000000000000" pitchFamily="2" charset="2"/>
              <a:buChar char="v"/>
            </a:pPr>
            <a:r>
              <a:rPr lang="en-IN" sz="2000" b="1" dirty="0" smtClean="0"/>
              <a:t>The 16-bit contents of the Source Index (SI) or Destination Index (DI) or a 16-bit displacement are used as offset for computing the 20-bit physical address.</a:t>
            </a:r>
            <a:endParaRPr lang="en-IN" sz="2000" b="1" dirty="0"/>
          </a:p>
        </p:txBody>
      </p:sp>
      <p:sp>
        <p:nvSpPr>
          <p:cNvPr id="4" name="Rectangle 3"/>
          <p:cNvSpPr/>
          <p:nvPr/>
        </p:nvSpPr>
        <p:spPr>
          <a:xfrm>
            <a:off x="2388358" y="200883"/>
            <a:ext cx="7470053" cy="769441"/>
          </a:xfrm>
          <a:prstGeom prst="rect">
            <a:avLst/>
          </a:prstGeom>
        </p:spPr>
        <p:txBody>
          <a:bodyPr wrap="square">
            <a:spAutoFit/>
          </a:bodyPr>
          <a:lstStyle/>
          <a:p>
            <a:pPr algn="ctr"/>
            <a:r>
              <a:rPr lang="en-US" sz="4400" b="1" dirty="0" smtClean="0">
                <a:solidFill>
                  <a:srgbClr val="0070C0"/>
                </a:solidFill>
                <a:latin typeface="+mj-lt"/>
                <a:ea typeface="Verdana" pitchFamily="34" charset="0"/>
                <a:cs typeface="Verdana" pitchFamily="34" charset="0"/>
              </a:rPr>
              <a:t>Data Segment Register</a:t>
            </a:r>
          </a:p>
        </p:txBody>
      </p:sp>
      <p:pic>
        <p:nvPicPr>
          <p:cNvPr id="5" name="Picture 2" descr="C:\Users\AMMU\Desktop\Microprocessor\Regist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1361" y="1682175"/>
            <a:ext cx="3896219" cy="383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716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8295" y="1246736"/>
            <a:ext cx="7016087" cy="3801041"/>
          </a:xfrm>
          <a:prstGeom prst="rect">
            <a:avLst/>
          </a:prstGeom>
          <a:noFill/>
        </p:spPr>
        <p:txBody>
          <a:bodyPr wrap="square" rtlCol="0">
            <a:spAutoFit/>
          </a:bodyPr>
          <a:lstStyle/>
          <a:p>
            <a:pPr marL="171450" indent="-171450">
              <a:buFont typeface="Wingdings" panose="05000000000000000000" pitchFamily="2" charset="2"/>
              <a:buChar char="v"/>
            </a:pPr>
            <a:endParaRPr lang="en-US" sz="1050" b="1" dirty="0">
              <a:solidFill>
                <a:srgbClr val="0070C0"/>
              </a:solidFill>
              <a:ea typeface="Verdana" pitchFamily="34" charset="0"/>
              <a:cs typeface="Verdana" pitchFamily="34" charset="0"/>
            </a:endParaRPr>
          </a:p>
          <a:p>
            <a:pPr marL="171450" indent="-171450">
              <a:buFont typeface="Wingdings" panose="05000000000000000000" pitchFamily="2" charset="2"/>
              <a:buChar char="v"/>
            </a:pPr>
            <a:endParaRPr lang="en-US" sz="1050" b="1" dirty="0"/>
          </a:p>
          <a:p>
            <a:pPr marL="342900" indent="-342900">
              <a:buFont typeface="Wingdings" panose="05000000000000000000" pitchFamily="2" charset="2"/>
              <a:buChar char="v"/>
            </a:pPr>
            <a:r>
              <a:rPr lang="en-IN" sz="2000" b="1" dirty="0" smtClean="0"/>
              <a:t>16-bit</a:t>
            </a:r>
          </a:p>
          <a:p>
            <a:pPr marL="342900" indent="-342900">
              <a:buFont typeface="Wingdings" panose="05000000000000000000" pitchFamily="2" charset="2"/>
              <a:buChar char="v"/>
            </a:pPr>
            <a:endParaRPr lang="en-IN" sz="2000" b="1" dirty="0" smtClean="0"/>
          </a:p>
          <a:p>
            <a:pPr marL="342900" indent="-342900">
              <a:buFont typeface="Wingdings" panose="05000000000000000000" pitchFamily="2" charset="2"/>
              <a:buChar char="v"/>
            </a:pPr>
            <a:r>
              <a:rPr lang="en-IN" sz="2000" b="1" dirty="0" smtClean="0"/>
              <a:t>Points to the current stack.</a:t>
            </a:r>
          </a:p>
          <a:p>
            <a:pPr marL="342900" indent="-342900">
              <a:buFont typeface="Wingdings" panose="05000000000000000000" pitchFamily="2" charset="2"/>
              <a:buChar char="v"/>
            </a:pPr>
            <a:endParaRPr lang="en-IN" sz="2000" b="1" dirty="0" smtClean="0"/>
          </a:p>
          <a:p>
            <a:pPr marL="342900" indent="-342900">
              <a:buFont typeface="Wingdings" panose="05000000000000000000" pitchFamily="2" charset="2"/>
              <a:buChar char="v"/>
            </a:pPr>
            <a:r>
              <a:rPr lang="en-IN" sz="2000" b="1" dirty="0" smtClean="0"/>
              <a:t>The 20-bit physical stack address is calculated from the Stack Segment (SS) and the Stack Pointer (SP) for stack instructions such as PUSH and POP.</a:t>
            </a:r>
          </a:p>
          <a:p>
            <a:pPr marL="342900" indent="-342900">
              <a:buFont typeface="Wingdings" panose="05000000000000000000" pitchFamily="2" charset="2"/>
              <a:buChar char="v"/>
            </a:pPr>
            <a:endParaRPr lang="en-IN" sz="2000" b="1" dirty="0" smtClean="0"/>
          </a:p>
          <a:p>
            <a:pPr marL="342900" indent="-342900">
              <a:buFont typeface="Wingdings" panose="05000000000000000000" pitchFamily="2" charset="2"/>
              <a:buChar char="v"/>
            </a:pPr>
            <a:r>
              <a:rPr lang="en-IN" sz="2000" b="1" dirty="0" smtClean="0"/>
              <a:t>In based addressing mode, the 20-bit physical stack address is calculated from the Stack segment (SS) and the Base Pointer (BP). </a:t>
            </a:r>
          </a:p>
        </p:txBody>
      </p:sp>
      <p:sp>
        <p:nvSpPr>
          <p:cNvPr id="4" name="Rectangle 3"/>
          <p:cNvSpPr/>
          <p:nvPr/>
        </p:nvSpPr>
        <p:spPr>
          <a:xfrm>
            <a:off x="2388358" y="200883"/>
            <a:ext cx="7470053" cy="769441"/>
          </a:xfrm>
          <a:prstGeom prst="rect">
            <a:avLst/>
          </a:prstGeom>
        </p:spPr>
        <p:txBody>
          <a:bodyPr wrap="square">
            <a:spAutoFit/>
          </a:bodyPr>
          <a:lstStyle/>
          <a:p>
            <a:pPr algn="ctr"/>
            <a:r>
              <a:rPr lang="en-US" sz="4400" b="1" dirty="0" smtClean="0">
                <a:solidFill>
                  <a:srgbClr val="0070C0"/>
                </a:solidFill>
                <a:latin typeface="+mj-lt"/>
                <a:ea typeface="Verdana" pitchFamily="34" charset="0"/>
                <a:cs typeface="Verdana" pitchFamily="34" charset="0"/>
              </a:rPr>
              <a:t>Stack Segment Register</a:t>
            </a:r>
          </a:p>
        </p:txBody>
      </p:sp>
      <p:pic>
        <p:nvPicPr>
          <p:cNvPr id="5" name="Picture 2" descr="C:\Users\AMMU\Desktop\Microprocessor\Regist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1361" y="1682175"/>
            <a:ext cx="3896219" cy="383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02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8295" y="1246736"/>
            <a:ext cx="7016087" cy="2569934"/>
          </a:xfrm>
          <a:prstGeom prst="rect">
            <a:avLst/>
          </a:prstGeom>
          <a:noFill/>
        </p:spPr>
        <p:txBody>
          <a:bodyPr wrap="square" rtlCol="0">
            <a:spAutoFit/>
          </a:bodyPr>
          <a:lstStyle/>
          <a:p>
            <a:pPr marL="171450" indent="-171450">
              <a:buFont typeface="Wingdings" panose="05000000000000000000" pitchFamily="2" charset="2"/>
              <a:buChar char="v"/>
            </a:pPr>
            <a:endParaRPr lang="en-US" sz="1050" b="1" dirty="0">
              <a:solidFill>
                <a:srgbClr val="0070C0"/>
              </a:solidFill>
              <a:ea typeface="Verdana" pitchFamily="34" charset="0"/>
              <a:cs typeface="Verdana" pitchFamily="34" charset="0"/>
            </a:endParaRPr>
          </a:p>
          <a:p>
            <a:pPr marL="171450" indent="-171450">
              <a:buFont typeface="Wingdings" panose="05000000000000000000" pitchFamily="2" charset="2"/>
              <a:buChar char="v"/>
            </a:pPr>
            <a:endParaRPr lang="en-US" sz="1050" b="1" dirty="0"/>
          </a:p>
          <a:p>
            <a:pPr marL="342900" indent="-342900">
              <a:buFont typeface="Wingdings" panose="05000000000000000000" pitchFamily="2" charset="2"/>
              <a:buChar char="v"/>
            </a:pPr>
            <a:r>
              <a:rPr lang="en-IN" sz="2000" b="1" dirty="0" smtClean="0"/>
              <a:t>16-bit</a:t>
            </a:r>
          </a:p>
          <a:p>
            <a:pPr marL="342900" indent="-342900">
              <a:buFont typeface="Wingdings" panose="05000000000000000000" pitchFamily="2" charset="2"/>
              <a:buChar char="v"/>
            </a:pPr>
            <a:endParaRPr lang="en-IN" sz="2000" b="1" dirty="0" smtClean="0"/>
          </a:p>
          <a:p>
            <a:pPr marL="342900" indent="-342900">
              <a:buFont typeface="Wingdings" panose="05000000000000000000" pitchFamily="2" charset="2"/>
              <a:buChar char="v"/>
            </a:pPr>
            <a:r>
              <a:rPr lang="en-IN" sz="2000" b="1" dirty="0" smtClean="0"/>
              <a:t>Points to the extra segment in which data (in excess of 64K pointed to by the DS) is stored.</a:t>
            </a:r>
          </a:p>
          <a:p>
            <a:pPr marL="342900" indent="-342900">
              <a:buFont typeface="Wingdings" panose="05000000000000000000" pitchFamily="2" charset="2"/>
              <a:buChar char="v"/>
            </a:pPr>
            <a:endParaRPr lang="en-IN" sz="2000" b="1" dirty="0" smtClean="0"/>
          </a:p>
          <a:p>
            <a:pPr marL="342900" indent="-342900">
              <a:buFont typeface="Wingdings" panose="05000000000000000000" pitchFamily="2" charset="2"/>
              <a:buChar char="v"/>
            </a:pPr>
            <a:r>
              <a:rPr lang="en-IN" sz="2000" b="1" dirty="0" smtClean="0"/>
              <a:t>String instructions use the ES and DI to determine the 20-bit physical address for the destination.</a:t>
            </a:r>
          </a:p>
        </p:txBody>
      </p:sp>
      <p:sp>
        <p:nvSpPr>
          <p:cNvPr id="4" name="Rectangle 3"/>
          <p:cNvSpPr/>
          <p:nvPr/>
        </p:nvSpPr>
        <p:spPr>
          <a:xfrm>
            <a:off x="2388358" y="200883"/>
            <a:ext cx="7470053" cy="769441"/>
          </a:xfrm>
          <a:prstGeom prst="rect">
            <a:avLst/>
          </a:prstGeom>
        </p:spPr>
        <p:txBody>
          <a:bodyPr wrap="square">
            <a:spAutoFit/>
          </a:bodyPr>
          <a:lstStyle/>
          <a:p>
            <a:pPr algn="ctr"/>
            <a:r>
              <a:rPr lang="en-US" sz="4400" b="1" dirty="0" smtClean="0">
                <a:solidFill>
                  <a:srgbClr val="0070C0"/>
                </a:solidFill>
                <a:latin typeface="+mj-lt"/>
                <a:ea typeface="Verdana" pitchFamily="34" charset="0"/>
                <a:cs typeface="Verdana" pitchFamily="34" charset="0"/>
              </a:rPr>
              <a:t>Extra Segment Register</a:t>
            </a:r>
          </a:p>
        </p:txBody>
      </p:sp>
      <p:pic>
        <p:nvPicPr>
          <p:cNvPr id="5" name="Picture 2" descr="C:\Users\AMMU\Desktop\Microprocessor\Register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1361" y="1682175"/>
            <a:ext cx="3896219" cy="383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7392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1631</Words>
  <Application>Microsoft Office PowerPoint</Application>
  <PresentationFormat>Widescreen</PresentationFormat>
  <Paragraphs>272</Paragraphs>
  <Slides>22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Verdana</vt:lpstr>
      <vt:lpstr>Wingdings</vt:lpstr>
      <vt:lpstr>Office Theme</vt:lpstr>
      <vt:lpstr>8086 Architecture</vt:lpstr>
      <vt:lpstr>Architecture</vt:lpstr>
      <vt:lpstr>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Contacts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8086 Architecture</dc:title>
  <dc:creator>win7</dc:creator>
  <cp:lastModifiedBy>win7</cp:lastModifiedBy>
  <cp:revision>5</cp:revision>
  <dcterms:created xsi:type="dcterms:W3CDTF">2022-03-16T05:55:59Z</dcterms:created>
  <dcterms:modified xsi:type="dcterms:W3CDTF">2022-03-16T06:40:06Z</dcterms:modified>
</cp:coreProperties>
</file>