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38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607AB0-EBAB-4C47-9791-FB9CB8D15F30}"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23824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393596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078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709900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9858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49865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2909889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350982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256402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07AB0-EBAB-4C47-9791-FB9CB8D15F3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66859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07AB0-EBAB-4C47-9791-FB9CB8D15F30}"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978374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607AB0-EBAB-4C47-9791-FB9CB8D15F30}"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268424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07AB0-EBAB-4C47-9791-FB9CB8D15F30}"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183705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07AB0-EBAB-4C47-9791-FB9CB8D15F30}"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264334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07AB0-EBAB-4C47-9791-FB9CB8D15F30}"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41838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07AB0-EBAB-4C47-9791-FB9CB8D15F30}"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04878-58A8-4A35-914A-FAB0C6930E71}" type="slidenum">
              <a:rPr lang="en-US" smtClean="0"/>
              <a:t>‹#›</a:t>
            </a:fld>
            <a:endParaRPr lang="en-US"/>
          </a:p>
        </p:txBody>
      </p:sp>
    </p:spTree>
    <p:extLst>
      <p:ext uri="{BB962C8B-B14F-4D97-AF65-F5344CB8AC3E}">
        <p14:creationId xmlns:p14="http://schemas.microsoft.com/office/powerpoint/2010/main" val="77384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607AB0-EBAB-4C47-9791-FB9CB8D15F30}" type="datetimeFigureOut">
              <a:rPr lang="en-US" smtClean="0"/>
              <a:t>5/1/2020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F04878-58A8-4A35-914A-FAB0C6930E71}" type="slidenum">
              <a:rPr lang="en-US" smtClean="0"/>
              <a:t>‹#›</a:t>
            </a:fld>
            <a:endParaRPr lang="en-US"/>
          </a:p>
        </p:txBody>
      </p:sp>
    </p:spTree>
    <p:extLst>
      <p:ext uri="{BB962C8B-B14F-4D97-AF65-F5344CB8AC3E}">
        <p14:creationId xmlns:p14="http://schemas.microsoft.com/office/powerpoint/2010/main" val="58615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2772FB-97C5-413D-B859-CE4DA11D39FF}"/>
              </a:ext>
            </a:extLst>
          </p:cNvPr>
          <p:cNvSpPr>
            <a:spLocks noGrp="1"/>
          </p:cNvSpPr>
          <p:nvPr>
            <p:ph type="ctrTitle"/>
          </p:nvPr>
        </p:nvSpPr>
        <p:spPr>
          <a:xfrm>
            <a:off x="684212" y="685799"/>
            <a:ext cx="11375266" cy="3673474"/>
          </a:xfrm>
        </p:spPr>
        <p:txBody>
          <a:bodyPr>
            <a:normAutofit/>
          </a:bodyPr>
          <a:lstStyle/>
          <a:p>
            <a:r>
              <a:rPr lang="en-US" b="1" dirty="0"/>
              <a:t>Selecting the Best location for developing residential complex for senior citizens in Kolkata</a:t>
            </a:r>
            <a:br>
              <a:rPr lang="en-US" dirty="0"/>
            </a:br>
            <a:endParaRPr lang="en-US" sz="6000" dirty="0">
              <a:solidFill>
                <a:schemeClr val="tx2"/>
              </a:solidFill>
            </a:endParaRPr>
          </a:p>
        </p:txBody>
      </p:sp>
      <p:sp>
        <p:nvSpPr>
          <p:cNvPr id="3" name="Subtitle 2">
            <a:extLst>
              <a:ext uri="{FF2B5EF4-FFF2-40B4-BE49-F238E27FC236}">
                <a16:creationId xmlns:a16="http://schemas.microsoft.com/office/drawing/2014/main" id="{04E58531-5E98-4E17-81F0-83FB52904849}"/>
              </a:ext>
            </a:extLst>
          </p:cNvPr>
          <p:cNvSpPr>
            <a:spLocks noGrp="1"/>
          </p:cNvSpPr>
          <p:nvPr>
            <p:ph type="subTitle" idx="1"/>
          </p:nvPr>
        </p:nvSpPr>
        <p:spPr>
          <a:xfrm>
            <a:off x="684212" y="4648198"/>
            <a:ext cx="7005742" cy="1143002"/>
          </a:xfrm>
        </p:spPr>
        <p:txBody>
          <a:bodyPr>
            <a:normAutofit/>
          </a:bodyPr>
          <a:lstStyle/>
          <a:p>
            <a:r>
              <a:rPr lang="en-US" dirty="0">
                <a:solidFill>
                  <a:schemeClr val="tx1">
                    <a:alpha val="80000"/>
                  </a:schemeClr>
                </a:solidFill>
              </a:rPr>
              <a:t>By – Subhodip Giri</a:t>
            </a:r>
          </a:p>
          <a:p>
            <a:r>
              <a:rPr lang="en-US" dirty="0">
                <a:solidFill>
                  <a:schemeClr val="tx1">
                    <a:alpha val="80000"/>
                  </a:schemeClr>
                </a:solidFill>
              </a:rPr>
              <a:t>Date – 1st May 2020</a:t>
            </a:r>
          </a:p>
          <a:p>
            <a:endParaRPr lang="en-US" dirty="0">
              <a:solidFill>
                <a:schemeClr val="tx1">
                  <a:alpha val="80000"/>
                </a:schemeClr>
              </a:solidFill>
            </a:endParaRPr>
          </a:p>
        </p:txBody>
      </p:sp>
    </p:spTree>
    <p:extLst>
      <p:ext uri="{BB962C8B-B14F-4D97-AF65-F5344CB8AC3E}">
        <p14:creationId xmlns:p14="http://schemas.microsoft.com/office/powerpoint/2010/main" val="7546943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47DC-D237-4410-BB9E-E1BB97C86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852453-5784-49FD-957B-599D0A80C5A4}"/>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819AB4D1-1584-4764-950A-38C922D8B9F1}"/>
              </a:ext>
            </a:extLst>
          </p:cNvPr>
          <p:cNvSpPr/>
          <p:nvPr/>
        </p:nvSpPr>
        <p:spPr>
          <a:xfrm>
            <a:off x="477077" y="251791"/>
            <a:ext cx="11608905" cy="3217419"/>
          </a:xfrm>
          <a:prstGeom prst="rect">
            <a:avLst/>
          </a:prstGeom>
        </p:spPr>
        <p:txBody>
          <a:bodyPr wrap="square">
            <a:spAutoFit/>
          </a:bodyPr>
          <a:lstStyle/>
          <a:p>
            <a:pPr>
              <a:lnSpc>
                <a:spcPct val="107000"/>
              </a:lnSpc>
              <a:spcAft>
                <a:spcPts val="8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Introduction: Business Problem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this project we will try to find an </a:t>
            </a:r>
            <a:r>
              <a:rPr lang="en-US" b="1" dirty="0">
                <a:latin typeface="Times New Roman" panose="02020603050405020304" pitchFamily="18" charset="0"/>
                <a:ea typeface="Times New Roman" panose="02020603050405020304" pitchFamily="18" charset="0"/>
                <a:cs typeface="Times New Roman" panose="02020603050405020304" pitchFamily="18" charset="0"/>
              </a:rPr>
              <a:t>optimal location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for building a </a:t>
            </a:r>
            <a:r>
              <a:rPr lang="en-US" b="1" dirty="0">
                <a:latin typeface="Times New Roman" panose="02020603050405020304" pitchFamily="18" charset="0"/>
                <a:ea typeface="Times New Roman" panose="02020603050405020304" pitchFamily="18" charset="0"/>
                <a:cs typeface="Times New Roman" panose="02020603050405020304" pitchFamily="18" charset="0"/>
              </a:rPr>
              <a:t>residential complex</a:t>
            </a:r>
            <a:r>
              <a:rPr lang="en-US" dirty="0">
                <a:latin typeface="Times New Roman" panose="02020603050405020304" pitchFamily="18" charset="0"/>
                <a:ea typeface="Times New Roman" panose="02020603050405020304" pitchFamily="18" charset="0"/>
                <a:cs typeface="Times New Roman" panose="02020603050405020304" pitchFamily="18" charset="0"/>
              </a:rPr>
              <a:t> exclusively for </a:t>
            </a:r>
            <a:r>
              <a:rPr lang="en-US" b="1" dirty="0">
                <a:latin typeface="Times New Roman" panose="02020603050405020304" pitchFamily="18" charset="0"/>
                <a:ea typeface="Times New Roman" panose="02020603050405020304" pitchFamily="18" charset="0"/>
                <a:cs typeface="Times New Roman" panose="02020603050405020304" pitchFamily="18" charset="0"/>
              </a:rPr>
              <a:t>senior citizens</a:t>
            </a:r>
            <a:r>
              <a:rPr lang="en-US" dirty="0">
                <a:latin typeface="Times New Roman" panose="02020603050405020304" pitchFamily="18" charset="0"/>
                <a:ea typeface="Times New Roman" panose="02020603050405020304" pitchFamily="18" charset="0"/>
                <a:cs typeface="Times New Roman" panose="02020603050405020304" pitchFamily="18" charset="0"/>
              </a:rPr>
              <a:t> in Kolkata. Specifically, this report will be targeted to a Real Estate company interested in </a:t>
            </a:r>
            <a:r>
              <a:rPr lang="en-US" b="1" dirty="0">
                <a:latin typeface="Times New Roman" panose="02020603050405020304" pitchFamily="18" charset="0"/>
                <a:ea typeface="Times New Roman" panose="02020603050405020304" pitchFamily="18" charset="0"/>
                <a:cs typeface="Times New Roman" panose="02020603050405020304" pitchFamily="18" charset="0"/>
              </a:rPr>
              <a:t>developing a property</a:t>
            </a:r>
            <a:r>
              <a:rPr lang="en-US" dirty="0">
                <a:latin typeface="Times New Roman" panose="02020603050405020304" pitchFamily="18" charset="0"/>
                <a:ea typeface="Times New Roman" panose="02020603050405020304" pitchFamily="18" charset="0"/>
                <a:cs typeface="Times New Roman" panose="02020603050405020304" pitchFamily="18" charset="0"/>
              </a:rPr>
              <a:t> in </a:t>
            </a:r>
            <a:r>
              <a:rPr lang="en-US" b="1" dirty="0">
                <a:latin typeface="Times New Roman" panose="02020603050405020304" pitchFamily="18" charset="0"/>
                <a:ea typeface="Times New Roman" panose="02020603050405020304" pitchFamily="18" charset="0"/>
                <a:cs typeface="Times New Roman" panose="02020603050405020304" pitchFamily="18" charset="0"/>
              </a:rPr>
              <a:t>Kolkata, West Bengal, India</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 will try to find out such </a:t>
            </a:r>
            <a:r>
              <a:rPr lang="en-US" b="1" dirty="0">
                <a:latin typeface="Times New Roman" panose="02020603050405020304" pitchFamily="18" charset="0"/>
                <a:ea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which are in </a:t>
            </a:r>
            <a:r>
              <a:rPr lang="en-US" b="1" dirty="0">
                <a:latin typeface="Times New Roman" panose="02020603050405020304" pitchFamily="18" charset="0"/>
                <a:ea typeface="Times New Roman" panose="02020603050405020304" pitchFamily="18" charset="0"/>
                <a:cs typeface="Times New Roman" panose="02020603050405020304" pitchFamily="18" charset="0"/>
              </a:rPr>
              <a:t>vicinity of a hospital</a:t>
            </a:r>
            <a:r>
              <a:rPr lang="en-US" dirty="0">
                <a:latin typeface="Times New Roman" panose="02020603050405020304" pitchFamily="18" charset="0"/>
                <a:ea typeface="Times New Roman" panose="02020603050405020304" pitchFamily="18" charset="0"/>
                <a:cs typeface="Times New Roman" panose="02020603050405020304" pitchFamily="18" charset="0"/>
              </a:rPr>
              <a:t>. We are also particularly interested in </a:t>
            </a:r>
            <a:r>
              <a:rPr lang="en-US" b="1" dirty="0">
                <a:latin typeface="Times New Roman" panose="02020603050405020304" pitchFamily="18" charset="0"/>
                <a:ea typeface="Times New Roman" panose="02020603050405020304" pitchFamily="18" charset="0"/>
                <a:cs typeface="Times New Roman" panose="02020603050405020304" pitchFamily="18" charset="0"/>
              </a:rPr>
              <a:t>areas with maximum number of facilities in vicinity of ra</a:t>
            </a:r>
            <a:r>
              <a:rPr lang="en-US" dirty="0">
                <a:latin typeface="Times New Roman" panose="02020603050405020304" pitchFamily="18" charset="0"/>
                <a:ea typeface="Times New Roman" panose="02020603050405020304" pitchFamily="18" charset="0"/>
                <a:cs typeface="Times New Roman" panose="02020603050405020304" pitchFamily="18" charset="0"/>
              </a:rPr>
              <a:t>. We would also prefer locations </a:t>
            </a:r>
            <a:r>
              <a:rPr lang="en-US" b="1" dirty="0">
                <a:latin typeface="Times New Roman" panose="02020603050405020304" pitchFamily="18" charset="0"/>
                <a:ea typeface="Times New Roman" panose="02020603050405020304" pitchFamily="18" charset="0"/>
                <a:cs typeface="Times New Roman" panose="02020603050405020304" pitchFamily="18" charset="0"/>
              </a:rPr>
              <a:t>as close to city center as possible</a:t>
            </a:r>
            <a:r>
              <a:rPr lang="en-US" dirty="0">
                <a:latin typeface="Times New Roman" panose="02020603050405020304" pitchFamily="18" charset="0"/>
                <a:ea typeface="Times New Roman" panose="02020603050405020304" pitchFamily="18" charset="0"/>
                <a:cs typeface="Times New Roman" panose="02020603050405020304" pitchFamily="18" charset="0"/>
              </a:rPr>
              <a:t>, if first two conditions are met.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 will use our data science powers to generate a few most promising neighborhoods based on these criteria. Advantages of each area will then be clearly expressed so that best possible final location can be chosen by stakeholders.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862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0267-D67C-4D88-9A01-F34EB0A00E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2837C4-E08A-4B3A-ACB0-7D0EEC532334}"/>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06702FA5-89F3-47EC-9264-5B039D3CE51C}"/>
              </a:ext>
            </a:extLst>
          </p:cNvPr>
          <p:cNvSpPr/>
          <p:nvPr/>
        </p:nvSpPr>
        <p:spPr>
          <a:xfrm>
            <a:off x="331304" y="251791"/>
            <a:ext cx="11728174" cy="3627788"/>
          </a:xfrm>
          <a:prstGeom prst="rect">
            <a:avLst/>
          </a:prstGeom>
        </p:spPr>
        <p:txBody>
          <a:bodyPr wrap="square">
            <a:spAutoFit/>
          </a:bodyPr>
          <a:lstStyle/>
          <a:p>
            <a:pPr>
              <a:lnSpc>
                <a:spcPct val="107000"/>
              </a:lnSpc>
              <a:spcAft>
                <a:spcPts val="8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Data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Based on definition of our problem, factors that will influence our decision are: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number of and distance to nearby venues in the neighborhood, if any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distance of location from city center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Following data sources will be needed to extract/generate the required information: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centers of hospitals will be generated algorithmically, and approximate location of hospitals will be obtained using </a:t>
            </a:r>
            <a:r>
              <a:rPr lang="en-US" b="1" dirty="0">
                <a:latin typeface="Times New Roman" panose="02020603050405020304" pitchFamily="18" charset="0"/>
                <a:ea typeface="Times New Roman" panose="02020603050405020304" pitchFamily="18" charset="0"/>
                <a:cs typeface="Times New Roman" panose="02020603050405020304" pitchFamily="18" charset="0"/>
              </a:rPr>
              <a:t>Foursquare API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number of nearby venues and their type and location in every neighborhood will be obtained using </a:t>
            </a:r>
            <a:r>
              <a:rPr lang="en-US" b="1" dirty="0">
                <a:latin typeface="Times New Roman" panose="02020603050405020304" pitchFamily="18" charset="0"/>
                <a:ea typeface="Times New Roman" panose="02020603050405020304" pitchFamily="18" charset="0"/>
                <a:cs typeface="Times New Roman" panose="02020603050405020304" pitchFamily="18" charset="0"/>
              </a:rPr>
              <a:t>Foursquare API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coordinates of Kolkata will be obtained using </a:t>
            </a:r>
            <a:r>
              <a:rPr lang="en-US" b="1" dirty="0">
                <a:latin typeface="Times New Roman" panose="02020603050405020304" pitchFamily="18" charset="0"/>
                <a:ea typeface="Times New Roman" panose="02020603050405020304" pitchFamily="18" charset="0"/>
                <a:cs typeface="Times New Roman" panose="02020603050405020304" pitchFamily="18" charset="0"/>
              </a:rPr>
              <a:t>Foursquare API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8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66E01-FC50-4491-8CB1-FEAB67FFC925}"/>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49FAD14D-4DB9-4B60-A7CC-92253523B915}"/>
              </a:ext>
            </a:extLst>
          </p:cNvPr>
          <p:cNvSpPr/>
          <p:nvPr/>
        </p:nvSpPr>
        <p:spPr>
          <a:xfrm>
            <a:off x="265043" y="138997"/>
            <a:ext cx="11648661" cy="4209101"/>
          </a:xfrm>
          <a:prstGeom prst="rect">
            <a:avLst/>
          </a:prstGeom>
        </p:spPr>
        <p:txBody>
          <a:bodyPr wrap="square">
            <a:spAutoFit/>
          </a:bodyPr>
          <a:lstStyle/>
          <a:p>
            <a:pPr>
              <a:lnSpc>
                <a:spcPct val="107000"/>
              </a:lnSpc>
              <a:spcAft>
                <a:spcPts val="8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Methodology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this project we will direct our efforts on detecting areas of hospitals in Kolkata that have most number of distinct amenities/facilities in its vicinity. We will limit our analysis to area ~5km around city center.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first step we will collect the required </a:t>
            </a:r>
            <a:r>
              <a:rPr lang="en-US" b="1" dirty="0">
                <a:latin typeface="Times New Roman" panose="02020603050405020304" pitchFamily="18" charset="0"/>
                <a:ea typeface="Times New Roman" panose="02020603050405020304" pitchFamily="18" charset="0"/>
                <a:cs typeface="Times New Roman" panose="02020603050405020304" pitchFamily="18" charset="0"/>
              </a:rPr>
              <a:t>data: location of hospitals within 5km from Kolkata center</a:t>
            </a:r>
            <a:r>
              <a:rPr lang="en-US" dirty="0">
                <a:latin typeface="Times New Roman" panose="02020603050405020304" pitchFamily="18" charset="0"/>
                <a:ea typeface="Times New Roman" panose="02020603050405020304" pitchFamily="18" charset="0"/>
                <a:cs typeface="Times New Roman" panose="02020603050405020304" pitchFamily="18" charset="0"/>
              </a:rPr>
              <a:t> (according to Foursquare categorization).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Second step in our analysis will be exploration of '</a:t>
            </a:r>
            <a:r>
              <a:rPr lang="en-US" b="1" dirty="0">
                <a:latin typeface="Times New Roman" panose="02020603050405020304" pitchFamily="18" charset="0"/>
                <a:ea typeface="Times New Roman" panose="02020603050405020304" pitchFamily="18" charset="0"/>
                <a:cs typeface="Times New Roman" panose="02020603050405020304" pitchFamily="18" charset="0"/>
              </a:rPr>
              <a:t>nearby venues</a:t>
            </a:r>
            <a:r>
              <a:rPr lang="en-US" dirty="0">
                <a:latin typeface="Times New Roman" panose="02020603050405020304" pitchFamily="18" charset="0"/>
                <a:ea typeface="Times New Roman" panose="02020603050405020304" pitchFamily="18" charset="0"/>
                <a:cs typeface="Times New Roman" panose="02020603050405020304" pitchFamily="18" charset="0"/>
              </a:rPr>
              <a:t>' across different hospitals of Kolkata - we will use </a:t>
            </a:r>
            <a:r>
              <a:rPr lang="en-US" b="1" dirty="0">
                <a:latin typeface="Times New Roman" panose="02020603050405020304" pitchFamily="18" charset="0"/>
                <a:ea typeface="Times New Roman" panose="02020603050405020304" pitchFamily="18" charset="0"/>
                <a:cs typeface="Times New Roman" panose="02020603050405020304" pitchFamily="18" charset="0"/>
              </a:rPr>
              <a:t>Foursquare</a:t>
            </a:r>
            <a:r>
              <a:rPr lang="en-US" dirty="0">
                <a:latin typeface="Times New Roman" panose="02020603050405020304" pitchFamily="18" charset="0"/>
                <a:ea typeface="Times New Roman" panose="02020603050405020304" pitchFamily="18" charset="0"/>
                <a:cs typeface="Times New Roman" panose="02020603050405020304" pitchFamily="18" charset="0"/>
              </a:rPr>
              <a:t> to find the areas close to the hospitals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third and final step we will create </a:t>
            </a:r>
            <a:r>
              <a:rPr lang="en-US" b="1" dirty="0">
                <a:latin typeface="Times New Roman" panose="02020603050405020304" pitchFamily="18" charset="0"/>
                <a:ea typeface="Times New Roman" panose="02020603050405020304" pitchFamily="18" charset="0"/>
                <a:cs typeface="Times New Roman" panose="02020603050405020304" pitchFamily="18" charset="0"/>
              </a:rPr>
              <a:t>clusters of locations of hospitals</a:t>
            </a:r>
            <a:r>
              <a:rPr lang="en-US" dirty="0">
                <a:latin typeface="Times New Roman" panose="02020603050405020304" pitchFamily="18" charset="0"/>
                <a:ea typeface="Times New Roman" panose="02020603050405020304" pitchFamily="18" charset="0"/>
                <a:cs typeface="Times New Roman" panose="02020603050405020304" pitchFamily="18" charset="0"/>
              </a:rPr>
              <a:t>. We will take into consideration locations of hospitals with </a:t>
            </a:r>
            <a:r>
              <a:rPr lang="en-US" b="1" dirty="0">
                <a:latin typeface="Times New Roman" panose="02020603050405020304" pitchFamily="18" charset="0"/>
                <a:ea typeface="Times New Roman" panose="02020603050405020304" pitchFamily="18" charset="0"/>
                <a:cs typeface="Times New Roman" panose="02020603050405020304" pitchFamily="18" charset="0"/>
              </a:rPr>
              <a:t>most number of nearby venues in radius of 500 meters</a:t>
            </a:r>
            <a:r>
              <a:rPr lang="en-US" dirty="0">
                <a:latin typeface="Times New Roman" panose="02020603050405020304" pitchFamily="18" charset="0"/>
                <a:ea typeface="Times New Roman" panose="02020603050405020304" pitchFamily="18" charset="0"/>
                <a:cs typeface="Times New Roman" panose="02020603050405020304" pitchFamily="18" charset="0"/>
              </a:rPr>
              <a:t>. We will present map of all such locations and create clusters (using </a:t>
            </a:r>
            <a:r>
              <a:rPr lang="en-US" b="1" dirty="0">
                <a:latin typeface="Times New Roman" panose="02020603050405020304" pitchFamily="18" charset="0"/>
                <a:ea typeface="Times New Roman" panose="02020603050405020304" pitchFamily="18" charset="0"/>
                <a:cs typeface="Times New Roman" panose="02020603050405020304" pitchFamily="18" charset="0"/>
              </a:rPr>
              <a:t>k-means clustering</a:t>
            </a:r>
            <a:r>
              <a:rPr lang="en-US" dirty="0">
                <a:latin typeface="Times New Roman" panose="02020603050405020304" pitchFamily="18" charset="0"/>
                <a:ea typeface="Times New Roman" panose="02020603050405020304" pitchFamily="18" charset="0"/>
                <a:cs typeface="Times New Roman" panose="02020603050405020304" pitchFamily="18" charset="0"/>
              </a:rPr>
              <a:t>) of those locations to identify the most favorable location for a residential complex for senior citizen near any hospital. As a result, it should be a starting point for final 'street level' exploration and search for optimal venue location by stakeholders.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12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E846-A072-4A4D-A6E1-F7BD1C5F402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8C154BB-5F6B-4A59-BDEB-075BAAD027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26" t="13817" r="10861" b="4896"/>
          <a:stretch/>
        </p:blipFill>
        <p:spPr>
          <a:xfrm>
            <a:off x="1391478" y="795674"/>
            <a:ext cx="9409044" cy="5817806"/>
          </a:xfrm>
        </p:spPr>
      </p:pic>
      <p:sp>
        <p:nvSpPr>
          <p:cNvPr id="6" name="TextBox 5">
            <a:extLst>
              <a:ext uri="{FF2B5EF4-FFF2-40B4-BE49-F238E27FC236}">
                <a16:creationId xmlns:a16="http://schemas.microsoft.com/office/drawing/2014/main" id="{214C198F-AE43-42C4-92ED-284FFA464C74}"/>
              </a:ext>
            </a:extLst>
          </p:cNvPr>
          <p:cNvSpPr txBox="1"/>
          <p:nvPr/>
        </p:nvSpPr>
        <p:spPr>
          <a:xfrm>
            <a:off x="304799" y="334009"/>
            <a:ext cx="11661914" cy="461665"/>
          </a:xfrm>
          <a:prstGeom prst="rect">
            <a:avLst/>
          </a:prstGeom>
          <a:noFill/>
        </p:spPr>
        <p:txBody>
          <a:bodyPr wrap="square" rtlCol="0">
            <a:spAutoFit/>
          </a:bodyPr>
          <a:lstStyle/>
          <a:p>
            <a:r>
              <a:rPr lang="en-US" sz="2400" dirty="0"/>
              <a:t>Map showing locations of various hospitals within 5 km of Kolkata city center</a:t>
            </a:r>
          </a:p>
        </p:txBody>
      </p:sp>
    </p:spTree>
    <p:extLst>
      <p:ext uri="{BB962C8B-B14F-4D97-AF65-F5344CB8AC3E}">
        <p14:creationId xmlns:p14="http://schemas.microsoft.com/office/powerpoint/2010/main" val="11624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38DA-0760-4F23-B8A6-CCE2D901FBD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DC2EEE2-3D24-4477-B470-CDF8DC0C92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85" t="13923" r="10848" b="5283"/>
          <a:stretch/>
        </p:blipFill>
        <p:spPr>
          <a:xfrm>
            <a:off x="1194537" y="545884"/>
            <a:ext cx="9802926" cy="6036365"/>
          </a:xfrm>
        </p:spPr>
      </p:pic>
      <p:sp>
        <p:nvSpPr>
          <p:cNvPr id="6" name="TextBox 5">
            <a:extLst>
              <a:ext uri="{FF2B5EF4-FFF2-40B4-BE49-F238E27FC236}">
                <a16:creationId xmlns:a16="http://schemas.microsoft.com/office/drawing/2014/main" id="{FDDEC021-C4E2-439E-8562-EF09E9EBF316}"/>
              </a:ext>
            </a:extLst>
          </p:cNvPr>
          <p:cNvSpPr txBox="1"/>
          <p:nvPr/>
        </p:nvSpPr>
        <p:spPr>
          <a:xfrm>
            <a:off x="278296" y="145774"/>
            <a:ext cx="11229492" cy="400110"/>
          </a:xfrm>
          <a:prstGeom prst="rect">
            <a:avLst/>
          </a:prstGeom>
          <a:noFill/>
        </p:spPr>
        <p:txBody>
          <a:bodyPr wrap="square" rtlCol="0">
            <a:spAutoFit/>
          </a:bodyPr>
          <a:lstStyle/>
          <a:p>
            <a:r>
              <a:rPr lang="en-US" sz="2000" dirty="0"/>
              <a:t>Map showing locations on basis of their favorability for constructing a residential complex </a:t>
            </a:r>
          </a:p>
        </p:txBody>
      </p:sp>
    </p:spTree>
    <p:extLst>
      <p:ext uri="{BB962C8B-B14F-4D97-AF65-F5344CB8AC3E}">
        <p14:creationId xmlns:p14="http://schemas.microsoft.com/office/powerpoint/2010/main" val="300737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3A96-A7F6-4AD8-B8CD-1154DD8F5E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78FC4F-45F3-498B-A201-552E952A79A1}"/>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2CF7AAA5-E0E5-4069-8577-E77960D8BADF}"/>
              </a:ext>
            </a:extLst>
          </p:cNvPr>
          <p:cNvSpPr/>
          <p:nvPr/>
        </p:nvSpPr>
        <p:spPr>
          <a:xfrm>
            <a:off x="212035" y="132522"/>
            <a:ext cx="11781181" cy="3810146"/>
          </a:xfrm>
          <a:prstGeom prst="rect">
            <a:avLst/>
          </a:prstGeom>
        </p:spPr>
        <p:txBody>
          <a:bodyPr wrap="square">
            <a:spAutoFit/>
          </a:bodyPr>
          <a:lstStyle/>
          <a:p>
            <a:pPr>
              <a:lnSpc>
                <a:spcPct val="107000"/>
              </a:lnSpc>
              <a:spcAft>
                <a:spcPts val="8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Results and Discussion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From our above analysis, we found that most of the hospitals are situated nearer to the city center. We also found that most of the favorable locations are also situated nearer to the city center. These locations have 10 to 20 different kinds of venues in the radius of 500m.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 can also see that highly favorable and highly unfavorable locations are situated next to each other. This is an anomaly There are various reasons for it. Either the hospital is not so popular, or the hospital is situated on the border of a military facility where residential construction is not allowed. The hospital is nearer to a railway station and the hospital belongs to railways and no outsider residential construction is allowed on railway property. The hospital might be a military hospital where only army or their families are allowed.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 can also see that all the hospitals farther from city center are unfavorable for property development as they lack good number of venues in their vicinity.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60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6B54-5DD5-41D0-B02A-88B5E3F7B4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13589-B586-440C-856D-F107B6B66FB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3D1DA397-3AC0-4338-8259-CD5641489476}"/>
              </a:ext>
            </a:extLst>
          </p:cNvPr>
          <p:cNvSpPr/>
          <p:nvPr/>
        </p:nvSpPr>
        <p:spPr>
          <a:xfrm>
            <a:off x="225287" y="145774"/>
            <a:ext cx="11820939" cy="3114827"/>
          </a:xfrm>
          <a:prstGeom prst="rect">
            <a:avLst/>
          </a:prstGeom>
        </p:spPr>
        <p:txBody>
          <a:bodyPr wrap="square">
            <a:spAutoFit/>
          </a:bodyPr>
          <a:lstStyle/>
          <a:p>
            <a:pPr>
              <a:lnSpc>
                <a:spcPct val="107000"/>
              </a:lnSpc>
              <a:spcAft>
                <a:spcPts val="8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Conclusion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Purpose of this project was to identify areas of Hospitals in Kolkata having maximum number of distinct nearby venues in order to aid stakeholders in narrowing down the search for optimal location for a new residential complex for senior citizens. By calculating number of nearby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distict</a:t>
            </a:r>
            <a:r>
              <a:rPr lang="en-US" dirty="0">
                <a:latin typeface="Times New Roman" panose="02020603050405020304" pitchFamily="18" charset="0"/>
                <a:ea typeface="Times New Roman" panose="02020603050405020304" pitchFamily="18" charset="0"/>
                <a:cs typeface="Times New Roman" panose="02020603050405020304" pitchFamily="18" charset="0"/>
              </a:rPr>
              <a:t> vicinity we have created a map showing the locations starting from most to least favorable for building the residential complex. These locations will provide a good idea to the stakeholders to choose the starting points for final exploration.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Final decision on optimal location will be made by stakeholders based on specific characteristics of neighborhoods and locations in every recommended hospital zone, taking into consideration additional factors like proximity to major roads, real estate prices, social and economic dynamics of every neighborhood, crime record of that particular location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06992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17</TotalTime>
  <Words>804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Century Gothic</vt:lpstr>
      <vt:lpstr>Symbol</vt:lpstr>
      <vt:lpstr>Times New Roman</vt:lpstr>
      <vt:lpstr>Wingdings 3</vt:lpstr>
      <vt:lpstr>Slice</vt:lpstr>
      <vt:lpstr>Selecting the Best location for developing residential complex for senior citizens in Kolkata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the Best location for developing residential complex for senior citizens in Kolkata </dc:title>
  <dc:creator>Subhodip, Giri (GE Digital, consultant)</dc:creator>
  <cp:lastModifiedBy>Subhodip, Giri (GE Digital, consultant)</cp:lastModifiedBy>
  <cp:revision>2</cp:revision>
  <dcterms:created xsi:type="dcterms:W3CDTF">2020-05-01T01:20:48Z</dcterms:created>
  <dcterms:modified xsi:type="dcterms:W3CDTF">2020-05-01T01:38:40Z</dcterms:modified>
</cp:coreProperties>
</file>