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17" r:id="rId5"/>
    <p:sldId id="337" r:id="rId6"/>
    <p:sldId id="344" r:id="rId7"/>
    <p:sldId id="345" r:id="rId8"/>
    <p:sldId id="336" r:id="rId9"/>
    <p:sldId id="346" r:id="rId10"/>
    <p:sldId id="347" r:id="rId11"/>
    <p:sldId id="348" r:id="rId12"/>
    <p:sldId id="349" r:id="rId13"/>
    <p:sldId id="350" r:id="rId14"/>
    <p:sldId id="351" r:id="rId15"/>
    <p:sldId id="354" r:id="rId16"/>
    <p:sldId id="353" r:id="rId17"/>
    <p:sldId id="352" r:id="rId18"/>
    <p:sldId id="355" r:id="rId19"/>
    <p:sldId id="356" r:id="rId20"/>
    <p:sldId id="342" r:id="rId21"/>
    <p:sldId id="34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bhodeep Panda" initials="SP" lastIdx="3" clrIdx="0">
    <p:extLst>
      <p:ext uri="{19B8F6BF-5375-455C-9EA6-DF929625EA0E}">
        <p15:presenceInfo xmlns:p15="http://schemas.microsoft.com/office/powerpoint/2012/main" userId="cde8d2b4ea681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95" d="100"/>
          <a:sy n="95" d="100"/>
        </p:scale>
        <p:origin x="163" y="8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689811"/>
            <a:ext cx="10360152" cy="5751095"/>
          </a:xfrm>
        </p:spPr>
        <p:txBody>
          <a:bodyPr anchor="ctr"/>
          <a:lstStyle/>
          <a:p>
            <a:br>
              <a:rPr lang="en-US" dirty="0"/>
            </a:br>
            <a:br>
              <a:rPr lang="en-US" dirty="0"/>
            </a:br>
            <a:r>
              <a:rPr lang="en-US" dirty="0"/>
              <a:t>Analysis of Fault Classifiers to Detect the Faults and Node Failures in a Wireless Sensor Network</a:t>
            </a:r>
            <a:br>
              <a:rPr lang="en-US" dirty="0"/>
            </a:br>
            <a:br>
              <a:rPr lang="en-US" dirty="0"/>
            </a:br>
            <a:r>
              <a:rPr lang="en-US" dirty="0"/>
              <a:t>     </a:t>
            </a:r>
            <a:r>
              <a:rPr lang="en-US" sz="2400" dirty="0">
                <a:solidFill>
                  <a:srgbClr val="000000"/>
                </a:solidFill>
                <a:latin typeface="Arial" panose="020B0604020202020204" pitchFamily="34" charset="0"/>
                <a:cs typeface="Arial" panose="020B0604020202020204" pitchFamily="34" charset="0"/>
              </a:rPr>
              <a:t>Guided By-                                                        Submitted By-		 Mrs. Jayshree Dev 				        Subhodeep Panda </a:t>
            </a:r>
            <a:r>
              <a:rPr lang="en-IN" sz="2400" b="0" i="0" dirty="0">
                <a:solidFill>
                  <a:srgbClr val="000000"/>
                </a:solidFill>
                <a:effectLst/>
                <a:latin typeface="Arial" panose="020B0604020202020204" pitchFamily="34" charset="0"/>
              </a:rPr>
              <a:t>🙵</a:t>
            </a:r>
            <a:r>
              <a:rPr lang="en-US" sz="2400" dirty="0">
                <a:solidFill>
                  <a:srgbClr val="000000"/>
                </a:solidFill>
                <a:latin typeface="Arial" panose="020B0604020202020204" pitchFamily="34" charset="0"/>
                <a:cs typeface="Arial" panose="020B0604020202020204" pitchFamily="34" charset="0"/>
              </a:rPr>
              <a:t>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Subodha Kumar Dhal</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a:t>
            </a:r>
            <a:br>
              <a:rPr lang="en-US" sz="2400" dirty="0">
                <a:solidFill>
                  <a:srgbClr val="000000"/>
                </a:solidFill>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42ED-071C-E5EA-B3BD-5F2A9C33BF5F}"/>
              </a:ext>
            </a:extLst>
          </p:cNvPr>
          <p:cNvSpPr>
            <a:spLocks noGrp="1"/>
          </p:cNvSpPr>
          <p:nvPr>
            <p:ph sz="quarter" idx="13"/>
          </p:nvPr>
        </p:nvSpPr>
        <p:spPr>
          <a:xfrm>
            <a:off x="778041" y="603343"/>
            <a:ext cx="10202780" cy="3840480"/>
          </a:xfrm>
        </p:spPr>
        <p:txBody>
          <a:bodyPr/>
          <a:lstStyle/>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Evaluation Metrics</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Detection Accuracy (DA)</a:t>
            </a:r>
            <a:r>
              <a:rPr lang="en-IN" sz="1800" kern="0" dirty="0">
                <a:effectLst/>
                <a:latin typeface="Calibri" panose="020F0502020204030204" pitchFamily="34" charset="0"/>
                <a:ea typeface="Calibri" panose="020F0502020204030204" pitchFamily="34" charset="0"/>
                <a:cs typeface="Calibri" panose="020F0502020204030204" pitchFamily="34" charset="0"/>
              </a:rPr>
              <a:t>: Measures the percentage of correctly detected faults out of the total fault instances.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Fault-wise Accuracy</a:t>
            </a:r>
            <a:r>
              <a:rPr lang="en-IN" sz="1800" kern="0" dirty="0">
                <a:effectLst/>
                <a:latin typeface="Calibri" panose="020F0502020204030204" pitchFamily="34" charset="0"/>
                <a:ea typeface="Calibri" panose="020F0502020204030204" pitchFamily="34" charset="0"/>
                <a:cs typeface="Calibri" panose="020F0502020204030204" pitchFamily="34" charset="0"/>
              </a:rPr>
              <a:t>: Analyses classifier performance by fault type (e.g., spike fault, data loss), to determine the most effective classifier for each fault category.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Outcome</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Fault classification results for each classifier, identifying which models perform best in terms of accuracy and consistency for different fault types</a:t>
            </a:r>
            <a:endParaRPr lang="en-IN" cap="none" dirty="0"/>
          </a:p>
        </p:txBody>
      </p:sp>
      <p:sp>
        <p:nvSpPr>
          <p:cNvPr id="5" name="Slide Number Placeholder 4">
            <a:extLst>
              <a:ext uri="{FF2B5EF4-FFF2-40B4-BE49-F238E27FC236}">
                <a16:creationId xmlns:a16="http://schemas.microsoft.com/office/drawing/2014/main" id="{25FC88CE-94F7-2151-26F2-DC317BF362B0}"/>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01933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C40E-5664-127E-D3DB-38E87E1943D0}"/>
              </a:ext>
            </a:extLst>
          </p:cNvPr>
          <p:cNvSpPr>
            <a:spLocks noGrp="1"/>
          </p:cNvSpPr>
          <p:nvPr>
            <p:ph type="title"/>
          </p:nvPr>
        </p:nvSpPr>
        <p:spPr>
          <a:xfrm>
            <a:off x="914399" y="393032"/>
            <a:ext cx="10360153" cy="1435768"/>
          </a:xfrm>
        </p:spPr>
        <p:txBody>
          <a:bodyPr/>
          <a:lstStyle/>
          <a:p>
            <a:r>
              <a:rPr lang="en-IN" sz="4800" dirty="0"/>
              <a:t>4. SYSTEM IMPLEMENTATION AND TESTING PHASE</a:t>
            </a:r>
          </a:p>
        </p:txBody>
      </p:sp>
      <p:sp>
        <p:nvSpPr>
          <p:cNvPr id="3" name="Content Placeholder 2">
            <a:extLst>
              <a:ext uri="{FF2B5EF4-FFF2-40B4-BE49-F238E27FC236}">
                <a16:creationId xmlns:a16="http://schemas.microsoft.com/office/drawing/2014/main" id="{9A7E51E5-39AA-71C1-41D1-4A540F91AB19}"/>
              </a:ext>
            </a:extLst>
          </p:cNvPr>
          <p:cNvSpPr>
            <a:spLocks noGrp="1"/>
          </p:cNvSpPr>
          <p:nvPr>
            <p:ph sz="quarter" idx="13"/>
          </p:nvPr>
        </p:nvSpPr>
        <p:spPr>
          <a:xfrm>
            <a:off x="914399" y="2375996"/>
            <a:ext cx="10010275" cy="2990090"/>
          </a:xfrm>
        </p:spPr>
        <p:txBody>
          <a:bodyPr>
            <a:normAutofit/>
          </a:bodyPr>
          <a:lstStyle/>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Develop and simulate a system that applies the selected classifiers within a WSN framework, analysing performance in terms of reliability and real-time fault detection.</a:t>
            </a:r>
            <a:endParaRPr lang="en-IN" sz="1800" kern="1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Times New Roman" panose="02020603050405020304" pitchFamily="18" charset="0"/>
                <a:ea typeface="Times New Roman" panose="02020603050405020304" pitchFamily="18" charset="0"/>
                <a:cs typeface="Times New Roman" panose="02020603050405020304" pitchFamily="18" charset="0"/>
              </a:rPr>
              <a:t>Tools and Software</a:t>
            </a:r>
            <a:r>
              <a:rPr lang="en-IN"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Python for simulation, libraries for machine learning and data processing (e.g., TensorFlow, Scikit-learn).</a:t>
            </a:r>
            <a:endParaRPr lang="en-IN" sz="1800" kern="1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cap="none"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IN" sz="18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A functioning WSN fault detection model that can be tested in simulated hazardous environments, allowing evaluation of the network’s resilience and classifier reliability.</a:t>
            </a:r>
            <a:endParaRPr lang="en-IN" sz="1800" kern="1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p:txBody>
      </p:sp>
      <p:sp>
        <p:nvSpPr>
          <p:cNvPr id="5" name="Slide Number Placeholder 4">
            <a:extLst>
              <a:ext uri="{FF2B5EF4-FFF2-40B4-BE49-F238E27FC236}">
                <a16:creationId xmlns:a16="http://schemas.microsoft.com/office/drawing/2014/main" id="{A7FD43EA-0B7F-BCCD-0C9E-6971D77A9C78}"/>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60468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E130-4D47-67CA-5379-27F26FB6D6AD}"/>
              </a:ext>
            </a:extLst>
          </p:cNvPr>
          <p:cNvSpPr>
            <a:spLocks noGrp="1"/>
          </p:cNvSpPr>
          <p:nvPr>
            <p:ph type="title"/>
          </p:nvPr>
        </p:nvSpPr>
        <p:spPr/>
        <p:txBody>
          <a:bodyPr/>
          <a:lstStyle/>
          <a:p>
            <a:r>
              <a:rPr lang="en-IN" sz="4800" dirty="0"/>
              <a:t>RESULT</a:t>
            </a:r>
          </a:p>
        </p:txBody>
      </p:sp>
      <p:sp>
        <p:nvSpPr>
          <p:cNvPr id="3" name="Content Placeholder 2">
            <a:extLst>
              <a:ext uri="{FF2B5EF4-FFF2-40B4-BE49-F238E27FC236}">
                <a16:creationId xmlns:a16="http://schemas.microsoft.com/office/drawing/2014/main" id="{A8E3DA77-ACD7-F439-41EF-661A9F4281CE}"/>
              </a:ext>
            </a:extLst>
          </p:cNvPr>
          <p:cNvSpPr>
            <a:spLocks noGrp="1"/>
          </p:cNvSpPr>
          <p:nvPr>
            <p:ph sz="quarter" idx="13"/>
          </p:nvPr>
        </p:nvSpPr>
        <p:spPr/>
        <p:txBody>
          <a:bodyPr/>
          <a:lstStyle/>
          <a:p>
            <a:endParaRPr lang="en-IN"/>
          </a:p>
        </p:txBody>
      </p:sp>
      <p:sp>
        <p:nvSpPr>
          <p:cNvPr id="4" name="Content Placeholder 3">
            <a:extLst>
              <a:ext uri="{FF2B5EF4-FFF2-40B4-BE49-F238E27FC236}">
                <a16:creationId xmlns:a16="http://schemas.microsoft.com/office/drawing/2014/main" id="{03365897-BBBF-C943-8804-F5F6278C61D2}"/>
              </a:ext>
            </a:extLst>
          </p:cNvPr>
          <p:cNvSpPr>
            <a:spLocks noGrp="1"/>
          </p:cNvSpPr>
          <p:nvPr>
            <p:ph sz="quarter" idx="12"/>
          </p:nvPr>
        </p:nvSpPr>
        <p:spPr/>
        <p:txBody>
          <a:bodyPr/>
          <a:lstStyle/>
          <a:p>
            <a:endParaRPr lang="en-IN" dirty="0"/>
          </a:p>
        </p:txBody>
      </p:sp>
      <p:sp>
        <p:nvSpPr>
          <p:cNvPr id="5" name="Slide Number Placeholder 4">
            <a:extLst>
              <a:ext uri="{FF2B5EF4-FFF2-40B4-BE49-F238E27FC236}">
                <a16:creationId xmlns:a16="http://schemas.microsoft.com/office/drawing/2014/main" id="{F2110214-3184-AD47-1C53-6A941B6D4CD9}"/>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27303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B57E-46AE-8F96-C430-6131A89D95E0}"/>
              </a:ext>
            </a:extLst>
          </p:cNvPr>
          <p:cNvSpPr>
            <a:spLocks noGrp="1"/>
          </p:cNvSpPr>
          <p:nvPr>
            <p:ph type="title"/>
          </p:nvPr>
        </p:nvSpPr>
        <p:spPr/>
        <p:txBody>
          <a:bodyPr/>
          <a:lstStyle/>
          <a:p>
            <a:r>
              <a:rPr lang="en-IN" sz="4800" dirty="0"/>
              <a:t>COMPARISON</a:t>
            </a:r>
          </a:p>
        </p:txBody>
      </p:sp>
      <p:sp>
        <p:nvSpPr>
          <p:cNvPr id="3" name="Content Placeholder 2">
            <a:extLst>
              <a:ext uri="{FF2B5EF4-FFF2-40B4-BE49-F238E27FC236}">
                <a16:creationId xmlns:a16="http://schemas.microsoft.com/office/drawing/2014/main" id="{89DCBA03-D0AB-3D11-C1A7-60052E9885AA}"/>
              </a:ext>
            </a:extLst>
          </p:cNvPr>
          <p:cNvSpPr>
            <a:spLocks noGrp="1"/>
          </p:cNvSpPr>
          <p:nvPr>
            <p:ph sz="quarter" idx="13"/>
          </p:nvPr>
        </p:nvSpPr>
        <p:spPr/>
        <p:txBody>
          <a:bodyPr/>
          <a:lstStyle/>
          <a:p>
            <a:endParaRPr lang="en-IN"/>
          </a:p>
        </p:txBody>
      </p:sp>
      <p:sp>
        <p:nvSpPr>
          <p:cNvPr id="4" name="Content Placeholder 3">
            <a:extLst>
              <a:ext uri="{FF2B5EF4-FFF2-40B4-BE49-F238E27FC236}">
                <a16:creationId xmlns:a16="http://schemas.microsoft.com/office/drawing/2014/main" id="{F121C858-0677-66F1-45DE-CDE0477DEB35}"/>
              </a:ext>
            </a:extLst>
          </p:cNvPr>
          <p:cNvSpPr>
            <a:spLocks noGrp="1"/>
          </p:cNvSpPr>
          <p:nvPr>
            <p:ph sz="quarter" idx="12"/>
          </p:nvPr>
        </p:nvSpPr>
        <p:spPr/>
        <p:txBody>
          <a:bodyPr/>
          <a:lstStyle/>
          <a:p>
            <a:endParaRPr lang="en-IN"/>
          </a:p>
        </p:txBody>
      </p:sp>
      <p:sp>
        <p:nvSpPr>
          <p:cNvPr id="5" name="Slide Number Placeholder 4">
            <a:extLst>
              <a:ext uri="{FF2B5EF4-FFF2-40B4-BE49-F238E27FC236}">
                <a16:creationId xmlns:a16="http://schemas.microsoft.com/office/drawing/2014/main" id="{07FE1A25-6DEE-6B21-F0AF-DEB58E85B5C1}"/>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61260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09AF-9D18-028F-18A8-6DABA70DE30A}"/>
              </a:ext>
            </a:extLst>
          </p:cNvPr>
          <p:cNvSpPr>
            <a:spLocks noGrp="1"/>
          </p:cNvSpPr>
          <p:nvPr>
            <p:ph type="title"/>
          </p:nvPr>
        </p:nvSpPr>
        <p:spPr/>
        <p:txBody>
          <a:bodyPr/>
          <a:lstStyle/>
          <a:p>
            <a:r>
              <a:rPr lang="en-IN" sz="4800" dirty="0"/>
              <a:t>CONCLUSION</a:t>
            </a:r>
          </a:p>
        </p:txBody>
      </p:sp>
      <p:sp>
        <p:nvSpPr>
          <p:cNvPr id="3" name="Content Placeholder 2">
            <a:extLst>
              <a:ext uri="{FF2B5EF4-FFF2-40B4-BE49-F238E27FC236}">
                <a16:creationId xmlns:a16="http://schemas.microsoft.com/office/drawing/2014/main" id="{9B2A91EA-B0FE-9100-D5A1-4822652504CF}"/>
              </a:ext>
            </a:extLst>
          </p:cNvPr>
          <p:cNvSpPr>
            <a:spLocks noGrp="1"/>
          </p:cNvSpPr>
          <p:nvPr>
            <p:ph sz="quarter" idx="13"/>
          </p:nvPr>
        </p:nvSpPr>
        <p:spPr/>
        <p:txBody>
          <a:bodyPr/>
          <a:lstStyle/>
          <a:p>
            <a:endParaRPr lang="en-IN"/>
          </a:p>
        </p:txBody>
      </p:sp>
      <p:sp>
        <p:nvSpPr>
          <p:cNvPr id="4" name="Content Placeholder 3">
            <a:extLst>
              <a:ext uri="{FF2B5EF4-FFF2-40B4-BE49-F238E27FC236}">
                <a16:creationId xmlns:a16="http://schemas.microsoft.com/office/drawing/2014/main" id="{22AB6D91-8D50-5A70-BB90-74B6D3006CB1}"/>
              </a:ext>
            </a:extLst>
          </p:cNvPr>
          <p:cNvSpPr>
            <a:spLocks noGrp="1"/>
          </p:cNvSpPr>
          <p:nvPr>
            <p:ph sz="quarter" idx="12"/>
          </p:nvPr>
        </p:nvSpPr>
        <p:spPr/>
        <p:txBody>
          <a:bodyPr/>
          <a:lstStyle/>
          <a:p>
            <a:endParaRPr lang="en-IN"/>
          </a:p>
        </p:txBody>
      </p:sp>
      <p:sp>
        <p:nvSpPr>
          <p:cNvPr id="5" name="Slide Number Placeholder 4">
            <a:extLst>
              <a:ext uri="{FF2B5EF4-FFF2-40B4-BE49-F238E27FC236}">
                <a16:creationId xmlns:a16="http://schemas.microsoft.com/office/drawing/2014/main" id="{60B45E0E-0F71-6953-45A7-3A4114E8F283}"/>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276116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2158-F2CE-2E7A-BCBC-6D4C456E5B2D}"/>
              </a:ext>
            </a:extLst>
          </p:cNvPr>
          <p:cNvSpPr>
            <a:spLocks noGrp="1"/>
          </p:cNvSpPr>
          <p:nvPr>
            <p:ph type="title"/>
          </p:nvPr>
        </p:nvSpPr>
        <p:spPr>
          <a:xfrm>
            <a:off x="813171" y="232611"/>
            <a:ext cx="10360152" cy="914400"/>
          </a:xfrm>
        </p:spPr>
        <p:txBody>
          <a:bodyPr/>
          <a:lstStyle/>
          <a:p>
            <a:r>
              <a:rPr lang="en-IN" sz="4800" dirty="0"/>
              <a:t>FUTURE SCOPE</a:t>
            </a:r>
          </a:p>
        </p:txBody>
      </p:sp>
      <p:sp>
        <p:nvSpPr>
          <p:cNvPr id="3" name="Content Placeholder 2">
            <a:extLst>
              <a:ext uri="{FF2B5EF4-FFF2-40B4-BE49-F238E27FC236}">
                <a16:creationId xmlns:a16="http://schemas.microsoft.com/office/drawing/2014/main" id="{C418AB1D-BA15-FBD9-1DD2-2E2ACB3F878D}"/>
              </a:ext>
            </a:extLst>
          </p:cNvPr>
          <p:cNvSpPr>
            <a:spLocks noGrp="1"/>
          </p:cNvSpPr>
          <p:nvPr>
            <p:ph sz="quarter" idx="13"/>
          </p:nvPr>
        </p:nvSpPr>
        <p:spPr>
          <a:xfrm>
            <a:off x="815659" y="1508759"/>
            <a:ext cx="10162675" cy="5036419"/>
          </a:xfrm>
        </p:spPr>
        <p:txBody>
          <a:bodyPr>
            <a:noAutofit/>
          </a:bodyPr>
          <a:lstStyle/>
          <a:p>
            <a:pPr marL="457200">
              <a:lnSpc>
                <a:spcPct val="107000"/>
              </a:lnSpc>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Integration with Advanced Machine Learning Models</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SzPts val="1000"/>
              <a:buFont typeface="Symbol" panose="05050102010706020507" pitchFamily="18" charset="2"/>
              <a:buChar char=""/>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Leveraging deep learning models like LSTM (Long Short-Term Memory) networks or GRUs (Gated Recurrent Units) could further enhance the accuracy of fault prediction by </a:t>
            </a:r>
            <a:r>
              <a:rPr lang="en-IN" sz="1800" kern="100" cap="none"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time-series data for patterns indicative of impending faults.</a:t>
            </a:r>
          </a:p>
          <a:p>
            <a:pPr marL="342900" lvl="0" indent="-342900">
              <a:lnSpc>
                <a:spcPct val="107000"/>
              </a:lnSpc>
              <a:buSzPts val="1000"/>
              <a:buFont typeface="Symbol" panose="05050102010706020507" pitchFamily="18" charset="2"/>
              <a:buChar char=""/>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Investigating ensemble models that combine the strengths of multiple classifiers may provide a more comprehensive approach to fault detection.</a:t>
            </a:r>
          </a:p>
          <a:p>
            <a:pPr marL="457200">
              <a:lnSpc>
                <a:spcPct val="107000"/>
              </a:lnSpc>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Real-Time Implementation in IoT-Enabled Environments</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SzPts val="1000"/>
              <a:buFont typeface="Symbol" panose="05050102010706020507" pitchFamily="18" charset="2"/>
              <a:buChar char=""/>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Future work can focus on deploying this fault detection system within Internet of Things (IoT) networks, which often face similar constraints as WSNs. Real-time fault detection and classification could support applications like smart cities, industrial IoT, and connected agriculture.</a:t>
            </a:r>
          </a:p>
          <a:p>
            <a:pPr marL="457200">
              <a:lnSpc>
                <a:spcPct val="107000"/>
              </a:lnSpc>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Adaptive and Self-Learning Fault Detection Models</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Self-learning or adaptive models that update classifier parameters based on new data could help the WSN continuously improve its fault detection capabilities in changing environments without manual intervention.</a:t>
            </a:r>
          </a:p>
          <a:p>
            <a:endParaRPr lang="en-IN" sz="1800" cap="none" dirty="0"/>
          </a:p>
        </p:txBody>
      </p:sp>
      <p:sp>
        <p:nvSpPr>
          <p:cNvPr id="5" name="Slide Number Placeholder 4">
            <a:extLst>
              <a:ext uri="{FF2B5EF4-FFF2-40B4-BE49-F238E27FC236}">
                <a16:creationId xmlns:a16="http://schemas.microsoft.com/office/drawing/2014/main" id="{445AF71B-CE9A-8B65-9483-F78B9C987999}"/>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317668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1C127-D496-A81C-024D-D4C3226C0220}"/>
              </a:ext>
            </a:extLst>
          </p:cNvPr>
          <p:cNvSpPr>
            <a:spLocks noGrp="1"/>
          </p:cNvSpPr>
          <p:nvPr>
            <p:ph sz="quarter" idx="13"/>
          </p:nvPr>
        </p:nvSpPr>
        <p:spPr>
          <a:xfrm>
            <a:off x="954504" y="1405448"/>
            <a:ext cx="9272338" cy="3840480"/>
          </a:xfrm>
        </p:spPr>
        <p:txBody>
          <a:bodyPr>
            <a:normAutofit/>
          </a:bodyPr>
          <a:lstStyle/>
          <a:p>
            <a:pPr marL="457200">
              <a:lnSpc>
                <a:spcPct val="107000"/>
              </a:lnSpc>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Energy-Efficient Fault Management</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SzPts val="1000"/>
              <a:buFont typeface="Symbol" panose="05050102010706020507" pitchFamily="18" charset="2"/>
              <a:buChar char=""/>
              <a:tabLst>
                <a:tab pos="457200" algn="l"/>
              </a:tabLs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Incorporating energy-efficient algorithms and low-power classifiers will extend WSN lifetime, as fault detection methods can be computationally intensive. Research could focus on lightweight, energy-saving fault detection models that reduce power consumption.</a:t>
            </a:r>
          </a:p>
          <a:p>
            <a:pPr marL="457200">
              <a:lnSpc>
                <a:spcPct val="107000"/>
              </a:lnSpc>
              <a:spcAft>
                <a:spcPts val="800"/>
              </a:spcAft>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Edge Computing for On-Device Processing</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With advancements in edge computing, fault detection algorithms can be run directly on sensor nodes or gateway devices, reducing the need for data transmission and allowing for faster response times. This approach could be particularly valuable for real-time fault management in critical applications.</a:t>
            </a:r>
            <a:endParaRPr lang="en-IN" cap="none" dirty="0"/>
          </a:p>
        </p:txBody>
      </p:sp>
      <p:sp>
        <p:nvSpPr>
          <p:cNvPr id="5" name="Slide Number Placeholder 4">
            <a:extLst>
              <a:ext uri="{FF2B5EF4-FFF2-40B4-BE49-F238E27FC236}">
                <a16:creationId xmlns:a16="http://schemas.microsoft.com/office/drawing/2014/main" id="{A3405404-F3FF-E2F3-9566-684EB7294A0C}"/>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31042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94C151-0441-E179-F35C-CB75DCA94B00}"/>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9" name="TextBox 8">
            <a:extLst>
              <a:ext uri="{FF2B5EF4-FFF2-40B4-BE49-F238E27FC236}">
                <a16:creationId xmlns:a16="http://schemas.microsoft.com/office/drawing/2014/main" id="{E87CEA10-ECB4-48FE-48A4-F013AE973866}"/>
              </a:ext>
            </a:extLst>
          </p:cNvPr>
          <p:cNvSpPr txBox="1"/>
          <p:nvPr/>
        </p:nvSpPr>
        <p:spPr>
          <a:xfrm>
            <a:off x="289079" y="344906"/>
            <a:ext cx="6096000" cy="830997"/>
          </a:xfrm>
          <a:prstGeom prst="rect">
            <a:avLst/>
          </a:prstGeom>
          <a:noFill/>
        </p:spPr>
        <p:txBody>
          <a:bodyPr wrap="square">
            <a:spAutoFit/>
          </a:bodyPr>
          <a:lstStyle/>
          <a:p>
            <a:r>
              <a:rPr lang="en-IN" sz="4800" dirty="0">
                <a:latin typeface="+mj-lt"/>
              </a:rPr>
              <a:t>References</a:t>
            </a:r>
          </a:p>
        </p:txBody>
      </p:sp>
    </p:spTree>
    <p:extLst>
      <p:ext uri="{BB962C8B-B14F-4D97-AF65-F5344CB8AC3E}">
        <p14:creationId xmlns:p14="http://schemas.microsoft.com/office/powerpoint/2010/main" val="39475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4AC6CC-1A89-4366-3B61-47D9A3E867BF}"/>
              </a:ext>
            </a:extLst>
          </p:cNvPr>
          <p:cNvSpPr>
            <a:spLocks noGrp="1"/>
          </p:cNvSpPr>
          <p:nvPr>
            <p:ph type="sldNum" sz="quarter" idx="4"/>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251839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888023" cy="184638"/>
          </a:xfrm>
        </p:spPr>
        <p:txBody>
          <a:bodyPr/>
          <a:lstStyle/>
          <a:p>
            <a:r>
              <a:rPr lang="en-US" sz="800" dirty="0"/>
              <a:t>.</a:t>
            </a:r>
          </a:p>
        </p:txBody>
      </p:sp>
      <p:sp>
        <p:nvSpPr>
          <p:cNvPr id="4" name="Content Placeholder 3">
            <a:extLst>
              <a:ext uri="{FF2B5EF4-FFF2-40B4-BE49-F238E27FC236}">
                <a16:creationId xmlns:a16="http://schemas.microsoft.com/office/drawing/2014/main" id="{26F15202-99CC-D14D-C272-6E50BCAD86CD}"/>
              </a:ext>
            </a:extLst>
          </p:cNvPr>
          <p:cNvSpPr>
            <a:spLocks noGrp="1"/>
          </p:cNvSpPr>
          <p:nvPr>
            <p:ph sz="quarter" idx="13"/>
          </p:nvPr>
        </p:nvSpPr>
        <p:spPr>
          <a:xfrm>
            <a:off x="1209964" y="-184727"/>
            <a:ext cx="9005454" cy="5851236"/>
          </a:xfrm>
        </p:spPr>
        <p:txBody>
          <a:bodyPr>
            <a:normAutofit/>
          </a:bodyPr>
          <a:lstStyle/>
          <a:p>
            <a:pPr algn="ctr"/>
            <a:r>
              <a:rPr lang="en-IN" sz="6000" b="1" dirty="0">
                <a:solidFill>
                  <a:srgbClr val="002060"/>
                </a:solidFill>
                <a:latin typeface="Arial Rounded MT Bold" panose="020F0704030504030204" pitchFamily="34" charset="0"/>
              </a:rPr>
              <a:t>Thank You</a:t>
            </a:r>
          </a:p>
          <a:p>
            <a:pPr algn="ctr"/>
            <a:r>
              <a:rPr lang="en-IN" sz="6000" b="1" dirty="0">
                <a:solidFill>
                  <a:srgbClr val="002060"/>
                </a:solidFill>
                <a:latin typeface="Arial Rounded MT Bold" panose="020F0704030504030204" pitchFamily="34" charset="0"/>
              </a:rPr>
              <a:t>😊</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F25B-C071-613D-0DAB-299E7630A736}"/>
              </a:ext>
            </a:extLst>
          </p:cNvPr>
          <p:cNvSpPr>
            <a:spLocks noGrp="1"/>
          </p:cNvSpPr>
          <p:nvPr>
            <p:ph type="title"/>
          </p:nvPr>
        </p:nvSpPr>
        <p:spPr/>
        <p:txBody>
          <a:bodyPr/>
          <a:lstStyle/>
          <a:p>
            <a:r>
              <a:rPr lang="en-IN" sz="4800" dirty="0"/>
              <a:t>Contents</a:t>
            </a:r>
          </a:p>
        </p:txBody>
      </p:sp>
      <p:sp>
        <p:nvSpPr>
          <p:cNvPr id="3" name="Content Placeholder 2">
            <a:extLst>
              <a:ext uri="{FF2B5EF4-FFF2-40B4-BE49-F238E27FC236}">
                <a16:creationId xmlns:a16="http://schemas.microsoft.com/office/drawing/2014/main" id="{FEB22F9C-46BC-BBC7-08F2-20884471DBA2}"/>
              </a:ext>
            </a:extLst>
          </p:cNvPr>
          <p:cNvSpPr>
            <a:spLocks noGrp="1"/>
          </p:cNvSpPr>
          <p:nvPr>
            <p:ph sz="quarter" idx="13"/>
          </p:nvPr>
        </p:nvSpPr>
        <p:spPr>
          <a:xfrm>
            <a:off x="914399" y="2039110"/>
            <a:ext cx="7243012" cy="4377731"/>
          </a:xfrm>
        </p:spPr>
        <p:txBody>
          <a:bodyPr/>
          <a:lstStyle/>
          <a:p>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72450CF-4A22-E057-BA85-8433FE2185CC}"/>
              </a:ext>
            </a:extLst>
          </p:cNvPr>
          <p:cNvSpPr>
            <a:spLocks noGrp="1"/>
          </p:cNvSpPr>
          <p:nvPr>
            <p:ph sz="quarter" idx="12"/>
          </p:nvPr>
        </p:nvSpPr>
        <p:spPr>
          <a:xfrm>
            <a:off x="11736878" y="36578"/>
            <a:ext cx="45719" cy="45719"/>
          </a:xfrm>
        </p:spPr>
        <p:txBody>
          <a:bodyPr>
            <a:normAutofit fontScale="25000" lnSpcReduction="20000"/>
          </a:bodyPr>
          <a:lstStyle/>
          <a:p>
            <a:r>
              <a:rPr lang="en-IN" dirty="0"/>
              <a:t>.</a:t>
            </a:r>
          </a:p>
        </p:txBody>
      </p:sp>
      <p:sp>
        <p:nvSpPr>
          <p:cNvPr id="5" name="Slide Number Placeholder 4">
            <a:extLst>
              <a:ext uri="{FF2B5EF4-FFF2-40B4-BE49-F238E27FC236}">
                <a16:creationId xmlns:a16="http://schemas.microsoft.com/office/drawing/2014/main" id="{12AF69C2-21DF-96E6-4536-EC8EFF490512}"/>
              </a:ext>
            </a:extLst>
          </p:cNvPr>
          <p:cNvSpPr>
            <a:spLocks noGrp="1"/>
          </p:cNvSpPr>
          <p:nvPr>
            <p:ph type="sldNum" sz="quarter" idx="4"/>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294568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8534-A980-71E7-661B-6DD26A3F7FAD}"/>
              </a:ext>
            </a:extLst>
          </p:cNvPr>
          <p:cNvSpPr>
            <a:spLocks noGrp="1"/>
          </p:cNvSpPr>
          <p:nvPr>
            <p:ph type="title"/>
          </p:nvPr>
        </p:nvSpPr>
        <p:spPr>
          <a:xfrm>
            <a:off x="993648" y="729916"/>
            <a:ext cx="10360152" cy="914400"/>
          </a:xfrm>
        </p:spPr>
        <p:txBody>
          <a:bodyPr/>
          <a:lstStyle/>
          <a:p>
            <a:r>
              <a:rPr lang="en-IN" sz="4800" dirty="0"/>
              <a:t>MOTIVATION</a:t>
            </a:r>
          </a:p>
        </p:txBody>
      </p:sp>
      <p:sp>
        <p:nvSpPr>
          <p:cNvPr id="3" name="Content Placeholder 2">
            <a:extLst>
              <a:ext uri="{FF2B5EF4-FFF2-40B4-BE49-F238E27FC236}">
                <a16:creationId xmlns:a16="http://schemas.microsoft.com/office/drawing/2014/main" id="{E2CC9853-434D-CE44-AFCE-F5514D50194D}"/>
              </a:ext>
            </a:extLst>
          </p:cNvPr>
          <p:cNvSpPr>
            <a:spLocks noGrp="1"/>
          </p:cNvSpPr>
          <p:nvPr>
            <p:ph sz="quarter" idx="13"/>
          </p:nvPr>
        </p:nvSpPr>
        <p:spPr>
          <a:xfrm>
            <a:off x="914399" y="2039110"/>
            <a:ext cx="9609222" cy="4618363"/>
          </a:xfrm>
        </p:spPr>
        <p:txBody>
          <a:bodyPr>
            <a:normAutofit/>
          </a:bodyPr>
          <a:lstStyle/>
          <a:p>
            <a:pPr marL="228600">
              <a:lnSpc>
                <a:spcPct val="107000"/>
              </a:lnSpc>
              <a:spcAft>
                <a:spcPts val="800"/>
              </a:spcAft>
            </a:pP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Motivation for the project is driven by these needs:</a:t>
            </a:r>
          </a:p>
          <a:p>
            <a:pPr marL="342900" lvl="0" indent="-342900">
              <a:lnSpc>
                <a:spcPct val="107000"/>
              </a:lnSpc>
              <a:spcAft>
                <a:spcPts val="800"/>
              </a:spcAft>
              <a:buFont typeface="+mj-lt"/>
              <a:buAutoNum type="arabicPeriod"/>
              <a:tabLst>
                <a:tab pos="457200" algn="l"/>
              </a:tabLst>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Enhanced Fault Detection Accuracy</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By </a:t>
            </a:r>
            <a:r>
              <a:rPr lang="en-IN" sz="1800" kern="100" cap="none"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and comparing various machine learning classifiers, such as Random Forest, SVM, and CNN, the project aims to identify the most effective model for detecting specific fault types, like gain faults, data loss, or stuck-at faults. This precision supports timely interventions, helping to prevent network breakdowns.</a:t>
            </a:r>
          </a:p>
          <a:p>
            <a:pPr marL="342900" lvl="0" indent="-342900">
              <a:lnSpc>
                <a:spcPct val="107000"/>
              </a:lnSpc>
              <a:spcAft>
                <a:spcPts val="800"/>
              </a:spcAft>
              <a:buFont typeface="+mj-lt"/>
              <a:buAutoNum type="arabicPeriod"/>
              <a:tabLst>
                <a:tab pos="457200" algn="l"/>
              </a:tabLst>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Prolonging Network Lifetime</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Detecting faults and managing node failures effectively reduces the strain on remaining operational nodes, thus extending the network’s functional lifespan.</a:t>
            </a:r>
          </a:p>
          <a:p>
            <a:pPr marL="342900" lvl="0" indent="-342900">
              <a:lnSpc>
                <a:spcPct val="107000"/>
              </a:lnSpc>
              <a:spcAft>
                <a:spcPts val="800"/>
              </a:spcAft>
              <a:buFont typeface="+mj-lt"/>
              <a:buAutoNum type="arabicPeriod"/>
              <a:tabLst>
                <a:tab pos="457200" algn="l"/>
              </a:tabLst>
            </a:pPr>
            <a:r>
              <a:rPr lang="en-IN" sz="1800" b="1" kern="100" cap="none" dirty="0">
                <a:effectLst/>
                <a:latin typeface="Calibri" panose="020F0502020204030204" pitchFamily="34" charset="0"/>
                <a:ea typeface="Calibri" panose="020F0502020204030204" pitchFamily="34" charset="0"/>
                <a:cs typeface="Times New Roman" panose="02020603050405020304" pitchFamily="18" charset="0"/>
              </a:rPr>
              <a:t>Reliable Operation in Hazardous Environments</a:t>
            </a:r>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 WSNs deployed in extreme conditions are prone to failures due to environmental stresses. This project’s approach to early detection and handling of faults maintains data integrity, which is vital in risk-prone areas, ensuring continuous and reliable monitoring.</a:t>
            </a:r>
          </a:p>
          <a:p>
            <a:endParaRPr lang="en-IN" dirty="0"/>
          </a:p>
        </p:txBody>
      </p:sp>
      <p:sp>
        <p:nvSpPr>
          <p:cNvPr id="5" name="Slide Number Placeholder 4">
            <a:extLst>
              <a:ext uri="{FF2B5EF4-FFF2-40B4-BE49-F238E27FC236}">
                <a16:creationId xmlns:a16="http://schemas.microsoft.com/office/drawing/2014/main" id="{5D479E6D-980C-B9EA-6168-8F1FD9C11DFC}"/>
              </a:ext>
            </a:extLst>
          </p:cNvPr>
          <p:cNvSpPr>
            <a:spLocks noGrp="1"/>
          </p:cNvSpPr>
          <p:nvPr>
            <p:ph type="sldNum" sz="quarter" idx="4"/>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3734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4993-1362-1426-44A5-CDC13D2145C5}"/>
              </a:ext>
            </a:extLst>
          </p:cNvPr>
          <p:cNvSpPr>
            <a:spLocks noGrp="1"/>
          </p:cNvSpPr>
          <p:nvPr>
            <p:ph type="title"/>
          </p:nvPr>
        </p:nvSpPr>
        <p:spPr>
          <a:xfrm>
            <a:off x="914398" y="521209"/>
            <a:ext cx="10360152" cy="914400"/>
          </a:xfrm>
        </p:spPr>
        <p:txBody>
          <a:bodyPr/>
          <a:lstStyle/>
          <a:p>
            <a:r>
              <a:rPr lang="en-IN" sz="4800" dirty="0"/>
              <a:t>RESEARCH OBJECTIVES</a:t>
            </a:r>
          </a:p>
        </p:txBody>
      </p:sp>
      <p:sp>
        <p:nvSpPr>
          <p:cNvPr id="3" name="Content Placeholder 2">
            <a:extLst>
              <a:ext uri="{FF2B5EF4-FFF2-40B4-BE49-F238E27FC236}">
                <a16:creationId xmlns:a16="http://schemas.microsoft.com/office/drawing/2014/main" id="{67BA3C30-5257-4EAE-449B-577D300E0F70}"/>
              </a:ext>
            </a:extLst>
          </p:cNvPr>
          <p:cNvSpPr>
            <a:spLocks noGrp="1"/>
          </p:cNvSpPr>
          <p:nvPr>
            <p:ph sz="quarter" idx="13"/>
          </p:nvPr>
        </p:nvSpPr>
        <p:spPr>
          <a:xfrm>
            <a:off x="914399" y="2039111"/>
            <a:ext cx="9625264" cy="3840480"/>
          </a:xfrm>
        </p:spPr>
        <p:txBody>
          <a:bodyPr>
            <a:normAutofit lnSpcReduction="10000"/>
          </a:bodyPr>
          <a:lstStyle/>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Evaluate and Compare Classifier Performance</a:t>
            </a:r>
          </a:p>
          <a:p>
            <a:endParaRPr lang="en-IN" sz="1800" cap="none" dirty="0">
              <a:latin typeface="Calibri" panose="020F0502020204030204" pitchFamily="34" charset="0"/>
              <a:ea typeface="Calibri" panose="020F0502020204030204" pitchFamily="34" charset="0"/>
              <a:cs typeface="Times New Roman" panose="02020603050405020304" pitchFamily="18" charset="0"/>
            </a:endParaRP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Enhance Fault Detection Accuracy in Real-Time Monitoring</a:t>
            </a:r>
          </a:p>
          <a:p>
            <a:endParaRPr lang="en-IN" sz="1800" cap="none" dirty="0">
              <a:latin typeface="Calibri" panose="020F0502020204030204" pitchFamily="34" charset="0"/>
              <a:ea typeface="Calibri" panose="020F0502020204030204" pitchFamily="34" charset="0"/>
              <a:cs typeface="Times New Roman" panose="02020603050405020304" pitchFamily="18" charset="0"/>
            </a:endParaRP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Improve WSN Longevity through Efficient Fault Management</a:t>
            </a:r>
          </a:p>
          <a:p>
            <a:endParaRPr lang="en-IN" sz="1800" cap="none" dirty="0">
              <a:latin typeface="Calibri" panose="020F0502020204030204" pitchFamily="34" charset="0"/>
              <a:ea typeface="Calibri" panose="020F0502020204030204" pitchFamily="34" charset="0"/>
              <a:cs typeface="Times New Roman" panose="02020603050405020304" pitchFamily="18" charset="0"/>
            </a:endParaRP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Develop a Fault Classification Framework for WSN Deployment</a:t>
            </a:r>
          </a:p>
          <a:p>
            <a:endParaRPr lang="en-IN" sz="1800" cap="none" dirty="0">
              <a:latin typeface="Calibri" panose="020F0502020204030204" pitchFamily="34" charset="0"/>
              <a:ea typeface="Calibri" panose="020F0502020204030204" pitchFamily="34" charset="0"/>
              <a:cs typeface="Times New Roman" panose="02020603050405020304" pitchFamily="18" charset="0"/>
            </a:endParaRP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Identify the Optimal Classifier for Diverse Environmental Conditions</a:t>
            </a:r>
          </a:p>
          <a:p>
            <a:endParaRPr lang="en-IN" sz="1800" cap="none" dirty="0">
              <a:latin typeface="Calibri" panose="020F0502020204030204" pitchFamily="34" charset="0"/>
              <a:ea typeface="Calibri" panose="020F0502020204030204" pitchFamily="34" charset="0"/>
              <a:cs typeface="Times New Roman" panose="02020603050405020304" pitchFamily="18" charset="0"/>
            </a:endParaRPr>
          </a:p>
          <a:p>
            <a:r>
              <a:rPr lang="en-IN" sz="1800" cap="none" dirty="0">
                <a:effectLst/>
                <a:latin typeface="Calibri" panose="020F0502020204030204" pitchFamily="34" charset="0"/>
                <a:ea typeface="Calibri" panose="020F0502020204030204" pitchFamily="34" charset="0"/>
                <a:cs typeface="Times New Roman" panose="02020603050405020304" pitchFamily="18" charset="0"/>
              </a:rPr>
              <a:t>To Establish Guidelines for Practical Implementation of Fault Detection Systems </a:t>
            </a:r>
          </a:p>
          <a:p>
            <a:endParaRPr lang="en-IN" dirty="0"/>
          </a:p>
        </p:txBody>
      </p:sp>
      <p:sp>
        <p:nvSpPr>
          <p:cNvPr id="5" name="Slide Number Placeholder 4">
            <a:extLst>
              <a:ext uri="{FF2B5EF4-FFF2-40B4-BE49-F238E27FC236}">
                <a16:creationId xmlns:a16="http://schemas.microsoft.com/office/drawing/2014/main" id="{1BFB5CD6-0F05-2F77-B524-9E85502977DA}"/>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7449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D0FA-3943-A045-55A3-0FD935DB3F91}"/>
              </a:ext>
            </a:extLst>
          </p:cNvPr>
          <p:cNvSpPr>
            <a:spLocks noGrp="1"/>
          </p:cNvSpPr>
          <p:nvPr>
            <p:ph type="title"/>
          </p:nvPr>
        </p:nvSpPr>
        <p:spPr>
          <a:xfrm>
            <a:off x="596715" y="427383"/>
            <a:ext cx="10360152" cy="914400"/>
          </a:xfrm>
        </p:spPr>
        <p:txBody>
          <a:bodyPr/>
          <a:lstStyle/>
          <a:p>
            <a:r>
              <a:rPr lang="en-IN" sz="4800" dirty="0"/>
              <a:t>Introduction</a:t>
            </a:r>
          </a:p>
        </p:txBody>
      </p:sp>
      <p:sp>
        <p:nvSpPr>
          <p:cNvPr id="5" name="Slide Number Placeholder 4">
            <a:extLst>
              <a:ext uri="{FF2B5EF4-FFF2-40B4-BE49-F238E27FC236}">
                <a16:creationId xmlns:a16="http://schemas.microsoft.com/office/drawing/2014/main" id="{5C32DD91-F664-487B-503F-82F75B7003E4}"/>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6" name="Rectangle 1">
            <a:extLst>
              <a:ext uri="{FF2B5EF4-FFF2-40B4-BE49-F238E27FC236}">
                <a16:creationId xmlns:a16="http://schemas.microsoft.com/office/drawing/2014/main" id="{AA4FDFDC-F7A0-B20E-6E5D-9E229C062EFB}"/>
              </a:ext>
            </a:extLst>
          </p:cNvPr>
          <p:cNvSpPr>
            <a:spLocks noGrp="1" noChangeArrowheads="1"/>
          </p:cNvSpPr>
          <p:nvPr>
            <p:ph sz="quarter" idx="13"/>
          </p:nvPr>
        </p:nvSpPr>
        <p:spPr bwMode="auto">
          <a:xfrm>
            <a:off x="591126" y="1816668"/>
            <a:ext cx="9900411" cy="415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07000"/>
              </a:lnSpc>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WSNs in Environmental Monitoring</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WSNs enable real-time data collection in fields like disaster management, agriculture, and industrial automation, even in remote or hazardous environments.</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Challenges in WSN Reliability</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Sensor nodes are resource-constrained and operate in challenging conditions, making them prone to faults (e.g., software glitches, hardware issues, communication failures).</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Impact of Faults</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Faults in WSNs can compromise data accuracy and disrupt monitoring, with potential risks in critical applications like forest fire or flood monitoring.</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Project Focus</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This project evaluates machine learning classifiers—such as Random Forest, SVM, and CNN—to detect and classify various fault types, aiming to identify the best model for each fault.</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tabLst>
                <a:tab pos="457200" algn="l"/>
              </a:tabLst>
            </a:pPr>
            <a:r>
              <a:rPr lang="en-IN" sz="1800" b="1" cap="none" dirty="0">
                <a:effectLst/>
                <a:latin typeface="Calibri" panose="020F0502020204030204" pitchFamily="34" charset="0"/>
                <a:ea typeface="Calibri" panose="020F0502020204030204" pitchFamily="34" charset="0"/>
                <a:cs typeface="Calibri" panose="020F0502020204030204" pitchFamily="34" charset="0"/>
              </a:rPr>
              <a:t>Goal</a:t>
            </a:r>
            <a:r>
              <a:rPr lang="en-IN" sz="1800" cap="none" dirty="0">
                <a:effectLst/>
                <a:latin typeface="Calibri" panose="020F0502020204030204" pitchFamily="34" charset="0"/>
                <a:ea typeface="Calibri" panose="020F0502020204030204" pitchFamily="34" charset="0"/>
                <a:cs typeface="Calibri" panose="020F0502020204030204" pitchFamily="34" charset="0"/>
              </a:rPr>
              <a:t>: To enhance fault detection accuracy, improve network reliability, and extend WSN operational life through optimized fault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96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7D9C-3ABA-6043-4DD7-6F85E7C12B55}"/>
              </a:ext>
            </a:extLst>
          </p:cNvPr>
          <p:cNvSpPr>
            <a:spLocks noGrp="1"/>
          </p:cNvSpPr>
          <p:nvPr>
            <p:ph type="title"/>
          </p:nvPr>
        </p:nvSpPr>
        <p:spPr>
          <a:xfrm>
            <a:off x="1267326" y="617621"/>
            <a:ext cx="9344525" cy="3785937"/>
          </a:xfrm>
        </p:spPr>
        <p:txBody>
          <a:bodyPr/>
          <a:lstStyle/>
          <a:p>
            <a:pPr algn="ctr">
              <a:lnSpc>
                <a:spcPct val="100000"/>
              </a:lnSpc>
            </a:pPr>
            <a:r>
              <a:rPr lang="en-IN" sz="7200" dirty="0"/>
              <a:t>METHODOLOGIES</a:t>
            </a:r>
            <a:br>
              <a:rPr lang="en-IN" sz="7200" dirty="0"/>
            </a:br>
            <a:r>
              <a:rPr lang="en-IN" sz="4800" b="1" i="0" dirty="0">
                <a:effectLst/>
                <a:latin typeface="Arial" panose="020B0604020202020204" pitchFamily="34" charset="0"/>
              </a:rPr>
              <a:t>🙵</a:t>
            </a:r>
            <a:br>
              <a:rPr lang="en-IN" sz="7200" dirty="0"/>
            </a:br>
            <a:r>
              <a:rPr lang="en-IN" sz="7200" dirty="0"/>
              <a:t>SYSTEM MODEL</a:t>
            </a:r>
          </a:p>
        </p:txBody>
      </p:sp>
      <p:sp>
        <p:nvSpPr>
          <p:cNvPr id="5" name="Slide Number Placeholder 4">
            <a:extLst>
              <a:ext uri="{FF2B5EF4-FFF2-40B4-BE49-F238E27FC236}">
                <a16:creationId xmlns:a16="http://schemas.microsoft.com/office/drawing/2014/main" id="{A9C876EC-DD17-388B-0ED7-093F4FB33486}"/>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05111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C2D2-303C-1B47-BAD8-E510CB894C14}"/>
              </a:ext>
            </a:extLst>
          </p:cNvPr>
          <p:cNvSpPr>
            <a:spLocks noGrp="1"/>
          </p:cNvSpPr>
          <p:nvPr>
            <p:ph type="title"/>
          </p:nvPr>
        </p:nvSpPr>
        <p:spPr>
          <a:xfrm>
            <a:off x="914398" y="593557"/>
            <a:ext cx="10360152" cy="914400"/>
          </a:xfrm>
        </p:spPr>
        <p:txBody>
          <a:bodyPr/>
          <a:lstStyle/>
          <a:p>
            <a:r>
              <a:rPr lang="en-IN" sz="4800" dirty="0"/>
              <a:t>1. DATA SENSING PHASE</a:t>
            </a:r>
          </a:p>
        </p:txBody>
      </p:sp>
      <p:sp>
        <p:nvSpPr>
          <p:cNvPr id="3" name="Content Placeholder 2">
            <a:extLst>
              <a:ext uri="{FF2B5EF4-FFF2-40B4-BE49-F238E27FC236}">
                <a16:creationId xmlns:a16="http://schemas.microsoft.com/office/drawing/2014/main" id="{108DC3D5-46F2-BCA8-1C8F-77F9530C9571}"/>
              </a:ext>
            </a:extLst>
          </p:cNvPr>
          <p:cNvSpPr>
            <a:spLocks noGrp="1"/>
          </p:cNvSpPr>
          <p:nvPr>
            <p:ph sz="quarter" idx="13"/>
          </p:nvPr>
        </p:nvSpPr>
        <p:spPr>
          <a:xfrm>
            <a:off x="906375" y="2013283"/>
            <a:ext cx="9047751" cy="4074695"/>
          </a:xfrm>
        </p:spPr>
        <p:txBody>
          <a:bodyPr/>
          <a:lstStyle/>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Objective</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Collect data from multiple sensor nodes within the WSN for parameters like temperature, humidity, and other environmental factors.</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Process</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Sensor nodes gather data at specific intervals. This raw data is processed to create observation vectors, which combine multiple measurements (e.g., temperature and humidity readings).</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Outcome</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An initial dataset containing time-stamped environmental data that forms the baseline for further fault analysis.</a:t>
            </a:r>
            <a:endParaRPr lang="en-IN"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3063A06-9C67-0F1C-8185-8284D8DDB48D}"/>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355250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12E9-7227-E5C1-E310-E069607CFAA0}"/>
              </a:ext>
            </a:extLst>
          </p:cNvPr>
          <p:cNvSpPr>
            <a:spLocks noGrp="1"/>
          </p:cNvSpPr>
          <p:nvPr>
            <p:ph type="title"/>
          </p:nvPr>
        </p:nvSpPr>
        <p:spPr>
          <a:xfrm>
            <a:off x="915924" y="441159"/>
            <a:ext cx="10360152" cy="914400"/>
          </a:xfrm>
        </p:spPr>
        <p:txBody>
          <a:bodyPr/>
          <a:lstStyle/>
          <a:p>
            <a:r>
              <a:rPr lang="en-IN" sz="4800" dirty="0"/>
              <a:t>2. FAULT INJECTION PHASE</a:t>
            </a:r>
          </a:p>
        </p:txBody>
      </p:sp>
      <p:sp>
        <p:nvSpPr>
          <p:cNvPr id="3" name="Content Placeholder 2">
            <a:extLst>
              <a:ext uri="{FF2B5EF4-FFF2-40B4-BE49-F238E27FC236}">
                <a16:creationId xmlns:a16="http://schemas.microsoft.com/office/drawing/2014/main" id="{3BDFF1AD-4A08-430A-0CFF-94E281A51653}"/>
              </a:ext>
            </a:extLst>
          </p:cNvPr>
          <p:cNvSpPr>
            <a:spLocks noGrp="1"/>
          </p:cNvSpPr>
          <p:nvPr>
            <p:ph sz="quarter" idx="13"/>
          </p:nvPr>
        </p:nvSpPr>
        <p:spPr>
          <a:xfrm>
            <a:off x="914398" y="2039110"/>
            <a:ext cx="9480885" cy="4377731"/>
          </a:xfrm>
        </p:spPr>
        <p:txBody>
          <a:bodyPr>
            <a:noAutofit/>
          </a:bodyPr>
          <a:lstStyle/>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Objective</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Simulate various types of faults within the collected data to test and evaluate the fault detection capabilities of different classifiers.</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Types of Faults</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Offset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Data shows a consistent deviation from the expected value.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Gain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Data amplitude varies beyond expected limits.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Stuck-at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Data gets stuck at a constant value (either zero or one) without changing.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Spike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Data suddenly spikes, showing abrupt deviations.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Data Loss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Missing data points due to network or node issues.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Calibri" panose="020F0502020204030204" pitchFamily="34" charset="0"/>
                <a:cs typeface="Calibri" panose="020F0502020204030204" pitchFamily="34" charset="0"/>
              </a:rPr>
              <a:t>Out-of-Bounds Fault</a:t>
            </a:r>
            <a:r>
              <a:rPr lang="en-IN" sz="1800" kern="0" dirty="0">
                <a:effectLst/>
                <a:latin typeface="Calibri" panose="020F0502020204030204" pitchFamily="34" charset="0"/>
                <a:ea typeface="Calibri" panose="020F0502020204030204" pitchFamily="34" charset="0"/>
                <a:cs typeface="Calibri" panose="020F0502020204030204" pitchFamily="34" charset="0"/>
              </a:rPr>
              <a:t>: Values exceed the sensing range, indicating probable errors.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cap="none" dirty="0">
                <a:effectLst/>
                <a:latin typeface="Calibri" panose="020F0502020204030204" pitchFamily="34" charset="0"/>
                <a:ea typeface="Calibri" panose="020F0502020204030204" pitchFamily="34" charset="0"/>
                <a:cs typeface="Calibri" panose="020F0502020204030204" pitchFamily="34" charset="0"/>
              </a:rPr>
              <a:t>Outcome</a:t>
            </a:r>
            <a:r>
              <a:rPr lang="en-IN" sz="1800" kern="0" cap="none" dirty="0">
                <a:effectLst/>
                <a:latin typeface="Calibri" panose="020F0502020204030204" pitchFamily="34" charset="0"/>
                <a:ea typeface="Calibri" panose="020F0502020204030204" pitchFamily="34" charset="0"/>
                <a:cs typeface="Calibri" panose="020F0502020204030204" pitchFamily="34" charset="0"/>
              </a:rPr>
              <a:t>: A simulated dataset with predefined faults injected at specific rates, enabling a controlled environment for testing classifier performance.</a:t>
            </a:r>
            <a:endParaRPr lang="en-IN"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en-IN" sz="1800"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E2C2FE7-9B2E-75D3-DDA6-E6066C72E316}"/>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214810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3815-65D3-1B6A-94F2-DC636062BC2C}"/>
              </a:ext>
            </a:extLst>
          </p:cNvPr>
          <p:cNvSpPr>
            <a:spLocks noGrp="1"/>
          </p:cNvSpPr>
          <p:nvPr>
            <p:ph type="title"/>
          </p:nvPr>
        </p:nvSpPr>
        <p:spPr>
          <a:xfrm>
            <a:off x="256675" y="-93795"/>
            <a:ext cx="11020927" cy="1532021"/>
          </a:xfrm>
        </p:spPr>
        <p:txBody>
          <a:bodyPr/>
          <a:lstStyle/>
          <a:p>
            <a:r>
              <a:rPr lang="en-IN" sz="4800" dirty="0"/>
              <a:t>3. FAULT DETECTION AND                   CLASSIFICATION PHASE</a:t>
            </a:r>
          </a:p>
        </p:txBody>
      </p:sp>
      <p:sp>
        <p:nvSpPr>
          <p:cNvPr id="3" name="Content Placeholder 2">
            <a:extLst>
              <a:ext uri="{FF2B5EF4-FFF2-40B4-BE49-F238E27FC236}">
                <a16:creationId xmlns:a16="http://schemas.microsoft.com/office/drawing/2014/main" id="{0F498223-FA6B-D8C6-AE72-81DB2B4C7A01}"/>
              </a:ext>
            </a:extLst>
          </p:cNvPr>
          <p:cNvSpPr>
            <a:spLocks noGrp="1"/>
          </p:cNvSpPr>
          <p:nvPr>
            <p:ph sz="quarter" idx="13"/>
          </p:nvPr>
        </p:nvSpPr>
        <p:spPr>
          <a:xfrm>
            <a:off x="256675" y="1630732"/>
            <a:ext cx="11173326" cy="5441750"/>
          </a:xfrm>
        </p:spPr>
        <p:txBody>
          <a:bodyPr>
            <a:noAutofit/>
          </a:bodyPr>
          <a:lstStyle/>
          <a:p>
            <a:pPr marL="342900" lvl="0" indent="-342900">
              <a:lnSpc>
                <a:spcPct val="107000"/>
              </a:lnSpc>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Objective</a:t>
            </a:r>
            <a:r>
              <a:rPr lang="en-IN" sz="1600" kern="0" dirty="0">
                <a:effectLst/>
                <a:latin typeface="Calibri" panose="020F0502020204030204" pitchFamily="34" charset="0"/>
                <a:ea typeface="Calibri" panose="020F0502020204030204" pitchFamily="34" charset="0"/>
                <a:cs typeface="Calibri" panose="020F0502020204030204" pitchFamily="34" charset="0"/>
              </a:rPr>
              <a:t>: Apply various machine learning classifiers to detect and classify the types of faults in the WSN data, comparing performance metrics such as detection accuracy and processing time.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Classifiers Used</a:t>
            </a:r>
            <a:r>
              <a:rPr lang="en-IN" sz="1600" kern="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Support Vector Machine (SVM)</a:t>
            </a:r>
            <a:r>
              <a:rPr lang="en-IN" sz="1600" kern="0" dirty="0">
                <a:effectLst/>
                <a:latin typeface="Calibri" panose="020F0502020204030204" pitchFamily="34" charset="0"/>
                <a:ea typeface="Calibri" panose="020F0502020204030204" pitchFamily="34" charset="0"/>
                <a:cs typeface="Calibri" panose="020F0502020204030204" pitchFamily="34" charset="0"/>
              </a:rPr>
              <a:t>: Classifies data based on labelled training sets and establishes a hyperplane to separate fault types.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Convolutional Neural Network (CNN)</a:t>
            </a:r>
            <a:r>
              <a:rPr lang="en-IN" sz="1600" kern="0" dirty="0">
                <a:effectLst/>
                <a:latin typeface="Calibri" panose="020F0502020204030204" pitchFamily="34" charset="0"/>
                <a:ea typeface="Calibri" panose="020F0502020204030204" pitchFamily="34" charset="0"/>
                <a:cs typeface="Calibri" panose="020F0502020204030204" pitchFamily="34" charset="0"/>
              </a:rPr>
              <a:t>: Mimics biological neural networks for complex pattern recognition, used here for classifying sensor data.</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Multilayer Perceptron (MLP)</a:t>
            </a:r>
            <a:r>
              <a:rPr lang="en-IN" sz="1600" kern="0" dirty="0">
                <a:effectLst/>
                <a:latin typeface="Calibri" panose="020F0502020204030204" pitchFamily="34" charset="0"/>
                <a:ea typeface="Calibri" panose="020F0502020204030204" pitchFamily="34" charset="0"/>
                <a:cs typeface="Calibri" panose="020F0502020204030204" pitchFamily="34" charset="0"/>
              </a:rPr>
              <a:t>: A type of neural network for multi-layer data processing, particularly effective in classification tasks.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Random Forest (RF)</a:t>
            </a:r>
            <a:r>
              <a:rPr lang="en-IN" sz="1600" kern="0" dirty="0">
                <a:effectLst/>
                <a:latin typeface="Calibri" panose="020F0502020204030204" pitchFamily="34" charset="0"/>
                <a:ea typeface="Calibri" panose="020F0502020204030204" pitchFamily="34" charset="0"/>
                <a:cs typeface="Calibri" panose="020F0502020204030204" pitchFamily="34" charset="0"/>
              </a:rPr>
              <a:t>: Utilizes multiple decision trees to classify data, showing robust performance in detecting multiple fault types.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Stochastic Gradient Descent (SGD)</a:t>
            </a:r>
            <a:r>
              <a:rPr lang="en-IN" sz="1600" kern="0" dirty="0">
                <a:effectLst/>
                <a:latin typeface="Calibri" panose="020F0502020204030204" pitchFamily="34" charset="0"/>
                <a:ea typeface="Calibri" panose="020F0502020204030204" pitchFamily="34" charset="0"/>
                <a:cs typeface="Calibri" panose="020F0502020204030204" pitchFamily="34" charset="0"/>
              </a:rPr>
              <a:t>: A linear model that performs regular updates to detect faults based on error estimation.</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Calibri" panose="020F0502020204030204" pitchFamily="34" charset="0"/>
                <a:cs typeface="Calibri" panose="020F0502020204030204" pitchFamily="34" charset="0"/>
              </a:rPr>
              <a:t>Probabilistic Neural Network (PNN)</a:t>
            </a:r>
            <a:r>
              <a:rPr lang="en-IN" sz="1600" kern="0" dirty="0">
                <a:effectLst/>
                <a:latin typeface="Calibri" panose="020F0502020204030204" pitchFamily="34" charset="0"/>
                <a:ea typeface="Calibri" panose="020F0502020204030204" pitchFamily="34" charset="0"/>
                <a:cs typeface="Calibri" panose="020F0502020204030204" pitchFamily="34" charset="0"/>
              </a:rPr>
              <a:t>: Computes probabilities to classify data, suitable for applications where probability estimation is needed.</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F5C65751-670F-F4CD-5F5C-B3357FC98EB9}"/>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01983616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{37A50274-9E4E-45BD-828C-3D3214A44778}tf11964407_win32</Template>
  <TotalTime>1583</TotalTime>
  <Words>1233</Words>
  <Application>Microsoft Office PowerPoint</Application>
  <PresentationFormat>Widescreen</PresentationFormat>
  <Paragraphs>97</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Rounded MT Bold</vt:lpstr>
      <vt:lpstr>Calibri</vt:lpstr>
      <vt:lpstr>Courier New</vt:lpstr>
      <vt:lpstr>Gill Sans Nova Light</vt:lpstr>
      <vt:lpstr>Sagona Book</vt:lpstr>
      <vt:lpstr>Symbol</vt:lpstr>
      <vt:lpstr>Times New Roman</vt:lpstr>
      <vt:lpstr>Custom</vt:lpstr>
      <vt:lpstr>  Analysis of Fault Classifiers to Detect the Faults and Node Failures in a Wireless Sensor Network       Guided By-                                                        Submitted By-   Mrs. Jayshree Dev             Subhodeep Panda 🙵                                                                             Subodha Kumar Dhal        </vt:lpstr>
      <vt:lpstr>Contents</vt:lpstr>
      <vt:lpstr>MOTIVATION</vt:lpstr>
      <vt:lpstr>RESEARCH OBJECTIVES</vt:lpstr>
      <vt:lpstr>Introduction</vt:lpstr>
      <vt:lpstr>METHODOLOGIES 🙵 SYSTEM MODEL</vt:lpstr>
      <vt:lpstr>1. DATA SENSING PHASE</vt:lpstr>
      <vt:lpstr>2. FAULT INJECTION PHASE</vt:lpstr>
      <vt:lpstr>3. FAULT DETECTION AND                   CLASSIFICATION PHASE</vt:lpstr>
      <vt:lpstr>PowerPoint Presentation</vt:lpstr>
      <vt:lpstr>4. SYSTEM IMPLEMENTATION AND TESTING PHASE</vt:lpstr>
      <vt:lpstr>RESULT</vt:lpstr>
      <vt:lpstr>COMPARISON</vt:lpstr>
      <vt:lpstr>CONCLUSION</vt:lpstr>
      <vt:lpstr>FUTURE SCOPE</vt:lpstr>
      <vt:lpstr>PowerPoint Presentation</vt:lpstr>
      <vt:lpstr>PowerPoint Presentation</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Subhodeep Panda</dc:creator>
  <cp:lastModifiedBy>Subhodeep Panda</cp:lastModifiedBy>
  <cp:revision>26</cp:revision>
  <dcterms:created xsi:type="dcterms:W3CDTF">2024-09-21T17:43:43Z</dcterms:created>
  <dcterms:modified xsi:type="dcterms:W3CDTF">2024-10-28T11:20:50Z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