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58" r:id="rId8"/>
    <p:sldId id="261" r:id="rId9"/>
    <p:sldId id="262" r:id="rId10"/>
    <p:sldId id="268" r:id="rId11"/>
    <p:sldId id="270" r:id="rId12"/>
    <p:sldId id="269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Our project notes here...</a:t>
            </a: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Members </a:t>
            </a:r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Why Safety? Because life is too short to get burned. Safety available to us so far fire extinguisher</a:t>
            </a: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fire exit..etc etc. Above all, What we believe is..... (NEXT SLIDE)</a:t>
            </a: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Before extinguishing or using fire exits, comes DETECTION. </a:t>
            </a: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what are we focussing on? In making A life savior</a:t>
            </a: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Basic algorithm has three phase: Capture then store, then compare and ......(Next slide)</a:t>
            </a: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Finally Alert if any fire takes place</a:t>
            </a: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7.jpeg"/><Relationship Id="rId7" Type="http://schemas.openxmlformats.org/officeDocument/2006/relationships/image" Target="../media/image16.jpe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 detection camera</a:t>
            </a:r>
            <a:b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IN" alt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using Image Processing</a:t>
            </a:r>
            <a:endParaRPr lang="en-IN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GROUP - 2</a:t>
            </a:r>
            <a:endParaRPr lang="en-I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COMPARE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Stock Photos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Camera Photos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Picture 7" descr="fi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384425"/>
            <a:ext cx="2056130" cy="2056130"/>
          </a:xfrm>
          <a:prstGeom prst="rect">
            <a:avLst/>
          </a:prstGeom>
        </p:spPr>
      </p:pic>
      <p:pic>
        <p:nvPicPr>
          <p:cNvPr id="9" name="Picture 8" descr="fire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4821555"/>
            <a:ext cx="3166110" cy="1355725"/>
          </a:xfrm>
          <a:prstGeom prst="rect">
            <a:avLst/>
          </a:prstGeom>
        </p:spPr>
      </p:pic>
      <p:pic>
        <p:nvPicPr>
          <p:cNvPr id="10" name="Picture 9" descr="fir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75" y="2384425"/>
            <a:ext cx="2259965" cy="1507490"/>
          </a:xfrm>
          <a:prstGeom prst="rect">
            <a:avLst/>
          </a:prstGeom>
        </p:spPr>
      </p:pic>
      <p:pic>
        <p:nvPicPr>
          <p:cNvPr id="11" name="Picture 10" descr="fir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4184650"/>
            <a:ext cx="1120140" cy="1992630"/>
          </a:xfrm>
          <a:prstGeom prst="rect">
            <a:avLst/>
          </a:prstGeom>
        </p:spPr>
      </p:pic>
      <p:pic>
        <p:nvPicPr>
          <p:cNvPr id="12" name="Picture 11" descr="user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440" y="2384425"/>
            <a:ext cx="2189480" cy="1642745"/>
          </a:xfrm>
          <a:prstGeom prst="rect">
            <a:avLst/>
          </a:prstGeom>
        </p:spPr>
      </p:pic>
      <p:pic>
        <p:nvPicPr>
          <p:cNvPr id="13" name="Picture 12" descr="user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0" y="2384425"/>
            <a:ext cx="2301240" cy="1844675"/>
          </a:xfrm>
          <a:prstGeom prst="rect">
            <a:avLst/>
          </a:prstGeom>
        </p:spPr>
      </p:pic>
      <p:pic>
        <p:nvPicPr>
          <p:cNvPr id="14" name="Picture 13" descr="user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440" y="4386580"/>
            <a:ext cx="2386965" cy="1790700"/>
          </a:xfrm>
          <a:prstGeom prst="rect">
            <a:avLst/>
          </a:prstGeom>
        </p:spPr>
      </p:pic>
      <p:pic>
        <p:nvPicPr>
          <p:cNvPr id="15" name="Picture 14" descr="user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9715" y="4523740"/>
            <a:ext cx="2204085" cy="165354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090285" y="2059305"/>
            <a:ext cx="10795" cy="42614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Then!!!	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82825" y="2921635"/>
            <a:ext cx="41344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114300">
                    <a:schemeClr val="accent2">
                      <a:lumMod val="75000"/>
                    </a:schemeClr>
                  </a:innerShdw>
                </a:effectLst>
              </a:rPr>
              <a:t>ALERT!!!</a:t>
            </a:r>
            <a:endParaRPr lang="en-I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innerShdw blurRad="114300">
                  <a:schemeClr val="accent2">
                    <a:lumMod val="75000"/>
                  </a:schemeClr>
                </a:innerShdw>
              </a:effectLst>
            </a:endParaRPr>
          </a:p>
        </p:txBody>
      </p:sp>
      <p:pic>
        <p:nvPicPr>
          <p:cNvPr id="8" name="Content Placeholder 7" descr="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2285" y="2005330"/>
            <a:ext cx="6120130" cy="3268345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Statistics: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1905" y="1825625"/>
            <a:ext cx="5181600" cy="4351338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r>
              <a:rPr lang="en-IN" altLang="en-US">
                <a:solidFill>
                  <a:schemeClr val="accent4"/>
                </a:solidFill>
                <a:effectLst/>
              </a:rPr>
              <a:t> </a:t>
            </a:r>
            <a:endParaRPr lang="en-IN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7" name="Content Placeholder 6" descr="HomeFiresInvolvingFailure"/>
          <p:cNvPicPr>
            <a:picLocks noChangeAspect="1"/>
          </p:cNvPicPr>
          <p:nvPr>
            <p:ph sz="half" idx="1"/>
          </p:nvPr>
        </p:nvPicPr>
        <p:blipFill>
          <a:blip r:embed="rId2"/>
          <a:srcRect l="3082" b="5391"/>
          <a:stretch>
            <a:fillRect/>
          </a:stretch>
        </p:blipFill>
        <p:spPr>
          <a:xfrm>
            <a:off x="705485" y="1497965"/>
            <a:ext cx="9317355" cy="403796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 Box 7"/>
          <p:cNvSpPr txBox="1"/>
          <p:nvPr/>
        </p:nvSpPr>
        <p:spPr>
          <a:xfrm>
            <a:off x="1352550" y="5570220"/>
            <a:ext cx="5932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Source: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www.nfpa.org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\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News</a:t>
            </a: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-and-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Research/Data-research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Significance 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I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Prior detection:</a:t>
            </a:r>
            <a:r>
              <a:rPr lang="en-I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Alerts civilians</a:t>
            </a:r>
            <a:endParaRPr lang="en-I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101 call</a:t>
            </a:r>
            <a:endParaRPr lang="en-I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More escape time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1371600" lvl="3" indent="0">
              <a:buNone/>
            </a:pPr>
            <a:r>
              <a:rPr lang="en-IN" altLang="en-US"/>
              <a:t>               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Finally yet IMPORTANTLY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55445" y="3823335"/>
            <a:ext cx="387032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STAY SAFE!</a:t>
            </a:r>
            <a:endParaRPr lang="en-I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978025" y="2165350"/>
            <a:ext cx="322453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CALL 101</a:t>
            </a:r>
            <a:endParaRPr lang="en-I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AND</a:t>
            </a:r>
            <a:endParaRPr lang="en-I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Content Placeholder 7" descr="pom_Nov_blog0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95" y="1818005"/>
            <a:ext cx="5018405" cy="334962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Members: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Soubhik Chaki(1704225)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Sneha Kundu(1704224)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Sounak Sinha(1704228)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Swardhya Dey(1704229)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Subhodeep Sinha(1704230)</a:t>
            </a:r>
            <a:endParaRPr lang="en-I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/>
              </a:rPr>
              <a:t>LIFE IS TOO SHORT TO GET BURNED!!! </a:t>
            </a:r>
            <a:endParaRPr lang="en-I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SAFETY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 extinguisher : </a:t>
            </a:r>
            <a:endParaRPr lang="en-IN" altLang="en-US" sz="2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altLang="en-US" sz="259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/>
              </a:rPr>
              <a:t>a </a:t>
            </a:r>
            <a:r>
              <a:rPr lang="en-IN" altLang="en-US" sz="259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/>
                <a:sym typeface="+mn-ea"/>
              </a:rPr>
              <a:t>device used to extinguish or control small fires, often in emergency situations.</a:t>
            </a:r>
            <a:endParaRPr lang="en-IN" altLang="en-US" sz="2595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/>
              <a:sym typeface="+mn-e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altLang="en-US" sz="259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considered a common safety           precaution</a:t>
            </a:r>
            <a:endParaRPr lang="en-IN" altLang="en-US" sz="2595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altLang="en-US" sz="259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Water, Carbon dioxide, AFF foam,water mist, etc.</a:t>
            </a:r>
            <a:endParaRPr lang="en-IN" altLang="en-US" sz="2595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en-IN" altLang="en-US" sz="2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 descr="49540690-realistic-fire-extinguisher-with-flame-on-dark-background-vector-illustr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165" y="2019935"/>
            <a:ext cx="3962400" cy="3962400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                                       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>
              <a:buFont typeface="Wingdings" panose="05000000000000000000" charset="0"/>
              <a:buChar char="Ø"/>
            </a:pPr>
            <a:r>
              <a:rPr lang="en-IN" altLang="en-US" sz="3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Fire EXIT: </a:t>
            </a:r>
            <a:endParaRPr lang="en-IN" altLang="en-US" sz="3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l">
              <a:buNone/>
            </a:pPr>
            <a:r>
              <a:rPr lang="en-IN" altLang="en-US" sz="3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A special kind of emergency   exit, usually mounted to the  outside of a building or occasionally inside but separate from the main areas of the building</a:t>
            </a:r>
            <a:endParaRPr lang="en-IN" altLang="en-US" sz="3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 descr="Safety-Guiding-Fire-Extinguisher-Signs-Glow-in.jpg_350x35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best PROTECTION is early DETECTION!!! </a:t>
            </a:r>
            <a:endParaRPr lang="en-I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sz="2400" b="1">
                <a:solidFill>
                  <a:schemeClr val="bg2">
                    <a:lumMod val="90000"/>
                  </a:schemeClr>
                </a:solidFill>
              </a:rPr>
              <a:t>                                                      </a:t>
            </a:r>
            <a:endParaRPr lang="en-IN" altLang="en-US" sz="2400" b="1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6175" y="2942590"/>
            <a:ext cx="3758565" cy="153352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Before extinguishing</a:t>
            </a:r>
            <a:endParaRPr lang="en-IN" altLang="en-US"/>
          </a:p>
        </p:txBody>
      </p:sp>
      <p:sp>
        <p:nvSpPr>
          <p:cNvPr id="5" name="Right Arrow 4"/>
          <p:cNvSpPr/>
          <p:nvPr/>
        </p:nvSpPr>
        <p:spPr>
          <a:xfrm>
            <a:off x="4904740" y="3580130"/>
            <a:ext cx="3100705" cy="48006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Comes</a:t>
            </a:r>
            <a:endParaRPr lang="en-IN" altLang="en-US"/>
          </a:p>
        </p:txBody>
      </p:sp>
      <p:sp>
        <p:nvSpPr>
          <p:cNvPr id="6" name="Rectangle 5"/>
          <p:cNvSpPr/>
          <p:nvPr/>
        </p:nvSpPr>
        <p:spPr>
          <a:xfrm>
            <a:off x="8151495" y="2922270"/>
            <a:ext cx="2985135" cy="16383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DETECTION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6" grpId="0" animBg="1"/>
      <p:bldP spid="5" grpId="0" animBg="1"/>
      <p:bldP spid="4" grpId="1" animBg="1"/>
      <p:bldP spid="6" grpId="1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127000"/>
          </a:effectLst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OUR PROJECT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 descr="67710543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0" y="2089785"/>
            <a:ext cx="2501900" cy="2501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Plus 5"/>
          <p:cNvSpPr/>
          <p:nvPr/>
        </p:nvSpPr>
        <p:spPr>
          <a:xfrm>
            <a:off x="3679190" y="2917825"/>
            <a:ext cx="930275" cy="845820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5680" y="2089785"/>
            <a:ext cx="2758440" cy="2347595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accent2"/>
                </a:solidFill>
              </a:rPr>
              <a:t>Program to detect fire</a:t>
            </a:r>
            <a:endParaRPr lang="en-IN" altLang="en-US" b="1">
              <a:solidFill>
                <a:schemeClr val="accent2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7633335" y="3054985"/>
            <a:ext cx="676910" cy="570865"/>
          </a:xfrm>
          <a:prstGeom prst="mathEqual">
            <a:avLst/>
          </a:prstGeom>
          <a:effectLst>
            <a:softEdge rad="127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64880" y="2971800"/>
            <a:ext cx="326580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39700">
                    <a:schemeClr val="accent6">
                      <a:alpha val="5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LIFE SAVIOUR</a:t>
            </a:r>
            <a:endParaRPr lang="en-IN" altLang="en-US" sz="3200">
              <a:solidFill>
                <a:schemeClr val="accent2">
                  <a:lumMod val="60000"/>
                  <a:lumOff val="40000"/>
                </a:schemeClr>
              </a:solidFill>
              <a:effectLst>
                <a:glow rad="139700">
                  <a:schemeClr val="accent6">
                    <a:alpha val="54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BASIC ALGORITHM:</a:t>
            </a:r>
            <a:endParaRPr lang="en-I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52550" y="2545715"/>
            <a:ext cx="297180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CAPTURE</a:t>
            </a:r>
            <a:endParaRPr lang="en-I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eft-Right-Up Arrow 4"/>
          <p:cNvSpPr/>
          <p:nvPr/>
        </p:nvSpPr>
        <p:spPr>
          <a:xfrm rot="10800000">
            <a:off x="4451350" y="2524125"/>
            <a:ext cx="3964940" cy="1893570"/>
          </a:xfrm>
          <a:prstGeom prst="leftRightUp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91245" y="2524125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STORE</a:t>
            </a:r>
            <a:endParaRPr lang="en-I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10785" y="4565015"/>
            <a:ext cx="38703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COMPARE</a:t>
            </a:r>
            <a:endParaRPr lang="en-I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IN" alt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</a:rPr>
              <a:t>WORKING:  </a:t>
            </a:r>
            <a:endParaRPr lang="en-IN" alt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29640" y="1691005"/>
            <a:ext cx="5202555" cy="11988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img = cv2.cvtColor(frame, cv2.COLOR_BGR2HSV)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lower_range = np.array([0,10,200])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upper_range = np.array([34,88,226])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mask  =cv2.inRange(img, lower_range, upper_range)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Content Placeholder 5" descr="fire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63370" y="3198495"/>
            <a:ext cx="2543810" cy="31476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93920" y="4397375"/>
            <a:ext cx="2220595" cy="75057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Converts</a:t>
            </a:r>
            <a:endParaRPr lang="en-IN" altLang="en-US"/>
          </a:p>
        </p:txBody>
      </p:sp>
      <p:pic>
        <p:nvPicPr>
          <p:cNvPr id="8" name="Picture 7" descr="fi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55" y="3198495"/>
            <a:ext cx="2374900" cy="30803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169160" y="3063875"/>
            <a:ext cx="13322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BGR Image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4540" y="306387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HSV Image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Capturing Real fire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r>
              <a:rPr lang="en-IN" altLang="en-US">
                <a:solidFill>
                  <a:schemeClr val="accent4"/>
                </a:solidFill>
                <a:effectLst/>
              </a:rPr>
              <a:t>   </a:t>
            </a:r>
            <a:endParaRPr lang="en-I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6710" y="1769745"/>
            <a:ext cx="852297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while True: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count +=1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= outpath='D:\Image_processing\output\\user'+str(count)+'.jpg'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cv2.imwrite(file_path,mask)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</a:t>
            </a:r>
            <a:r>
              <a:rPr lang="en-I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if</a:t>
            </a:r>
            <a:endParaRPr lang="en-I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break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1363345" y="2015490"/>
            <a:ext cx="327660" cy="29997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82140" y="2545715"/>
            <a:ext cx="2316480" cy="3683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BGR to HSV code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14550" y="4416425"/>
            <a:ext cx="1851025" cy="3987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count==100:</a:t>
            </a:r>
            <a:endParaRPr lang="en-US" sz="20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65270" y="4658995"/>
            <a:ext cx="164401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868035" y="4460240"/>
            <a:ext cx="3542030" cy="39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000">
                <a:solidFill>
                  <a:schemeClr val="accent4"/>
                </a:solidFill>
                <a:effectLst/>
              </a:rPr>
              <a:t>Captures 100 samples/interval</a:t>
            </a:r>
            <a:endParaRPr lang="en-IN" altLang="en-US" sz="2000">
              <a:solidFill>
                <a:schemeClr val="accent4"/>
              </a:solidFill>
              <a:effectLst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82140" y="3435350"/>
            <a:ext cx="1141730" cy="3683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file_path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18815" y="2991485"/>
            <a:ext cx="2743835" cy="342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150610" y="2836545"/>
            <a:ext cx="169418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>
                <a:ln/>
                <a:solidFill>
                  <a:schemeClr val="accent4"/>
                </a:solidFill>
                <a:effectLst/>
              </a:rPr>
              <a:t>Storage path</a:t>
            </a:r>
            <a:endParaRPr lang="en-I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Presentation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Fire detection camera using Image Processing</vt:lpstr>
      <vt:lpstr>                            </vt:lpstr>
      <vt:lpstr>LIFE IS TOO SHORT TO GET BURNED!!! </vt:lpstr>
      <vt:lpstr>                                         </vt:lpstr>
      <vt:lpstr>The best PROTECTION is early DETECTION!!! </vt:lpstr>
      <vt:lpstr>OUR PROJECT</vt:lpstr>
      <vt:lpstr>BASIC ALGORITHM:</vt:lpstr>
      <vt:lpstr>WORKING:  </vt:lpstr>
      <vt:lpstr>Capturing Real fire</vt:lpstr>
      <vt:lpstr>                                COMPARE</vt:lpstr>
      <vt:lpstr>Then!!!	</vt:lpstr>
      <vt:lpstr>  Statistics:</vt:lpstr>
      <vt:lpstr>Significance </vt:lpstr>
      <vt:lpstr>Finally yet IMPORTANTLY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 camera using Image Processing</dc:title>
  <dc:creator/>
  <cp:lastModifiedBy>KIIT</cp:lastModifiedBy>
  <cp:revision>6</cp:revision>
  <dcterms:created xsi:type="dcterms:W3CDTF">2019-10-20T15:21:00Z</dcterms:created>
  <dcterms:modified xsi:type="dcterms:W3CDTF">2019-10-21T16:30:57Z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