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305CDFE7-8E89-486C-B8D7-250FBB8D2499}">
          <p14:sldIdLst>
            <p14:sldId id="256"/>
            <p14:sldId id="257"/>
            <p14:sldId id="258"/>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85" d="100"/>
          <a:sy n="85" d="100"/>
        </p:scale>
        <p:origin x="-590" y="-149"/>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018D6-510E-FE47-0FC7-986E59ADD8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F10C460-EF1D-46E7-EF3B-B67982E2E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83D62A0-9223-0B92-EC5F-BF7270480669}"/>
              </a:ext>
            </a:extLst>
          </p:cNvPr>
          <p:cNvSpPr>
            <a:spLocks noGrp="1"/>
          </p:cNvSpPr>
          <p:nvPr>
            <p:ph type="dt" sz="half" idx="10"/>
          </p:nvPr>
        </p:nvSpPr>
        <p:spPr/>
        <p:txBody>
          <a:bodyPr/>
          <a:lstStyle/>
          <a:p>
            <a:fld id="{90D0C86D-1227-4246-A62E-EDC75CF17ADD}" type="datetimeFigureOut">
              <a:rPr lang="en-IN" smtClean="0"/>
              <a:pPr/>
              <a:t>01-02-2024</a:t>
            </a:fld>
            <a:endParaRPr lang="en-IN"/>
          </a:p>
        </p:txBody>
      </p:sp>
      <p:sp>
        <p:nvSpPr>
          <p:cNvPr id="5" name="Footer Placeholder 4">
            <a:extLst>
              <a:ext uri="{FF2B5EF4-FFF2-40B4-BE49-F238E27FC236}">
                <a16:creationId xmlns:a16="http://schemas.microsoft.com/office/drawing/2014/main" xmlns="" id="{3E8D52F3-E5E8-202D-B3C6-7ABE4D763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1FB41C2-BC67-64CA-3F51-AA7D84729622}"/>
              </a:ext>
            </a:extLst>
          </p:cNvPr>
          <p:cNvSpPr>
            <a:spLocks noGrp="1"/>
          </p:cNvSpPr>
          <p:nvPr>
            <p:ph type="sldNum" sz="quarter" idx="12"/>
          </p:nvPr>
        </p:nvSpPr>
        <p:spPr/>
        <p:txBody>
          <a:body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210700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FB0B48-00D9-1837-9946-C732A55497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BE9CC63-5EFD-647E-1409-73DF9428A6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D407286-04EB-3A85-F6A8-23F5A712F487}"/>
              </a:ext>
            </a:extLst>
          </p:cNvPr>
          <p:cNvSpPr>
            <a:spLocks noGrp="1"/>
          </p:cNvSpPr>
          <p:nvPr>
            <p:ph type="dt" sz="half" idx="10"/>
          </p:nvPr>
        </p:nvSpPr>
        <p:spPr/>
        <p:txBody>
          <a:bodyPr/>
          <a:lstStyle/>
          <a:p>
            <a:fld id="{90D0C86D-1227-4246-A62E-EDC75CF17ADD}" type="datetimeFigureOut">
              <a:rPr lang="en-IN" smtClean="0"/>
              <a:pPr/>
              <a:t>01-02-2024</a:t>
            </a:fld>
            <a:endParaRPr lang="en-IN"/>
          </a:p>
        </p:txBody>
      </p:sp>
      <p:sp>
        <p:nvSpPr>
          <p:cNvPr id="5" name="Footer Placeholder 4">
            <a:extLst>
              <a:ext uri="{FF2B5EF4-FFF2-40B4-BE49-F238E27FC236}">
                <a16:creationId xmlns:a16="http://schemas.microsoft.com/office/drawing/2014/main" xmlns="" id="{5D420275-B8CD-7545-2B86-B018A89E2E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B0801E4-5710-E9BF-2EDA-67EFCEBB7FA2}"/>
              </a:ext>
            </a:extLst>
          </p:cNvPr>
          <p:cNvSpPr>
            <a:spLocks noGrp="1"/>
          </p:cNvSpPr>
          <p:nvPr>
            <p:ph type="sldNum" sz="quarter" idx="12"/>
          </p:nvPr>
        </p:nvSpPr>
        <p:spPr/>
        <p:txBody>
          <a:body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405046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1023CC8-C7D3-03DA-6BE7-F3F244226E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9178A81-8DA6-5E14-5583-02440A4A9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55E276-8FDD-BB18-52F1-2DB1E62919C8}"/>
              </a:ext>
            </a:extLst>
          </p:cNvPr>
          <p:cNvSpPr>
            <a:spLocks noGrp="1"/>
          </p:cNvSpPr>
          <p:nvPr>
            <p:ph type="dt" sz="half" idx="10"/>
          </p:nvPr>
        </p:nvSpPr>
        <p:spPr/>
        <p:txBody>
          <a:bodyPr/>
          <a:lstStyle/>
          <a:p>
            <a:fld id="{90D0C86D-1227-4246-A62E-EDC75CF17ADD}" type="datetimeFigureOut">
              <a:rPr lang="en-IN" smtClean="0"/>
              <a:pPr/>
              <a:t>01-02-2024</a:t>
            </a:fld>
            <a:endParaRPr lang="en-IN"/>
          </a:p>
        </p:txBody>
      </p:sp>
      <p:sp>
        <p:nvSpPr>
          <p:cNvPr id="5" name="Footer Placeholder 4">
            <a:extLst>
              <a:ext uri="{FF2B5EF4-FFF2-40B4-BE49-F238E27FC236}">
                <a16:creationId xmlns:a16="http://schemas.microsoft.com/office/drawing/2014/main" xmlns="" id="{81127CEC-D540-06B3-3B03-A87CCCE4B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A14221E-5FED-9E4E-FCDF-048EF2E93625}"/>
              </a:ext>
            </a:extLst>
          </p:cNvPr>
          <p:cNvSpPr>
            <a:spLocks noGrp="1"/>
          </p:cNvSpPr>
          <p:nvPr>
            <p:ph type="sldNum" sz="quarter" idx="12"/>
          </p:nvPr>
        </p:nvSpPr>
        <p:spPr/>
        <p:txBody>
          <a:body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344298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CA747-B900-D50E-64AF-225AA85760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0917347-E551-DBAE-6669-D3744B73E4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C877577-B1D7-49B4-6E6C-19407589E12B}"/>
              </a:ext>
            </a:extLst>
          </p:cNvPr>
          <p:cNvSpPr>
            <a:spLocks noGrp="1"/>
          </p:cNvSpPr>
          <p:nvPr>
            <p:ph type="dt" sz="half" idx="10"/>
          </p:nvPr>
        </p:nvSpPr>
        <p:spPr/>
        <p:txBody>
          <a:bodyPr/>
          <a:lstStyle/>
          <a:p>
            <a:fld id="{90D0C86D-1227-4246-A62E-EDC75CF17ADD}" type="datetimeFigureOut">
              <a:rPr lang="en-IN" smtClean="0"/>
              <a:pPr/>
              <a:t>01-02-2024</a:t>
            </a:fld>
            <a:endParaRPr lang="en-IN"/>
          </a:p>
        </p:txBody>
      </p:sp>
      <p:sp>
        <p:nvSpPr>
          <p:cNvPr id="5" name="Footer Placeholder 4">
            <a:extLst>
              <a:ext uri="{FF2B5EF4-FFF2-40B4-BE49-F238E27FC236}">
                <a16:creationId xmlns:a16="http://schemas.microsoft.com/office/drawing/2014/main" xmlns="" id="{91AB34CF-5265-106E-F794-526E201AE9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62AA5FB-FADC-5C72-D950-829938AF2E7E}"/>
              </a:ext>
            </a:extLst>
          </p:cNvPr>
          <p:cNvSpPr>
            <a:spLocks noGrp="1"/>
          </p:cNvSpPr>
          <p:nvPr>
            <p:ph type="sldNum" sz="quarter" idx="12"/>
          </p:nvPr>
        </p:nvSpPr>
        <p:spPr/>
        <p:txBody>
          <a:body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329052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43254-BBE1-386D-04CB-2B10C2FC8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383B3B6-EB79-36F2-C1F7-37D5E01FDC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8B6E85E-A2EB-6F55-B180-DB58549F9B97}"/>
              </a:ext>
            </a:extLst>
          </p:cNvPr>
          <p:cNvSpPr>
            <a:spLocks noGrp="1"/>
          </p:cNvSpPr>
          <p:nvPr>
            <p:ph type="dt" sz="half" idx="10"/>
          </p:nvPr>
        </p:nvSpPr>
        <p:spPr/>
        <p:txBody>
          <a:bodyPr/>
          <a:lstStyle/>
          <a:p>
            <a:fld id="{90D0C86D-1227-4246-A62E-EDC75CF17ADD}" type="datetimeFigureOut">
              <a:rPr lang="en-IN" smtClean="0"/>
              <a:pPr/>
              <a:t>01-02-2024</a:t>
            </a:fld>
            <a:endParaRPr lang="en-IN"/>
          </a:p>
        </p:txBody>
      </p:sp>
      <p:sp>
        <p:nvSpPr>
          <p:cNvPr id="5" name="Footer Placeholder 4">
            <a:extLst>
              <a:ext uri="{FF2B5EF4-FFF2-40B4-BE49-F238E27FC236}">
                <a16:creationId xmlns:a16="http://schemas.microsoft.com/office/drawing/2014/main" xmlns="" id="{5B7CE9EF-763E-931C-7FBF-6E1038F70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3FDDE6-8BBC-AEC2-CD50-59ABF99E894C}"/>
              </a:ext>
            </a:extLst>
          </p:cNvPr>
          <p:cNvSpPr>
            <a:spLocks noGrp="1"/>
          </p:cNvSpPr>
          <p:nvPr>
            <p:ph type="sldNum" sz="quarter" idx="12"/>
          </p:nvPr>
        </p:nvSpPr>
        <p:spPr/>
        <p:txBody>
          <a:body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118288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E55B3-068E-ABB4-9222-2A6079F0C9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78A6BE5-8C59-6F44-7A73-766AB47D9C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966AEC6-BD13-0856-22CF-AE44779C09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92015E5-C9EA-BB05-D03A-552112EB7409}"/>
              </a:ext>
            </a:extLst>
          </p:cNvPr>
          <p:cNvSpPr>
            <a:spLocks noGrp="1"/>
          </p:cNvSpPr>
          <p:nvPr>
            <p:ph type="dt" sz="half" idx="10"/>
          </p:nvPr>
        </p:nvSpPr>
        <p:spPr/>
        <p:txBody>
          <a:bodyPr/>
          <a:lstStyle/>
          <a:p>
            <a:fld id="{90D0C86D-1227-4246-A62E-EDC75CF17ADD}" type="datetimeFigureOut">
              <a:rPr lang="en-IN" smtClean="0"/>
              <a:pPr/>
              <a:t>01-02-2024</a:t>
            </a:fld>
            <a:endParaRPr lang="en-IN"/>
          </a:p>
        </p:txBody>
      </p:sp>
      <p:sp>
        <p:nvSpPr>
          <p:cNvPr id="6" name="Footer Placeholder 5">
            <a:extLst>
              <a:ext uri="{FF2B5EF4-FFF2-40B4-BE49-F238E27FC236}">
                <a16:creationId xmlns:a16="http://schemas.microsoft.com/office/drawing/2014/main" xmlns="" id="{0C121AA4-B809-60BA-13D1-BE1152B1A4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3AC82A4-69FA-843C-5B73-E634F8E9FB3B}"/>
              </a:ext>
            </a:extLst>
          </p:cNvPr>
          <p:cNvSpPr>
            <a:spLocks noGrp="1"/>
          </p:cNvSpPr>
          <p:nvPr>
            <p:ph type="sldNum" sz="quarter" idx="12"/>
          </p:nvPr>
        </p:nvSpPr>
        <p:spPr/>
        <p:txBody>
          <a:body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309231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A185B-36EC-516A-B563-AD0B657B27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93521E9-388B-422A-E1D5-3B3C42EAB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41E1E7D-3DF1-2508-8625-295C72D80E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309156C-2FD3-C585-59BD-A3A947A31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00A5AE3-C244-0721-32D6-6AF2F60EC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8644ECB-6F47-5349-50F7-6AB0FDBC6CB4}"/>
              </a:ext>
            </a:extLst>
          </p:cNvPr>
          <p:cNvSpPr>
            <a:spLocks noGrp="1"/>
          </p:cNvSpPr>
          <p:nvPr>
            <p:ph type="dt" sz="half" idx="10"/>
          </p:nvPr>
        </p:nvSpPr>
        <p:spPr/>
        <p:txBody>
          <a:bodyPr/>
          <a:lstStyle/>
          <a:p>
            <a:fld id="{90D0C86D-1227-4246-A62E-EDC75CF17ADD}" type="datetimeFigureOut">
              <a:rPr lang="en-IN" smtClean="0"/>
              <a:pPr/>
              <a:t>01-02-2024</a:t>
            </a:fld>
            <a:endParaRPr lang="en-IN"/>
          </a:p>
        </p:txBody>
      </p:sp>
      <p:sp>
        <p:nvSpPr>
          <p:cNvPr id="8" name="Footer Placeholder 7">
            <a:extLst>
              <a:ext uri="{FF2B5EF4-FFF2-40B4-BE49-F238E27FC236}">
                <a16:creationId xmlns:a16="http://schemas.microsoft.com/office/drawing/2014/main" xmlns="" id="{912028CB-8C74-8DC7-E75B-832D18F593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C901D86-A209-F8D3-F0EE-8579D8A6AEC4}"/>
              </a:ext>
            </a:extLst>
          </p:cNvPr>
          <p:cNvSpPr>
            <a:spLocks noGrp="1"/>
          </p:cNvSpPr>
          <p:nvPr>
            <p:ph type="sldNum" sz="quarter" idx="12"/>
          </p:nvPr>
        </p:nvSpPr>
        <p:spPr/>
        <p:txBody>
          <a:body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361773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F668E-0BD7-3849-14AA-B9C1190178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DA5FD85-2616-B4EA-2B6F-1A92C6A298CE}"/>
              </a:ext>
            </a:extLst>
          </p:cNvPr>
          <p:cNvSpPr>
            <a:spLocks noGrp="1"/>
          </p:cNvSpPr>
          <p:nvPr>
            <p:ph type="dt" sz="half" idx="10"/>
          </p:nvPr>
        </p:nvSpPr>
        <p:spPr/>
        <p:txBody>
          <a:bodyPr/>
          <a:lstStyle/>
          <a:p>
            <a:fld id="{90D0C86D-1227-4246-A62E-EDC75CF17ADD}" type="datetimeFigureOut">
              <a:rPr lang="en-IN" smtClean="0"/>
              <a:pPr/>
              <a:t>01-02-2024</a:t>
            </a:fld>
            <a:endParaRPr lang="en-IN"/>
          </a:p>
        </p:txBody>
      </p:sp>
      <p:sp>
        <p:nvSpPr>
          <p:cNvPr id="4" name="Footer Placeholder 3">
            <a:extLst>
              <a:ext uri="{FF2B5EF4-FFF2-40B4-BE49-F238E27FC236}">
                <a16:creationId xmlns:a16="http://schemas.microsoft.com/office/drawing/2014/main" xmlns="" id="{F0F5E675-0984-4F85-849B-073F159905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D46A1B9-BBF7-2B4D-2A67-B81AEC4031BD}"/>
              </a:ext>
            </a:extLst>
          </p:cNvPr>
          <p:cNvSpPr>
            <a:spLocks noGrp="1"/>
          </p:cNvSpPr>
          <p:nvPr>
            <p:ph type="sldNum" sz="quarter" idx="12"/>
          </p:nvPr>
        </p:nvSpPr>
        <p:spPr/>
        <p:txBody>
          <a:body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81077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B15B16B-53CF-CC53-F278-A0B675104D8A}"/>
              </a:ext>
            </a:extLst>
          </p:cNvPr>
          <p:cNvSpPr>
            <a:spLocks noGrp="1"/>
          </p:cNvSpPr>
          <p:nvPr>
            <p:ph type="dt" sz="half" idx="10"/>
          </p:nvPr>
        </p:nvSpPr>
        <p:spPr/>
        <p:txBody>
          <a:bodyPr/>
          <a:lstStyle/>
          <a:p>
            <a:fld id="{90D0C86D-1227-4246-A62E-EDC75CF17ADD}" type="datetimeFigureOut">
              <a:rPr lang="en-IN" smtClean="0"/>
              <a:pPr/>
              <a:t>01-02-2024</a:t>
            </a:fld>
            <a:endParaRPr lang="en-IN"/>
          </a:p>
        </p:txBody>
      </p:sp>
      <p:sp>
        <p:nvSpPr>
          <p:cNvPr id="3" name="Footer Placeholder 2">
            <a:extLst>
              <a:ext uri="{FF2B5EF4-FFF2-40B4-BE49-F238E27FC236}">
                <a16:creationId xmlns:a16="http://schemas.microsoft.com/office/drawing/2014/main" xmlns="" id="{9090C4C1-1F3D-1365-33BF-50BCC18E96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7EA7099-DFFD-0D41-7904-403248648B73}"/>
              </a:ext>
            </a:extLst>
          </p:cNvPr>
          <p:cNvSpPr>
            <a:spLocks noGrp="1"/>
          </p:cNvSpPr>
          <p:nvPr>
            <p:ph type="sldNum" sz="quarter" idx="12"/>
          </p:nvPr>
        </p:nvSpPr>
        <p:spPr/>
        <p:txBody>
          <a:body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204855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0C906-89F3-8B78-6BAC-C15654C31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92FA044-85E9-AB46-319F-821C780AF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B558EFD-63B9-A10C-EC9B-093348AC7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3F1ED21-37A9-A56A-4040-D2A3F67FE47C}"/>
              </a:ext>
            </a:extLst>
          </p:cNvPr>
          <p:cNvSpPr>
            <a:spLocks noGrp="1"/>
          </p:cNvSpPr>
          <p:nvPr>
            <p:ph type="dt" sz="half" idx="10"/>
          </p:nvPr>
        </p:nvSpPr>
        <p:spPr/>
        <p:txBody>
          <a:bodyPr/>
          <a:lstStyle/>
          <a:p>
            <a:fld id="{90D0C86D-1227-4246-A62E-EDC75CF17ADD}" type="datetimeFigureOut">
              <a:rPr lang="en-IN" smtClean="0"/>
              <a:pPr/>
              <a:t>01-02-2024</a:t>
            </a:fld>
            <a:endParaRPr lang="en-IN"/>
          </a:p>
        </p:txBody>
      </p:sp>
      <p:sp>
        <p:nvSpPr>
          <p:cNvPr id="6" name="Footer Placeholder 5">
            <a:extLst>
              <a:ext uri="{FF2B5EF4-FFF2-40B4-BE49-F238E27FC236}">
                <a16:creationId xmlns:a16="http://schemas.microsoft.com/office/drawing/2014/main" xmlns="" id="{683BF2D1-8F9F-059A-D2F3-7C59217CCD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2B7342-6619-9457-5B46-C1AB489AC5EE}"/>
              </a:ext>
            </a:extLst>
          </p:cNvPr>
          <p:cNvSpPr>
            <a:spLocks noGrp="1"/>
          </p:cNvSpPr>
          <p:nvPr>
            <p:ph type="sldNum" sz="quarter" idx="12"/>
          </p:nvPr>
        </p:nvSpPr>
        <p:spPr/>
        <p:txBody>
          <a:body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267066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74B27-DB26-E644-06E5-D96E24849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072637B-5A63-0923-694E-FD5914BA3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12073E3-6547-52DC-312A-65CACFE3D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E04C324-9FC8-67F0-E6EE-8A5F9446457C}"/>
              </a:ext>
            </a:extLst>
          </p:cNvPr>
          <p:cNvSpPr>
            <a:spLocks noGrp="1"/>
          </p:cNvSpPr>
          <p:nvPr>
            <p:ph type="dt" sz="half" idx="10"/>
          </p:nvPr>
        </p:nvSpPr>
        <p:spPr/>
        <p:txBody>
          <a:bodyPr/>
          <a:lstStyle/>
          <a:p>
            <a:fld id="{90D0C86D-1227-4246-A62E-EDC75CF17ADD}" type="datetimeFigureOut">
              <a:rPr lang="en-IN" smtClean="0"/>
              <a:pPr/>
              <a:t>01-02-2024</a:t>
            </a:fld>
            <a:endParaRPr lang="en-IN"/>
          </a:p>
        </p:txBody>
      </p:sp>
      <p:sp>
        <p:nvSpPr>
          <p:cNvPr id="6" name="Footer Placeholder 5">
            <a:extLst>
              <a:ext uri="{FF2B5EF4-FFF2-40B4-BE49-F238E27FC236}">
                <a16:creationId xmlns:a16="http://schemas.microsoft.com/office/drawing/2014/main" xmlns="" id="{71CD27E7-9A19-48E8-F330-5FA4F4371B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375228-FB3A-4AB4-8FE4-A1990F4C47DC}"/>
              </a:ext>
            </a:extLst>
          </p:cNvPr>
          <p:cNvSpPr>
            <a:spLocks noGrp="1"/>
          </p:cNvSpPr>
          <p:nvPr>
            <p:ph type="sldNum" sz="quarter" idx="12"/>
          </p:nvPr>
        </p:nvSpPr>
        <p:spPr/>
        <p:txBody>
          <a:body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226071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735FB7C-B703-00CD-CF89-17386D202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2214C5A-D14D-360F-2C35-1420C2E48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E08B4F-E85A-5F5E-4F1E-5DBBD45FC5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0C86D-1227-4246-A62E-EDC75CF17ADD}" type="datetimeFigureOut">
              <a:rPr lang="en-IN" smtClean="0"/>
              <a:pPr/>
              <a:t>01-02-2024</a:t>
            </a:fld>
            <a:endParaRPr lang="en-IN"/>
          </a:p>
        </p:txBody>
      </p:sp>
      <p:sp>
        <p:nvSpPr>
          <p:cNvPr id="5" name="Footer Placeholder 4">
            <a:extLst>
              <a:ext uri="{FF2B5EF4-FFF2-40B4-BE49-F238E27FC236}">
                <a16:creationId xmlns:a16="http://schemas.microsoft.com/office/drawing/2014/main" xmlns="" id="{EE0B77A5-E306-4D1D-5B82-9000070A2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9F2BF59-32C9-678D-0D15-F58F2A7BB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4F0B5-D7ED-49DE-8DC8-0A77F6541C0A}" type="slidenum">
              <a:rPr lang="en-IN" smtClean="0"/>
              <a:pPr/>
              <a:t>‹#›</a:t>
            </a:fld>
            <a:endParaRPr lang="en-IN"/>
          </a:p>
        </p:txBody>
      </p:sp>
    </p:spTree>
    <p:extLst>
      <p:ext uri="{BB962C8B-B14F-4D97-AF65-F5344CB8AC3E}">
        <p14:creationId xmlns:p14="http://schemas.microsoft.com/office/powerpoint/2010/main" xmlns="" val="2556267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88C3088-D7EE-81EE-9D0C-1B221B21E59B}"/>
              </a:ext>
            </a:extLst>
          </p:cNvPr>
          <p:cNvSpPr txBox="1"/>
          <p:nvPr/>
        </p:nvSpPr>
        <p:spPr>
          <a:xfrm>
            <a:off x="717176" y="385482"/>
            <a:ext cx="10721789" cy="5139869"/>
          </a:xfrm>
          <a:prstGeom prst="rect">
            <a:avLst/>
          </a:prstGeom>
          <a:noFill/>
        </p:spPr>
        <p:txBody>
          <a:bodyPr wrap="square" rtlCol="0">
            <a:spAutoFit/>
          </a:bodyPr>
          <a:lstStyle/>
          <a:p>
            <a:pPr algn="ctr"/>
            <a:r>
              <a:rPr lang="en-IN" sz="5400" dirty="0"/>
              <a:t>ASANSOL ENGINEERING COLLEGE</a:t>
            </a:r>
          </a:p>
          <a:p>
            <a:endParaRPr lang="en-IN" dirty="0"/>
          </a:p>
          <a:p>
            <a:endParaRPr lang="en-IN" dirty="0"/>
          </a:p>
          <a:p>
            <a:endParaRPr lang="en-IN" dirty="0"/>
          </a:p>
          <a:p>
            <a:endParaRPr lang="en-IN" dirty="0"/>
          </a:p>
          <a:p>
            <a:endParaRPr lang="en-IN" dirty="0"/>
          </a:p>
          <a:p>
            <a:pPr algn="ctr"/>
            <a:r>
              <a:rPr lang="en-IN" sz="2800" dirty="0"/>
              <a:t>DEPARTMENT-COMPUTER SCIENCE &amp; ENGINEERING</a:t>
            </a:r>
          </a:p>
          <a:p>
            <a:endParaRPr lang="en-IN" dirty="0"/>
          </a:p>
          <a:p>
            <a:pPr algn="ctr"/>
            <a:r>
              <a:rPr lang="en-IN" sz="2400" dirty="0" smtClean="0"/>
              <a:t>NAME-POOJA DAS</a:t>
            </a:r>
            <a:endParaRPr lang="en-IN" sz="2400" dirty="0"/>
          </a:p>
          <a:p>
            <a:pPr algn="ctr"/>
            <a:r>
              <a:rPr lang="en-IN" sz="2400" dirty="0"/>
              <a:t>UNIVERSITY ROLL- </a:t>
            </a:r>
            <a:r>
              <a:rPr lang="en-IN" sz="2400" dirty="0" smtClean="0"/>
              <a:t>10800120074</a:t>
            </a:r>
            <a:endParaRPr lang="en-IN" sz="2400" dirty="0"/>
          </a:p>
          <a:p>
            <a:pPr algn="ctr"/>
            <a:r>
              <a:rPr lang="en-IN" sz="2400" dirty="0"/>
              <a:t>BATCH- </a:t>
            </a:r>
            <a:r>
              <a:rPr lang="en-IN" sz="2400" dirty="0" smtClean="0"/>
              <a:t>B</a:t>
            </a:r>
            <a:endParaRPr lang="en-IN" sz="2400" dirty="0"/>
          </a:p>
          <a:p>
            <a:pPr algn="ctr"/>
            <a:r>
              <a:rPr lang="en-IN" sz="2400" dirty="0"/>
              <a:t>SUBJECT NAME- WEB &amp; INTERNET TECHNOLOGY</a:t>
            </a:r>
          </a:p>
          <a:p>
            <a:pPr algn="ctr"/>
            <a:r>
              <a:rPr lang="en-IN" sz="2400" dirty="0"/>
              <a:t>SUBJECT CODE-PEC-CS801D</a:t>
            </a:r>
          </a:p>
          <a:p>
            <a:pPr algn="ctr"/>
            <a:endParaRPr lang="en-IN" dirty="0"/>
          </a:p>
        </p:txBody>
      </p:sp>
    </p:spTree>
    <p:extLst>
      <p:ext uri="{BB962C8B-B14F-4D97-AF65-F5344CB8AC3E}">
        <p14:creationId xmlns:p14="http://schemas.microsoft.com/office/powerpoint/2010/main" xmlns="" val="101473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DFD1FB-ACDF-C973-CEB0-F43EA8BC4902}"/>
              </a:ext>
            </a:extLst>
          </p:cNvPr>
          <p:cNvSpPr>
            <a:spLocks noGrp="1"/>
          </p:cNvSpPr>
          <p:nvPr>
            <p:ph type="ctrTitle"/>
          </p:nvPr>
        </p:nvSpPr>
        <p:spPr>
          <a:xfrm>
            <a:off x="1524000" y="2931459"/>
            <a:ext cx="9144000" cy="990318"/>
          </a:xfrm>
        </p:spPr>
        <p:txBody>
          <a:bodyPr>
            <a:normAutofit/>
          </a:bodyPr>
          <a:lstStyle/>
          <a:p>
            <a:pPr algn="ctr"/>
            <a:r>
              <a:rPr lang="en-IN" sz="4800" dirty="0"/>
              <a:t>Difference Between IPv4 &amp; IPv6</a:t>
            </a:r>
          </a:p>
        </p:txBody>
      </p:sp>
      <p:sp>
        <p:nvSpPr>
          <p:cNvPr id="6" name="Subtitle 5">
            <a:extLst>
              <a:ext uri="{FF2B5EF4-FFF2-40B4-BE49-F238E27FC236}">
                <a16:creationId xmlns:a16="http://schemas.microsoft.com/office/drawing/2014/main" xmlns="" id="{3E68A514-DC03-9D93-5D4F-42BE1A815D35}"/>
              </a:ext>
            </a:extLst>
          </p:cNvPr>
          <p:cNvSpPr>
            <a:spLocks noGrp="1"/>
          </p:cNvSpPr>
          <p:nvPr>
            <p:ph type="subTitle" idx="1"/>
          </p:nvPr>
        </p:nvSpPr>
        <p:spPr>
          <a:xfrm>
            <a:off x="1524000" y="536108"/>
            <a:ext cx="9144000" cy="1655762"/>
          </a:xfrm>
        </p:spPr>
        <p:txBody>
          <a:bodyPr>
            <a:normAutofit/>
          </a:bodyPr>
          <a:lstStyle/>
          <a:p>
            <a:r>
              <a:rPr lang="en-IN" sz="8800" dirty="0"/>
              <a:t>TOPIC</a:t>
            </a:r>
          </a:p>
        </p:txBody>
      </p:sp>
      <p:sp>
        <p:nvSpPr>
          <p:cNvPr id="5" name="Rectangle 2">
            <a:extLst>
              <a:ext uri="{FF2B5EF4-FFF2-40B4-BE49-F238E27FC236}">
                <a16:creationId xmlns:a16="http://schemas.microsoft.com/office/drawing/2014/main" xmlns="" id="{01EC3D99-B824-DD0C-59B9-ED26D15DD73E}"/>
              </a:ext>
            </a:extLst>
          </p:cNvPr>
          <p:cNvSpPr>
            <a:spLocks noChangeArrowheads="1"/>
          </p:cNvSpPr>
          <p:nvPr/>
        </p:nvSpPr>
        <p:spPr bwMode="auto">
          <a:xfrm>
            <a:off x="0" y="0"/>
            <a:ext cx="28575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113260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88CFD6EB-8273-8F87-F9E6-D66C9F5B319C}"/>
              </a:ext>
            </a:extLst>
          </p:cNvPr>
          <p:cNvSpPr txBox="1"/>
          <p:nvPr/>
        </p:nvSpPr>
        <p:spPr>
          <a:xfrm>
            <a:off x="228600" y="142250"/>
            <a:ext cx="11734799" cy="5909310"/>
          </a:xfrm>
          <a:prstGeom prst="rect">
            <a:avLst/>
          </a:prstGeom>
          <a:noFill/>
        </p:spPr>
        <p:txBody>
          <a:bodyPr wrap="square">
            <a:spAutoFit/>
          </a:bodyPr>
          <a:lstStyle/>
          <a:p>
            <a:pPr algn="l"/>
            <a:r>
              <a:rPr lang="en-IN" b="0" i="0" dirty="0">
                <a:solidFill>
                  <a:srgbClr val="374151"/>
                </a:solidFill>
                <a:effectLst/>
                <a:latin typeface="Söhne"/>
              </a:rPr>
              <a:t>Let's compare IPv4 and IPv6 by highlighting ten points for each:</a:t>
            </a:r>
          </a:p>
          <a:p>
            <a:pPr algn="l"/>
            <a:r>
              <a:rPr lang="en-IN" b="1" i="0" dirty="0">
                <a:solidFill>
                  <a:srgbClr val="374151"/>
                </a:solidFill>
                <a:effectLst/>
                <a:latin typeface="Söhne"/>
              </a:rPr>
              <a:t>IPv4:</a:t>
            </a:r>
            <a:endParaRPr lang="en-IN" b="0" i="0" dirty="0">
              <a:solidFill>
                <a:srgbClr val="374151"/>
              </a:solidFill>
              <a:effectLst/>
              <a:latin typeface="Söhne"/>
            </a:endParaRPr>
          </a:p>
          <a:p>
            <a:pPr algn="l">
              <a:buFont typeface="+mj-lt"/>
              <a:buAutoNum type="arabicPeriod"/>
            </a:pPr>
            <a:r>
              <a:rPr lang="en-IN" b="1" i="0" dirty="0">
                <a:solidFill>
                  <a:srgbClr val="374151"/>
                </a:solidFill>
                <a:effectLst/>
                <a:latin typeface="Söhne"/>
              </a:rPr>
              <a:t>Address Length:</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IPv4 uses a 32-bit address format, allowing for a total of approximately 4.3 billion unique addresses.</a:t>
            </a:r>
          </a:p>
          <a:p>
            <a:pPr marL="742950" lvl="1" indent="-285750" algn="l">
              <a:buFont typeface="+mj-lt"/>
              <a:buAutoNum type="arabicPeriod"/>
            </a:pPr>
            <a:r>
              <a:rPr lang="en-IN" b="0" i="0" dirty="0">
                <a:solidFill>
                  <a:srgbClr val="374151"/>
                </a:solidFill>
                <a:effectLst/>
                <a:latin typeface="Söhne"/>
              </a:rPr>
              <a:t>The limited address space has led to issues like IPv4 address exhaustion, as the demand for IP addresses has grown exponentially with the increasing number of devices connected to the internet.</a:t>
            </a:r>
          </a:p>
          <a:p>
            <a:pPr algn="l">
              <a:buFont typeface="+mj-lt"/>
              <a:buAutoNum type="arabicPeriod"/>
            </a:pPr>
            <a:r>
              <a:rPr lang="en-IN" b="1" i="0" dirty="0">
                <a:solidFill>
                  <a:srgbClr val="374151"/>
                </a:solidFill>
                <a:effectLst/>
                <a:latin typeface="Söhne"/>
              </a:rPr>
              <a:t>Notation:</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IPv4 addresses are represented in dotted-decimal format (e.g., 192.168.0.1), where each of the four octets ranges from 0 to 255.</a:t>
            </a:r>
          </a:p>
          <a:p>
            <a:pPr marL="742950" lvl="1" indent="-285750" algn="l">
              <a:buFont typeface="+mj-lt"/>
              <a:buAutoNum type="arabicPeriod"/>
            </a:pPr>
            <a:r>
              <a:rPr lang="en-IN" b="0" i="0" dirty="0">
                <a:solidFill>
                  <a:srgbClr val="374151"/>
                </a:solidFill>
                <a:effectLst/>
                <a:latin typeface="Söhne"/>
              </a:rPr>
              <a:t>This representation is familiar but can be cumbersome and less scalable, especially considering the dwindling availability of unique addresses.</a:t>
            </a:r>
          </a:p>
          <a:p>
            <a:pPr algn="l">
              <a:buFont typeface="+mj-lt"/>
              <a:buAutoNum type="arabicPeriod"/>
            </a:pPr>
            <a:r>
              <a:rPr lang="en-IN" b="1" i="0" dirty="0">
                <a:solidFill>
                  <a:srgbClr val="374151"/>
                </a:solidFill>
                <a:effectLst/>
                <a:latin typeface="Söhne"/>
              </a:rPr>
              <a:t>Address Configuration:</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IPv4 addresses can be configured either statically or dynamically using protocols like DHCP (Dynamic Host Configuration Protocol).</a:t>
            </a:r>
          </a:p>
          <a:p>
            <a:pPr marL="742950" lvl="1" indent="-285750" algn="l">
              <a:buFont typeface="+mj-lt"/>
              <a:buAutoNum type="arabicPeriod"/>
            </a:pPr>
            <a:r>
              <a:rPr lang="en-IN" b="0" i="0" dirty="0">
                <a:solidFill>
                  <a:srgbClr val="374151"/>
                </a:solidFill>
                <a:effectLst/>
                <a:latin typeface="Söhne"/>
              </a:rPr>
              <a:t>Static configurations require manual input and management, while dynamic configurations are more flexible but can pose security and stability concerns.</a:t>
            </a:r>
          </a:p>
          <a:p>
            <a:pPr algn="l">
              <a:buFont typeface="+mj-lt"/>
              <a:buAutoNum type="arabicPeriod"/>
            </a:pPr>
            <a:r>
              <a:rPr lang="en-IN" b="1" i="0" dirty="0">
                <a:solidFill>
                  <a:srgbClr val="374151"/>
                </a:solidFill>
                <a:effectLst/>
                <a:latin typeface="Söhne"/>
              </a:rPr>
              <a:t>Network Address Translation (NAT):</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NAT is commonly used in IPv4 networks to conserve address space by allowing multiple devices within a private network to share a single public IP address.</a:t>
            </a:r>
          </a:p>
          <a:p>
            <a:pPr marL="742950" lvl="1" indent="-285750" algn="l">
              <a:buFont typeface="+mj-lt"/>
              <a:buAutoNum type="arabicPeriod"/>
            </a:pPr>
            <a:r>
              <a:rPr lang="en-IN" b="0" i="0" dirty="0">
                <a:solidFill>
                  <a:srgbClr val="374151"/>
                </a:solidFill>
                <a:effectLst/>
                <a:latin typeface="Söhne"/>
              </a:rPr>
              <a:t>While NAT helps mitigate address shortages, it introduces complexities and can impact certain applications and protocols.</a:t>
            </a:r>
          </a:p>
        </p:txBody>
      </p:sp>
    </p:spTree>
    <p:extLst>
      <p:ext uri="{BB962C8B-B14F-4D97-AF65-F5344CB8AC3E}">
        <p14:creationId xmlns:p14="http://schemas.microsoft.com/office/powerpoint/2010/main" xmlns="" val="132863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78AA5E7-304A-7356-9470-8A2BCCCB9E0B}"/>
              </a:ext>
            </a:extLst>
          </p:cNvPr>
          <p:cNvSpPr txBox="1"/>
          <p:nvPr/>
        </p:nvSpPr>
        <p:spPr>
          <a:xfrm>
            <a:off x="304800" y="291527"/>
            <a:ext cx="11573435" cy="5632311"/>
          </a:xfrm>
          <a:prstGeom prst="rect">
            <a:avLst/>
          </a:prstGeom>
          <a:noFill/>
        </p:spPr>
        <p:txBody>
          <a:bodyPr wrap="square">
            <a:spAutoFit/>
          </a:bodyPr>
          <a:lstStyle/>
          <a:p>
            <a:pPr algn="l"/>
            <a:r>
              <a:rPr lang="en-IN" b="1" i="0" dirty="0">
                <a:solidFill>
                  <a:srgbClr val="374151"/>
                </a:solidFill>
                <a:effectLst/>
                <a:latin typeface="Söhne"/>
              </a:rPr>
              <a:t>5.Checksum:</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IPv4 includes a header checksum field for error-checking purposes.</a:t>
            </a:r>
          </a:p>
          <a:p>
            <a:pPr marL="742950" lvl="1" indent="-285750" algn="l">
              <a:buFont typeface="+mj-lt"/>
              <a:buAutoNum type="arabicPeriod"/>
            </a:pPr>
            <a:r>
              <a:rPr lang="en-IN" b="0" i="0" dirty="0">
                <a:solidFill>
                  <a:srgbClr val="374151"/>
                </a:solidFill>
                <a:effectLst/>
                <a:latin typeface="Söhne"/>
              </a:rPr>
              <a:t>The checksum is calculated at each router hop, adding computational overhead to the routing process.</a:t>
            </a:r>
          </a:p>
          <a:p>
            <a:pPr algn="l"/>
            <a:r>
              <a:rPr lang="en-IN" b="1" i="0" dirty="0">
                <a:solidFill>
                  <a:srgbClr val="374151"/>
                </a:solidFill>
                <a:effectLst/>
                <a:latin typeface="Söhne"/>
              </a:rPr>
              <a:t>6.Broadcast Communication:</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IPv4 supports broadcast communication, where a single packet is sent to all devices on a network.</a:t>
            </a:r>
          </a:p>
          <a:p>
            <a:pPr marL="742950" lvl="1" indent="-285750" algn="l">
              <a:buFont typeface="+mj-lt"/>
              <a:buAutoNum type="arabicPeriod"/>
            </a:pPr>
            <a:r>
              <a:rPr lang="en-IN" b="0" i="0" dirty="0">
                <a:solidFill>
                  <a:srgbClr val="374151"/>
                </a:solidFill>
                <a:effectLst/>
                <a:latin typeface="Söhne"/>
              </a:rPr>
              <a:t>Broadcasts can create unnecessary traffic and security challenges.</a:t>
            </a:r>
          </a:p>
          <a:p>
            <a:pPr algn="l"/>
            <a:r>
              <a:rPr lang="en-IN" b="1" i="0" dirty="0">
                <a:solidFill>
                  <a:srgbClr val="374151"/>
                </a:solidFill>
                <a:effectLst/>
                <a:latin typeface="Söhne"/>
              </a:rPr>
              <a:t>7.Security Features:</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IPv4 lacks built-in security features, and additional protocols like IPsec are often implemented separately for secure communication.</a:t>
            </a:r>
          </a:p>
          <a:p>
            <a:pPr marL="742950" lvl="1" indent="-285750" algn="l">
              <a:buFont typeface="+mj-lt"/>
              <a:buAutoNum type="arabicPeriod"/>
            </a:pPr>
            <a:r>
              <a:rPr lang="en-IN" b="0" i="0" dirty="0">
                <a:solidFill>
                  <a:srgbClr val="374151"/>
                </a:solidFill>
                <a:effectLst/>
                <a:latin typeface="Söhne"/>
              </a:rPr>
              <a:t>Security vulnerabilities such as IP spoofing and man-in-the-middle attacks are more prevalent in IPv4 networks.</a:t>
            </a:r>
          </a:p>
          <a:p>
            <a:pPr algn="l"/>
            <a:r>
              <a:rPr lang="en-IN" b="1" i="0" dirty="0">
                <a:solidFill>
                  <a:srgbClr val="374151"/>
                </a:solidFill>
                <a:effectLst/>
                <a:latin typeface="Söhne"/>
              </a:rPr>
              <a:t>8.Autoconfiguration:</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IPv4 devices often require manual configuration or DHCP for automatic assignment of IP addresses.</a:t>
            </a:r>
          </a:p>
          <a:p>
            <a:pPr marL="742950" lvl="1" indent="-285750" algn="l">
              <a:buFont typeface="+mj-lt"/>
              <a:buAutoNum type="arabicPeriod"/>
            </a:pPr>
            <a:r>
              <a:rPr lang="en-IN" b="0" i="0" dirty="0">
                <a:solidFill>
                  <a:srgbClr val="374151"/>
                </a:solidFill>
                <a:effectLst/>
                <a:latin typeface="Söhne"/>
              </a:rPr>
              <a:t>This manual process can be time-consuming and may lead to errors in larger network deployments.</a:t>
            </a:r>
          </a:p>
          <a:p>
            <a:pPr algn="l"/>
            <a:r>
              <a:rPr lang="en-IN" b="1" i="0" dirty="0">
                <a:solidFill>
                  <a:srgbClr val="374151"/>
                </a:solidFill>
                <a:effectLst/>
                <a:latin typeface="Söhne"/>
              </a:rPr>
              <a:t>9.Header Complexity:</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The IPv4 header is relatively complex, containing various fields and options.</a:t>
            </a:r>
          </a:p>
          <a:p>
            <a:pPr marL="742950" lvl="1" indent="-285750" algn="l">
              <a:buFont typeface="+mj-lt"/>
              <a:buAutoNum type="arabicPeriod"/>
            </a:pPr>
            <a:r>
              <a:rPr lang="en-IN" b="0" i="0" dirty="0">
                <a:solidFill>
                  <a:srgbClr val="374151"/>
                </a:solidFill>
                <a:effectLst/>
                <a:latin typeface="Söhne"/>
              </a:rPr>
              <a:t>This complexity can impact the efficiency of packet processing, especially in routers and switches.</a:t>
            </a:r>
          </a:p>
          <a:p>
            <a:pPr algn="l"/>
            <a:r>
              <a:rPr lang="en-IN" b="1" i="0" dirty="0">
                <a:solidFill>
                  <a:srgbClr val="374151"/>
                </a:solidFill>
                <a:effectLst/>
                <a:latin typeface="Söhne"/>
              </a:rPr>
              <a:t>10.Transition Mechanisms:</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As the world moves towards IPv6, transition mechanisms like Dual Stack (running both IPv4 and IPv6) and Network Address Translation-Protocol Translation (NAT-PT) are employed to facilitate the coexistence of IPv4 and IPv6 networks.</a:t>
            </a:r>
          </a:p>
        </p:txBody>
      </p:sp>
    </p:spTree>
    <p:extLst>
      <p:ext uri="{BB962C8B-B14F-4D97-AF65-F5344CB8AC3E}">
        <p14:creationId xmlns:p14="http://schemas.microsoft.com/office/powerpoint/2010/main" xmlns="" val="319266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E74162-E3F6-89DD-F3E9-326FA0ACBA34}"/>
              </a:ext>
            </a:extLst>
          </p:cNvPr>
          <p:cNvSpPr txBox="1"/>
          <p:nvPr/>
        </p:nvSpPr>
        <p:spPr>
          <a:xfrm>
            <a:off x="304800" y="205909"/>
            <a:ext cx="11582400" cy="5909310"/>
          </a:xfrm>
          <a:prstGeom prst="rect">
            <a:avLst/>
          </a:prstGeom>
          <a:noFill/>
        </p:spPr>
        <p:txBody>
          <a:bodyPr wrap="square">
            <a:spAutoFit/>
          </a:bodyPr>
          <a:lstStyle/>
          <a:p>
            <a:pPr algn="l"/>
            <a:r>
              <a:rPr lang="en-IN" b="1" i="0" dirty="0">
                <a:solidFill>
                  <a:srgbClr val="374151"/>
                </a:solidFill>
                <a:effectLst/>
                <a:latin typeface="Söhne"/>
              </a:rPr>
              <a:t>IPv6:</a:t>
            </a:r>
            <a:endParaRPr lang="en-IN" b="0" i="0" dirty="0">
              <a:solidFill>
                <a:srgbClr val="374151"/>
              </a:solidFill>
              <a:effectLst/>
              <a:latin typeface="Söhne"/>
            </a:endParaRPr>
          </a:p>
          <a:p>
            <a:pPr algn="l">
              <a:buFont typeface="+mj-lt"/>
              <a:buAutoNum type="arabicPeriod"/>
            </a:pPr>
            <a:r>
              <a:rPr lang="en-IN" b="1" i="0" dirty="0">
                <a:solidFill>
                  <a:srgbClr val="374151"/>
                </a:solidFill>
                <a:effectLst/>
                <a:latin typeface="Söhne"/>
              </a:rPr>
              <a:t>Address Length:</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IPv6 uses a 128-bit address format, providing an astronomically larger address space compared to IPv4.</a:t>
            </a:r>
          </a:p>
          <a:p>
            <a:pPr marL="742950" lvl="1" indent="-285750" algn="l">
              <a:buFont typeface="+mj-lt"/>
              <a:buAutoNum type="arabicPeriod"/>
            </a:pPr>
            <a:r>
              <a:rPr lang="en-IN" b="0" i="0" dirty="0">
                <a:solidFill>
                  <a:srgbClr val="374151"/>
                </a:solidFill>
                <a:effectLst/>
                <a:latin typeface="Söhne"/>
              </a:rPr>
              <a:t>This allows for an almost infinite number of unique addresses, addressing the issue of IPv4 address exhaustion.</a:t>
            </a:r>
          </a:p>
          <a:p>
            <a:pPr algn="l">
              <a:buFont typeface="+mj-lt"/>
              <a:buAutoNum type="arabicPeriod"/>
            </a:pPr>
            <a:r>
              <a:rPr lang="en-IN" b="1" i="0" dirty="0">
                <a:solidFill>
                  <a:srgbClr val="374151"/>
                </a:solidFill>
                <a:effectLst/>
                <a:latin typeface="Söhne"/>
              </a:rPr>
              <a:t>Notation:</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IPv6 addresses are represented in hexadecimal format (e.g., 2001:0db8:85a3:0000:0000:8a2e:0370:7334), offering a more concise and scalable representation.</a:t>
            </a:r>
          </a:p>
          <a:p>
            <a:pPr algn="l">
              <a:buFont typeface="+mj-lt"/>
              <a:buAutoNum type="arabicPeriod"/>
            </a:pPr>
            <a:r>
              <a:rPr lang="en-IN" b="1" i="0" dirty="0">
                <a:solidFill>
                  <a:srgbClr val="374151"/>
                </a:solidFill>
                <a:effectLst/>
                <a:latin typeface="Söhne"/>
              </a:rPr>
              <a:t>Address Configuration:</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IPv6 supports stateless address autoconfiguration (SLAAC), enabling devices to automatically configure their IPv6 addresses without relying on external services like DHCP.</a:t>
            </a:r>
          </a:p>
          <a:p>
            <a:pPr marL="742950" lvl="1" indent="-285750" algn="l">
              <a:buFont typeface="+mj-lt"/>
              <a:buAutoNum type="arabicPeriod"/>
            </a:pPr>
            <a:r>
              <a:rPr lang="en-IN" b="0" i="0" dirty="0">
                <a:solidFill>
                  <a:srgbClr val="374151"/>
                </a:solidFill>
                <a:effectLst/>
                <a:latin typeface="Söhne"/>
              </a:rPr>
              <a:t>This simplifies the address assignment process and reduces the need for manual configurations.</a:t>
            </a:r>
          </a:p>
          <a:p>
            <a:pPr algn="l">
              <a:buFont typeface="+mj-lt"/>
              <a:buAutoNum type="arabicPeriod"/>
            </a:pPr>
            <a:r>
              <a:rPr lang="en-IN" b="1" i="0" dirty="0">
                <a:solidFill>
                  <a:srgbClr val="374151"/>
                </a:solidFill>
                <a:effectLst/>
                <a:latin typeface="Söhne"/>
              </a:rPr>
              <a:t>NAT Not Necessarily Required:</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The vast address space of IPv6 minimizes the need for NAT, simplifying network configurations and removing some of the complexities associated with NAT in IPv4.</a:t>
            </a:r>
          </a:p>
          <a:p>
            <a:pPr algn="l">
              <a:buFont typeface="+mj-lt"/>
              <a:buAutoNum type="arabicPeriod"/>
            </a:pPr>
            <a:r>
              <a:rPr lang="en-IN" b="1" i="0" dirty="0">
                <a:solidFill>
                  <a:srgbClr val="374151"/>
                </a:solidFill>
                <a:effectLst/>
                <a:latin typeface="Söhne"/>
              </a:rPr>
              <a:t>Checksum Elimination:</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IPv6 eliminates the header checksum field, relying on the error-checking capabilities of upper-layer protocols and the data link layer.</a:t>
            </a:r>
          </a:p>
          <a:p>
            <a:pPr marL="742950" lvl="1" indent="-285750" algn="l">
              <a:buFont typeface="+mj-lt"/>
              <a:buAutoNum type="arabicPeriod"/>
            </a:pPr>
            <a:r>
              <a:rPr lang="en-IN" b="0" i="0" dirty="0">
                <a:solidFill>
                  <a:srgbClr val="374151"/>
                </a:solidFill>
                <a:effectLst/>
                <a:latin typeface="Söhne"/>
              </a:rPr>
              <a:t>This reduces the computational load on routers and switches, streamlining packet processing.</a:t>
            </a:r>
          </a:p>
          <a:p>
            <a:pPr algn="l">
              <a:buFont typeface="+mj-lt"/>
              <a:buAutoNum type="arabicPeriod"/>
            </a:pPr>
            <a:r>
              <a:rPr lang="en-IN" b="1" i="0" dirty="0">
                <a:solidFill>
                  <a:srgbClr val="374151"/>
                </a:solidFill>
                <a:effectLst/>
                <a:latin typeface="Söhne"/>
              </a:rPr>
              <a:t>No Broadcasts:</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IPv6 replaces broadcasts with multicast and anycast communication, reducing unnecessary network traffic and improving overall efficiency.</a:t>
            </a:r>
          </a:p>
        </p:txBody>
      </p:sp>
    </p:spTree>
    <p:extLst>
      <p:ext uri="{BB962C8B-B14F-4D97-AF65-F5344CB8AC3E}">
        <p14:creationId xmlns:p14="http://schemas.microsoft.com/office/powerpoint/2010/main" xmlns="" val="302044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E9BDB6E-D96C-3000-AB0E-8353B026B218}"/>
              </a:ext>
            </a:extLst>
          </p:cNvPr>
          <p:cNvSpPr txBox="1"/>
          <p:nvPr/>
        </p:nvSpPr>
        <p:spPr>
          <a:xfrm>
            <a:off x="125506" y="209433"/>
            <a:ext cx="11654118" cy="3970318"/>
          </a:xfrm>
          <a:prstGeom prst="rect">
            <a:avLst/>
          </a:prstGeom>
          <a:noFill/>
        </p:spPr>
        <p:txBody>
          <a:bodyPr wrap="square">
            <a:spAutoFit/>
          </a:bodyPr>
          <a:lstStyle/>
          <a:p>
            <a:pPr algn="l"/>
            <a:r>
              <a:rPr lang="en-IN" b="1" i="0" dirty="0">
                <a:solidFill>
                  <a:srgbClr val="374151"/>
                </a:solidFill>
                <a:effectLst/>
                <a:latin typeface="Söhne"/>
              </a:rPr>
              <a:t>7.Built-in Security:</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IPv6 includes IPsec as a mandatory part of the protocol suite, enhancing the security of communications at the network layer.</a:t>
            </a:r>
          </a:p>
          <a:p>
            <a:pPr marL="742950" lvl="1" indent="-285750" algn="l">
              <a:buFont typeface="+mj-lt"/>
              <a:buAutoNum type="arabicPeriod"/>
            </a:pPr>
            <a:r>
              <a:rPr lang="en-IN" b="0" i="0" dirty="0">
                <a:solidFill>
                  <a:srgbClr val="374151"/>
                </a:solidFill>
                <a:effectLst/>
                <a:latin typeface="Söhne"/>
              </a:rPr>
              <a:t>This built-in security features help protect against common threats present in IPv4 networks.</a:t>
            </a:r>
          </a:p>
          <a:p>
            <a:pPr algn="l"/>
            <a:r>
              <a:rPr lang="en-IN" b="1" i="0" dirty="0">
                <a:solidFill>
                  <a:srgbClr val="374151"/>
                </a:solidFill>
                <a:effectLst/>
                <a:latin typeface="Söhne"/>
              </a:rPr>
              <a:t>8.Simplified Header:</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The IPv6 header is simplified compared to IPv4, reducing packet processing overhead and improving the efficiency of routers and switches.</a:t>
            </a:r>
          </a:p>
          <a:p>
            <a:pPr algn="l"/>
            <a:r>
              <a:rPr lang="en-IN" b="1" i="0" dirty="0">
                <a:solidFill>
                  <a:srgbClr val="374151"/>
                </a:solidFill>
                <a:effectLst/>
                <a:latin typeface="Söhne"/>
              </a:rPr>
              <a:t>9.Transition Strategies:</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Various transition mechanisms, such as </a:t>
            </a:r>
            <a:r>
              <a:rPr lang="en-IN" b="0" i="0" dirty="0" err="1">
                <a:solidFill>
                  <a:srgbClr val="374151"/>
                </a:solidFill>
                <a:effectLst/>
                <a:latin typeface="Söhne"/>
              </a:rPr>
              <a:t>Tunneling</a:t>
            </a:r>
            <a:r>
              <a:rPr lang="en-IN" b="0" i="0" dirty="0">
                <a:solidFill>
                  <a:srgbClr val="374151"/>
                </a:solidFill>
                <a:effectLst/>
                <a:latin typeface="Söhne"/>
              </a:rPr>
              <a:t> and Translation, are utilized to facilitate the smooth transition from IPv4 to IPv6.</a:t>
            </a:r>
          </a:p>
          <a:p>
            <a:pPr algn="l"/>
            <a:r>
              <a:rPr lang="en-IN" b="1" i="0" dirty="0">
                <a:solidFill>
                  <a:srgbClr val="374151"/>
                </a:solidFill>
                <a:effectLst/>
                <a:latin typeface="Söhne"/>
              </a:rPr>
              <a:t>10.Global Unicast Addresses:</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IPv6 introduces Global Unicast Addresses, allowing devices to have a globally unique address without the need for NAT.</a:t>
            </a:r>
          </a:p>
          <a:p>
            <a:pPr marL="742950" lvl="1" indent="-285750" algn="l">
              <a:buFont typeface="+mj-lt"/>
              <a:buAutoNum type="arabicPeriod"/>
            </a:pPr>
            <a:r>
              <a:rPr lang="en-IN" b="0" i="0" dirty="0">
                <a:solidFill>
                  <a:srgbClr val="374151"/>
                </a:solidFill>
                <a:effectLst/>
                <a:latin typeface="Söhne"/>
              </a:rPr>
              <a:t>This promotes end-to-end connectivity and simplifies network configurations.</a:t>
            </a:r>
          </a:p>
        </p:txBody>
      </p:sp>
    </p:spTree>
    <p:extLst>
      <p:ext uri="{BB962C8B-B14F-4D97-AF65-F5344CB8AC3E}">
        <p14:creationId xmlns:p14="http://schemas.microsoft.com/office/powerpoint/2010/main" xmlns="" val="182122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0A0AD55-C0AE-D995-3EB2-2C484EA91B90}"/>
              </a:ext>
            </a:extLst>
          </p:cNvPr>
          <p:cNvSpPr txBox="1"/>
          <p:nvPr/>
        </p:nvSpPr>
        <p:spPr>
          <a:xfrm>
            <a:off x="457200" y="1690688"/>
            <a:ext cx="11277600" cy="1569660"/>
          </a:xfrm>
          <a:prstGeom prst="rect">
            <a:avLst/>
          </a:prstGeom>
          <a:noFill/>
        </p:spPr>
        <p:txBody>
          <a:bodyPr wrap="square">
            <a:spAutoFit/>
          </a:bodyPr>
          <a:lstStyle/>
          <a:p>
            <a:r>
              <a:rPr lang="en-IN" sz="2400" b="0" i="0" dirty="0">
                <a:solidFill>
                  <a:srgbClr val="374151"/>
                </a:solidFill>
                <a:effectLst/>
                <a:latin typeface="Söhne"/>
              </a:rPr>
              <a:t>In conclusion, IPv4 and IPv6 differ in various aspects, with IPv6 addressing many limitations of IPv4, especially in terms of address space, security, and configuration simplicity. The global transition to IPv6 is ongoing to accommodate the growing number of devices connected to the internet.</a:t>
            </a:r>
            <a:endParaRPr lang="en-IN" sz="2400" dirty="0"/>
          </a:p>
        </p:txBody>
      </p:sp>
      <p:sp>
        <p:nvSpPr>
          <p:cNvPr id="4" name="Title 3">
            <a:extLst>
              <a:ext uri="{FF2B5EF4-FFF2-40B4-BE49-F238E27FC236}">
                <a16:creationId xmlns:a16="http://schemas.microsoft.com/office/drawing/2014/main" xmlns="" id="{2DB370F2-76B2-8C63-491F-4ACC204D0EBD}"/>
              </a:ext>
            </a:extLst>
          </p:cNvPr>
          <p:cNvSpPr>
            <a:spLocks noGrp="1"/>
          </p:cNvSpPr>
          <p:nvPr>
            <p:ph type="title"/>
          </p:nvPr>
        </p:nvSpPr>
        <p:spPr/>
        <p:txBody>
          <a:bodyPr>
            <a:normAutofit/>
          </a:bodyPr>
          <a:lstStyle/>
          <a:p>
            <a:pPr algn="ctr"/>
            <a:r>
              <a:rPr lang="en-IN" sz="6000" dirty="0"/>
              <a:t>CONCLUSION</a:t>
            </a:r>
          </a:p>
        </p:txBody>
      </p:sp>
    </p:spTree>
    <p:extLst>
      <p:ext uri="{BB962C8B-B14F-4D97-AF65-F5344CB8AC3E}">
        <p14:creationId xmlns:p14="http://schemas.microsoft.com/office/powerpoint/2010/main" xmlns="" val="2263190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811</Words>
  <Application>Microsoft Office PowerPoint</Application>
  <PresentationFormat>Custom</PresentationFormat>
  <Paragraphs>75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Difference Between IPv4 &amp; IPv6</vt:lpstr>
      <vt:lpstr>Slide 3</vt:lpstr>
      <vt:lpstr>Slide 4</vt:lpstr>
      <vt:lpstr>Slide 5</vt:lpstr>
      <vt:lpstr>Slide 6</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CSE_RAJKUMAR PANDEY _10800120145</dc:creator>
  <cp:lastModifiedBy>hp</cp:lastModifiedBy>
  <cp:revision>2</cp:revision>
  <dcterms:created xsi:type="dcterms:W3CDTF">2024-02-01T01:18:25Z</dcterms:created>
  <dcterms:modified xsi:type="dcterms:W3CDTF">2024-02-01T05:59:29Z</dcterms:modified>
</cp:coreProperties>
</file>