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1"/>
  </p:sldMasterIdLst>
  <p:notesMasterIdLst>
    <p:notesMasterId r:id="rId9"/>
  </p:notesMasterIdLst>
  <p:handoutMasterIdLst>
    <p:handoutMasterId r:id="rId10"/>
  </p:handoutMasterIdLst>
  <p:sldIdLst>
    <p:sldId id="308" r:id="rId2"/>
    <p:sldId id="287" r:id="rId3"/>
    <p:sldId id="310" r:id="rId4"/>
    <p:sldId id="301" r:id="rId5"/>
    <p:sldId id="309" r:id="rId6"/>
    <p:sldId id="298" r:id="rId7"/>
    <p:sldId id="283" r:id="rId8"/>
  </p:sldIdLst>
  <p:sldSz cx="12188825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3">
          <p15:clr>
            <a:srgbClr val="A4A3A4"/>
          </p15:clr>
        </p15:guide>
        <p15:guide id="2" orient="horz" pos="49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FBB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2" autoAdjust="0"/>
    <p:restoredTop sz="75877" autoAdjust="0"/>
  </p:normalViewPr>
  <p:slideViewPr>
    <p:cSldViewPr snapToGrid="0" snapToObjects="1">
      <p:cViewPr varScale="1">
        <p:scale>
          <a:sx n="88" d="100"/>
          <a:sy n="88" d="100"/>
        </p:scale>
        <p:origin x="1704" y="184"/>
      </p:cViewPr>
      <p:guideLst>
        <p:guide orient="horz" pos="4063"/>
        <p:guide orient="horz" pos="49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EE567-80D6-42C6-844A-F0F6714FC972}" type="datetimeFigureOut">
              <a:rPr lang="en-US" smtClean="0"/>
              <a:pPr/>
              <a:t>2/18/18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C794B-268C-4A67-8C2B-68C4E4A2A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99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3B128-E09D-491C-B840-DB8C264A8EFA}" type="datetimeFigureOut">
              <a:rPr lang="en-US" smtClean="0"/>
              <a:pPr/>
              <a:t>2/18/18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2277D-4E65-471B-8FDC-312617F5E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3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81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44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0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52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84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Nat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1" t="14446" b="17862"/>
          <a:stretch/>
        </p:blipFill>
        <p:spPr>
          <a:xfrm>
            <a:off x="0" y="-2383"/>
            <a:ext cx="12188826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303020"/>
            <a:ext cx="12188825" cy="116586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2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- GS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892"/>
            <a:ext cx="12188947" cy="685628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" y="1303020"/>
            <a:ext cx="12188825" cy="11658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3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F78C-0077-4668-88B9-243DFB96141B}" type="datetime1">
              <a:rPr lang="en-US" smtClean="0">
                <a:solidFill>
                  <a:prstClr val="white"/>
                </a:solidFill>
              </a:rPr>
              <a:pPr/>
              <a:t>2/18/18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21"/>
          <p:cNvSpPr>
            <a:spLocks noChangeArrowheads="1"/>
          </p:cNvSpPr>
          <p:nvPr userDrawn="1"/>
        </p:nvSpPr>
        <p:spPr bwMode="auto">
          <a:xfrm>
            <a:off x="304721" y="6487239"/>
            <a:ext cx="518167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 dirty="0">
                <a:solidFill>
                  <a:srgbClr val="FFFFFF"/>
                </a:solidFill>
              </a:rPr>
              <a:t>© 2016 Adobe Systems Incorporated.  All Rights Reserved.  Adobe Confidential.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88825" cy="1296988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1"/>
            <a:ext cx="12188825" cy="4003675"/>
          </a:xfrm>
          <a:prstGeom prst="rect">
            <a:avLst/>
          </a:prstGeom>
          <a:solidFill>
            <a:srgbClr val="698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609355" y="6505732"/>
            <a:ext cx="579469" cy="352269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tx2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66" b="28615"/>
          <a:stretch/>
        </p:blipFill>
        <p:spPr>
          <a:xfrm>
            <a:off x="-1" y="2423885"/>
            <a:ext cx="12188825" cy="402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5283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0707-6B9C-41AD-8E71-8169BFD8CE9E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7668-7CB5-401B-A4E5-A798FE114AAD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42951"/>
            <a:ext cx="12188825" cy="5699124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1BD-8A37-4A4F-BD66-CA6ADEC4144E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77875"/>
            <a:ext cx="12188825" cy="566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1BD-8A37-4A4F-BD66-CA6ADEC4144E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12188825" cy="64420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149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-1" y="0"/>
            <a:ext cx="12188825" cy="6858000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967" y="2449523"/>
            <a:ext cx="1412888" cy="19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7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-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522" y="2447346"/>
            <a:ext cx="1414469" cy="19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0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442076"/>
            <a:ext cx="12188825" cy="415925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697" y="6528875"/>
            <a:ext cx="187408" cy="258055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1"/>
            <a:ext cx="12188825" cy="779463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304720" y="6487239"/>
            <a:ext cx="518167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 dirty="0">
                <a:solidFill>
                  <a:srgbClr val="FFFFFF"/>
                </a:solidFill>
                <a:latin typeface="Adobe Clean" pitchFamily="-111" charset="0"/>
              </a:rPr>
              <a:t>© 2015 Adobe Systems Incorporated.  All Rights Reserved.  Adobe Confidential.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21" y="184150"/>
            <a:ext cx="11579384" cy="411162"/>
          </a:xfrm>
          <a:prstGeom prst="rect">
            <a:avLst/>
          </a:prstGeom>
        </p:spPr>
        <p:txBody>
          <a:bodyPr vert="horz" lIns="108829" tIns="54414" rIns="108829" bIns="544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21" y="990600"/>
            <a:ext cx="11579384" cy="5181600"/>
          </a:xfrm>
          <a:prstGeom prst="rect">
            <a:avLst/>
          </a:prstGeom>
        </p:spPr>
        <p:txBody>
          <a:bodyPr vert="horz" lIns="108829" tIns="54414" rIns="108829" bIns="5441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6545" y="66294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3AB78257-7A7E-4BBC-BB44-767E213B120F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441" y="6629400"/>
            <a:ext cx="5203530" cy="168274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545" y="64770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58" r:id="rId3"/>
    <p:sldLayoutId id="2147483659" r:id="rId4"/>
    <p:sldLayoutId id="2147483660" r:id="rId5"/>
    <p:sldLayoutId id="2147483661" r:id="rId6"/>
    <p:sldLayoutId id="2147483672" r:id="rId7"/>
    <p:sldLayoutId id="2147483673" r:id="rId8"/>
    <p:sldLayoutId id="2147483674" r:id="rId9"/>
    <p:sldLayoutId id="2147483676" r:id="rId10"/>
  </p:sldLayoutIdLst>
  <p:hf hdr="0" ftr="0" dt="0"/>
  <p:txStyles>
    <p:titleStyle>
      <a:lvl1pPr algn="l" defTabSz="1088291" rtl="0" eaLnBrk="1" latinLnBrk="0" hangingPunct="1">
        <a:spcBef>
          <a:spcPct val="0"/>
        </a:spcBef>
        <a:buNone/>
        <a:defRPr sz="2400" b="0" i="0" u="none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5852" indent="-275852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51703" indent="-275852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1979" indent="-200276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50366" indent="-198387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8291" indent="-137926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79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944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08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235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45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29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43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58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72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87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017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16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ubho@cse.iitm.ac.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ubhojyotimukherjee22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35302" y="1371028"/>
            <a:ext cx="10918220" cy="104105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Generalized Latent Bandits (Research Intern Project Inception Talk)</a:t>
            </a:r>
          </a:p>
          <a:p>
            <a:pPr>
              <a:spcBef>
                <a:spcPts val="114"/>
              </a:spcBef>
            </a:pPr>
            <a:r>
              <a:rPr lang="en-US" dirty="0" err="1"/>
              <a:t>Subhojyoti</a:t>
            </a:r>
            <a:r>
              <a:rPr lang="en-US" dirty="0"/>
              <a:t> Mukherjee (</a:t>
            </a:r>
            <a:r>
              <a:rPr lang="en-US" dirty="0" err="1"/>
              <a:t>Anup</a:t>
            </a:r>
            <a:r>
              <a:rPr lang="en-US" dirty="0"/>
              <a:t> Rao, </a:t>
            </a:r>
            <a:r>
              <a:rPr lang="en-US" dirty="0" err="1"/>
              <a:t>Branislav</a:t>
            </a:r>
            <a:r>
              <a:rPr lang="en-US" dirty="0"/>
              <a:t> </a:t>
            </a:r>
            <a:r>
              <a:rPr lang="en-US" dirty="0" err="1"/>
              <a:t>Kveton</a:t>
            </a:r>
            <a:r>
              <a:rPr lang="en-US" dirty="0"/>
              <a:t>)</a:t>
            </a:r>
          </a:p>
          <a:p>
            <a:pPr>
              <a:spcBef>
                <a:spcPts val="114"/>
              </a:spcBef>
            </a:pPr>
            <a:r>
              <a:rPr lang="en-US" dirty="0"/>
              <a:t>Adobe Research (STL/BEL) |  01-March-2018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6F56-D5AE-4C6F-B826-C69D1BC521BB}" type="slidenum">
              <a:rPr lang="en-US" smtClean="0">
                <a:solidFill>
                  <a:prstClr val="white"/>
                </a:solidFill>
              </a:rPr>
              <a:pPr/>
              <a:t>1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5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/>
              <a:buChar char="•"/>
            </a:pPr>
            <a:r>
              <a:rPr lang="en-US" sz="2800" dirty="0"/>
              <a:t>Current  : 3rd year Computer  Science M.S student at Indian Institute of Technology Madras (submitted thesis)</a:t>
            </a:r>
            <a:endParaRPr lang="en-US" sz="2800" b="1" dirty="0"/>
          </a:p>
          <a:p>
            <a:pPr lvl="2"/>
            <a:r>
              <a:rPr lang="en-US" sz="2400" dirty="0"/>
              <a:t>Research focus area(s): reinforcement learning, multi-armed bandits</a:t>
            </a:r>
          </a:p>
          <a:p>
            <a:pPr lvl="2"/>
            <a:r>
              <a:rPr lang="en-US" sz="2400" dirty="0"/>
              <a:t>My contact outside Adobe – </a:t>
            </a:r>
            <a:r>
              <a:rPr lang="en-US" sz="2400" dirty="0">
                <a:hlinkClick r:id="rId3"/>
              </a:rPr>
              <a:t>subho@cse.iitm.ac.in</a:t>
            </a:r>
            <a:r>
              <a:rPr lang="en-US" sz="2400" dirty="0"/>
              <a:t>, </a:t>
            </a:r>
            <a:r>
              <a:rPr lang="en-US" sz="2400" dirty="0">
                <a:hlinkClick r:id="rId4"/>
              </a:rPr>
              <a:t>subhojyotimukherjee22@gmail.com </a:t>
            </a:r>
            <a:endParaRPr lang="en-US" sz="2400" dirty="0"/>
          </a:p>
          <a:p>
            <a:pPr marL="275851" lvl="1" indent="0">
              <a:buNone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sz="2800" dirty="0"/>
              <a:t>I have worked on several areas in multi-armed bandits:-</a:t>
            </a:r>
          </a:p>
          <a:p>
            <a:pPr lvl="2"/>
            <a:r>
              <a:rPr lang="en-US" sz="2400" dirty="0"/>
              <a:t>Thresholding bandits with Augmented UCB (accepted at IJCAI 2017)</a:t>
            </a:r>
          </a:p>
          <a:p>
            <a:pPr lvl="2"/>
            <a:r>
              <a:rPr lang="en-US" sz="2400" dirty="0"/>
              <a:t>Efficient UCBV: An Almost Optimal Algorithm using Variance Estimates (accepted at AAAI 2018)</a:t>
            </a:r>
          </a:p>
          <a:p>
            <a:pPr lvl="2"/>
            <a:r>
              <a:rPr lang="en-US" sz="2400" dirty="0"/>
              <a:t>Improved </a:t>
            </a:r>
            <a:r>
              <a:rPr lang="en-US" sz="2400" dirty="0" err="1"/>
              <a:t>Changepoint</a:t>
            </a:r>
            <a:r>
              <a:rPr lang="en-US" sz="2400" dirty="0"/>
              <a:t> Detection in Piecewise Stochastic Bandits (under review at ICML 2018). </a:t>
            </a:r>
          </a:p>
          <a:p>
            <a:pPr lvl="2"/>
            <a:r>
              <a:rPr lang="en-US" sz="2400" dirty="0"/>
              <a:t>Internship at INRIA, </a:t>
            </a:r>
            <a:r>
              <a:rPr lang="en-US" sz="2400" dirty="0" err="1"/>
              <a:t>SequeL</a:t>
            </a:r>
            <a:r>
              <a:rPr lang="en-US" sz="2400" dirty="0"/>
              <a:t> Lab, Lille France under </a:t>
            </a:r>
            <a:r>
              <a:rPr lang="en-US" sz="2400" dirty="0" err="1"/>
              <a:t>Odalric</a:t>
            </a:r>
            <a:r>
              <a:rPr lang="en-US" sz="2400" dirty="0"/>
              <a:t>-Ambrym </a:t>
            </a:r>
            <a:r>
              <a:rPr lang="en-US" sz="2400" dirty="0" err="1"/>
              <a:t>Maillard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5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Statement &amp;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906858"/>
            <a:ext cx="11579384" cy="5181600"/>
          </a:xfrm>
        </p:spPr>
        <p:txBody>
          <a:bodyPr>
            <a:normAutofit/>
          </a:bodyPr>
          <a:lstStyle/>
          <a:p>
            <a:pPr marL="187699" indent="-231775" defTabSz="914400">
              <a:spcBef>
                <a:spcPts val="1200"/>
              </a:spcBef>
            </a:pPr>
            <a:r>
              <a:rPr lang="en-US" sz="2800" i="1" dirty="0"/>
              <a:t>Problem Statement</a:t>
            </a:r>
          </a:p>
          <a:p>
            <a:pPr marL="463550" lvl="1" indent="-231775" defTabSz="914400">
              <a:spcBef>
                <a:spcPts val="1200"/>
              </a:spcBef>
            </a:pPr>
            <a:r>
              <a:rPr lang="en-US" sz="2400" i="1" dirty="0"/>
              <a:t>Describe your problem area and how the state-of-the-art (or current product) isn’t doing something that it should &amp; how your research seeks to solve the problem better or for the first time.</a:t>
            </a:r>
          </a:p>
          <a:p>
            <a:pPr marL="463550" lvl="1" indent="-231775" defTabSz="914400">
              <a:spcBef>
                <a:spcPts val="1200"/>
              </a:spcBef>
            </a:pPr>
            <a:endParaRPr lang="en-US" sz="2800" i="1" dirty="0"/>
          </a:p>
          <a:p>
            <a:pPr marL="187699" indent="-231775" defTabSz="914400">
              <a:spcBef>
                <a:spcPts val="1200"/>
              </a:spcBef>
            </a:pPr>
            <a:r>
              <a:rPr lang="en-US" sz="2800" i="1" dirty="0"/>
              <a:t>Use Cases (how your research results would be utilized):</a:t>
            </a:r>
          </a:p>
          <a:p>
            <a:pPr marL="463550" lvl="1" indent="-231775" defTabSz="914400">
              <a:spcBef>
                <a:spcPts val="1200"/>
              </a:spcBef>
            </a:pPr>
            <a:r>
              <a:rPr lang="en-US" sz="2400" i="1" dirty="0"/>
              <a:t>Example 1 (BU/Product alignment, New-Service / New-App / Optimization / Innovation)</a:t>
            </a:r>
          </a:p>
          <a:p>
            <a:pPr marL="463550" lvl="1" indent="-231775" defTabSz="914400">
              <a:spcBef>
                <a:spcPts val="1200"/>
              </a:spcBef>
            </a:pPr>
            <a:r>
              <a:rPr lang="en-US" sz="2400" i="1" dirty="0"/>
              <a:t>Example 2 (BU/Product alignment, New-Service / New-App / Optimization / Innovation)</a:t>
            </a:r>
          </a:p>
          <a:p>
            <a:pPr marL="463550" lvl="1" indent="-231775" defTabSz="914400">
              <a:spcBef>
                <a:spcPts val="1200"/>
              </a:spcBef>
            </a:pPr>
            <a:r>
              <a:rPr lang="en-US" sz="2400" i="1" dirty="0"/>
              <a:t>Example 3 (BU/Product alignment, New-Service / New-App / Optimization / Innovation)</a:t>
            </a:r>
          </a:p>
          <a:p>
            <a:pPr marL="463550" lvl="1" indent="-231775" defTabSz="914400">
              <a:spcBef>
                <a:spcPts val="1200"/>
              </a:spcBef>
              <a:buClr>
                <a:srgbClr val="FBB034"/>
              </a:buClr>
            </a:pPr>
            <a:endParaRPr lang="en-US" sz="3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93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Summer’s Internship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906858"/>
            <a:ext cx="11579384" cy="5181600"/>
          </a:xfrm>
        </p:spPr>
        <p:txBody>
          <a:bodyPr>
            <a:normAutofit/>
          </a:bodyPr>
          <a:lstStyle/>
          <a:p>
            <a:pPr marL="187699" indent="-231775" defTabSz="914400">
              <a:spcBef>
                <a:spcPts val="1200"/>
              </a:spcBef>
            </a:pPr>
            <a:r>
              <a:rPr lang="en-US" sz="2800" i="1" dirty="0"/>
              <a:t>Build a recommendation service for Campaign</a:t>
            </a:r>
            <a:endParaRPr lang="en-US" sz="2800" dirty="0"/>
          </a:p>
          <a:p>
            <a:pPr marL="463550" lvl="1" indent="-231775" defTabSz="914400">
              <a:spcBef>
                <a:spcPts val="1200"/>
              </a:spcBef>
            </a:pPr>
            <a:r>
              <a:rPr lang="en-US" sz="2400" dirty="0"/>
              <a:t>Why is this an important problem to explore?  (Business Impact Opportunity)</a:t>
            </a:r>
          </a:p>
          <a:p>
            <a:pPr marL="463550" lvl="1" indent="-231775" defTabSz="914400">
              <a:spcBef>
                <a:spcPts val="1200"/>
              </a:spcBef>
            </a:pPr>
            <a:r>
              <a:rPr lang="en-US" sz="2400" dirty="0"/>
              <a:t>Outcomes Anticipated - &lt;prototype, results, app/service/algorithm, paper, patent, open-source)</a:t>
            </a:r>
          </a:p>
          <a:p>
            <a:pPr marL="463550" lvl="1" indent="-231775" defTabSz="914400">
              <a:spcBef>
                <a:spcPts val="1200"/>
              </a:spcBef>
            </a:pPr>
            <a:r>
              <a:rPr lang="en-US" sz="2400" dirty="0"/>
              <a:t>Business Alignment - &lt;which product team are you talking to - if any&gt;</a:t>
            </a:r>
          </a:p>
          <a:p>
            <a:pPr marL="463550" lvl="1" indent="-231775" defTabSz="914400">
              <a:spcBef>
                <a:spcPts val="1200"/>
              </a:spcBef>
            </a:pPr>
            <a:r>
              <a:rPr lang="en-US" sz="2400" dirty="0"/>
              <a:t>Challenges - </a:t>
            </a:r>
          </a:p>
          <a:p>
            <a:pPr marL="463550" lvl="1" indent="-231775" defTabSz="914400">
              <a:spcBef>
                <a:spcPts val="1200"/>
              </a:spcBef>
            </a:pPr>
            <a:r>
              <a:rPr lang="en-US" sz="2400" dirty="0"/>
              <a:t>Experiments - </a:t>
            </a:r>
          </a:p>
          <a:p>
            <a:pPr marL="463550" lvl="1" indent="-231775" defTabSz="914400">
              <a:spcBef>
                <a:spcPts val="1200"/>
              </a:spcBef>
              <a:buClr>
                <a:srgbClr val="FBB034"/>
              </a:buClr>
            </a:pPr>
            <a:endParaRPr lang="en-US" dirty="0"/>
          </a:p>
          <a:p>
            <a:pPr marL="463550" lvl="1" indent="-231775" defTabSz="914400">
              <a:spcBef>
                <a:spcPts val="1200"/>
              </a:spcBef>
              <a:buClr>
                <a:srgbClr val="FBB034"/>
              </a:buClr>
            </a:pPr>
            <a:endParaRPr lang="en-US" dirty="0"/>
          </a:p>
          <a:p>
            <a:pPr marL="463550" lvl="1" indent="-231775" defTabSz="914400">
              <a:spcBef>
                <a:spcPts val="1200"/>
              </a:spcBef>
              <a:buClr>
                <a:srgbClr val="FBB034"/>
              </a:buClr>
            </a:pPr>
            <a:endParaRPr lang="en-US" dirty="0"/>
          </a:p>
          <a:p>
            <a:pPr marL="463550" lvl="1" indent="-231775" defTabSz="914400">
              <a:spcBef>
                <a:spcPts val="1200"/>
              </a:spcBef>
              <a:buClr>
                <a:srgbClr val="FBB034"/>
              </a:buClr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05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Academic &amp; Industrial - 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906858"/>
            <a:ext cx="11579384" cy="5181600"/>
          </a:xfrm>
        </p:spPr>
        <p:txBody>
          <a:bodyPr>
            <a:normAutofit/>
          </a:bodyPr>
          <a:lstStyle/>
          <a:p>
            <a:pPr marL="187699" indent="-231775" defTabSz="914400">
              <a:spcBef>
                <a:spcPts val="1200"/>
              </a:spcBef>
              <a:buClr>
                <a:srgbClr val="0070C0"/>
              </a:buClr>
            </a:pPr>
            <a:r>
              <a:rPr lang="en-US" sz="2800" dirty="0"/>
              <a:t>Relevant academic publications</a:t>
            </a:r>
            <a:endParaRPr lang="en-US" dirty="0"/>
          </a:p>
          <a:p>
            <a:pPr marL="463550" lvl="1" indent="-231775" defTabSz="914400">
              <a:spcBef>
                <a:spcPts val="1200"/>
              </a:spcBef>
              <a:buClr>
                <a:srgbClr val="0070C0"/>
              </a:buClr>
            </a:pPr>
            <a:r>
              <a:rPr lang="en-US" dirty="0"/>
              <a:t>Citation (link) / Relevance</a:t>
            </a:r>
          </a:p>
          <a:p>
            <a:pPr marL="463550" lvl="1" indent="-231775" defTabSz="914400">
              <a:spcBef>
                <a:spcPts val="1200"/>
              </a:spcBef>
              <a:buClr>
                <a:srgbClr val="0070C0"/>
              </a:buClr>
            </a:pPr>
            <a:r>
              <a:rPr lang="en-US" dirty="0"/>
              <a:t>Citation (link) / Relevance</a:t>
            </a:r>
          </a:p>
          <a:p>
            <a:pPr marL="463550" lvl="1" indent="-231775" defTabSz="914400">
              <a:spcBef>
                <a:spcPts val="1200"/>
              </a:spcBef>
              <a:buClr>
                <a:srgbClr val="0070C0"/>
              </a:buClr>
            </a:pPr>
            <a:r>
              <a:rPr lang="en-US" dirty="0"/>
              <a:t>Citation (link) / Relevance</a:t>
            </a:r>
          </a:p>
          <a:p>
            <a:pPr marL="463550" lvl="1" indent="-231775" defTabSz="914400">
              <a:spcBef>
                <a:spcPts val="1200"/>
              </a:spcBef>
              <a:buClr>
                <a:srgbClr val="0070C0"/>
              </a:buClr>
            </a:pPr>
            <a:endParaRPr lang="en-US" dirty="0"/>
          </a:p>
          <a:p>
            <a:pPr marL="298824" indent="-342900" defTabSz="914400">
              <a:spcBef>
                <a:spcPts val="1200"/>
              </a:spcBef>
              <a:buClr>
                <a:srgbClr val="0070C0"/>
              </a:buClr>
            </a:pPr>
            <a:r>
              <a:rPr lang="en-US" sz="2800" dirty="0"/>
              <a:t>Relevant industrial solutions/products</a:t>
            </a:r>
          </a:p>
          <a:p>
            <a:pPr marL="463550" lvl="1" indent="-231775" defTabSz="914400">
              <a:spcBef>
                <a:spcPts val="1200"/>
              </a:spcBef>
              <a:buClr>
                <a:srgbClr val="0070C0"/>
              </a:buClr>
            </a:pPr>
            <a:r>
              <a:rPr lang="en-US" dirty="0"/>
              <a:t>Company (link) / Relevance</a:t>
            </a:r>
          </a:p>
          <a:p>
            <a:pPr marL="463550" lvl="1" indent="-231775" defTabSz="914400">
              <a:spcBef>
                <a:spcPts val="1200"/>
              </a:spcBef>
              <a:buClr>
                <a:srgbClr val="0070C0"/>
              </a:buClr>
            </a:pPr>
            <a:r>
              <a:rPr lang="en-US" dirty="0"/>
              <a:t>Company (link) / Relevance</a:t>
            </a:r>
          </a:p>
          <a:p>
            <a:pPr marL="463550" lvl="1" indent="-231775" defTabSz="914400">
              <a:spcBef>
                <a:spcPts val="1200"/>
              </a:spcBef>
              <a:buClr>
                <a:srgbClr val="0070C0"/>
              </a:buClr>
            </a:pPr>
            <a:r>
              <a:rPr lang="en-US" dirty="0"/>
              <a:t>Company (link) / Relevance</a:t>
            </a:r>
          </a:p>
          <a:p>
            <a:pPr marL="463550" lvl="1" indent="-231775" defTabSz="914400">
              <a:spcBef>
                <a:spcPts val="1200"/>
              </a:spcBef>
              <a:buClr>
                <a:srgbClr val="FBB034"/>
              </a:buClr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62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20000"/>
              </a:spcBef>
              <a:buClr>
                <a:srgbClr val="0070C0"/>
              </a:buClr>
            </a:pPr>
            <a:r>
              <a:rPr lang="en-US" sz="2400" dirty="0"/>
              <a:t>Week 1-3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Define project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Set up and understand systems architecture &amp; get access to data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Present Inception Talk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endParaRPr lang="en-US" dirty="0"/>
          </a:p>
          <a:p>
            <a:pPr>
              <a:spcBef>
                <a:spcPct val="20000"/>
              </a:spcBef>
              <a:buClr>
                <a:srgbClr val="0070C0"/>
              </a:buClr>
            </a:pPr>
            <a:r>
              <a:rPr lang="en-US" sz="2400" dirty="0"/>
              <a:t>Week 4-5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Integrate existing Target Recommendation framework with my prototype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endParaRPr lang="en-US" dirty="0"/>
          </a:p>
          <a:p>
            <a:pPr>
              <a:spcBef>
                <a:spcPct val="20000"/>
              </a:spcBef>
              <a:buClr>
                <a:srgbClr val="0070C0"/>
              </a:buClr>
            </a:pPr>
            <a:r>
              <a:rPr lang="en-US" sz="2400" dirty="0"/>
              <a:t>Week 6-10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Develop customized algorithms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Run experiments to evaluate performance/accuracy/usefulness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endParaRPr lang="en-US" dirty="0"/>
          </a:p>
          <a:p>
            <a:pPr>
              <a:spcBef>
                <a:spcPct val="20000"/>
              </a:spcBef>
              <a:buClr>
                <a:srgbClr val="0070C0"/>
              </a:buClr>
            </a:pPr>
            <a:r>
              <a:rPr lang="en-US" sz="2400" dirty="0"/>
              <a:t>Week 11-13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Present demo to product team, file patent (ID), prepare paper for submission</a:t>
            </a:r>
          </a:p>
          <a:p>
            <a:pPr lvl="2">
              <a:spcBef>
                <a:spcPct val="20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0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98998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0.0&quot;&gt;&lt;object type=&quot;1&quot; unique_id=&quot;10001&quot;&gt;&lt;object type=&quot;8&quot; unique_id=&quot;717709&quot;&gt;&lt;/object&gt;&lt;object type=&quot;2&quot; unique_id=&quot;717710&quot;&gt;&lt;object type=&quot;3&quot; unique_id=&quot;717962&quot;&gt;&lt;property id=&quot;20148&quot; value=&quot;5&quot;/&gt;&lt;property id=&quot;20300&quot; value=&quot;Slide 1 - &amp;quot;Title Slide or Section Divider&amp;quot;&quot;/&gt;&lt;property id=&quot;20307&quot; value=&quot;280&quot;/&gt;&lt;/object&gt;&lt;object type=&quot;3&quot; unique_id=&quot;717963&quot;&gt;&lt;property id=&quot;20148&quot; value=&quot;5&quot;/&gt;&lt;property id=&quot;20300&quot; value=&quot;Slide 2 - &amp;quot;Title Slide or Section Divider&amp;quot;&quot;/&gt;&lt;property id=&quot;20307&quot; value=&quot;27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Adobe Master Widescreen 2014">
  <a:themeElements>
    <a:clrScheme name="Adobe 2009">
      <a:dk1>
        <a:srgbClr val="000000"/>
      </a:dk1>
      <a:lt1>
        <a:sysClr val="window" lastClr="FFFFFF"/>
      </a:lt1>
      <a:dk2>
        <a:srgbClr val="6B737B"/>
      </a:dk2>
      <a:lt2>
        <a:srgbClr val="DADDE0"/>
      </a:lt2>
      <a:accent1>
        <a:srgbClr val="C1D82F"/>
      </a:accent1>
      <a:accent2>
        <a:srgbClr val="00A4E4"/>
      </a:accent2>
      <a:accent3>
        <a:srgbClr val="8348B5"/>
      </a:accent3>
      <a:accent4>
        <a:srgbClr val="FBB034"/>
      </a:accent4>
      <a:accent5>
        <a:srgbClr val="FFDD00"/>
      </a:accent5>
      <a:accent6>
        <a:srgbClr val="FF0000"/>
      </a:accent6>
      <a:hlink>
        <a:srgbClr val="000000"/>
      </a:hlink>
      <a:folHlink>
        <a:srgbClr val="3F3F3F"/>
      </a:folHlink>
    </a:clrScheme>
    <a:fontScheme name="Adobe Clean 2009">
      <a:majorFont>
        <a:latin typeface="Adobe Clean"/>
        <a:ea typeface=""/>
        <a:cs typeface=""/>
      </a:majorFont>
      <a:minorFont>
        <a:latin typeface="Adobe Clean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23100</TotalTime>
  <Words>430</Words>
  <Application>Microsoft Macintosh PowerPoint</Application>
  <PresentationFormat>Custom</PresentationFormat>
  <Paragraphs>66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ＭＳ Ｐゴシック</vt:lpstr>
      <vt:lpstr>Adobe Clean</vt:lpstr>
      <vt:lpstr>Arial</vt:lpstr>
      <vt:lpstr>Calibri</vt:lpstr>
      <vt:lpstr>Wingdings</vt:lpstr>
      <vt:lpstr>Adobe Master Widescreen 2014</vt:lpstr>
      <vt:lpstr>PowerPoint Presentation</vt:lpstr>
      <vt:lpstr>Something about me</vt:lpstr>
      <vt:lpstr>Problem Statement &amp; Use Cases</vt:lpstr>
      <vt:lpstr>This Summer’s Internship Goal</vt:lpstr>
      <vt:lpstr>Academic &amp; Industrial - Related Work</vt:lpstr>
      <vt:lpstr>Timeline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 Notes about the 16x9 Template</dc:title>
  <dc:creator>Adobe Systems, Inc.</dc:creator>
  <cp:lastModifiedBy>Subhojyoti Mukherjee</cp:lastModifiedBy>
  <cp:revision>561</cp:revision>
  <dcterms:created xsi:type="dcterms:W3CDTF">2009-08-20T18:55:32Z</dcterms:created>
  <dcterms:modified xsi:type="dcterms:W3CDTF">2018-02-19T07:06:26Z</dcterms:modified>
</cp:coreProperties>
</file>