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</p:sldMasterIdLst>
  <p:notesMasterIdLst>
    <p:notesMasterId r:id="rId14"/>
  </p:notesMasterIdLst>
  <p:handoutMasterIdLst>
    <p:handoutMasterId r:id="rId15"/>
  </p:handoutMasterIdLst>
  <p:sldIdLst>
    <p:sldId id="308" r:id="rId2"/>
    <p:sldId id="287" r:id="rId3"/>
    <p:sldId id="315" r:id="rId4"/>
    <p:sldId id="319" r:id="rId5"/>
    <p:sldId id="318" r:id="rId6"/>
    <p:sldId id="312" r:id="rId7"/>
    <p:sldId id="320" r:id="rId8"/>
    <p:sldId id="314" r:id="rId9"/>
    <p:sldId id="321" r:id="rId10"/>
    <p:sldId id="309" r:id="rId11"/>
    <p:sldId id="298" r:id="rId12"/>
    <p:sldId id="283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3">
          <p15:clr>
            <a:srgbClr val="A4A3A4"/>
          </p15:clr>
        </p15:guide>
        <p15:guide id="2" orient="horz" pos="49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BB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1" autoAdjust="0"/>
    <p:restoredTop sz="75735" autoAdjust="0"/>
  </p:normalViewPr>
  <p:slideViewPr>
    <p:cSldViewPr snapToGrid="0" snapToObjects="1">
      <p:cViewPr>
        <p:scale>
          <a:sx n="98" d="100"/>
          <a:sy n="98" d="100"/>
        </p:scale>
        <p:origin x="144" y="144"/>
      </p:cViewPr>
      <p:guideLst>
        <p:guide orient="horz" pos="4063"/>
        <p:guide orient="horz" pos="49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635CE3-445F-DD4F-AF3A-C20B3F6B521B}" type="doc">
      <dgm:prSet loTypeId="urn:microsoft.com/office/officeart/2005/8/layout/cycle2" loCatId="cycle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DEF0FDC-25A8-D945-B7C2-1C447DE66FAE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At each </a:t>
          </a:r>
          <a:r>
            <a:rPr lang="en-US" sz="1400" dirty="0" err="1">
              <a:solidFill>
                <a:srgbClr val="0070C0"/>
              </a:solidFill>
            </a:rPr>
            <a:t>timestep</a:t>
          </a:r>
          <a:r>
            <a:rPr lang="en-US" sz="1400" dirty="0">
              <a:solidFill>
                <a:srgbClr val="0070C0"/>
              </a:solidFill>
            </a:rPr>
            <a:t> t, Nature chooses a </a:t>
          </a:r>
          <a:r>
            <a:rPr lang="en-US" sz="1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4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dirty="0">
              <a:solidFill>
                <a:srgbClr val="0070C0"/>
              </a:solidFill>
            </a:rPr>
            <a:t>(row).</a:t>
          </a:r>
        </a:p>
      </dgm:t>
    </dgm:pt>
    <dgm:pt modelId="{6998CD97-077E-2549-A360-08CB171D0A4F}" type="parTrans" cxnId="{E407A3C6-F007-BD43-8E79-48D13FB451D4}">
      <dgm:prSet/>
      <dgm:spPr/>
      <dgm:t>
        <a:bodyPr/>
        <a:lstStyle/>
        <a:p>
          <a:endParaRPr lang="en-US"/>
        </a:p>
      </dgm:t>
    </dgm:pt>
    <dgm:pt modelId="{DC89DD1B-4BD0-C945-B662-F76431ACB563}" type="sibTrans" cxnId="{E407A3C6-F007-BD43-8E79-48D13FB451D4}">
      <dgm:prSet/>
      <dgm:spPr/>
      <dgm:t>
        <a:bodyPr/>
        <a:lstStyle/>
        <a:p>
          <a:endParaRPr lang="en-US"/>
        </a:p>
      </dgm:t>
    </dgm:pt>
    <dgm:pt modelId="{34416F0F-FB19-164A-A06B-30E3DEEC2EB7}">
      <dgm:prSet custT="1"/>
      <dgm:spPr/>
      <dgm:t>
        <a:bodyPr/>
        <a:lstStyle/>
        <a:p>
          <a:r>
            <a:rPr lang="en-US" sz="1500" dirty="0">
              <a:solidFill>
                <a:srgbClr val="0070C0"/>
              </a:solidFill>
            </a:rPr>
            <a:t>The learner chooses an </a:t>
          </a:r>
          <a:r>
            <a:rPr lang="en-US" sz="15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arm </a:t>
          </a:r>
          <a:r>
            <a:rPr lang="en-US" sz="15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1500" baseline="-250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dirty="0">
              <a:solidFill>
                <a:srgbClr val="FF0000"/>
              </a:solidFill>
            </a:rPr>
            <a:t> </a:t>
          </a:r>
          <a:r>
            <a:rPr lang="en-US" sz="1500" dirty="0">
              <a:solidFill>
                <a:srgbClr val="0070C0"/>
              </a:solidFill>
            </a:rPr>
            <a:t>(column).</a:t>
          </a:r>
        </a:p>
      </dgm:t>
    </dgm:pt>
    <dgm:pt modelId="{D1BFE8D7-0A99-5C41-BD86-873A0CF73E4B}" type="parTrans" cxnId="{3A073AA6-749F-1A4C-9D47-316F408D21F9}">
      <dgm:prSet/>
      <dgm:spPr/>
      <dgm:t>
        <a:bodyPr/>
        <a:lstStyle/>
        <a:p>
          <a:endParaRPr lang="en-US"/>
        </a:p>
      </dgm:t>
    </dgm:pt>
    <dgm:pt modelId="{ECF1702B-F19F-CB42-9BE5-1596D04CFFB7}" type="sibTrans" cxnId="{3A073AA6-749F-1A4C-9D47-316F408D21F9}">
      <dgm:prSet/>
      <dgm:spPr/>
      <dgm:t>
        <a:bodyPr/>
        <a:lstStyle/>
        <a:p>
          <a:endParaRPr lang="en-US"/>
        </a:p>
      </dgm:t>
    </dgm:pt>
    <dgm:pt modelId="{C67172B3-7F30-B640-A007-2CF84DF5C348}">
      <dgm:prSet custT="1"/>
      <dgm:spPr/>
      <dgm:t>
        <a:bodyPr/>
        <a:lstStyle/>
        <a:p>
          <a:r>
            <a:rPr lang="en-US" sz="1500" u="none" dirty="0">
              <a:solidFill>
                <a:srgbClr val="0070C0"/>
              </a:solidFill>
            </a:rPr>
            <a:t>Only</a:t>
          </a:r>
          <a:r>
            <a:rPr lang="en-US" sz="1500" dirty="0">
              <a:solidFill>
                <a:srgbClr val="0070C0"/>
              </a:solidFill>
            </a:rPr>
            <a:t> the reward for the </a:t>
          </a:r>
          <a:r>
            <a:rPr lang="en-US" sz="15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user, arm pair (i</a:t>
          </a:r>
          <a:r>
            <a:rPr lang="en-US" sz="1500" i="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i="0" baseline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,</a:t>
          </a:r>
          <a:r>
            <a:rPr lang="en-US" sz="15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i="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1500" i="0" baseline="-250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i="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 </a:t>
          </a:r>
          <a:r>
            <a:rPr lang="en-US" sz="1500" dirty="0">
              <a:solidFill>
                <a:srgbClr val="0070C0"/>
              </a:solidFill>
            </a:rPr>
            <a:t>chosen is revealed to the learner.</a:t>
          </a:r>
        </a:p>
      </dgm:t>
    </dgm:pt>
    <dgm:pt modelId="{061E3BDC-096E-AE42-9926-91FDAB9AF388}" type="parTrans" cxnId="{3CA1F843-E21F-DE4E-92A3-457704B37DF9}">
      <dgm:prSet/>
      <dgm:spPr/>
      <dgm:t>
        <a:bodyPr/>
        <a:lstStyle/>
        <a:p>
          <a:endParaRPr lang="en-US"/>
        </a:p>
      </dgm:t>
    </dgm:pt>
    <dgm:pt modelId="{961D5258-7E25-6947-94DF-CEB214E536C7}" type="sibTrans" cxnId="{3CA1F843-E21F-DE4E-92A3-457704B37DF9}">
      <dgm:prSet/>
      <dgm:spPr/>
      <dgm:t>
        <a:bodyPr/>
        <a:lstStyle/>
        <a:p>
          <a:endParaRPr lang="en-US"/>
        </a:p>
      </dgm:t>
    </dgm:pt>
    <dgm:pt modelId="{354A17A2-E602-BA41-AD7C-283D561ECBF4}">
      <dgm:prSet custT="1"/>
      <dgm:spPr/>
      <dgm:t>
        <a:bodyPr/>
        <a:lstStyle/>
        <a:p>
          <a:r>
            <a:rPr lang="en-US" sz="1500" dirty="0">
              <a:solidFill>
                <a:srgbClr val="0070C0"/>
              </a:solidFill>
            </a:rPr>
            <a:t>Learner modifies its suggestion for the </a:t>
          </a:r>
          <a:r>
            <a:rPr lang="en-US" sz="15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5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dirty="0">
              <a:solidFill>
                <a:srgbClr val="0070C0"/>
              </a:solidFill>
            </a:rPr>
            <a:t>on receiving the feedback.</a:t>
          </a:r>
        </a:p>
      </dgm:t>
    </dgm:pt>
    <dgm:pt modelId="{81D0983B-52F5-4E4C-A133-7CCBFC7F7EC1}" type="parTrans" cxnId="{35428584-5191-5C4E-AFC2-CAB036E632A5}">
      <dgm:prSet/>
      <dgm:spPr/>
      <dgm:t>
        <a:bodyPr/>
        <a:lstStyle/>
        <a:p>
          <a:endParaRPr lang="en-US"/>
        </a:p>
      </dgm:t>
    </dgm:pt>
    <dgm:pt modelId="{A618ABBF-3AF7-A440-AACC-CED84C3C7F77}" type="sibTrans" cxnId="{35428584-5191-5C4E-AFC2-CAB036E632A5}">
      <dgm:prSet/>
      <dgm:spPr/>
      <dgm:t>
        <a:bodyPr/>
        <a:lstStyle/>
        <a:p>
          <a:endParaRPr lang="en-US"/>
        </a:p>
      </dgm:t>
    </dgm:pt>
    <dgm:pt modelId="{CBA1ACD7-026C-DA48-B343-4A95A937EEA3}" type="pres">
      <dgm:prSet presAssocID="{12635CE3-445F-DD4F-AF3A-C20B3F6B521B}" presName="cycle" presStyleCnt="0">
        <dgm:presLayoutVars>
          <dgm:dir/>
          <dgm:resizeHandles val="exact"/>
        </dgm:presLayoutVars>
      </dgm:prSet>
      <dgm:spPr/>
    </dgm:pt>
    <dgm:pt modelId="{76F604CB-FDDB-7C4D-AD77-8CCBD87E0261}" type="pres">
      <dgm:prSet presAssocID="{1DEF0FDC-25A8-D945-B7C2-1C447DE66FAE}" presName="node" presStyleLbl="node1" presStyleIdx="0" presStyleCnt="4" custScaleX="116890" custScaleY="97638" custRadScaleRad="92423" custRadScaleInc="-6690">
        <dgm:presLayoutVars>
          <dgm:bulletEnabled val="1"/>
        </dgm:presLayoutVars>
      </dgm:prSet>
      <dgm:spPr/>
    </dgm:pt>
    <dgm:pt modelId="{B13FFB30-70DC-AB40-BC42-B9E8028205DC}" type="pres">
      <dgm:prSet presAssocID="{DC89DD1B-4BD0-C945-B662-F76431ACB563}" presName="sibTrans" presStyleLbl="sibTrans2D1" presStyleIdx="0" presStyleCnt="4"/>
      <dgm:spPr/>
    </dgm:pt>
    <dgm:pt modelId="{7F2DBA2C-6C9D-8440-B9BC-0BADD3783F0B}" type="pres">
      <dgm:prSet presAssocID="{DC89DD1B-4BD0-C945-B662-F76431ACB563}" presName="connectorText" presStyleLbl="sibTrans2D1" presStyleIdx="0" presStyleCnt="4"/>
      <dgm:spPr/>
    </dgm:pt>
    <dgm:pt modelId="{CDFB9B7A-10C4-454F-8157-261FE60CB27F}" type="pres">
      <dgm:prSet presAssocID="{34416F0F-FB19-164A-A06B-30E3DEEC2EB7}" presName="node" presStyleLbl="node1" presStyleIdx="1" presStyleCnt="4" custScaleX="101343" custScaleY="103710" custRadScaleRad="102282" custRadScaleInc="-11024">
        <dgm:presLayoutVars>
          <dgm:bulletEnabled val="1"/>
        </dgm:presLayoutVars>
      </dgm:prSet>
      <dgm:spPr/>
    </dgm:pt>
    <dgm:pt modelId="{32286931-F180-F741-A125-4AB18CCB897D}" type="pres">
      <dgm:prSet presAssocID="{ECF1702B-F19F-CB42-9BE5-1596D04CFFB7}" presName="sibTrans" presStyleLbl="sibTrans2D1" presStyleIdx="1" presStyleCnt="4"/>
      <dgm:spPr/>
    </dgm:pt>
    <dgm:pt modelId="{637DF53F-5B6C-0D4F-AFA9-E6E9CFBB7E55}" type="pres">
      <dgm:prSet presAssocID="{ECF1702B-F19F-CB42-9BE5-1596D04CFFB7}" presName="connectorText" presStyleLbl="sibTrans2D1" presStyleIdx="1" presStyleCnt="4"/>
      <dgm:spPr/>
    </dgm:pt>
    <dgm:pt modelId="{D5016A50-684A-7E4B-BAFA-1296263ECC65}" type="pres">
      <dgm:prSet presAssocID="{C67172B3-7F30-B640-A007-2CF84DF5C348}" presName="node" presStyleLbl="node1" presStyleIdx="2" presStyleCnt="4" custScaleX="129154" custScaleY="107927" custRadScaleRad="94695" custRadScaleInc="6529">
        <dgm:presLayoutVars>
          <dgm:bulletEnabled val="1"/>
        </dgm:presLayoutVars>
      </dgm:prSet>
      <dgm:spPr/>
    </dgm:pt>
    <dgm:pt modelId="{6401F9CE-E8AF-884C-B107-5B5BC5EC3BEF}" type="pres">
      <dgm:prSet presAssocID="{961D5258-7E25-6947-94DF-CEB214E536C7}" presName="sibTrans" presStyleLbl="sibTrans2D1" presStyleIdx="2" presStyleCnt="4"/>
      <dgm:spPr/>
    </dgm:pt>
    <dgm:pt modelId="{FAB34A74-7DAB-0D4D-9D52-C444FDFC0466}" type="pres">
      <dgm:prSet presAssocID="{961D5258-7E25-6947-94DF-CEB214E536C7}" presName="connectorText" presStyleLbl="sibTrans2D1" presStyleIdx="2" presStyleCnt="4"/>
      <dgm:spPr/>
    </dgm:pt>
    <dgm:pt modelId="{7873D4AD-D78E-DC4B-B558-9126DE9F1E95}" type="pres">
      <dgm:prSet presAssocID="{354A17A2-E602-BA41-AD7C-283D561ECBF4}" presName="node" presStyleLbl="node1" presStyleIdx="3" presStyleCnt="4" custScaleX="121973" custScaleY="109662" custRadScaleRad="123637" custRadScaleInc="3636">
        <dgm:presLayoutVars>
          <dgm:bulletEnabled val="1"/>
        </dgm:presLayoutVars>
      </dgm:prSet>
      <dgm:spPr/>
    </dgm:pt>
    <dgm:pt modelId="{3CC01F95-8B44-9E46-99D4-D57D4C5C91DA}" type="pres">
      <dgm:prSet presAssocID="{A618ABBF-3AF7-A440-AACC-CED84C3C7F77}" presName="sibTrans" presStyleLbl="sibTrans2D1" presStyleIdx="3" presStyleCnt="4"/>
      <dgm:spPr/>
    </dgm:pt>
    <dgm:pt modelId="{3C642A02-4C18-3046-B6A8-A2E2FFDAD610}" type="pres">
      <dgm:prSet presAssocID="{A618ABBF-3AF7-A440-AACC-CED84C3C7F77}" presName="connectorText" presStyleLbl="sibTrans2D1" presStyleIdx="3" presStyleCnt="4"/>
      <dgm:spPr/>
    </dgm:pt>
  </dgm:ptLst>
  <dgm:cxnLst>
    <dgm:cxn modelId="{E02A9400-3097-DA4B-B0FF-E4006F78AD32}" type="presOf" srcId="{1DEF0FDC-25A8-D945-B7C2-1C447DE66FAE}" destId="{76F604CB-FDDB-7C4D-AD77-8CCBD87E0261}" srcOrd="0" destOrd="0" presId="urn:microsoft.com/office/officeart/2005/8/layout/cycle2"/>
    <dgm:cxn modelId="{5A211302-6BBC-0E4A-9946-66AF8CE19F7B}" type="presOf" srcId="{12635CE3-445F-DD4F-AF3A-C20B3F6B521B}" destId="{CBA1ACD7-026C-DA48-B343-4A95A937EEA3}" srcOrd="0" destOrd="0" presId="urn:microsoft.com/office/officeart/2005/8/layout/cycle2"/>
    <dgm:cxn modelId="{95995C33-920B-8349-8F79-A534BE11FD8B}" type="presOf" srcId="{C67172B3-7F30-B640-A007-2CF84DF5C348}" destId="{D5016A50-684A-7E4B-BAFA-1296263ECC65}" srcOrd="0" destOrd="0" presId="urn:microsoft.com/office/officeart/2005/8/layout/cycle2"/>
    <dgm:cxn modelId="{3CA1F843-E21F-DE4E-92A3-457704B37DF9}" srcId="{12635CE3-445F-DD4F-AF3A-C20B3F6B521B}" destId="{C67172B3-7F30-B640-A007-2CF84DF5C348}" srcOrd="2" destOrd="0" parTransId="{061E3BDC-096E-AE42-9926-91FDAB9AF388}" sibTransId="{961D5258-7E25-6947-94DF-CEB214E536C7}"/>
    <dgm:cxn modelId="{84632454-23E4-6C48-B713-668C595DF8C3}" type="presOf" srcId="{354A17A2-E602-BA41-AD7C-283D561ECBF4}" destId="{7873D4AD-D78E-DC4B-B558-9126DE9F1E95}" srcOrd="0" destOrd="0" presId="urn:microsoft.com/office/officeart/2005/8/layout/cycle2"/>
    <dgm:cxn modelId="{6B20DE58-4F31-204F-B9FE-763D93B92C28}" type="presOf" srcId="{ECF1702B-F19F-CB42-9BE5-1596D04CFFB7}" destId="{32286931-F180-F741-A125-4AB18CCB897D}" srcOrd="0" destOrd="0" presId="urn:microsoft.com/office/officeart/2005/8/layout/cycle2"/>
    <dgm:cxn modelId="{4B56F06A-9EBF-DA40-ACD2-86F22AF070E1}" type="presOf" srcId="{DC89DD1B-4BD0-C945-B662-F76431ACB563}" destId="{B13FFB30-70DC-AB40-BC42-B9E8028205DC}" srcOrd="0" destOrd="0" presId="urn:microsoft.com/office/officeart/2005/8/layout/cycle2"/>
    <dgm:cxn modelId="{35428584-5191-5C4E-AFC2-CAB036E632A5}" srcId="{12635CE3-445F-DD4F-AF3A-C20B3F6B521B}" destId="{354A17A2-E602-BA41-AD7C-283D561ECBF4}" srcOrd="3" destOrd="0" parTransId="{81D0983B-52F5-4E4C-A133-7CCBFC7F7EC1}" sibTransId="{A618ABBF-3AF7-A440-AACC-CED84C3C7F77}"/>
    <dgm:cxn modelId="{36F86387-F353-E442-AD91-69BE1BD20345}" type="presOf" srcId="{961D5258-7E25-6947-94DF-CEB214E536C7}" destId="{6401F9CE-E8AF-884C-B107-5B5BC5EC3BEF}" srcOrd="0" destOrd="0" presId="urn:microsoft.com/office/officeart/2005/8/layout/cycle2"/>
    <dgm:cxn modelId="{FDEAB79A-973A-9941-8D86-F3C1C29093CF}" type="presOf" srcId="{A618ABBF-3AF7-A440-AACC-CED84C3C7F77}" destId="{3CC01F95-8B44-9E46-99D4-D57D4C5C91DA}" srcOrd="0" destOrd="0" presId="urn:microsoft.com/office/officeart/2005/8/layout/cycle2"/>
    <dgm:cxn modelId="{3A073AA6-749F-1A4C-9D47-316F408D21F9}" srcId="{12635CE3-445F-DD4F-AF3A-C20B3F6B521B}" destId="{34416F0F-FB19-164A-A06B-30E3DEEC2EB7}" srcOrd="1" destOrd="0" parTransId="{D1BFE8D7-0A99-5C41-BD86-873A0CF73E4B}" sibTransId="{ECF1702B-F19F-CB42-9BE5-1596D04CFFB7}"/>
    <dgm:cxn modelId="{28347DA6-C6BF-5A4E-AD5E-437BCF6A0760}" type="presOf" srcId="{DC89DD1B-4BD0-C945-B662-F76431ACB563}" destId="{7F2DBA2C-6C9D-8440-B9BC-0BADD3783F0B}" srcOrd="1" destOrd="0" presId="urn:microsoft.com/office/officeart/2005/8/layout/cycle2"/>
    <dgm:cxn modelId="{BAE4CDB4-9691-514F-8D42-ED2AA8419B9E}" type="presOf" srcId="{A618ABBF-3AF7-A440-AACC-CED84C3C7F77}" destId="{3C642A02-4C18-3046-B6A8-A2E2FFDAD610}" srcOrd="1" destOrd="0" presId="urn:microsoft.com/office/officeart/2005/8/layout/cycle2"/>
    <dgm:cxn modelId="{E407A3C6-F007-BD43-8E79-48D13FB451D4}" srcId="{12635CE3-445F-DD4F-AF3A-C20B3F6B521B}" destId="{1DEF0FDC-25A8-D945-B7C2-1C447DE66FAE}" srcOrd="0" destOrd="0" parTransId="{6998CD97-077E-2549-A360-08CB171D0A4F}" sibTransId="{DC89DD1B-4BD0-C945-B662-F76431ACB563}"/>
    <dgm:cxn modelId="{3F7830CB-E8A5-F34F-AB72-AC7A0DC95D12}" type="presOf" srcId="{961D5258-7E25-6947-94DF-CEB214E536C7}" destId="{FAB34A74-7DAB-0D4D-9D52-C444FDFC0466}" srcOrd="1" destOrd="0" presId="urn:microsoft.com/office/officeart/2005/8/layout/cycle2"/>
    <dgm:cxn modelId="{818353DB-BE18-2344-B392-9400595B4384}" type="presOf" srcId="{34416F0F-FB19-164A-A06B-30E3DEEC2EB7}" destId="{CDFB9B7A-10C4-454F-8157-261FE60CB27F}" srcOrd="0" destOrd="0" presId="urn:microsoft.com/office/officeart/2005/8/layout/cycle2"/>
    <dgm:cxn modelId="{B917CFF3-63B7-C14D-9A5B-245C0A3053A2}" type="presOf" srcId="{ECF1702B-F19F-CB42-9BE5-1596D04CFFB7}" destId="{637DF53F-5B6C-0D4F-AFA9-E6E9CFBB7E55}" srcOrd="1" destOrd="0" presId="urn:microsoft.com/office/officeart/2005/8/layout/cycle2"/>
    <dgm:cxn modelId="{BBF1F98E-1133-6741-90DC-96F9B4656BD7}" type="presParOf" srcId="{CBA1ACD7-026C-DA48-B343-4A95A937EEA3}" destId="{76F604CB-FDDB-7C4D-AD77-8CCBD87E0261}" srcOrd="0" destOrd="0" presId="urn:microsoft.com/office/officeart/2005/8/layout/cycle2"/>
    <dgm:cxn modelId="{FD02AB01-3324-794B-A2AE-322B891489F4}" type="presParOf" srcId="{CBA1ACD7-026C-DA48-B343-4A95A937EEA3}" destId="{B13FFB30-70DC-AB40-BC42-B9E8028205DC}" srcOrd="1" destOrd="0" presId="urn:microsoft.com/office/officeart/2005/8/layout/cycle2"/>
    <dgm:cxn modelId="{592E1AB5-81E1-5D4F-8A2D-B406DB576A9B}" type="presParOf" srcId="{B13FFB30-70DC-AB40-BC42-B9E8028205DC}" destId="{7F2DBA2C-6C9D-8440-B9BC-0BADD3783F0B}" srcOrd="0" destOrd="0" presId="urn:microsoft.com/office/officeart/2005/8/layout/cycle2"/>
    <dgm:cxn modelId="{AA8B1390-C9F5-154D-B5D3-2C1321FEAC7E}" type="presParOf" srcId="{CBA1ACD7-026C-DA48-B343-4A95A937EEA3}" destId="{CDFB9B7A-10C4-454F-8157-261FE60CB27F}" srcOrd="2" destOrd="0" presId="urn:microsoft.com/office/officeart/2005/8/layout/cycle2"/>
    <dgm:cxn modelId="{8874FD00-865F-FD4B-8123-4F86427967D7}" type="presParOf" srcId="{CBA1ACD7-026C-DA48-B343-4A95A937EEA3}" destId="{32286931-F180-F741-A125-4AB18CCB897D}" srcOrd="3" destOrd="0" presId="urn:microsoft.com/office/officeart/2005/8/layout/cycle2"/>
    <dgm:cxn modelId="{9BE1EACB-258D-1443-85C8-B44C17A66302}" type="presParOf" srcId="{32286931-F180-F741-A125-4AB18CCB897D}" destId="{637DF53F-5B6C-0D4F-AFA9-E6E9CFBB7E55}" srcOrd="0" destOrd="0" presId="urn:microsoft.com/office/officeart/2005/8/layout/cycle2"/>
    <dgm:cxn modelId="{28C980DE-292C-E042-B580-125852D5BF59}" type="presParOf" srcId="{CBA1ACD7-026C-DA48-B343-4A95A937EEA3}" destId="{D5016A50-684A-7E4B-BAFA-1296263ECC65}" srcOrd="4" destOrd="0" presId="urn:microsoft.com/office/officeart/2005/8/layout/cycle2"/>
    <dgm:cxn modelId="{7F3CBA02-19C2-0043-9692-A34E8E980260}" type="presParOf" srcId="{CBA1ACD7-026C-DA48-B343-4A95A937EEA3}" destId="{6401F9CE-E8AF-884C-B107-5B5BC5EC3BEF}" srcOrd="5" destOrd="0" presId="urn:microsoft.com/office/officeart/2005/8/layout/cycle2"/>
    <dgm:cxn modelId="{A4C9DDBA-DE33-7F44-B21B-E167EEE2FD02}" type="presParOf" srcId="{6401F9CE-E8AF-884C-B107-5B5BC5EC3BEF}" destId="{FAB34A74-7DAB-0D4D-9D52-C444FDFC0466}" srcOrd="0" destOrd="0" presId="urn:microsoft.com/office/officeart/2005/8/layout/cycle2"/>
    <dgm:cxn modelId="{DBF92EF0-8641-6347-A9DA-A86A0C17F99F}" type="presParOf" srcId="{CBA1ACD7-026C-DA48-B343-4A95A937EEA3}" destId="{7873D4AD-D78E-DC4B-B558-9126DE9F1E95}" srcOrd="6" destOrd="0" presId="urn:microsoft.com/office/officeart/2005/8/layout/cycle2"/>
    <dgm:cxn modelId="{9A82EC0A-0A7E-0045-9120-0A13556849D7}" type="presParOf" srcId="{CBA1ACD7-026C-DA48-B343-4A95A937EEA3}" destId="{3CC01F95-8B44-9E46-99D4-D57D4C5C91DA}" srcOrd="7" destOrd="0" presId="urn:microsoft.com/office/officeart/2005/8/layout/cycle2"/>
    <dgm:cxn modelId="{5839D1A2-82D5-3544-9C6B-7AE8C2C5DB8E}" type="presParOf" srcId="{3CC01F95-8B44-9E46-99D4-D57D4C5C91DA}" destId="{3C642A02-4C18-3046-B6A8-A2E2FFDAD61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635CE3-445F-DD4F-AF3A-C20B3F6B521B}" type="doc">
      <dgm:prSet loTypeId="urn:microsoft.com/office/officeart/2005/8/layout/cycle2" loCatId="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DEF0FDC-25A8-D945-B7C2-1C447DE66FAE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At each </a:t>
          </a:r>
          <a:r>
            <a:rPr lang="en-US" sz="1400" dirty="0" err="1">
              <a:solidFill>
                <a:srgbClr val="0070C0"/>
              </a:solidFill>
            </a:rPr>
            <a:t>timestep</a:t>
          </a:r>
          <a:r>
            <a:rPr lang="en-US" sz="1400" dirty="0">
              <a:solidFill>
                <a:srgbClr val="0070C0"/>
              </a:solidFill>
            </a:rPr>
            <a:t> t, Nature chooses a </a:t>
          </a:r>
          <a:r>
            <a:rPr lang="en-US" sz="1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4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dirty="0">
              <a:solidFill>
                <a:srgbClr val="0070C0"/>
              </a:solidFill>
            </a:rPr>
            <a:t>(row</a:t>
          </a:r>
          <a:r>
            <a:rPr lang="en-US" sz="1600" dirty="0">
              <a:solidFill>
                <a:srgbClr val="0070C0"/>
              </a:solidFill>
            </a:rPr>
            <a:t>).</a:t>
          </a:r>
        </a:p>
      </dgm:t>
    </dgm:pt>
    <dgm:pt modelId="{6998CD97-077E-2549-A360-08CB171D0A4F}" type="parTrans" cxnId="{E407A3C6-F007-BD43-8E79-48D13FB451D4}">
      <dgm:prSet/>
      <dgm:spPr/>
      <dgm:t>
        <a:bodyPr/>
        <a:lstStyle/>
        <a:p>
          <a:endParaRPr lang="en-US"/>
        </a:p>
      </dgm:t>
    </dgm:pt>
    <dgm:pt modelId="{DC89DD1B-4BD0-C945-B662-F76431ACB563}" type="sibTrans" cxnId="{E407A3C6-F007-BD43-8E79-48D13FB451D4}">
      <dgm:prSet/>
      <dgm:spPr/>
      <dgm:t>
        <a:bodyPr/>
        <a:lstStyle/>
        <a:p>
          <a:endParaRPr lang="en-US"/>
        </a:p>
      </dgm:t>
    </dgm:pt>
    <dgm:pt modelId="{34416F0F-FB19-164A-A06B-30E3DEEC2EB7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The learner chooses an </a:t>
          </a:r>
          <a:r>
            <a:rPr lang="en-US" sz="1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arm </a:t>
          </a:r>
          <a:r>
            <a:rPr lang="en-US" sz="14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1400" baseline="-250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dirty="0">
              <a:solidFill>
                <a:srgbClr val="FF0000"/>
              </a:solidFill>
            </a:rPr>
            <a:t> </a:t>
          </a:r>
          <a:r>
            <a:rPr lang="en-US" sz="1400" dirty="0">
              <a:solidFill>
                <a:srgbClr val="0070C0"/>
              </a:solidFill>
            </a:rPr>
            <a:t>(column).</a:t>
          </a:r>
        </a:p>
      </dgm:t>
    </dgm:pt>
    <dgm:pt modelId="{D1BFE8D7-0A99-5C41-BD86-873A0CF73E4B}" type="parTrans" cxnId="{3A073AA6-749F-1A4C-9D47-316F408D21F9}">
      <dgm:prSet/>
      <dgm:spPr/>
      <dgm:t>
        <a:bodyPr/>
        <a:lstStyle/>
        <a:p>
          <a:endParaRPr lang="en-US"/>
        </a:p>
      </dgm:t>
    </dgm:pt>
    <dgm:pt modelId="{ECF1702B-F19F-CB42-9BE5-1596D04CFFB7}" type="sibTrans" cxnId="{3A073AA6-749F-1A4C-9D47-316F408D21F9}">
      <dgm:prSet/>
      <dgm:spPr/>
      <dgm:t>
        <a:bodyPr/>
        <a:lstStyle/>
        <a:p>
          <a:endParaRPr lang="en-US"/>
        </a:p>
      </dgm:t>
    </dgm:pt>
    <dgm:pt modelId="{C67172B3-7F30-B640-A007-2CF84DF5C348}">
      <dgm:prSet custT="1"/>
      <dgm:spPr/>
      <dgm:t>
        <a:bodyPr/>
        <a:lstStyle/>
        <a:p>
          <a:r>
            <a:rPr lang="en-US" sz="1400" u="none" dirty="0">
              <a:solidFill>
                <a:srgbClr val="0070C0"/>
              </a:solidFill>
            </a:rPr>
            <a:t>Only</a:t>
          </a:r>
          <a:r>
            <a:rPr lang="en-US" sz="1400" dirty="0">
              <a:solidFill>
                <a:srgbClr val="0070C0"/>
              </a:solidFill>
            </a:rPr>
            <a:t> the reward for the </a:t>
          </a:r>
          <a:r>
            <a:rPr lang="en-US" sz="14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user, arm pair (i</a:t>
          </a:r>
          <a:r>
            <a:rPr lang="en-US" sz="1400" i="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i="0" baseline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,</a:t>
          </a:r>
          <a:r>
            <a:rPr lang="en-US" sz="14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i="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1400" i="0" baseline="-250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i="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 </a:t>
          </a:r>
          <a:r>
            <a:rPr lang="en-US" sz="1400" dirty="0">
              <a:solidFill>
                <a:srgbClr val="0070C0"/>
              </a:solidFill>
            </a:rPr>
            <a:t>chosen is revealed to the learner.</a:t>
          </a:r>
        </a:p>
      </dgm:t>
    </dgm:pt>
    <dgm:pt modelId="{061E3BDC-096E-AE42-9926-91FDAB9AF388}" type="parTrans" cxnId="{3CA1F843-E21F-DE4E-92A3-457704B37DF9}">
      <dgm:prSet/>
      <dgm:spPr/>
      <dgm:t>
        <a:bodyPr/>
        <a:lstStyle/>
        <a:p>
          <a:endParaRPr lang="en-US"/>
        </a:p>
      </dgm:t>
    </dgm:pt>
    <dgm:pt modelId="{961D5258-7E25-6947-94DF-CEB214E536C7}" type="sibTrans" cxnId="{3CA1F843-E21F-DE4E-92A3-457704B37DF9}">
      <dgm:prSet/>
      <dgm:spPr/>
      <dgm:t>
        <a:bodyPr/>
        <a:lstStyle/>
        <a:p>
          <a:endParaRPr lang="en-US"/>
        </a:p>
      </dgm:t>
    </dgm:pt>
    <dgm:pt modelId="{354A17A2-E602-BA41-AD7C-283D561ECBF4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Learner modifies its suggestion for the </a:t>
          </a:r>
          <a:r>
            <a:rPr lang="en-US" sz="1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4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dirty="0">
              <a:solidFill>
                <a:srgbClr val="0070C0"/>
              </a:solidFill>
            </a:rPr>
            <a:t>on receiving the feedback.</a:t>
          </a:r>
        </a:p>
      </dgm:t>
    </dgm:pt>
    <dgm:pt modelId="{81D0983B-52F5-4E4C-A133-7CCBFC7F7EC1}" type="parTrans" cxnId="{35428584-5191-5C4E-AFC2-CAB036E632A5}">
      <dgm:prSet/>
      <dgm:spPr/>
      <dgm:t>
        <a:bodyPr/>
        <a:lstStyle/>
        <a:p>
          <a:endParaRPr lang="en-US"/>
        </a:p>
      </dgm:t>
    </dgm:pt>
    <dgm:pt modelId="{A618ABBF-3AF7-A440-AACC-CED84C3C7F77}" type="sibTrans" cxnId="{35428584-5191-5C4E-AFC2-CAB036E632A5}">
      <dgm:prSet/>
      <dgm:spPr/>
      <dgm:t>
        <a:bodyPr/>
        <a:lstStyle/>
        <a:p>
          <a:endParaRPr lang="en-US"/>
        </a:p>
      </dgm:t>
    </dgm:pt>
    <dgm:pt modelId="{5AB25598-B6BB-9444-BB09-DD005B12F23C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It can learn faster if it leverages the latent structure about the groupings of users</a:t>
          </a:r>
        </a:p>
      </dgm:t>
    </dgm:pt>
    <dgm:pt modelId="{F72E82E4-5175-F54E-B368-B4D928C9C2B5}" type="parTrans" cxnId="{761B8FF5-7CFA-6B43-879D-2A9F02FF5EF8}">
      <dgm:prSet/>
      <dgm:spPr/>
      <dgm:t>
        <a:bodyPr/>
        <a:lstStyle/>
        <a:p>
          <a:endParaRPr lang="en-US"/>
        </a:p>
      </dgm:t>
    </dgm:pt>
    <dgm:pt modelId="{5B72F923-DC35-414F-9134-AB1BB55213A2}" type="sibTrans" cxnId="{761B8FF5-7CFA-6B43-879D-2A9F02FF5EF8}">
      <dgm:prSet/>
      <dgm:spPr/>
      <dgm:t>
        <a:bodyPr/>
        <a:lstStyle/>
        <a:p>
          <a:endParaRPr lang="en-US"/>
        </a:p>
      </dgm:t>
    </dgm:pt>
    <dgm:pt modelId="{1D9B18E6-5997-2D40-B80D-D11791A124FD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Users are grouped into </a:t>
          </a:r>
          <a:r>
            <a:rPr lang="en-US" sz="1400" dirty="0">
              <a:solidFill>
                <a:srgbClr val="FF0000"/>
              </a:solidFill>
            </a:rPr>
            <a:t>clusters</a:t>
          </a:r>
          <a:r>
            <a:rPr lang="en-US" sz="1400" dirty="0">
              <a:solidFill>
                <a:srgbClr val="0070C0"/>
              </a:solidFill>
            </a:rPr>
            <a:t>, unknown to the learner</a:t>
          </a:r>
        </a:p>
      </dgm:t>
    </dgm:pt>
    <dgm:pt modelId="{2EFFFD07-5FF3-B141-8659-D7AF7D392A4C}" type="parTrans" cxnId="{FBC92040-5D1B-8544-B6F2-870FA6F53FE5}">
      <dgm:prSet/>
      <dgm:spPr/>
      <dgm:t>
        <a:bodyPr/>
        <a:lstStyle/>
        <a:p>
          <a:endParaRPr lang="en-US"/>
        </a:p>
      </dgm:t>
    </dgm:pt>
    <dgm:pt modelId="{8A472AAF-D3AA-644B-A38D-7DA52A2630C7}" type="sibTrans" cxnId="{FBC92040-5D1B-8544-B6F2-870FA6F53FE5}">
      <dgm:prSet/>
      <dgm:spPr/>
      <dgm:t>
        <a:bodyPr/>
        <a:lstStyle/>
        <a:p>
          <a:endParaRPr lang="en-US"/>
        </a:p>
      </dgm:t>
    </dgm:pt>
    <dgm:pt modelId="{CBA1ACD7-026C-DA48-B343-4A95A937EEA3}" type="pres">
      <dgm:prSet presAssocID="{12635CE3-445F-DD4F-AF3A-C20B3F6B521B}" presName="cycle" presStyleCnt="0">
        <dgm:presLayoutVars>
          <dgm:dir/>
          <dgm:resizeHandles val="exact"/>
        </dgm:presLayoutVars>
      </dgm:prSet>
      <dgm:spPr/>
    </dgm:pt>
    <dgm:pt modelId="{76F604CB-FDDB-7C4D-AD77-8CCBD87E0261}" type="pres">
      <dgm:prSet presAssocID="{1DEF0FDC-25A8-D945-B7C2-1C447DE66FAE}" presName="node" presStyleLbl="node1" presStyleIdx="0" presStyleCnt="6" custScaleX="103966" custScaleY="100138">
        <dgm:presLayoutVars>
          <dgm:bulletEnabled val="1"/>
        </dgm:presLayoutVars>
      </dgm:prSet>
      <dgm:spPr/>
    </dgm:pt>
    <dgm:pt modelId="{B13FFB30-70DC-AB40-BC42-B9E8028205DC}" type="pres">
      <dgm:prSet presAssocID="{DC89DD1B-4BD0-C945-B662-F76431ACB563}" presName="sibTrans" presStyleLbl="sibTrans2D1" presStyleIdx="0" presStyleCnt="6"/>
      <dgm:spPr/>
    </dgm:pt>
    <dgm:pt modelId="{7F2DBA2C-6C9D-8440-B9BC-0BADD3783F0B}" type="pres">
      <dgm:prSet presAssocID="{DC89DD1B-4BD0-C945-B662-F76431ACB563}" presName="connectorText" presStyleLbl="sibTrans2D1" presStyleIdx="0" presStyleCnt="6"/>
      <dgm:spPr/>
    </dgm:pt>
    <dgm:pt modelId="{69438052-3786-E24E-A617-75D538E5EBBC}" type="pres">
      <dgm:prSet presAssocID="{1D9B18E6-5997-2D40-B80D-D11791A124FD}" presName="node" presStyleLbl="node1" presStyleIdx="1" presStyleCnt="6" custScaleX="104428" custScaleY="106936" custRadScaleRad="97412" custRadScaleInc="11564">
        <dgm:presLayoutVars>
          <dgm:bulletEnabled val="1"/>
        </dgm:presLayoutVars>
      </dgm:prSet>
      <dgm:spPr/>
    </dgm:pt>
    <dgm:pt modelId="{1EB0616A-D5A6-5440-A537-23C62EAD9090}" type="pres">
      <dgm:prSet presAssocID="{8A472AAF-D3AA-644B-A38D-7DA52A2630C7}" presName="sibTrans" presStyleLbl="sibTrans2D1" presStyleIdx="1" presStyleCnt="6"/>
      <dgm:spPr/>
    </dgm:pt>
    <dgm:pt modelId="{5A6A4A4E-7AEC-654B-8383-5A04AAC12F6B}" type="pres">
      <dgm:prSet presAssocID="{8A472AAF-D3AA-644B-A38D-7DA52A2630C7}" presName="connectorText" presStyleLbl="sibTrans2D1" presStyleIdx="1" presStyleCnt="6"/>
      <dgm:spPr/>
    </dgm:pt>
    <dgm:pt modelId="{CDFB9B7A-10C4-454F-8157-261FE60CB27F}" type="pres">
      <dgm:prSet presAssocID="{34416F0F-FB19-164A-A06B-30E3DEEC2EB7}" presName="node" presStyleLbl="node1" presStyleIdx="2" presStyleCnt="6" custScaleX="107678" custScaleY="103361">
        <dgm:presLayoutVars>
          <dgm:bulletEnabled val="1"/>
        </dgm:presLayoutVars>
      </dgm:prSet>
      <dgm:spPr/>
    </dgm:pt>
    <dgm:pt modelId="{32286931-F180-F741-A125-4AB18CCB897D}" type="pres">
      <dgm:prSet presAssocID="{ECF1702B-F19F-CB42-9BE5-1596D04CFFB7}" presName="sibTrans" presStyleLbl="sibTrans2D1" presStyleIdx="2" presStyleCnt="6"/>
      <dgm:spPr/>
    </dgm:pt>
    <dgm:pt modelId="{637DF53F-5B6C-0D4F-AFA9-E6E9CFBB7E55}" type="pres">
      <dgm:prSet presAssocID="{ECF1702B-F19F-CB42-9BE5-1596D04CFFB7}" presName="connectorText" presStyleLbl="sibTrans2D1" presStyleIdx="2" presStyleCnt="6"/>
      <dgm:spPr/>
    </dgm:pt>
    <dgm:pt modelId="{D5016A50-684A-7E4B-BAFA-1296263ECC65}" type="pres">
      <dgm:prSet presAssocID="{C67172B3-7F30-B640-A007-2CF84DF5C348}" presName="node" presStyleLbl="node1" presStyleIdx="3" presStyleCnt="6" custScaleX="148840" custScaleY="104279" custRadScaleRad="102761" custRadScaleInc="7816">
        <dgm:presLayoutVars>
          <dgm:bulletEnabled val="1"/>
        </dgm:presLayoutVars>
      </dgm:prSet>
      <dgm:spPr/>
    </dgm:pt>
    <dgm:pt modelId="{6401F9CE-E8AF-884C-B107-5B5BC5EC3BEF}" type="pres">
      <dgm:prSet presAssocID="{961D5258-7E25-6947-94DF-CEB214E536C7}" presName="sibTrans" presStyleLbl="sibTrans2D1" presStyleIdx="3" presStyleCnt="6"/>
      <dgm:spPr/>
    </dgm:pt>
    <dgm:pt modelId="{FAB34A74-7DAB-0D4D-9D52-C444FDFC0466}" type="pres">
      <dgm:prSet presAssocID="{961D5258-7E25-6947-94DF-CEB214E536C7}" presName="connectorText" presStyleLbl="sibTrans2D1" presStyleIdx="3" presStyleCnt="6"/>
      <dgm:spPr/>
    </dgm:pt>
    <dgm:pt modelId="{7873D4AD-D78E-DC4B-B558-9126DE9F1E95}" type="pres">
      <dgm:prSet presAssocID="{354A17A2-E602-BA41-AD7C-283D561ECBF4}" presName="node" presStyleLbl="node1" presStyleIdx="4" presStyleCnt="6" custScaleX="119463" custScaleY="101035" custRadScaleRad="109103" custRadScaleInc="9759">
        <dgm:presLayoutVars>
          <dgm:bulletEnabled val="1"/>
        </dgm:presLayoutVars>
      </dgm:prSet>
      <dgm:spPr/>
    </dgm:pt>
    <dgm:pt modelId="{3CC01F95-8B44-9E46-99D4-D57D4C5C91DA}" type="pres">
      <dgm:prSet presAssocID="{A618ABBF-3AF7-A440-AACC-CED84C3C7F77}" presName="sibTrans" presStyleLbl="sibTrans2D1" presStyleIdx="4" presStyleCnt="6"/>
      <dgm:spPr/>
    </dgm:pt>
    <dgm:pt modelId="{3C642A02-4C18-3046-B6A8-A2E2FFDAD610}" type="pres">
      <dgm:prSet presAssocID="{A618ABBF-3AF7-A440-AACC-CED84C3C7F77}" presName="connectorText" presStyleLbl="sibTrans2D1" presStyleIdx="4" presStyleCnt="6"/>
      <dgm:spPr/>
    </dgm:pt>
    <dgm:pt modelId="{9FBF86BB-A1E1-794E-B99D-7E44A1C65CFD}" type="pres">
      <dgm:prSet presAssocID="{5AB25598-B6BB-9444-BB09-DD005B12F23C}" presName="node" presStyleLbl="node1" presStyleIdx="5" presStyleCnt="6" custScaleX="125670" custScaleY="121178" custRadScaleRad="106823" custRadScaleInc="-3292">
        <dgm:presLayoutVars>
          <dgm:bulletEnabled val="1"/>
        </dgm:presLayoutVars>
      </dgm:prSet>
      <dgm:spPr/>
    </dgm:pt>
    <dgm:pt modelId="{1A8D3FAA-1A9E-E949-8AB1-417654179119}" type="pres">
      <dgm:prSet presAssocID="{5B72F923-DC35-414F-9134-AB1BB55213A2}" presName="sibTrans" presStyleLbl="sibTrans2D1" presStyleIdx="5" presStyleCnt="6"/>
      <dgm:spPr/>
    </dgm:pt>
    <dgm:pt modelId="{4D8D9F23-5623-8443-BC70-4EB9908B66E9}" type="pres">
      <dgm:prSet presAssocID="{5B72F923-DC35-414F-9134-AB1BB55213A2}" presName="connectorText" presStyleLbl="sibTrans2D1" presStyleIdx="5" presStyleCnt="6"/>
      <dgm:spPr/>
    </dgm:pt>
  </dgm:ptLst>
  <dgm:cxnLst>
    <dgm:cxn modelId="{E02A9400-3097-DA4B-B0FF-E4006F78AD32}" type="presOf" srcId="{1DEF0FDC-25A8-D945-B7C2-1C447DE66FAE}" destId="{76F604CB-FDDB-7C4D-AD77-8CCBD87E0261}" srcOrd="0" destOrd="0" presId="urn:microsoft.com/office/officeart/2005/8/layout/cycle2"/>
    <dgm:cxn modelId="{5A211302-6BBC-0E4A-9946-66AF8CE19F7B}" type="presOf" srcId="{12635CE3-445F-DD4F-AF3A-C20B3F6B521B}" destId="{CBA1ACD7-026C-DA48-B343-4A95A937EEA3}" srcOrd="0" destOrd="0" presId="urn:microsoft.com/office/officeart/2005/8/layout/cycle2"/>
    <dgm:cxn modelId="{9D3F7408-DAC6-9146-89C4-0D366BB0F60E}" type="presOf" srcId="{5B72F923-DC35-414F-9134-AB1BB55213A2}" destId="{4D8D9F23-5623-8443-BC70-4EB9908B66E9}" srcOrd="1" destOrd="0" presId="urn:microsoft.com/office/officeart/2005/8/layout/cycle2"/>
    <dgm:cxn modelId="{87B68C24-7AA7-1348-9D6D-AECD11BFDE83}" type="presOf" srcId="{5AB25598-B6BB-9444-BB09-DD005B12F23C}" destId="{9FBF86BB-A1E1-794E-B99D-7E44A1C65CFD}" srcOrd="0" destOrd="0" presId="urn:microsoft.com/office/officeart/2005/8/layout/cycle2"/>
    <dgm:cxn modelId="{95995C33-920B-8349-8F79-A534BE11FD8B}" type="presOf" srcId="{C67172B3-7F30-B640-A007-2CF84DF5C348}" destId="{D5016A50-684A-7E4B-BAFA-1296263ECC65}" srcOrd="0" destOrd="0" presId="urn:microsoft.com/office/officeart/2005/8/layout/cycle2"/>
    <dgm:cxn modelId="{27203B37-0017-7040-AB07-3B839C7530C2}" type="presOf" srcId="{5B72F923-DC35-414F-9134-AB1BB55213A2}" destId="{1A8D3FAA-1A9E-E949-8AB1-417654179119}" srcOrd="0" destOrd="0" presId="urn:microsoft.com/office/officeart/2005/8/layout/cycle2"/>
    <dgm:cxn modelId="{FBC92040-5D1B-8544-B6F2-870FA6F53FE5}" srcId="{12635CE3-445F-DD4F-AF3A-C20B3F6B521B}" destId="{1D9B18E6-5997-2D40-B80D-D11791A124FD}" srcOrd="1" destOrd="0" parTransId="{2EFFFD07-5FF3-B141-8659-D7AF7D392A4C}" sibTransId="{8A472AAF-D3AA-644B-A38D-7DA52A2630C7}"/>
    <dgm:cxn modelId="{3CA1F843-E21F-DE4E-92A3-457704B37DF9}" srcId="{12635CE3-445F-DD4F-AF3A-C20B3F6B521B}" destId="{C67172B3-7F30-B640-A007-2CF84DF5C348}" srcOrd="3" destOrd="0" parTransId="{061E3BDC-096E-AE42-9926-91FDAB9AF388}" sibTransId="{961D5258-7E25-6947-94DF-CEB214E536C7}"/>
    <dgm:cxn modelId="{84632454-23E4-6C48-B713-668C595DF8C3}" type="presOf" srcId="{354A17A2-E602-BA41-AD7C-283D561ECBF4}" destId="{7873D4AD-D78E-DC4B-B558-9126DE9F1E95}" srcOrd="0" destOrd="0" presId="urn:microsoft.com/office/officeart/2005/8/layout/cycle2"/>
    <dgm:cxn modelId="{13E63A55-9FB3-D046-B135-79325EF68675}" type="presOf" srcId="{8A472AAF-D3AA-644B-A38D-7DA52A2630C7}" destId="{5A6A4A4E-7AEC-654B-8383-5A04AAC12F6B}" srcOrd="1" destOrd="0" presId="urn:microsoft.com/office/officeart/2005/8/layout/cycle2"/>
    <dgm:cxn modelId="{6B20DE58-4F31-204F-B9FE-763D93B92C28}" type="presOf" srcId="{ECF1702B-F19F-CB42-9BE5-1596D04CFFB7}" destId="{32286931-F180-F741-A125-4AB18CCB897D}" srcOrd="0" destOrd="0" presId="urn:microsoft.com/office/officeart/2005/8/layout/cycle2"/>
    <dgm:cxn modelId="{4B56F06A-9EBF-DA40-ACD2-86F22AF070E1}" type="presOf" srcId="{DC89DD1B-4BD0-C945-B662-F76431ACB563}" destId="{B13FFB30-70DC-AB40-BC42-B9E8028205DC}" srcOrd="0" destOrd="0" presId="urn:microsoft.com/office/officeart/2005/8/layout/cycle2"/>
    <dgm:cxn modelId="{35428584-5191-5C4E-AFC2-CAB036E632A5}" srcId="{12635CE3-445F-DD4F-AF3A-C20B3F6B521B}" destId="{354A17A2-E602-BA41-AD7C-283D561ECBF4}" srcOrd="4" destOrd="0" parTransId="{81D0983B-52F5-4E4C-A133-7CCBFC7F7EC1}" sibTransId="{A618ABBF-3AF7-A440-AACC-CED84C3C7F77}"/>
    <dgm:cxn modelId="{36F86387-F353-E442-AD91-69BE1BD20345}" type="presOf" srcId="{961D5258-7E25-6947-94DF-CEB214E536C7}" destId="{6401F9CE-E8AF-884C-B107-5B5BC5EC3BEF}" srcOrd="0" destOrd="0" presId="urn:microsoft.com/office/officeart/2005/8/layout/cycle2"/>
    <dgm:cxn modelId="{DD2A5A96-E69E-1242-A846-6459CEF55045}" type="presOf" srcId="{1D9B18E6-5997-2D40-B80D-D11791A124FD}" destId="{69438052-3786-E24E-A617-75D538E5EBBC}" srcOrd="0" destOrd="0" presId="urn:microsoft.com/office/officeart/2005/8/layout/cycle2"/>
    <dgm:cxn modelId="{FDEAB79A-973A-9941-8D86-F3C1C29093CF}" type="presOf" srcId="{A618ABBF-3AF7-A440-AACC-CED84C3C7F77}" destId="{3CC01F95-8B44-9E46-99D4-D57D4C5C91DA}" srcOrd="0" destOrd="0" presId="urn:microsoft.com/office/officeart/2005/8/layout/cycle2"/>
    <dgm:cxn modelId="{3A073AA6-749F-1A4C-9D47-316F408D21F9}" srcId="{12635CE3-445F-DD4F-AF3A-C20B3F6B521B}" destId="{34416F0F-FB19-164A-A06B-30E3DEEC2EB7}" srcOrd="2" destOrd="0" parTransId="{D1BFE8D7-0A99-5C41-BD86-873A0CF73E4B}" sibTransId="{ECF1702B-F19F-CB42-9BE5-1596D04CFFB7}"/>
    <dgm:cxn modelId="{28347DA6-C6BF-5A4E-AD5E-437BCF6A0760}" type="presOf" srcId="{DC89DD1B-4BD0-C945-B662-F76431ACB563}" destId="{7F2DBA2C-6C9D-8440-B9BC-0BADD3783F0B}" srcOrd="1" destOrd="0" presId="urn:microsoft.com/office/officeart/2005/8/layout/cycle2"/>
    <dgm:cxn modelId="{BAE4CDB4-9691-514F-8D42-ED2AA8419B9E}" type="presOf" srcId="{A618ABBF-3AF7-A440-AACC-CED84C3C7F77}" destId="{3C642A02-4C18-3046-B6A8-A2E2FFDAD610}" srcOrd="1" destOrd="0" presId="urn:microsoft.com/office/officeart/2005/8/layout/cycle2"/>
    <dgm:cxn modelId="{E407A3C6-F007-BD43-8E79-48D13FB451D4}" srcId="{12635CE3-445F-DD4F-AF3A-C20B3F6B521B}" destId="{1DEF0FDC-25A8-D945-B7C2-1C447DE66FAE}" srcOrd="0" destOrd="0" parTransId="{6998CD97-077E-2549-A360-08CB171D0A4F}" sibTransId="{DC89DD1B-4BD0-C945-B662-F76431ACB563}"/>
    <dgm:cxn modelId="{3F7830CB-E8A5-F34F-AB72-AC7A0DC95D12}" type="presOf" srcId="{961D5258-7E25-6947-94DF-CEB214E536C7}" destId="{FAB34A74-7DAB-0D4D-9D52-C444FDFC0466}" srcOrd="1" destOrd="0" presId="urn:microsoft.com/office/officeart/2005/8/layout/cycle2"/>
    <dgm:cxn modelId="{4AC644CB-E3AC-C642-9EBD-8A7302A3D2D5}" type="presOf" srcId="{8A472AAF-D3AA-644B-A38D-7DA52A2630C7}" destId="{1EB0616A-D5A6-5440-A537-23C62EAD9090}" srcOrd="0" destOrd="0" presId="urn:microsoft.com/office/officeart/2005/8/layout/cycle2"/>
    <dgm:cxn modelId="{818353DB-BE18-2344-B392-9400595B4384}" type="presOf" srcId="{34416F0F-FB19-164A-A06B-30E3DEEC2EB7}" destId="{CDFB9B7A-10C4-454F-8157-261FE60CB27F}" srcOrd="0" destOrd="0" presId="urn:microsoft.com/office/officeart/2005/8/layout/cycle2"/>
    <dgm:cxn modelId="{B917CFF3-63B7-C14D-9A5B-245C0A3053A2}" type="presOf" srcId="{ECF1702B-F19F-CB42-9BE5-1596D04CFFB7}" destId="{637DF53F-5B6C-0D4F-AFA9-E6E9CFBB7E55}" srcOrd="1" destOrd="0" presId="urn:microsoft.com/office/officeart/2005/8/layout/cycle2"/>
    <dgm:cxn modelId="{761B8FF5-7CFA-6B43-879D-2A9F02FF5EF8}" srcId="{12635CE3-445F-DD4F-AF3A-C20B3F6B521B}" destId="{5AB25598-B6BB-9444-BB09-DD005B12F23C}" srcOrd="5" destOrd="0" parTransId="{F72E82E4-5175-F54E-B368-B4D928C9C2B5}" sibTransId="{5B72F923-DC35-414F-9134-AB1BB55213A2}"/>
    <dgm:cxn modelId="{BBF1F98E-1133-6741-90DC-96F9B4656BD7}" type="presParOf" srcId="{CBA1ACD7-026C-DA48-B343-4A95A937EEA3}" destId="{76F604CB-FDDB-7C4D-AD77-8CCBD87E0261}" srcOrd="0" destOrd="0" presId="urn:microsoft.com/office/officeart/2005/8/layout/cycle2"/>
    <dgm:cxn modelId="{FD02AB01-3324-794B-A2AE-322B891489F4}" type="presParOf" srcId="{CBA1ACD7-026C-DA48-B343-4A95A937EEA3}" destId="{B13FFB30-70DC-AB40-BC42-B9E8028205DC}" srcOrd="1" destOrd="0" presId="urn:microsoft.com/office/officeart/2005/8/layout/cycle2"/>
    <dgm:cxn modelId="{592E1AB5-81E1-5D4F-8A2D-B406DB576A9B}" type="presParOf" srcId="{B13FFB30-70DC-AB40-BC42-B9E8028205DC}" destId="{7F2DBA2C-6C9D-8440-B9BC-0BADD3783F0B}" srcOrd="0" destOrd="0" presId="urn:microsoft.com/office/officeart/2005/8/layout/cycle2"/>
    <dgm:cxn modelId="{10AC2777-5E6E-F740-9367-0B0F1570CA2D}" type="presParOf" srcId="{CBA1ACD7-026C-DA48-B343-4A95A937EEA3}" destId="{69438052-3786-E24E-A617-75D538E5EBBC}" srcOrd="2" destOrd="0" presId="urn:microsoft.com/office/officeart/2005/8/layout/cycle2"/>
    <dgm:cxn modelId="{016C9D73-97EC-1049-968E-EAEFF56F944D}" type="presParOf" srcId="{CBA1ACD7-026C-DA48-B343-4A95A937EEA3}" destId="{1EB0616A-D5A6-5440-A537-23C62EAD9090}" srcOrd="3" destOrd="0" presId="urn:microsoft.com/office/officeart/2005/8/layout/cycle2"/>
    <dgm:cxn modelId="{776A6030-A373-9A49-A6F1-F13431B3087F}" type="presParOf" srcId="{1EB0616A-D5A6-5440-A537-23C62EAD9090}" destId="{5A6A4A4E-7AEC-654B-8383-5A04AAC12F6B}" srcOrd="0" destOrd="0" presId="urn:microsoft.com/office/officeart/2005/8/layout/cycle2"/>
    <dgm:cxn modelId="{AA8B1390-C9F5-154D-B5D3-2C1321FEAC7E}" type="presParOf" srcId="{CBA1ACD7-026C-DA48-B343-4A95A937EEA3}" destId="{CDFB9B7A-10C4-454F-8157-261FE60CB27F}" srcOrd="4" destOrd="0" presId="urn:microsoft.com/office/officeart/2005/8/layout/cycle2"/>
    <dgm:cxn modelId="{8874FD00-865F-FD4B-8123-4F86427967D7}" type="presParOf" srcId="{CBA1ACD7-026C-DA48-B343-4A95A937EEA3}" destId="{32286931-F180-F741-A125-4AB18CCB897D}" srcOrd="5" destOrd="0" presId="urn:microsoft.com/office/officeart/2005/8/layout/cycle2"/>
    <dgm:cxn modelId="{9BE1EACB-258D-1443-85C8-B44C17A66302}" type="presParOf" srcId="{32286931-F180-F741-A125-4AB18CCB897D}" destId="{637DF53F-5B6C-0D4F-AFA9-E6E9CFBB7E55}" srcOrd="0" destOrd="0" presId="urn:microsoft.com/office/officeart/2005/8/layout/cycle2"/>
    <dgm:cxn modelId="{28C980DE-292C-E042-B580-125852D5BF59}" type="presParOf" srcId="{CBA1ACD7-026C-DA48-B343-4A95A937EEA3}" destId="{D5016A50-684A-7E4B-BAFA-1296263ECC65}" srcOrd="6" destOrd="0" presId="urn:microsoft.com/office/officeart/2005/8/layout/cycle2"/>
    <dgm:cxn modelId="{7F3CBA02-19C2-0043-9692-A34E8E980260}" type="presParOf" srcId="{CBA1ACD7-026C-DA48-B343-4A95A937EEA3}" destId="{6401F9CE-E8AF-884C-B107-5B5BC5EC3BEF}" srcOrd="7" destOrd="0" presId="urn:microsoft.com/office/officeart/2005/8/layout/cycle2"/>
    <dgm:cxn modelId="{A4C9DDBA-DE33-7F44-B21B-E167EEE2FD02}" type="presParOf" srcId="{6401F9CE-E8AF-884C-B107-5B5BC5EC3BEF}" destId="{FAB34A74-7DAB-0D4D-9D52-C444FDFC0466}" srcOrd="0" destOrd="0" presId="urn:microsoft.com/office/officeart/2005/8/layout/cycle2"/>
    <dgm:cxn modelId="{DBF92EF0-8641-6347-A9DA-A86A0C17F99F}" type="presParOf" srcId="{CBA1ACD7-026C-DA48-B343-4A95A937EEA3}" destId="{7873D4AD-D78E-DC4B-B558-9126DE9F1E95}" srcOrd="8" destOrd="0" presId="urn:microsoft.com/office/officeart/2005/8/layout/cycle2"/>
    <dgm:cxn modelId="{9A82EC0A-0A7E-0045-9120-0A13556849D7}" type="presParOf" srcId="{CBA1ACD7-026C-DA48-B343-4A95A937EEA3}" destId="{3CC01F95-8B44-9E46-99D4-D57D4C5C91DA}" srcOrd="9" destOrd="0" presId="urn:microsoft.com/office/officeart/2005/8/layout/cycle2"/>
    <dgm:cxn modelId="{5839D1A2-82D5-3544-9C6B-7AE8C2C5DB8E}" type="presParOf" srcId="{3CC01F95-8B44-9E46-99D4-D57D4C5C91DA}" destId="{3C642A02-4C18-3046-B6A8-A2E2FFDAD610}" srcOrd="0" destOrd="0" presId="urn:microsoft.com/office/officeart/2005/8/layout/cycle2"/>
    <dgm:cxn modelId="{3709EAD2-C90E-8E44-9395-521101E5FCE0}" type="presParOf" srcId="{CBA1ACD7-026C-DA48-B343-4A95A937EEA3}" destId="{9FBF86BB-A1E1-794E-B99D-7E44A1C65CFD}" srcOrd="10" destOrd="0" presId="urn:microsoft.com/office/officeart/2005/8/layout/cycle2"/>
    <dgm:cxn modelId="{AA2417DB-F7A6-C348-9E21-8AEA647985A5}" type="presParOf" srcId="{CBA1ACD7-026C-DA48-B343-4A95A937EEA3}" destId="{1A8D3FAA-1A9E-E949-8AB1-417654179119}" srcOrd="11" destOrd="0" presId="urn:microsoft.com/office/officeart/2005/8/layout/cycle2"/>
    <dgm:cxn modelId="{4C2A0E77-8947-9F43-827A-59746FBB8123}" type="presParOf" srcId="{1A8D3FAA-1A9E-E949-8AB1-417654179119}" destId="{4D8D9F23-5623-8443-BC70-4EB9908B66E9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604CB-FDDB-7C4D-AD77-8CCBD87E0261}">
      <dsp:nvSpPr>
        <dsp:cNvPr id="0" name=""/>
        <dsp:cNvSpPr/>
      </dsp:nvSpPr>
      <dsp:spPr>
        <a:xfrm>
          <a:off x="4814867" y="124060"/>
          <a:ext cx="1949642" cy="162853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At each </a:t>
          </a:r>
          <a:r>
            <a:rPr lang="en-US" sz="1400" kern="1200" dirty="0" err="1">
              <a:solidFill>
                <a:srgbClr val="0070C0"/>
              </a:solidFill>
            </a:rPr>
            <a:t>timestep</a:t>
          </a:r>
          <a:r>
            <a:rPr lang="en-US" sz="1400" kern="1200" dirty="0">
              <a:solidFill>
                <a:srgbClr val="0070C0"/>
              </a:solidFill>
            </a:rPr>
            <a:t> t, Nature chooses a </a:t>
          </a:r>
          <a:r>
            <a:rPr lang="en-US" sz="14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40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kern="1200" dirty="0">
              <a:solidFill>
                <a:srgbClr val="0070C0"/>
              </a:solidFill>
            </a:rPr>
            <a:t>(row).</a:t>
          </a:r>
        </a:p>
      </dsp:txBody>
      <dsp:txXfrm>
        <a:off x="5100385" y="362553"/>
        <a:ext cx="1378606" cy="1151546"/>
      </dsp:txXfrm>
    </dsp:sp>
    <dsp:sp modelId="{B13FFB30-70DC-AB40-BC42-B9E8028205DC}">
      <dsp:nvSpPr>
        <dsp:cNvPr id="0" name=""/>
        <dsp:cNvSpPr/>
      </dsp:nvSpPr>
      <dsp:spPr>
        <a:xfrm rot="2280925">
          <a:off x="6577037" y="1406077"/>
          <a:ext cx="342140" cy="5629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587925" y="1487055"/>
        <a:ext cx="239498" cy="337755"/>
      </dsp:txXfrm>
    </dsp:sp>
    <dsp:sp modelId="{CDFB9B7A-10C4-454F-8157-261FE60CB27F}">
      <dsp:nvSpPr>
        <dsp:cNvPr id="0" name=""/>
        <dsp:cNvSpPr/>
      </dsp:nvSpPr>
      <dsp:spPr>
        <a:xfrm>
          <a:off x="6836499" y="1552414"/>
          <a:ext cx="1690329" cy="172980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70C0"/>
              </a:solidFill>
            </a:rPr>
            <a:t>The learner chooses an </a:t>
          </a:r>
          <a:r>
            <a:rPr lang="en-US" sz="15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arm </a:t>
          </a:r>
          <a:r>
            <a:rPr lang="en-US" sz="1500" kern="12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1500" kern="1200" baseline="-250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kern="1200" dirty="0">
              <a:solidFill>
                <a:srgbClr val="FF0000"/>
              </a:solidFill>
            </a:rPr>
            <a:t> </a:t>
          </a:r>
          <a:r>
            <a:rPr lang="en-US" sz="1500" kern="1200" dirty="0">
              <a:solidFill>
                <a:srgbClr val="0070C0"/>
              </a:solidFill>
            </a:rPr>
            <a:t>(column).</a:t>
          </a:r>
        </a:p>
      </dsp:txBody>
      <dsp:txXfrm>
        <a:off x="7084042" y="1805739"/>
        <a:ext cx="1195243" cy="1223159"/>
      </dsp:txXfrm>
    </dsp:sp>
    <dsp:sp modelId="{32286931-F180-F741-A125-4AB18CCB897D}">
      <dsp:nvSpPr>
        <dsp:cNvPr id="0" name=""/>
        <dsp:cNvSpPr/>
      </dsp:nvSpPr>
      <dsp:spPr>
        <a:xfrm rot="8154584">
          <a:off x="6577154" y="3000441"/>
          <a:ext cx="424047" cy="5629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0800000">
        <a:off x="6686446" y="3068769"/>
        <a:ext cx="296833" cy="337755"/>
      </dsp:txXfrm>
    </dsp:sp>
    <dsp:sp modelId="{D5016A50-684A-7E4B-BAFA-1296263ECC65}">
      <dsp:nvSpPr>
        <dsp:cNvPr id="0" name=""/>
        <dsp:cNvSpPr/>
      </dsp:nvSpPr>
      <dsp:spPr>
        <a:xfrm>
          <a:off x="4712595" y="3350070"/>
          <a:ext cx="2154196" cy="180014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u="none" kern="1200" dirty="0">
              <a:solidFill>
                <a:srgbClr val="0070C0"/>
              </a:solidFill>
            </a:rPr>
            <a:t>Only</a:t>
          </a:r>
          <a:r>
            <a:rPr lang="en-US" sz="1500" kern="1200" dirty="0">
              <a:solidFill>
                <a:srgbClr val="0070C0"/>
              </a:solidFill>
            </a:rPr>
            <a:t> the reward for the </a:t>
          </a:r>
          <a:r>
            <a:rPr lang="en-US" sz="15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user, arm pair (i</a:t>
          </a:r>
          <a:r>
            <a:rPr lang="en-US" sz="1500" i="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i="0" kern="1200" baseline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,</a:t>
          </a:r>
          <a:r>
            <a:rPr lang="en-US" sz="15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i="0" kern="12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1500" i="0" kern="1200" baseline="-250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i="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 </a:t>
          </a:r>
          <a:r>
            <a:rPr lang="en-US" sz="1500" kern="1200" dirty="0">
              <a:solidFill>
                <a:srgbClr val="0070C0"/>
              </a:solidFill>
            </a:rPr>
            <a:t>chosen is revealed to the learner.</a:t>
          </a:r>
        </a:p>
      </dsp:txBody>
      <dsp:txXfrm>
        <a:off x="5028070" y="3613695"/>
        <a:ext cx="1523246" cy="1272895"/>
      </dsp:txXfrm>
    </dsp:sp>
    <dsp:sp modelId="{6401F9CE-E8AF-884C-B107-5B5BC5EC3BEF}">
      <dsp:nvSpPr>
        <dsp:cNvPr id="0" name=""/>
        <dsp:cNvSpPr/>
      </dsp:nvSpPr>
      <dsp:spPr>
        <a:xfrm rot="13173874">
          <a:off x="4535305" y="3099665"/>
          <a:ext cx="405210" cy="5629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0800000">
        <a:off x="4642943" y="3250965"/>
        <a:ext cx="283647" cy="337755"/>
      </dsp:txXfrm>
    </dsp:sp>
    <dsp:sp modelId="{7873D4AD-D78E-DC4B-B558-9126DE9F1E95}">
      <dsp:nvSpPr>
        <dsp:cNvPr id="0" name=""/>
        <dsp:cNvSpPr/>
      </dsp:nvSpPr>
      <dsp:spPr>
        <a:xfrm>
          <a:off x="2668184" y="1596966"/>
          <a:ext cx="2034422" cy="182908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70C0"/>
              </a:solidFill>
            </a:rPr>
            <a:t>Learner modifies its suggestion for the </a:t>
          </a:r>
          <a:r>
            <a:rPr lang="en-US" sz="15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50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kern="12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kern="1200" dirty="0">
              <a:solidFill>
                <a:srgbClr val="0070C0"/>
              </a:solidFill>
            </a:rPr>
            <a:t>on receiving the feedback.</a:t>
          </a:r>
        </a:p>
      </dsp:txBody>
      <dsp:txXfrm>
        <a:off x="2966118" y="1864829"/>
        <a:ext cx="1438554" cy="1293358"/>
      </dsp:txXfrm>
    </dsp:sp>
    <dsp:sp modelId="{3CC01F95-8B44-9E46-99D4-D57D4C5C91DA}">
      <dsp:nvSpPr>
        <dsp:cNvPr id="0" name=""/>
        <dsp:cNvSpPr/>
      </dsp:nvSpPr>
      <dsp:spPr>
        <a:xfrm rot="19393080">
          <a:off x="4559358" y="1429292"/>
          <a:ext cx="394252" cy="5629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571131" y="1577287"/>
        <a:ext cx="275976" cy="3377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604CB-FDDB-7C4D-AD77-8CCBD87E0261}">
      <dsp:nvSpPr>
        <dsp:cNvPr id="0" name=""/>
        <dsp:cNvSpPr/>
      </dsp:nvSpPr>
      <dsp:spPr>
        <a:xfrm>
          <a:off x="5171516" y="-11698"/>
          <a:ext cx="1353463" cy="1303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At each </a:t>
          </a:r>
          <a:r>
            <a:rPr lang="en-US" sz="1400" kern="1200" dirty="0" err="1">
              <a:solidFill>
                <a:srgbClr val="0070C0"/>
              </a:solidFill>
            </a:rPr>
            <a:t>timestep</a:t>
          </a:r>
          <a:r>
            <a:rPr lang="en-US" sz="1400" kern="1200" dirty="0">
              <a:solidFill>
                <a:srgbClr val="0070C0"/>
              </a:solidFill>
            </a:rPr>
            <a:t> t, Nature chooses a </a:t>
          </a:r>
          <a:r>
            <a:rPr lang="en-US" sz="14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40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kern="1200" dirty="0">
              <a:solidFill>
                <a:srgbClr val="0070C0"/>
              </a:solidFill>
            </a:rPr>
            <a:t>(row</a:t>
          </a:r>
          <a:r>
            <a:rPr lang="en-US" sz="1600" kern="1200" dirty="0">
              <a:solidFill>
                <a:srgbClr val="0070C0"/>
              </a:solidFill>
            </a:rPr>
            <a:t>).</a:t>
          </a:r>
        </a:p>
      </dsp:txBody>
      <dsp:txXfrm>
        <a:off x="5369726" y="179214"/>
        <a:ext cx="957043" cy="921805"/>
      </dsp:txXfrm>
    </dsp:sp>
    <dsp:sp modelId="{B13FFB30-70DC-AB40-BC42-B9E8028205DC}">
      <dsp:nvSpPr>
        <dsp:cNvPr id="0" name=""/>
        <dsp:cNvSpPr/>
      </dsp:nvSpPr>
      <dsp:spPr>
        <a:xfrm rot="1976937">
          <a:off x="6505600" y="962495"/>
          <a:ext cx="357968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514237" y="1021165"/>
        <a:ext cx="250578" cy="263620"/>
      </dsp:txXfrm>
    </dsp:sp>
    <dsp:sp modelId="{69438052-3786-E24E-A617-75D538E5EBBC}">
      <dsp:nvSpPr>
        <dsp:cNvPr id="0" name=""/>
        <dsp:cNvSpPr/>
      </dsp:nvSpPr>
      <dsp:spPr>
        <a:xfrm>
          <a:off x="6871093" y="1047567"/>
          <a:ext cx="1359477" cy="139212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Users are grouped into </a:t>
          </a:r>
          <a:r>
            <a:rPr lang="en-US" sz="1400" kern="1200" dirty="0">
              <a:solidFill>
                <a:srgbClr val="FF0000"/>
              </a:solidFill>
            </a:rPr>
            <a:t>clusters</a:t>
          </a:r>
          <a:r>
            <a:rPr lang="en-US" sz="1400" kern="1200" dirty="0">
              <a:solidFill>
                <a:srgbClr val="0070C0"/>
              </a:solidFill>
            </a:rPr>
            <a:t>, unknown to the learner</a:t>
          </a:r>
        </a:p>
      </dsp:txBody>
      <dsp:txXfrm>
        <a:off x="7070184" y="1251439"/>
        <a:ext cx="961295" cy="984383"/>
      </dsp:txXfrm>
    </dsp:sp>
    <dsp:sp modelId="{1EB0616A-D5A6-5440-A537-23C62EAD9090}">
      <dsp:nvSpPr>
        <dsp:cNvPr id="0" name=""/>
        <dsp:cNvSpPr/>
      </dsp:nvSpPr>
      <dsp:spPr>
        <a:xfrm rot="5420272">
          <a:off x="7424058" y="2442105"/>
          <a:ext cx="242719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7460681" y="2493572"/>
        <a:ext cx="169903" cy="263620"/>
      </dsp:txXfrm>
    </dsp:sp>
    <dsp:sp modelId="{CDFB9B7A-10C4-454F-8157-261FE60CB27F}">
      <dsp:nvSpPr>
        <dsp:cNvPr id="0" name=""/>
        <dsp:cNvSpPr/>
      </dsp:nvSpPr>
      <dsp:spPr>
        <a:xfrm>
          <a:off x="6839166" y="2897625"/>
          <a:ext cx="1401787" cy="134558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The learner chooses an </a:t>
          </a:r>
          <a:r>
            <a:rPr lang="en-US" sz="14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arm </a:t>
          </a:r>
          <a:r>
            <a:rPr lang="en-US" sz="1400" kern="12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1400" kern="1200" baseline="-250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kern="1200" dirty="0">
              <a:solidFill>
                <a:srgbClr val="FF0000"/>
              </a:solidFill>
            </a:rPr>
            <a:t> </a:t>
          </a:r>
          <a:r>
            <a:rPr lang="en-US" sz="1400" kern="1200" dirty="0">
              <a:solidFill>
                <a:srgbClr val="0070C0"/>
              </a:solidFill>
            </a:rPr>
            <a:t>(column).</a:t>
          </a:r>
        </a:p>
      </dsp:txBody>
      <dsp:txXfrm>
        <a:off x="7044453" y="3094682"/>
        <a:ext cx="991213" cy="951473"/>
      </dsp:txXfrm>
    </dsp:sp>
    <dsp:sp modelId="{32286931-F180-F741-A125-4AB18CCB897D}">
      <dsp:nvSpPr>
        <dsp:cNvPr id="0" name=""/>
        <dsp:cNvSpPr/>
      </dsp:nvSpPr>
      <dsp:spPr>
        <a:xfrm rot="9069718">
          <a:off x="6613741" y="3793448"/>
          <a:ext cx="244578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6682564" y="3863627"/>
        <a:ext cx="171205" cy="263620"/>
      </dsp:txXfrm>
    </dsp:sp>
    <dsp:sp modelId="{D5016A50-684A-7E4B-BAFA-1296263ECC65}">
      <dsp:nvSpPr>
        <dsp:cNvPr id="0" name=""/>
        <dsp:cNvSpPr/>
      </dsp:nvSpPr>
      <dsp:spPr>
        <a:xfrm>
          <a:off x="4797292" y="3868417"/>
          <a:ext cx="1937647" cy="135753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none" kern="1200" dirty="0">
              <a:solidFill>
                <a:srgbClr val="0070C0"/>
              </a:solidFill>
            </a:rPr>
            <a:t>Only</a:t>
          </a:r>
          <a:r>
            <a:rPr lang="en-US" sz="1400" kern="1200" dirty="0">
              <a:solidFill>
                <a:srgbClr val="0070C0"/>
              </a:solidFill>
            </a:rPr>
            <a:t> the reward for the </a:t>
          </a:r>
          <a:r>
            <a:rPr lang="en-US" sz="14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user, arm pair (i</a:t>
          </a:r>
          <a:r>
            <a:rPr lang="en-US" sz="1400" i="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i="0" kern="1200" baseline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,</a:t>
          </a:r>
          <a:r>
            <a:rPr lang="en-US" sz="14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i="0" kern="12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1400" i="0" kern="1200" baseline="-250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i="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 </a:t>
          </a:r>
          <a:r>
            <a:rPr lang="en-US" sz="1400" kern="1200" dirty="0">
              <a:solidFill>
                <a:srgbClr val="0070C0"/>
              </a:solidFill>
            </a:rPr>
            <a:t>chosen is revealed to the learner.</a:t>
          </a:r>
        </a:p>
      </dsp:txBody>
      <dsp:txXfrm>
        <a:off x="5081054" y="4067224"/>
        <a:ext cx="1370123" cy="959924"/>
      </dsp:txXfrm>
    </dsp:sp>
    <dsp:sp modelId="{6401F9CE-E8AF-884C-B107-5B5BC5EC3BEF}">
      <dsp:nvSpPr>
        <dsp:cNvPr id="0" name=""/>
        <dsp:cNvSpPr/>
      </dsp:nvSpPr>
      <dsp:spPr>
        <a:xfrm rot="12506594">
          <a:off x="4689482" y="3808709"/>
          <a:ext cx="237747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4756501" y="3913568"/>
        <a:ext cx="166423" cy="263620"/>
      </dsp:txXfrm>
    </dsp:sp>
    <dsp:sp modelId="{7873D4AD-D78E-DC4B-B558-9126DE9F1E95}">
      <dsp:nvSpPr>
        <dsp:cNvPr id="0" name=""/>
        <dsp:cNvSpPr/>
      </dsp:nvSpPr>
      <dsp:spPr>
        <a:xfrm>
          <a:off x="3172805" y="2906013"/>
          <a:ext cx="1555208" cy="131530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Learner modifies its suggestion for the </a:t>
          </a:r>
          <a:r>
            <a:rPr lang="en-US" sz="14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40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kern="12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kern="1200" dirty="0">
              <a:solidFill>
                <a:srgbClr val="0070C0"/>
              </a:solidFill>
            </a:rPr>
            <a:t>on receiving the feedback.</a:t>
          </a:r>
        </a:p>
      </dsp:txBody>
      <dsp:txXfrm>
        <a:off x="3400560" y="3098635"/>
        <a:ext cx="1099698" cy="930062"/>
      </dsp:txXfrm>
    </dsp:sp>
    <dsp:sp modelId="{3CC01F95-8B44-9E46-99D4-D57D4C5C91DA}">
      <dsp:nvSpPr>
        <dsp:cNvPr id="0" name=""/>
        <dsp:cNvSpPr/>
      </dsp:nvSpPr>
      <dsp:spPr>
        <a:xfrm rot="16326342">
          <a:off x="3841873" y="2426436"/>
          <a:ext cx="284545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882986" y="2556963"/>
        <a:ext cx="199182" cy="263620"/>
      </dsp:txXfrm>
    </dsp:sp>
    <dsp:sp modelId="{9FBF86BB-A1E1-794E-B99D-7E44A1C65CFD}">
      <dsp:nvSpPr>
        <dsp:cNvPr id="0" name=""/>
        <dsp:cNvSpPr/>
      </dsp:nvSpPr>
      <dsp:spPr>
        <a:xfrm>
          <a:off x="3205282" y="792775"/>
          <a:ext cx="1636013" cy="157753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It can learn faster if it leverages the latent structure about the groupings of users</a:t>
          </a:r>
        </a:p>
      </dsp:txBody>
      <dsp:txXfrm>
        <a:off x="3444871" y="1023800"/>
        <a:ext cx="1156835" cy="1115484"/>
      </dsp:txXfrm>
    </dsp:sp>
    <dsp:sp modelId="{1A8D3FAA-1A9E-E949-8AB1-417654179119}">
      <dsp:nvSpPr>
        <dsp:cNvPr id="0" name=""/>
        <dsp:cNvSpPr/>
      </dsp:nvSpPr>
      <dsp:spPr>
        <a:xfrm rot="19962750">
          <a:off x="4839304" y="862900"/>
          <a:ext cx="302432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44352" y="971572"/>
        <a:ext cx="211702" cy="263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EE567-80D6-42C6-844A-F0F6714FC972}" type="datetimeFigureOut">
              <a:rPr lang="en-US" smtClean="0"/>
              <a:pPr/>
              <a:t>2/18/18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C794B-268C-4A67-8C2B-68C4E4A2A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9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2/18/18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8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3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39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52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8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at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1" t="14446" b="17862"/>
          <a:stretch/>
        </p:blipFill>
        <p:spPr>
          <a:xfrm>
            <a:off x="0" y="-2383"/>
            <a:ext cx="12188826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303020"/>
            <a:ext cx="12188825" cy="116586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2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- G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892"/>
            <a:ext cx="12188947" cy="685628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" y="1303020"/>
            <a:ext cx="12188825" cy="11658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3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F78C-0077-4668-88B9-243DFB96141B}" type="datetime1">
              <a:rPr lang="en-US" smtClean="0">
                <a:solidFill>
                  <a:prstClr val="white"/>
                </a:solidFill>
              </a:rPr>
              <a:pPr/>
              <a:t>2/18/18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21"/>
          <p:cNvSpPr>
            <a:spLocks noChangeArrowheads="1"/>
          </p:cNvSpPr>
          <p:nvPr userDrawn="1"/>
        </p:nvSpPr>
        <p:spPr bwMode="auto">
          <a:xfrm>
            <a:off x="304721" y="6487239"/>
            <a:ext cx="518167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>
                <a:solidFill>
                  <a:srgbClr val="FFFFFF"/>
                </a:solidFill>
              </a:rPr>
              <a:t>© 2016 Adobe Systems Incorporated.  All Rights Reserved.  Adobe Confidential.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8825" cy="1296988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1"/>
            <a:ext cx="12188825" cy="4003675"/>
          </a:xfrm>
          <a:prstGeom prst="rect">
            <a:avLst/>
          </a:prstGeom>
          <a:solidFill>
            <a:srgbClr val="698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609355" y="6505732"/>
            <a:ext cx="579469" cy="352269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2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6" b="28615"/>
          <a:stretch/>
        </p:blipFill>
        <p:spPr>
          <a:xfrm>
            <a:off x="-1" y="2423885"/>
            <a:ext cx="12188825" cy="40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528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0707-6B9C-41AD-8E71-8169BFD8CE9E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7668-7CB5-401B-A4E5-A798FE114AAD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42951"/>
            <a:ext cx="12188825" cy="5699124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77875"/>
            <a:ext cx="12188825" cy="566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12188825" cy="64420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149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67" y="2449523"/>
            <a:ext cx="1412888" cy="19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7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522" y="2447346"/>
            <a:ext cx="1414469" cy="19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0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442076"/>
            <a:ext cx="12188825" cy="415925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697" y="6528875"/>
            <a:ext cx="187408" cy="258055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1"/>
            <a:ext cx="12188825" cy="779463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304720" y="6487239"/>
            <a:ext cx="518167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>
                <a:solidFill>
                  <a:srgbClr val="FFFFFF"/>
                </a:solidFill>
                <a:latin typeface="Adobe Clean" pitchFamily="-111" charset="0"/>
              </a:rPr>
              <a:t>© 2015 Adobe Systems Incorporated.  All Rights Reserved.  Adobe Confidential.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184150"/>
            <a:ext cx="11579384" cy="411162"/>
          </a:xfrm>
          <a:prstGeom prst="rect">
            <a:avLst/>
          </a:prstGeom>
        </p:spPr>
        <p:txBody>
          <a:bodyPr vert="horz" lIns="108829" tIns="54414" rIns="108829" bIns="544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1" y="990600"/>
            <a:ext cx="11579384" cy="5181600"/>
          </a:xfrm>
          <a:prstGeom prst="rect">
            <a:avLst/>
          </a:prstGeom>
        </p:spPr>
        <p:txBody>
          <a:bodyPr vert="horz" lIns="108829" tIns="54414" rIns="108829" bIns="5441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6545" y="66294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3AB78257-7A7E-4BBC-BB44-767E213B120F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545" y="64770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58" r:id="rId3"/>
    <p:sldLayoutId id="2147483659" r:id="rId4"/>
    <p:sldLayoutId id="2147483660" r:id="rId5"/>
    <p:sldLayoutId id="2147483661" r:id="rId6"/>
    <p:sldLayoutId id="2147483672" r:id="rId7"/>
    <p:sldLayoutId id="2147483673" r:id="rId8"/>
    <p:sldLayoutId id="2147483674" r:id="rId9"/>
    <p:sldLayoutId id="2147483676" r:id="rId10"/>
  </p:sldLayoutIdLst>
  <p:hf hdr="0" ftr="0" dt="0"/>
  <p:txStyles>
    <p:titleStyle>
      <a:lvl1pPr algn="l" defTabSz="1088291" rtl="0" eaLnBrk="1" latinLnBrk="0" hangingPunct="1">
        <a:spcBef>
          <a:spcPct val="0"/>
        </a:spcBef>
        <a:buNone/>
        <a:defRPr sz="2400" b="0" i="0" u="none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5852" indent="-275852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51703" indent="-275852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1979" indent="-200276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0366" indent="-198387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8291" indent="-137926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79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44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08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35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5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9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3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8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2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7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17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6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ubho@cse.iitm.ac.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ubhojyotimukherjee22@gmail.com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9.jp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8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35302" y="1371028"/>
            <a:ext cx="10918220" cy="104105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Generalized Latent Bandits (Research Intern Project Inception Talk)</a:t>
            </a:r>
          </a:p>
          <a:p>
            <a:pPr>
              <a:spcBef>
                <a:spcPts val="114"/>
              </a:spcBef>
            </a:pPr>
            <a:r>
              <a:rPr lang="en-US" dirty="0" err="1"/>
              <a:t>Subhojyoti</a:t>
            </a:r>
            <a:r>
              <a:rPr lang="en-US" dirty="0"/>
              <a:t> Mukherjee (</a:t>
            </a:r>
            <a:r>
              <a:rPr lang="en-US" dirty="0" err="1"/>
              <a:t>Branislav</a:t>
            </a:r>
            <a:r>
              <a:rPr lang="en-US" dirty="0"/>
              <a:t> </a:t>
            </a:r>
            <a:r>
              <a:rPr lang="en-US" dirty="0" err="1"/>
              <a:t>Kveton</a:t>
            </a:r>
            <a:r>
              <a:rPr lang="en-US" dirty="0"/>
              <a:t>, </a:t>
            </a:r>
            <a:r>
              <a:rPr lang="en-US" dirty="0" err="1"/>
              <a:t>Anup</a:t>
            </a:r>
            <a:r>
              <a:rPr lang="en-US" dirty="0"/>
              <a:t> Rao)</a:t>
            </a:r>
          </a:p>
          <a:p>
            <a:pPr>
              <a:spcBef>
                <a:spcPts val="114"/>
              </a:spcBef>
            </a:pPr>
            <a:r>
              <a:rPr lang="en-US" dirty="0"/>
              <a:t>Adobe Research (STL/BEL) |  22-Feb-2018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6F56-D5AE-4C6F-B826-C69D1BC521BB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51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Academic &amp; Industrial - 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06858"/>
            <a:ext cx="11579384" cy="5181600"/>
          </a:xfrm>
        </p:spPr>
        <p:txBody>
          <a:bodyPr>
            <a:normAutofit/>
          </a:bodyPr>
          <a:lstStyle/>
          <a:p>
            <a:pPr marL="187699" indent="-231775" defTabSz="914400">
              <a:spcBef>
                <a:spcPts val="1200"/>
              </a:spcBef>
              <a:buClr>
                <a:srgbClr val="0070C0"/>
              </a:buClr>
            </a:pPr>
            <a:r>
              <a:rPr lang="en-US" sz="2800" dirty="0"/>
              <a:t>Relevant academic publications</a:t>
            </a:r>
            <a:endParaRPr lang="en-US" dirty="0"/>
          </a:p>
          <a:p>
            <a:r>
              <a:rPr lang="en-US" sz="2200" dirty="0" err="1"/>
              <a:t>Maillard</a:t>
            </a:r>
            <a:r>
              <a:rPr lang="en-US" sz="2200" dirty="0"/>
              <a:t> O., </a:t>
            </a:r>
            <a:r>
              <a:rPr lang="en-US" sz="2200" dirty="0" err="1"/>
              <a:t>Mannor</a:t>
            </a:r>
            <a:r>
              <a:rPr lang="en-US" sz="2200" dirty="0"/>
              <a:t> S., (2014). Latent Bandits </a:t>
            </a:r>
          </a:p>
          <a:p>
            <a:r>
              <a:rPr lang="en-US" sz="2200" dirty="0" err="1"/>
              <a:t>Katariya</a:t>
            </a:r>
            <a:r>
              <a:rPr lang="en-US" sz="2200" dirty="0"/>
              <a:t>, S., </a:t>
            </a:r>
            <a:r>
              <a:rPr lang="en-US" sz="2200" dirty="0" err="1"/>
              <a:t>Kveton</a:t>
            </a:r>
            <a:r>
              <a:rPr lang="en-US" sz="2200" dirty="0"/>
              <a:t>, B., </a:t>
            </a:r>
            <a:r>
              <a:rPr lang="en-US" sz="2200" dirty="0" err="1"/>
              <a:t>Szepesvari</a:t>
            </a:r>
            <a:r>
              <a:rPr lang="en-US" sz="2200" dirty="0"/>
              <a:t>, C., </a:t>
            </a:r>
            <a:r>
              <a:rPr lang="en-US" sz="2200" dirty="0" err="1"/>
              <a:t>Vernade</a:t>
            </a:r>
            <a:r>
              <a:rPr lang="en-US" sz="2200" dirty="0"/>
              <a:t>, </a:t>
            </a:r>
            <a:r>
              <a:rPr lang="en-US" sz="2200" dirty="0" err="1"/>
              <a:t>C.,&amp;Wen</a:t>
            </a:r>
            <a:r>
              <a:rPr lang="en-US" sz="2200" dirty="0"/>
              <a:t>, Z. (2016). Stochastic Rank-1 Bandits. AISTATS 2017.</a:t>
            </a:r>
          </a:p>
          <a:p>
            <a:r>
              <a:rPr lang="en-US" sz="2200" dirty="0" err="1"/>
              <a:t>Katariya</a:t>
            </a:r>
            <a:r>
              <a:rPr lang="en-US" sz="2200" dirty="0"/>
              <a:t>, S., </a:t>
            </a:r>
            <a:r>
              <a:rPr lang="en-US" sz="2200" dirty="0" err="1"/>
              <a:t>Kveton</a:t>
            </a:r>
            <a:r>
              <a:rPr lang="en-US" sz="2200" dirty="0"/>
              <a:t>, B., </a:t>
            </a:r>
            <a:r>
              <a:rPr lang="en-US" sz="2200" dirty="0" err="1"/>
              <a:t>Szepesvari</a:t>
            </a:r>
            <a:r>
              <a:rPr lang="en-US" sz="2200" dirty="0"/>
              <a:t>, C., </a:t>
            </a:r>
            <a:r>
              <a:rPr lang="en-US" sz="2200" dirty="0" err="1"/>
              <a:t>Vernade</a:t>
            </a:r>
            <a:r>
              <a:rPr lang="en-US" sz="2200" dirty="0"/>
              <a:t>, </a:t>
            </a:r>
            <a:r>
              <a:rPr lang="en-US" sz="2200" dirty="0" err="1"/>
              <a:t>C.,&amp;Wen</a:t>
            </a:r>
            <a:r>
              <a:rPr lang="en-US" sz="2200" dirty="0"/>
              <a:t>, Z. (2016). Bernoulli Rank-1 Bandits for Click Data. IJCAI 2017.</a:t>
            </a:r>
          </a:p>
          <a:p>
            <a:r>
              <a:rPr lang="en-US" sz="2200" dirty="0"/>
              <a:t>Auer P., </a:t>
            </a:r>
            <a:r>
              <a:rPr lang="en-US" sz="2200" dirty="0" err="1"/>
              <a:t>Ortner</a:t>
            </a:r>
            <a:r>
              <a:rPr lang="en-US" sz="2200" dirty="0"/>
              <a:t>,&amp; R. (2010). UCB Revisited: Improved Regret Bounds For The Stochastic Multi-Armed Bandit Problem. </a:t>
            </a:r>
            <a:r>
              <a:rPr lang="en-US" sz="2200" dirty="0" err="1"/>
              <a:t>Periodica</a:t>
            </a:r>
            <a:r>
              <a:rPr lang="en-US" sz="2200" dirty="0"/>
              <a:t> </a:t>
            </a:r>
            <a:r>
              <a:rPr lang="en-US" sz="2200" dirty="0" err="1"/>
              <a:t>M.athematica</a:t>
            </a:r>
            <a:r>
              <a:rPr lang="en-US" sz="2200" dirty="0"/>
              <a:t> </a:t>
            </a:r>
            <a:r>
              <a:rPr lang="en-US" sz="2200" dirty="0" err="1"/>
              <a:t>Hungarica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62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1-3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Define problem statement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Literature review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Present Inception Talk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endParaRPr lang="en-US" dirty="0"/>
          </a:p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4-6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Develop and analyze algorithm for the noise-free setting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Regret Upper Bound for the noise-free setting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Develop algorithm for the noisy setting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endParaRPr lang="en-US" dirty="0"/>
          </a:p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7-10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Regret upper Bound for the noisy setting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Experiments with other state-of-the-art algorithms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endParaRPr lang="en-US" dirty="0"/>
          </a:p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11-13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Prepare paper for submission (probably NIPS)</a:t>
            </a:r>
          </a:p>
          <a:p>
            <a:pPr lvl="2">
              <a:spcBef>
                <a:spcPct val="20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03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989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/>
              <a:buChar char="•"/>
            </a:pPr>
            <a:r>
              <a:rPr lang="en-US" sz="2800" dirty="0"/>
              <a:t>Current  : 3rd year Computer Science M.S student at Indian Institute of Technology Madras (submitted thesis). I will be joining CS PhD at UMass Amherst, Fall 2018. </a:t>
            </a:r>
            <a:endParaRPr lang="en-US" sz="2800" b="1" dirty="0"/>
          </a:p>
          <a:p>
            <a:pPr lvl="2"/>
            <a:r>
              <a:rPr lang="en-US" sz="2400" dirty="0"/>
              <a:t>Research focus area(s): reinforcement learning, multi-armed bandits</a:t>
            </a:r>
          </a:p>
          <a:p>
            <a:pPr lvl="2"/>
            <a:r>
              <a:rPr lang="en-US" sz="2400" dirty="0"/>
              <a:t>My contact outside Adobe – </a:t>
            </a:r>
            <a:r>
              <a:rPr lang="en-US" sz="2400" dirty="0">
                <a:hlinkClick r:id="rId3"/>
              </a:rPr>
              <a:t>subho@cse.iitm.ac.in</a:t>
            </a:r>
            <a:r>
              <a:rPr lang="en-US" sz="2400" dirty="0"/>
              <a:t>, </a:t>
            </a:r>
            <a:r>
              <a:rPr lang="en-US" sz="2400" dirty="0">
                <a:hlinkClick r:id="rId4"/>
              </a:rPr>
              <a:t>subhojyotimukherjee22@gmail.com </a:t>
            </a:r>
            <a:endParaRPr lang="en-US" sz="2400" dirty="0"/>
          </a:p>
          <a:p>
            <a:pPr marL="275851" lvl="1" indent="0">
              <a:buNone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sz="2800" dirty="0"/>
              <a:t>I have worked on several interesting areas in multi-armed bandits:-</a:t>
            </a:r>
          </a:p>
          <a:p>
            <a:pPr lvl="2"/>
            <a:r>
              <a:rPr lang="en-US" sz="2400" dirty="0"/>
              <a:t>Thresholding bandits with Augmented UCB (accepted at IJCAI 2017)</a:t>
            </a:r>
          </a:p>
          <a:p>
            <a:pPr lvl="2"/>
            <a:r>
              <a:rPr lang="en-US" sz="2400" dirty="0"/>
              <a:t>Efficient UCBV: An Almost Optimal Algorithm using Variance Estimates (accepted at AAAI 2018)</a:t>
            </a:r>
          </a:p>
          <a:p>
            <a:pPr lvl="2"/>
            <a:r>
              <a:rPr lang="en-US" sz="2400" dirty="0"/>
              <a:t>3-month Internship at INRIA, </a:t>
            </a:r>
            <a:r>
              <a:rPr lang="en-US" sz="2400" dirty="0" err="1"/>
              <a:t>SequeL</a:t>
            </a:r>
            <a:r>
              <a:rPr lang="en-US" sz="2400" dirty="0"/>
              <a:t> Lab, Lille France under </a:t>
            </a:r>
            <a:r>
              <a:rPr lang="en-US" sz="2400" dirty="0" err="1"/>
              <a:t>Odalric</a:t>
            </a:r>
            <a:r>
              <a:rPr lang="en-US" sz="2400" dirty="0"/>
              <a:t>-Ambrym </a:t>
            </a:r>
            <a:r>
              <a:rPr lang="en-US" sz="2400" dirty="0" err="1"/>
              <a:t>Maillard</a:t>
            </a:r>
            <a:r>
              <a:rPr lang="en-US" sz="2400" dirty="0"/>
              <a:t>.</a:t>
            </a:r>
          </a:p>
          <a:p>
            <a:pPr lvl="2"/>
            <a:r>
              <a:rPr lang="en-US" sz="2400" dirty="0"/>
              <a:t>Improved </a:t>
            </a:r>
            <a:r>
              <a:rPr lang="en-US" sz="2400" dirty="0" err="1"/>
              <a:t>Changepoint</a:t>
            </a:r>
            <a:r>
              <a:rPr lang="en-US" sz="2400" dirty="0"/>
              <a:t> Detection in Piecewise Stochastic Bandits (under review at ICML 2018).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5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CC78-4E52-E545-BD06-2EE30BB4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Game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E2E48BE-D2BA-2E47-9AF8-38591E9B9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11218"/>
              </p:ext>
            </p:extLst>
          </p:nvPr>
        </p:nvGraphicFramePr>
        <p:xfrm>
          <a:off x="304721" y="990599"/>
          <a:ext cx="11579384" cy="5214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E7FAC-ACD7-6347-9386-D3BE144E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ED637-2893-8E40-A893-A565864F94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6485" y="1267799"/>
            <a:ext cx="1224680" cy="8726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37D266-57B4-D242-AFE7-8FB40062ED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8080" y="2907320"/>
            <a:ext cx="1433299" cy="11944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608E18-EF34-214C-95C8-B17BC5FA9E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09444" y="2743199"/>
            <a:ext cx="2874661" cy="150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7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CC78-4E52-E545-BD06-2EE30BB4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Bandit Game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E2E48BE-D2BA-2E47-9AF8-38591E9B9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116209"/>
              </p:ext>
            </p:extLst>
          </p:nvPr>
        </p:nvGraphicFramePr>
        <p:xfrm>
          <a:off x="304721" y="990599"/>
          <a:ext cx="11579384" cy="5214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E7FAC-ACD7-6347-9386-D3BE144E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ED637-2893-8E40-A893-A565864F94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2976" y="990599"/>
            <a:ext cx="1224680" cy="8726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37D266-57B4-D242-AFE7-8FB40062ED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2747" y="4128727"/>
            <a:ext cx="1513150" cy="12609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608E18-EF34-214C-95C8-B17BC5FA9E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22507" y="4010298"/>
            <a:ext cx="2639572" cy="1379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43BA0A-6B78-0344-AC6E-7DCB6902F5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52746" y="1863293"/>
            <a:ext cx="1513150" cy="1566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28111B-D040-6948-8BEF-D05FDC088E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22507" y="1952011"/>
            <a:ext cx="1971042" cy="147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0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499C-999E-674E-BF1B-61E45016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35478-D7B2-BF49-9CF9-9D74BE7B81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Low Rank Stochastic Matrix Approach</a:t>
                </a:r>
              </a:p>
              <a:p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</a:rPr>
                  <a:t>K</a:t>
                </a:r>
                <a:r>
                  <a:rPr lang="en-US" sz="2200" dirty="0"/>
                  <a:t> Users: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[K]</a:t>
                </a:r>
              </a:p>
              <a:p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</a:rPr>
                  <a:t>L</a:t>
                </a:r>
                <a:r>
                  <a:rPr lang="en-US" sz="2200" dirty="0"/>
                  <a:t> Items: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[L]</a:t>
                </a:r>
              </a:p>
              <a:p>
                <a:r>
                  <a:rPr lang="en-US" sz="2200" dirty="0"/>
                  <a:t>Latent matrices:  </a:t>
                </a:r>
                <a:r>
                  <a:rPr lang="en-US" sz="2200" b="1" i="1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[</a:t>
                </a:r>
                <a:r>
                  <a:rPr lang="en-US" sz="2200" dirty="0" err="1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</a:t>
                </a:r>
                <a:r>
                  <a:rPr lang="en-US" sz="2200" baseline="30000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r>
                  <a:rPr lang="en-US" sz="2200" baseline="30000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 ⨉ d</a:t>
                </a:r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</a:rPr>
                  <a:t>		</a:t>
                </a:r>
                <a:r>
                  <a:rPr lang="en-US" sz="2200" b="1" i="1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[0, 1]</a:t>
                </a:r>
                <a:r>
                  <a:rPr lang="en-US" sz="2200" baseline="30000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 ⨉ d</a:t>
                </a:r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</a:rPr>
                  <a:t>, ||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d>
                      <m:dPr>
                        <m:ctrlPr>
                          <a:rPr lang="en-US" sz="22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,:</m:t>
                        </m:r>
                      </m:e>
                    </m:d>
                    <m:r>
                      <a:rPr lang="en-US" sz="22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</a:rPr>
                  <a:t>||</a:t>
                </a:r>
                <a:r>
                  <a:rPr lang="en-US" sz="2200" baseline="-25000" dirty="0">
                    <a:solidFill>
                      <a:schemeClr val="accent5">
                        <a:lumMod val="75000"/>
                      </a:schemeClr>
                    </a:solidFill>
                  </a:rPr>
                  <a:t>1</a:t>
                </a:r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2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2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2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sz="22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2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r>
                  <a:rPr lang="en-US" sz="2200" dirty="0"/>
                  <a:t>Both latent matrices </a:t>
                </a:r>
                <a:r>
                  <a:rPr lang="en-US" sz="2200" b="1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U, V </a:t>
                </a:r>
                <a:r>
                  <a:rPr lang="en-US" sz="2200" dirty="0"/>
                  <a:t>are unknown to the learner.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sz="2200" b="1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UV</a:t>
                </a:r>
                <a:r>
                  <a:rPr lang="en-US" sz="2200" b="1" i="1" baseline="30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200" b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/>
                  <a:t>is the reward matrix with a low rank </a:t>
                </a:r>
                <a:r>
                  <a:rPr lang="en-US" sz="2200" b="1" dirty="0">
                    <a:solidFill>
                      <a:srgbClr val="00B050"/>
                    </a:solidFill>
                  </a:rPr>
                  <a:t>d &lt;&lt; min{L, K}.</a:t>
                </a:r>
              </a:p>
              <a:p>
                <a:r>
                  <a:rPr lang="en-US" sz="2200" dirty="0"/>
                  <a:t>K users divided into </a:t>
                </a:r>
                <a:r>
                  <a:rPr lang="en-US" sz="2200" b="1" dirty="0">
                    <a:solidFill>
                      <a:schemeClr val="accent5">
                        <a:lumMod val="75000"/>
                      </a:schemeClr>
                    </a:solidFill>
                  </a:rPr>
                  <a:t>|B|</a:t>
                </a:r>
                <a:r>
                  <a:rPr lang="en-US" sz="2200" dirty="0"/>
                  <a:t> clusters such that the </a:t>
                </a:r>
                <a:r>
                  <a:rPr lang="en-US" sz="2200" i="1" dirty="0"/>
                  <a:t>index of the optimal arm</a:t>
                </a:r>
                <a:r>
                  <a:rPr lang="en-US" sz="2200" dirty="0"/>
                  <a:t> is same across the users in each such clusters.</a:t>
                </a:r>
              </a:p>
              <a:p>
                <a:r>
                  <a:rPr lang="en-US" sz="2200" dirty="0"/>
                  <a:t>Two subcases of the problem:</a:t>
                </a:r>
              </a:p>
              <a:p>
                <a:pPr marL="733051" lvl="1" indent="-457200">
                  <a:buFont typeface="+mj-lt"/>
                  <a:buAutoNum type="arabicPeriod"/>
                </a:pPr>
                <a:r>
                  <a:rPr lang="en-US" sz="2200" i="1" dirty="0"/>
                  <a:t>Noiseless Setting: </a:t>
                </a:r>
                <a:r>
                  <a:rPr lang="en-US" sz="2200" dirty="0"/>
                  <a:t>Each entry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dirty="0">
                    <a:solidFill>
                      <a:srgbClr val="00B050"/>
                    </a:solidFill>
                  </a:rPr>
                  <a:t> </a:t>
                </a:r>
                <a:r>
                  <a:rPr lang="en-US" sz="2200" dirty="0"/>
                  <a:t>reveals expected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e>
                      <m:sub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200" dirty="0"/>
                  <a:t> on selection.</a:t>
                </a:r>
              </a:p>
              <a:p>
                <a:pPr marL="733051" lvl="1" indent="-457200">
                  <a:buFont typeface="+mj-lt"/>
                  <a:buAutoNum type="arabicPeriod"/>
                </a:pPr>
                <a:r>
                  <a:rPr lang="en-US" sz="2200" i="1" dirty="0"/>
                  <a:t>Noisy Setting: </a:t>
                </a:r>
                <a:r>
                  <a:rPr lang="en-US" sz="2200" dirty="0"/>
                  <a:t>Each entry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dirty="0">
                    <a:solidFill>
                      <a:srgbClr val="00B050"/>
                    </a:solidFill>
                  </a:rPr>
                  <a:t> </a:t>
                </a:r>
                <a:r>
                  <a:rPr lang="en-US" sz="2200" dirty="0"/>
                  <a:t>reveals                                           on selection.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35478-D7B2-BF49-9CF9-9D74BE7B81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6" t="-1222" b="-1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A30D6-2DC9-834E-AB14-B62FE7D5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A26879-0D87-A049-8BD7-9A822DE34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189" y="5769897"/>
            <a:ext cx="2617061" cy="369802"/>
          </a:xfrm>
          <a:prstGeom prst="rect">
            <a:avLst/>
          </a:prstGeom>
          <a:solidFill>
            <a:srgbClr val="92D050"/>
          </a:solidFill>
        </p:spPr>
      </p:pic>
    </p:spTree>
    <p:extLst>
      <p:ext uri="{BB962C8B-B14F-4D97-AF65-F5344CB8AC3E}">
        <p14:creationId xmlns:p14="http://schemas.microsoft.com/office/powerpoint/2010/main" val="381050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535D-0D30-9A4D-B85D-28D6F3E6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the Learner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93B43-E970-E245-895D-E3E98D566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The Generalized Latent Bandit Game</a:t>
                </a:r>
              </a:p>
              <a:p>
                <a:r>
                  <a:rPr lang="en-US" sz="2200" dirty="0"/>
                  <a:t>Identify the clusters for faster learning</a:t>
                </a:r>
              </a:p>
              <a:p>
                <a:r>
                  <a:rPr lang="en-US" sz="2200" dirty="0"/>
                  <a:t>The goal is to minimize the cumulative regret denoted by </a:t>
                </a:r>
                <a:r>
                  <a:rPr lang="en-US" sz="2200" dirty="0">
                    <a:solidFill>
                      <a:srgbClr val="00B050"/>
                    </a:solidFill>
                  </a:rPr>
                  <a:t>R</a:t>
                </a:r>
                <a:r>
                  <a:rPr lang="en-US" sz="2200" baseline="-25000" dirty="0">
                    <a:solidFill>
                      <a:srgbClr val="00B050"/>
                    </a:solidFill>
                  </a:rPr>
                  <a:t>n</a:t>
                </a:r>
                <a:r>
                  <a:rPr lang="en-US" sz="2200" dirty="0"/>
                  <a:t> till </a:t>
                </a:r>
                <a:r>
                  <a:rPr lang="en-US" sz="2200" dirty="0" err="1"/>
                  <a:t>timestep</a:t>
                </a:r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00B050"/>
                    </a:solidFill>
                  </a:rPr>
                  <a:t>n</a:t>
                </a:r>
                <a:r>
                  <a:rPr lang="en-US" sz="2200" dirty="0"/>
                  <a:t>, </a:t>
                </a:r>
              </a:p>
              <a:p>
                <a:endParaRPr lang="en-US" sz="2200" baseline="-25000" dirty="0">
                  <a:solidFill>
                    <a:srgbClr val="00B050"/>
                  </a:solidFill>
                </a:endParaRPr>
              </a:p>
              <a:p>
                <a:endParaRPr lang="en-US" sz="2200" baseline="-25000" dirty="0">
                  <a:solidFill>
                    <a:srgbClr val="00B050"/>
                  </a:solidFill>
                </a:endParaRPr>
              </a:p>
              <a:p>
                <a:endParaRPr lang="en-US" sz="2200" dirty="0">
                  <a:solidFill>
                    <a:srgbClr val="00B050"/>
                  </a:solidFill>
                </a:endParaRPr>
              </a:p>
              <a:p>
                <a:r>
                  <a:rPr lang="en-US" sz="2200" dirty="0"/>
                  <a:t>An easy solution is to run one bandit instance customized for each learner.</a:t>
                </a:r>
              </a:p>
              <a:p>
                <a:r>
                  <a:rPr lang="en-US" sz="2200" dirty="0"/>
                  <a:t>But this results in regret that scales with </a:t>
                </a:r>
                <a:r>
                  <a:rPr lang="en-US" sz="2200" i="1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KL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as there are KL parameters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  <m:r>
                      <a:rPr lang="en-US" sz="2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200" dirty="0"/>
                  <a:t>Intelligent learner can leverage the low rank structure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  <m:r>
                      <a:rPr lang="en-US" sz="2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 and reach the regret upper bound that scales with </a:t>
                </a:r>
                <a:r>
                  <a:rPr lang="en-US" sz="2200" i="1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(K+L) poly(d).</a:t>
                </a:r>
                <a:endParaRPr lang="en-US" sz="2200" dirty="0"/>
              </a:p>
              <a:p>
                <a:pPr marL="0" indent="0">
                  <a:buNone/>
                </a:pPr>
                <a:r>
                  <a:rPr lang="en-US" sz="2400" baseline="-25000" dirty="0"/>
                  <a:t>	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93B43-E970-E245-895D-E3E98D566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7" t="-978" r="-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D789D-34C9-BE45-94FF-00EFD4A9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783DA1-B963-8D44-B910-754E5B24D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01" y="2545251"/>
            <a:ext cx="10800814" cy="7226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1308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0BFC-5D05-B541-9DB2-F72720B2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C6D8CD-F662-7C40-9A6A-7F69DBF0EA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Difference with Previous Work of Latent Bandits (</a:t>
                </a:r>
                <a:r>
                  <a:rPr lang="en-US" sz="2400" dirty="0" err="1"/>
                  <a:t>Maillard</a:t>
                </a:r>
                <a:r>
                  <a:rPr lang="en-US" sz="2400" dirty="0"/>
                  <a:t> and </a:t>
                </a:r>
                <a:r>
                  <a:rPr lang="en-US" sz="2400" dirty="0" err="1"/>
                  <a:t>Mannor</a:t>
                </a:r>
                <a:r>
                  <a:rPr lang="en-US" sz="2400" dirty="0"/>
                  <a:t>, 2014)</a:t>
                </a:r>
              </a:p>
              <a:p>
                <a:r>
                  <a:rPr lang="en-US" dirty="0"/>
                  <a:t>K users divided into |B| clusters such that the reward </a:t>
                </a:r>
                <a:r>
                  <a:rPr lang="en-US" i="1" dirty="0"/>
                  <a:t>distributions</a:t>
                </a:r>
                <a:r>
                  <a:rPr lang="en-US" dirty="0"/>
                  <a:t> of all the users in each of the clusters are </a:t>
                </a:r>
                <a:r>
                  <a:rPr lang="en-US" i="1" dirty="0"/>
                  <a:t>identical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This problem easier to solve and has less practical applications.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800" dirty="0"/>
                  <a:t>Difference with Stochastic Rank-1 Bandits (</a:t>
                </a:r>
                <a:r>
                  <a:rPr lang="en-US" sz="2800" dirty="0" err="1"/>
                  <a:t>Katariya</a:t>
                </a:r>
                <a:r>
                  <a:rPr lang="en-US" sz="2800" dirty="0"/>
                  <a:t> et al., 2017)</a:t>
                </a:r>
              </a:p>
              <a:p>
                <a:r>
                  <a:rPr lang="en-US" sz="2200" dirty="0"/>
                  <a:t>In this setting at every </a:t>
                </a:r>
                <a:r>
                  <a:rPr lang="en-US" sz="2200" dirty="0" err="1"/>
                  <a:t>timestep</a:t>
                </a:r>
                <a:r>
                  <a:rPr lang="en-US" sz="2200" dirty="0"/>
                  <a:t> the learner chooses a pair of user and arms.</a:t>
                </a:r>
              </a:p>
              <a:p>
                <a:r>
                  <a:rPr lang="en-US" sz="2200" dirty="0"/>
                  <a:t>No inherent </a:t>
                </a:r>
                <a:r>
                  <a:rPr lang="en-US" sz="2200"/>
                  <a:t>grouping exist amongst </a:t>
                </a:r>
                <a:r>
                  <a:rPr lang="en-US" sz="2200" dirty="0"/>
                  <a:t>the users.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C6D8CD-F662-7C40-9A6A-7F69DBF0EA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7" t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DE558-59B2-7846-83B0-D36F03F5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2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74C9-2022-C143-A498-D8BFA47A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and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09650-3DF8-D64F-81EC-A2B739B28F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Further Assumptions</a:t>
                </a:r>
              </a:p>
              <a:p>
                <a:r>
                  <a:rPr lang="en-US" dirty="0"/>
                  <a:t>The time horizon </a:t>
                </a:r>
                <a:r>
                  <a:rPr lang="en-US" sz="2200" b="1" dirty="0">
                    <a:solidFill>
                      <a:srgbClr val="00B050"/>
                    </a:solidFill>
                  </a:rPr>
                  <a:t>n</a:t>
                </a:r>
                <a:r>
                  <a:rPr lang="en-US" dirty="0"/>
                  <a:t> may or may not be known to the learner.</a:t>
                </a:r>
              </a:p>
              <a:p>
                <a:r>
                  <a:rPr lang="en-US" dirty="0"/>
                  <a:t>The reward distributions are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sub-Gaussians</a:t>
                </a:r>
                <a:r>
                  <a:rPr lang="en-US" dirty="0"/>
                  <a:t> and rewards bounded in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[0,1]</a:t>
                </a:r>
                <a:r>
                  <a:rPr lang="en-US" dirty="0"/>
                  <a:t> with high probability.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800" dirty="0"/>
                  <a:t>A Simple Example</a:t>
                </a:r>
              </a:p>
              <a:p>
                <a:pPr marL="0" indent="0">
                  <a:buNone/>
                </a:pPr>
                <a:r>
                  <a:rPr lang="en-US" sz="2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</m:t>
                          </m:r>
                        </m:e>
                      </m:mr>
                    </m:m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 </a:t>
                </a:r>
                <a:r>
                  <a:rPr lang="en-US" sz="2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</m:t>
                          </m:r>
                        </m:e>
                      </m:mr>
                    </m:m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		</a:t>
                </a:r>
                <a:r>
                  <a:rPr lang="en-US" sz="22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sz="2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UV</a:t>
                </a:r>
                <a:r>
                  <a:rPr lang="en-US" sz="2200" b="1" i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2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=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0.52</m:t>
                          </m:r>
                        </m:e>
                      </m:mr>
                    </m:m>
                  </m:oMath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>
                    <a:ea typeface="Cambria Math" panose="02040503050406030204" pitchFamily="18" charset="0"/>
                  </a:rPr>
                  <a:t>is a rank 2 matrix </a:t>
                </a:r>
              </a:p>
              <a:p>
                <a:r>
                  <a:rPr lang="en-US" sz="2200" dirty="0">
                    <a:ea typeface="Cambria Math" panose="02040503050406030204" pitchFamily="18" charset="0"/>
                  </a:rPr>
                  <a:t>Also we can obtain the following result,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09650-3DF8-D64F-81EC-A2B739B28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7" t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43E25-B0AD-6B41-A53C-4E8C6A7B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9AD09B-8E85-824F-8EAA-3CC37A6DB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10" y="5206181"/>
            <a:ext cx="8388143" cy="1118419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0070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CBC0-7A80-9C42-AFF2-DD78E79F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7D531-1A4A-BE42-88DE-7523F2A2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7CFA206-EEFD-764C-B8B7-A2791D10EC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dirty="0"/>
                  <a:t> is a </a:t>
                </a:r>
                <a:r>
                  <a:rPr lang="en-US" dirty="0" err="1"/>
                  <a:t>hott</a:t>
                </a:r>
                <a:r>
                  <a:rPr lang="en-US" dirty="0"/>
                  <a:t> topics matrix.</a:t>
                </a:r>
              </a:p>
              <a:p>
                <a:r>
                  <a:rPr lang="en-US" dirty="0"/>
                  <a:t>The red vectors signifies the basis vectors.</a:t>
                </a:r>
              </a:p>
              <a:p>
                <a:r>
                  <a:rPr lang="en-US" dirty="0"/>
                  <a:t>The green vectors signifies other user vectors.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7CFA206-EEFD-764C-B8B7-A2791D10EC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A0BC563-BAF1-2D41-A243-996DE5F4B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93" y="990600"/>
            <a:ext cx="4246770" cy="307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192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0.0&quot;&gt;&lt;object type=&quot;1&quot; unique_id=&quot;10001&quot;&gt;&lt;object type=&quot;8&quot; unique_id=&quot;717709&quot;&gt;&lt;/object&gt;&lt;object type=&quot;2&quot; unique_id=&quot;717710&quot;&gt;&lt;object type=&quot;3&quot; unique_id=&quot;717962&quot;&gt;&lt;property id=&quot;20148&quot; value=&quot;5&quot;/&gt;&lt;property id=&quot;20300&quot; value=&quot;Slide 1 - &amp;quot;Title Slide or Section Divider&amp;quot;&quot;/&gt;&lt;property id=&quot;20307&quot; value=&quot;280&quot;/&gt;&lt;/object&gt;&lt;object type=&quot;3&quot; unique_id=&quot;717963&quot;&gt;&lt;property id=&quot;20148&quot; value=&quot;5&quot;/&gt;&lt;property id=&quot;20300&quot; value=&quot;Slide 2 - &amp;quot;Title Slide or Section Divider&amp;quot;&quot;/&gt;&lt;property id=&quot;20307&quot; value=&quot;27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dobe Master Widescreen 2014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26088</TotalTime>
  <Words>765</Words>
  <Application>Microsoft Macintosh PowerPoint</Application>
  <PresentationFormat>Custom</PresentationFormat>
  <Paragraphs>118</Paragraphs>
  <Slides>12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ＭＳ Ｐゴシック</vt:lpstr>
      <vt:lpstr>Adobe Clean</vt:lpstr>
      <vt:lpstr>Arial</vt:lpstr>
      <vt:lpstr>Calibri</vt:lpstr>
      <vt:lpstr>Cambria Math</vt:lpstr>
      <vt:lpstr>Wingdings</vt:lpstr>
      <vt:lpstr>Adobe Master Widescreen 2014</vt:lpstr>
      <vt:lpstr>PowerPoint Presentation</vt:lpstr>
      <vt:lpstr>Something about me</vt:lpstr>
      <vt:lpstr>Online Learning Game</vt:lpstr>
      <vt:lpstr>Latent Bandit Game</vt:lpstr>
      <vt:lpstr>Problem Definition</vt:lpstr>
      <vt:lpstr>Goal of the Learner </vt:lpstr>
      <vt:lpstr>Related Works</vt:lpstr>
      <vt:lpstr>Assumption and Example</vt:lpstr>
      <vt:lpstr>A Simple Example </vt:lpstr>
      <vt:lpstr>Academic &amp; Industrial - Related Work</vt:lpstr>
      <vt:lpstr>Timeline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Notes about the 16x9 Template</dc:title>
  <dc:creator>Adobe Systems, Inc.</dc:creator>
  <cp:lastModifiedBy>Subhojyoti Mukherjee</cp:lastModifiedBy>
  <cp:revision>719</cp:revision>
  <dcterms:created xsi:type="dcterms:W3CDTF">2009-08-20T18:55:32Z</dcterms:created>
  <dcterms:modified xsi:type="dcterms:W3CDTF">2018-02-21T08:55:02Z</dcterms:modified>
</cp:coreProperties>
</file>