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308" r:id="rId2"/>
    <p:sldId id="287" r:id="rId3"/>
    <p:sldId id="315" r:id="rId4"/>
    <p:sldId id="317" r:id="rId5"/>
    <p:sldId id="318" r:id="rId6"/>
    <p:sldId id="312" r:id="rId7"/>
    <p:sldId id="314" r:id="rId8"/>
    <p:sldId id="309" r:id="rId9"/>
    <p:sldId id="298" r:id="rId10"/>
    <p:sldId id="283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2" autoAdjust="0"/>
    <p:restoredTop sz="75755" autoAdjust="0"/>
  </p:normalViewPr>
  <p:slideViewPr>
    <p:cSldViewPr snapToGrid="0" snapToObjects="1">
      <p:cViewPr varScale="1">
        <p:scale>
          <a:sx n="87" d="100"/>
          <a:sy n="87" d="100"/>
        </p:scale>
        <p:origin x="1760" y="200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/>
      <dgm:spPr/>
      <dgm:t>
        <a:bodyPr/>
        <a:lstStyle/>
        <a:p>
          <a:r>
            <a:rPr lang="en-US" dirty="0"/>
            <a:t>At each </a:t>
          </a:r>
          <a:r>
            <a:rPr lang="en-US" dirty="0" err="1">
              <a:solidFill>
                <a:schemeClr val="accent2">
                  <a:lumMod val="75000"/>
                </a:schemeClr>
              </a:solidFill>
            </a:rPr>
            <a:t>timestep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 t</a:t>
          </a:r>
          <a:r>
            <a:rPr lang="en-US" dirty="0"/>
            <a:t>, Nature chooses a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user i</a:t>
          </a:r>
          <a:r>
            <a:rPr lang="en-US" baseline="-25000" dirty="0">
              <a:solidFill>
                <a:schemeClr val="accent2">
                  <a:lumMod val="75000"/>
                </a:schemeClr>
              </a:solidFill>
            </a:rPr>
            <a:t>t</a:t>
          </a:r>
          <a:r>
            <a:rPr lang="en-US" dirty="0"/>
            <a:t> (row).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/>
      <dgm:spPr/>
      <dgm:t>
        <a:bodyPr/>
        <a:lstStyle/>
        <a:p>
          <a:r>
            <a:rPr lang="en-US" dirty="0"/>
            <a:t>The learner chooses an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arm </a:t>
          </a:r>
          <a:r>
            <a:rPr lang="en-US" dirty="0" err="1">
              <a:solidFill>
                <a:schemeClr val="accent2">
                  <a:lumMod val="75000"/>
                </a:schemeClr>
              </a:solidFill>
            </a:rPr>
            <a:t>j</a:t>
          </a:r>
          <a:r>
            <a:rPr lang="en-US" baseline="-25000" dirty="0" err="1">
              <a:solidFill>
                <a:schemeClr val="accent2">
                  <a:lumMod val="75000"/>
                </a:schemeClr>
              </a:solidFill>
            </a:rPr>
            <a:t>t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dirty="0"/>
            <a:t>(column).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/>
      <dgm:spPr/>
      <dgm:t>
        <a:bodyPr/>
        <a:lstStyle/>
        <a:p>
          <a:r>
            <a:rPr lang="en-US" dirty="0"/>
            <a:t>Under the bandit feedback assumption </a:t>
          </a:r>
          <a:r>
            <a:rPr lang="en-US" u="none" dirty="0">
              <a:solidFill>
                <a:schemeClr val="accent6"/>
              </a:solidFill>
            </a:rPr>
            <a:t>only</a:t>
          </a:r>
          <a:r>
            <a:rPr lang="en-US" dirty="0">
              <a:solidFill>
                <a:schemeClr val="accent6"/>
              </a:solidFill>
            </a:rPr>
            <a:t> </a:t>
          </a:r>
          <a:r>
            <a:rPr lang="en-US" dirty="0"/>
            <a:t>the reward for the </a:t>
          </a:r>
          <a:r>
            <a:rPr lang="en-US" i="1" dirty="0">
              <a:solidFill>
                <a:schemeClr val="accent2">
                  <a:lumMod val="75000"/>
                </a:schemeClr>
              </a:solidFill>
            </a:rPr>
            <a:t>user, arm pair</a:t>
          </a:r>
          <a:r>
            <a:rPr lang="en-US" dirty="0"/>
            <a:t> 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/>
      <dgm:spPr/>
      <dgm:t>
        <a:bodyPr/>
        <a:lstStyle/>
        <a:p>
          <a:r>
            <a:rPr lang="en-US" dirty="0"/>
            <a:t>Learner modifies its suggestion for the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user i</a:t>
          </a:r>
          <a:r>
            <a:rPr lang="en-US" baseline="-25000" dirty="0">
              <a:solidFill>
                <a:schemeClr val="accent2">
                  <a:lumMod val="75000"/>
                </a:schemeClr>
              </a:solidFill>
            </a:rPr>
            <a:t>t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/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4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4"/>
      <dgm:spPr/>
    </dgm:pt>
    <dgm:pt modelId="{7F2DBA2C-6C9D-8440-B9BC-0BADD3783F0B}" type="pres">
      <dgm:prSet presAssocID="{DC89DD1B-4BD0-C945-B662-F76431ACB563}" presName="connectorText" presStyleLbl="sibTrans2D1" presStyleIdx="0" presStyleCnt="4"/>
      <dgm:spPr/>
    </dgm:pt>
    <dgm:pt modelId="{CDFB9B7A-10C4-454F-8157-261FE60CB27F}" type="pres">
      <dgm:prSet presAssocID="{34416F0F-FB19-164A-A06B-30E3DEEC2EB7}" presName="node" presStyleLbl="node1" presStyleIdx="1" presStyleCnt="4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1" presStyleCnt="4"/>
      <dgm:spPr/>
    </dgm:pt>
    <dgm:pt modelId="{637DF53F-5B6C-0D4F-AFA9-E6E9CFBB7E55}" type="pres">
      <dgm:prSet presAssocID="{ECF1702B-F19F-CB42-9BE5-1596D04CFFB7}" presName="connectorText" presStyleLbl="sibTrans2D1" presStyleIdx="1" presStyleCnt="4"/>
      <dgm:spPr/>
    </dgm:pt>
    <dgm:pt modelId="{D5016A50-684A-7E4B-BAFA-1296263ECC65}" type="pres">
      <dgm:prSet presAssocID="{C67172B3-7F30-B640-A007-2CF84DF5C348}" presName="node" presStyleLbl="node1" presStyleIdx="2" presStyleCnt="4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2" presStyleCnt="4"/>
      <dgm:spPr/>
    </dgm:pt>
    <dgm:pt modelId="{FAB34A74-7DAB-0D4D-9D52-C444FDFC0466}" type="pres">
      <dgm:prSet presAssocID="{961D5258-7E25-6947-94DF-CEB214E536C7}" presName="connectorText" presStyleLbl="sibTrans2D1" presStyleIdx="2" presStyleCnt="4"/>
      <dgm:spPr/>
    </dgm:pt>
    <dgm:pt modelId="{7873D4AD-D78E-DC4B-B558-9126DE9F1E95}" type="pres">
      <dgm:prSet presAssocID="{354A17A2-E602-BA41-AD7C-283D561ECBF4}" presName="node" presStyleLbl="node1" presStyleIdx="3" presStyleCnt="4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3" presStyleCnt="4"/>
      <dgm:spPr/>
    </dgm:pt>
    <dgm:pt modelId="{3C642A02-4C18-3046-B6A8-A2E2FFDAD610}" type="pres">
      <dgm:prSet presAssocID="{A618ABBF-3AF7-A440-AACC-CED84C3C7F77}" presName="connectorText" presStyleLbl="sibTrans2D1" presStyleIdx="3" presStyleCnt="4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3CA1F843-E21F-DE4E-92A3-457704B37DF9}" srcId="{12635CE3-445F-DD4F-AF3A-C20B3F6B521B}" destId="{C67172B3-7F30-B640-A007-2CF84DF5C348}" srcOrd="2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3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1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AA8B1390-C9F5-154D-B5D3-2C1321FEAC7E}" type="presParOf" srcId="{CBA1ACD7-026C-DA48-B343-4A95A937EEA3}" destId="{CDFB9B7A-10C4-454F-8157-261FE60CB27F}" srcOrd="2" destOrd="0" presId="urn:microsoft.com/office/officeart/2005/8/layout/cycle2"/>
    <dgm:cxn modelId="{8874FD00-865F-FD4B-8123-4F86427967D7}" type="presParOf" srcId="{CBA1ACD7-026C-DA48-B343-4A95A937EEA3}" destId="{32286931-F180-F741-A125-4AB18CCB897D}" srcOrd="3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4" destOrd="0" presId="urn:microsoft.com/office/officeart/2005/8/layout/cycle2"/>
    <dgm:cxn modelId="{7F3CBA02-19C2-0043-9692-A34E8E980260}" type="presParOf" srcId="{CBA1ACD7-026C-DA48-B343-4A95A937EEA3}" destId="{6401F9CE-E8AF-884C-B107-5B5BC5EC3BEF}" srcOrd="5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6" destOrd="0" presId="urn:microsoft.com/office/officeart/2005/8/layout/cycle2"/>
    <dgm:cxn modelId="{9A82EC0A-0A7E-0045-9120-0A13556849D7}" type="presParOf" srcId="{CBA1ACD7-026C-DA48-B343-4A95A937EEA3}" destId="{3CC01F95-8B44-9E46-99D4-D57D4C5C91DA}" srcOrd="7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/>
      <dgm:spPr/>
      <dgm:t>
        <a:bodyPr/>
        <a:lstStyle/>
        <a:p>
          <a:r>
            <a:rPr lang="en-US" dirty="0"/>
            <a:t>At each </a:t>
          </a:r>
          <a:r>
            <a:rPr lang="en-US" dirty="0" err="1">
              <a:solidFill>
                <a:schemeClr val="accent2">
                  <a:lumMod val="75000"/>
                </a:schemeClr>
              </a:solidFill>
            </a:rPr>
            <a:t>timestep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 t</a:t>
          </a:r>
          <a:r>
            <a:rPr lang="en-US" dirty="0"/>
            <a:t>, Nature chooses a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user i</a:t>
          </a:r>
          <a:r>
            <a:rPr lang="en-US" baseline="-25000" dirty="0">
              <a:solidFill>
                <a:schemeClr val="accent2">
                  <a:lumMod val="75000"/>
                </a:schemeClr>
              </a:solidFill>
            </a:rPr>
            <a:t>t</a:t>
          </a:r>
          <a:r>
            <a:rPr lang="en-US" dirty="0"/>
            <a:t> (row). Users are grouped into clusters.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C67172B3-7F30-B640-A007-2CF84DF5C348}">
      <dgm:prSet/>
      <dgm:spPr/>
      <dgm:t>
        <a:bodyPr/>
        <a:lstStyle/>
        <a:p>
          <a:r>
            <a:rPr lang="en-US" dirty="0"/>
            <a:t>Under the bandit feedback assumption </a:t>
          </a:r>
          <a:r>
            <a:rPr lang="en-US" u="none" dirty="0">
              <a:solidFill>
                <a:schemeClr val="accent6"/>
              </a:solidFill>
            </a:rPr>
            <a:t>only</a:t>
          </a:r>
          <a:r>
            <a:rPr lang="en-US" dirty="0">
              <a:solidFill>
                <a:schemeClr val="accent6"/>
              </a:solidFill>
            </a:rPr>
            <a:t> </a:t>
          </a:r>
          <a:r>
            <a:rPr lang="en-US" dirty="0"/>
            <a:t>the reward for the </a:t>
          </a:r>
          <a:r>
            <a:rPr lang="en-US" i="1" dirty="0">
              <a:solidFill>
                <a:schemeClr val="accent2">
                  <a:lumMod val="75000"/>
                </a:schemeClr>
              </a:solidFill>
            </a:rPr>
            <a:t>user, arm pair</a:t>
          </a:r>
          <a:r>
            <a:rPr lang="en-US" dirty="0"/>
            <a:t> 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/>
      <dgm:spPr/>
      <dgm:t>
        <a:bodyPr/>
        <a:lstStyle/>
        <a:p>
          <a:r>
            <a:rPr lang="en-US" dirty="0"/>
            <a:t>Learner modifies its suggestion for the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user i</a:t>
          </a:r>
          <a:r>
            <a:rPr lang="en-US" baseline="-25000" dirty="0">
              <a:solidFill>
                <a:schemeClr val="accent2">
                  <a:lumMod val="75000"/>
                </a:schemeClr>
              </a:solidFill>
            </a:rPr>
            <a:t>t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/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54E192AC-C87A-B34F-84C9-7FC01B5BB376}">
      <dgm:prSet/>
      <dgm:spPr/>
      <dgm:t>
        <a:bodyPr/>
        <a:lstStyle/>
        <a:p>
          <a:r>
            <a:rPr lang="en-US" dirty="0"/>
            <a:t>Also, it can learn faster if it leverages the latent structure about the groupings of users.</a:t>
          </a:r>
        </a:p>
      </dgm:t>
    </dgm:pt>
    <dgm:pt modelId="{70CE7B66-0D8C-DC41-B2FC-B8DD29CE92FB}" type="parTrans" cxnId="{C149414D-D847-494A-93D3-D66AC4F49853}">
      <dgm:prSet/>
      <dgm:spPr/>
      <dgm:t>
        <a:bodyPr/>
        <a:lstStyle/>
        <a:p>
          <a:endParaRPr lang="en-US"/>
        </a:p>
      </dgm:t>
    </dgm:pt>
    <dgm:pt modelId="{517E6A84-BDA5-4740-949B-3EAB12C90CB5}" type="sibTrans" cxnId="{C149414D-D847-494A-93D3-D66AC4F49853}">
      <dgm:prSet/>
      <dgm:spPr/>
      <dgm:t>
        <a:bodyPr/>
        <a:lstStyle/>
        <a:p>
          <a:endParaRPr lang="en-US"/>
        </a:p>
      </dgm:t>
    </dgm:pt>
    <dgm:pt modelId="{34416F0F-FB19-164A-A06B-30E3DEEC2EB7}">
      <dgm:prSet/>
      <dgm:spPr/>
      <dgm:t>
        <a:bodyPr/>
        <a:lstStyle/>
        <a:p>
          <a:r>
            <a:rPr lang="en-US" dirty="0"/>
            <a:t>The learner chooses an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arm </a:t>
          </a:r>
          <a:r>
            <a:rPr lang="en-US" dirty="0" err="1">
              <a:solidFill>
                <a:schemeClr val="accent2">
                  <a:lumMod val="75000"/>
                </a:schemeClr>
              </a:solidFill>
            </a:rPr>
            <a:t>j</a:t>
          </a:r>
          <a:r>
            <a:rPr lang="en-US" baseline="-25000" dirty="0" err="1">
              <a:solidFill>
                <a:schemeClr val="accent2">
                  <a:lumMod val="75000"/>
                </a:schemeClr>
              </a:solidFill>
            </a:rPr>
            <a:t>t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dirty="0"/>
            <a:t>(column).</a:t>
          </a:r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5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5"/>
      <dgm:spPr/>
    </dgm:pt>
    <dgm:pt modelId="{7F2DBA2C-6C9D-8440-B9BC-0BADD3783F0B}" type="pres">
      <dgm:prSet presAssocID="{DC89DD1B-4BD0-C945-B662-F76431ACB563}" presName="connectorText" presStyleLbl="sibTrans2D1" presStyleIdx="0" presStyleCnt="5"/>
      <dgm:spPr/>
    </dgm:pt>
    <dgm:pt modelId="{CDFB9B7A-10C4-454F-8157-261FE60CB27F}" type="pres">
      <dgm:prSet presAssocID="{34416F0F-FB19-164A-A06B-30E3DEEC2EB7}" presName="node" presStyleLbl="node1" presStyleIdx="1" presStyleCnt="5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1" presStyleCnt="5"/>
      <dgm:spPr/>
    </dgm:pt>
    <dgm:pt modelId="{637DF53F-5B6C-0D4F-AFA9-E6E9CFBB7E55}" type="pres">
      <dgm:prSet presAssocID="{ECF1702B-F19F-CB42-9BE5-1596D04CFFB7}" presName="connectorText" presStyleLbl="sibTrans2D1" presStyleIdx="1" presStyleCnt="5"/>
      <dgm:spPr/>
    </dgm:pt>
    <dgm:pt modelId="{D5016A50-684A-7E4B-BAFA-1296263ECC65}" type="pres">
      <dgm:prSet presAssocID="{C67172B3-7F30-B640-A007-2CF84DF5C348}" presName="node" presStyleLbl="node1" presStyleIdx="2" presStyleCnt="5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2" presStyleCnt="5"/>
      <dgm:spPr/>
    </dgm:pt>
    <dgm:pt modelId="{FAB34A74-7DAB-0D4D-9D52-C444FDFC0466}" type="pres">
      <dgm:prSet presAssocID="{961D5258-7E25-6947-94DF-CEB214E536C7}" presName="connectorText" presStyleLbl="sibTrans2D1" presStyleIdx="2" presStyleCnt="5"/>
      <dgm:spPr/>
    </dgm:pt>
    <dgm:pt modelId="{7873D4AD-D78E-DC4B-B558-9126DE9F1E95}" type="pres">
      <dgm:prSet presAssocID="{354A17A2-E602-BA41-AD7C-283D561ECBF4}" presName="node" presStyleLbl="node1" presStyleIdx="3" presStyleCnt="5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3" presStyleCnt="5"/>
      <dgm:spPr/>
    </dgm:pt>
    <dgm:pt modelId="{3C642A02-4C18-3046-B6A8-A2E2FFDAD610}" type="pres">
      <dgm:prSet presAssocID="{A618ABBF-3AF7-A440-AACC-CED84C3C7F77}" presName="connectorText" presStyleLbl="sibTrans2D1" presStyleIdx="3" presStyleCnt="5"/>
      <dgm:spPr/>
    </dgm:pt>
    <dgm:pt modelId="{6A79BE82-6996-6F49-89F8-F990EC8F9F7A}" type="pres">
      <dgm:prSet presAssocID="{54E192AC-C87A-B34F-84C9-7FC01B5BB376}" presName="node" presStyleLbl="node1" presStyleIdx="4" presStyleCnt="5">
        <dgm:presLayoutVars>
          <dgm:bulletEnabled val="1"/>
        </dgm:presLayoutVars>
      </dgm:prSet>
      <dgm:spPr/>
    </dgm:pt>
    <dgm:pt modelId="{2E7E08EC-898A-984A-82C1-B9990B2FF31F}" type="pres">
      <dgm:prSet presAssocID="{517E6A84-BDA5-4740-949B-3EAB12C90CB5}" presName="sibTrans" presStyleLbl="sibTrans2D1" presStyleIdx="4" presStyleCnt="5"/>
      <dgm:spPr/>
    </dgm:pt>
    <dgm:pt modelId="{FFD3B316-7232-7443-8C1C-9329F0A2F580}" type="pres">
      <dgm:prSet presAssocID="{517E6A84-BDA5-4740-949B-3EAB12C90CB5}" presName="connectorText" presStyleLbl="sibTrans2D1" presStyleIdx="4" presStyleCnt="5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3CA1F843-E21F-DE4E-92A3-457704B37DF9}" srcId="{12635CE3-445F-DD4F-AF3A-C20B3F6B521B}" destId="{C67172B3-7F30-B640-A007-2CF84DF5C348}" srcOrd="2" destOrd="0" parTransId="{061E3BDC-096E-AE42-9926-91FDAB9AF388}" sibTransId="{961D5258-7E25-6947-94DF-CEB214E536C7}"/>
    <dgm:cxn modelId="{C149414D-D847-494A-93D3-D66AC4F49853}" srcId="{12635CE3-445F-DD4F-AF3A-C20B3F6B521B}" destId="{54E192AC-C87A-B34F-84C9-7FC01B5BB376}" srcOrd="4" destOrd="0" parTransId="{70CE7B66-0D8C-DC41-B2FC-B8DD29CE92FB}" sibTransId="{517E6A84-BDA5-4740-949B-3EAB12C90CB5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75E09E5F-072C-F440-A3C4-9F5418291709}" type="presOf" srcId="{54E192AC-C87A-B34F-84C9-7FC01B5BB376}" destId="{6A79BE82-6996-6F49-89F8-F990EC8F9F7A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3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FB46B69B-7B43-A74E-B9C0-6D7878E291D1}" type="presOf" srcId="{517E6A84-BDA5-4740-949B-3EAB12C90CB5}" destId="{FFD3B316-7232-7443-8C1C-9329F0A2F580}" srcOrd="1" destOrd="0" presId="urn:microsoft.com/office/officeart/2005/8/layout/cycle2"/>
    <dgm:cxn modelId="{3A073AA6-749F-1A4C-9D47-316F408D21F9}" srcId="{12635CE3-445F-DD4F-AF3A-C20B3F6B521B}" destId="{34416F0F-FB19-164A-A06B-30E3DEEC2EB7}" srcOrd="1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FC1006B4-C4C5-BB43-9866-82F1296539AD}" type="presOf" srcId="{517E6A84-BDA5-4740-949B-3EAB12C90CB5}" destId="{2E7E08EC-898A-984A-82C1-B9990B2FF31F}" srcOrd="0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AA8B1390-C9F5-154D-B5D3-2C1321FEAC7E}" type="presParOf" srcId="{CBA1ACD7-026C-DA48-B343-4A95A937EEA3}" destId="{CDFB9B7A-10C4-454F-8157-261FE60CB27F}" srcOrd="2" destOrd="0" presId="urn:microsoft.com/office/officeart/2005/8/layout/cycle2"/>
    <dgm:cxn modelId="{8874FD00-865F-FD4B-8123-4F86427967D7}" type="presParOf" srcId="{CBA1ACD7-026C-DA48-B343-4A95A937EEA3}" destId="{32286931-F180-F741-A125-4AB18CCB897D}" srcOrd="3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4" destOrd="0" presId="urn:microsoft.com/office/officeart/2005/8/layout/cycle2"/>
    <dgm:cxn modelId="{7F3CBA02-19C2-0043-9692-A34E8E980260}" type="presParOf" srcId="{CBA1ACD7-026C-DA48-B343-4A95A937EEA3}" destId="{6401F9CE-E8AF-884C-B107-5B5BC5EC3BEF}" srcOrd="5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6" destOrd="0" presId="urn:microsoft.com/office/officeart/2005/8/layout/cycle2"/>
    <dgm:cxn modelId="{9A82EC0A-0A7E-0045-9120-0A13556849D7}" type="presParOf" srcId="{CBA1ACD7-026C-DA48-B343-4A95A937EEA3}" destId="{3CC01F95-8B44-9E46-99D4-D57D4C5C91DA}" srcOrd="7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  <dgm:cxn modelId="{BB3CDA17-EC6B-A941-B5B9-DD7B6453E12B}" type="presParOf" srcId="{CBA1ACD7-026C-DA48-B343-4A95A937EEA3}" destId="{6A79BE82-6996-6F49-89F8-F990EC8F9F7A}" srcOrd="8" destOrd="0" presId="urn:microsoft.com/office/officeart/2005/8/layout/cycle2"/>
    <dgm:cxn modelId="{215AADBA-86F0-B24B-BCE8-92BD9C006565}" type="presParOf" srcId="{CBA1ACD7-026C-DA48-B343-4A95A937EEA3}" destId="{2E7E08EC-898A-984A-82C1-B9990B2FF31F}" srcOrd="9" destOrd="0" presId="urn:microsoft.com/office/officeart/2005/8/layout/cycle2"/>
    <dgm:cxn modelId="{68A0F17A-1961-7840-AADD-35A476BF5C8D}" type="presParOf" srcId="{2E7E08EC-898A-984A-82C1-B9990B2FF31F}" destId="{FFD3B316-7232-7443-8C1C-9329F0A2F58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4961381" y="899"/>
          <a:ext cx="1656620" cy="1656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 each </a:t>
          </a:r>
          <a:r>
            <a:rPr lang="en-US" sz="1100" kern="1200" dirty="0" err="1">
              <a:solidFill>
                <a:schemeClr val="accent2">
                  <a:lumMod val="75000"/>
                </a:schemeClr>
              </a:solidFill>
            </a:rPr>
            <a:t>timestep</a:t>
          </a:r>
          <a:r>
            <a:rPr lang="en-US" sz="1100" kern="1200" dirty="0">
              <a:solidFill>
                <a:schemeClr val="accent2">
                  <a:lumMod val="75000"/>
                </a:schemeClr>
              </a:solidFill>
            </a:rPr>
            <a:t> t</a:t>
          </a:r>
          <a:r>
            <a:rPr lang="en-US" sz="1100" kern="1200" dirty="0"/>
            <a:t>, Nature chooses a </a:t>
          </a:r>
          <a:r>
            <a:rPr lang="en-US" sz="1100" kern="1200" dirty="0">
              <a:solidFill>
                <a:schemeClr val="accent2">
                  <a:lumMod val="75000"/>
                </a:schemeClr>
              </a:solidFill>
            </a:rPr>
            <a:t>user i</a:t>
          </a:r>
          <a:r>
            <a:rPr lang="en-US" sz="1100" kern="1200" baseline="-25000" dirty="0">
              <a:solidFill>
                <a:schemeClr val="accent2">
                  <a:lumMod val="75000"/>
                </a:schemeClr>
              </a:solidFill>
            </a:rPr>
            <a:t>t</a:t>
          </a:r>
          <a:r>
            <a:rPr lang="en-US" sz="1100" kern="1200" dirty="0"/>
            <a:t> (row).</a:t>
          </a:r>
        </a:p>
      </dsp:txBody>
      <dsp:txXfrm>
        <a:off x="5203987" y="243505"/>
        <a:ext cx="1171408" cy="1171408"/>
      </dsp:txXfrm>
    </dsp:sp>
    <dsp:sp modelId="{B13FFB30-70DC-AB40-BC42-B9E8028205DC}">
      <dsp:nvSpPr>
        <dsp:cNvPr id="0" name=""/>
        <dsp:cNvSpPr/>
      </dsp:nvSpPr>
      <dsp:spPr>
        <a:xfrm rot="2700000">
          <a:off x="6440453" y="1421597"/>
          <a:ext cx="442361" cy="55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459888" y="1486500"/>
        <a:ext cx="309653" cy="335465"/>
      </dsp:txXfrm>
    </dsp:sp>
    <dsp:sp modelId="{CDFB9B7A-10C4-454F-8157-261FE60CB27F}">
      <dsp:nvSpPr>
        <dsp:cNvPr id="0" name=""/>
        <dsp:cNvSpPr/>
      </dsp:nvSpPr>
      <dsp:spPr>
        <a:xfrm>
          <a:off x="6722971" y="1762489"/>
          <a:ext cx="1656620" cy="1656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learner chooses an </a:t>
          </a:r>
          <a:r>
            <a:rPr lang="en-US" sz="1100" kern="1200" dirty="0">
              <a:solidFill>
                <a:schemeClr val="accent2">
                  <a:lumMod val="75000"/>
                </a:schemeClr>
              </a:solidFill>
            </a:rPr>
            <a:t>arm </a:t>
          </a:r>
          <a:r>
            <a:rPr lang="en-US" sz="1100" kern="1200" dirty="0" err="1">
              <a:solidFill>
                <a:schemeClr val="accent2">
                  <a:lumMod val="75000"/>
                </a:schemeClr>
              </a:solidFill>
            </a:rPr>
            <a:t>j</a:t>
          </a:r>
          <a:r>
            <a:rPr lang="en-US" sz="1100" kern="1200" baseline="-25000" dirty="0" err="1">
              <a:solidFill>
                <a:schemeClr val="accent2">
                  <a:lumMod val="75000"/>
                </a:schemeClr>
              </a:solidFill>
            </a:rPr>
            <a:t>t</a:t>
          </a:r>
          <a:r>
            <a:rPr lang="en-US" sz="1100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1100" kern="1200" dirty="0"/>
            <a:t>(column).</a:t>
          </a:r>
        </a:p>
      </dsp:txBody>
      <dsp:txXfrm>
        <a:off x="6965577" y="2005095"/>
        <a:ext cx="1171408" cy="1171408"/>
      </dsp:txXfrm>
    </dsp:sp>
    <dsp:sp modelId="{32286931-F180-F741-A125-4AB18CCB897D}">
      <dsp:nvSpPr>
        <dsp:cNvPr id="0" name=""/>
        <dsp:cNvSpPr/>
      </dsp:nvSpPr>
      <dsp:spPr>
        <a:xfrm rot="8100000">
          <a:off x="6458159" y="3183187"/>
          <a:ext cx="442361" cy="55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6571432" y="3248090"/>
        <a:ext cx="309653" cy="335465"/>
      </dsp:txXfrm>
    </dsp:sp>
    <dsp:sp modelId="{D5016A50-684A-7E4B-BAFA-1296263ECC65}">
      <dsp:nvSpPr>
        <dsp:cNvPr id="0" name=""/>
        <dsp:cNvSpPr/>
      </dsp:nvSpPr>
      <dsp:spPr>
        <a:xfrm>
          <a:off x="4961381" y="3524079"/>
          <a:ext cx="1656620" cy="1656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Under the bandit feedback assumption </a:t>
          </a:r>
          <a:r>
            <a:rPr lang="en-US" sz="1100" u="none" kern="1200" dirty="0">
              <a:solidFill>
                <a:schemeClr val="accent6"/>
              </a:solidFill>
            </a:rPr>
            <a:t>only</a:t>
          </a:r>
          <a:r>
            <a:rPr lang="en-US" sz="1100" kern="1200" dirty="0">
              <a:solidFill>
                <a:schemeClr val="accent6"/>
              </a:solidFill>
            </a:rPr>
            <a:t> </a:t>
          </a:r>
          <a:r>
            <a:rPr lang="en-US" sz="1100" kern="1200" dirty="0"/>
            <a:t>the reward for the </a:t>
          </a:r>
          <a:r>
            <a:rPr lang="en-US" sz="1100" i="1" kern="1200" dirty="0">
              <a:solidFill>
                <a:schemeClr val="accent2">
                  <a:lumMod val="75000"/>
                </a:schemeClr>
              </a:solidFill>
            </a:rPr>
            <a:t>user, arm pair</a:t>
          </a:r>
          <a:r>
            <a:rPr lang="en-US" sz="1100" kern="1200" dirty="0"/>
            <a:t> chosen is revealed to the learner.</a:t>
          </a:r>
        </a:p>
      </dsp:txBody>
      <dsp:txXfrm>
        <a:off x="5203987" y="3766685"/>
        <a:ext cx="1171408" cy="1171408"/>
      </dsp:txXfrm>
    </dsp:sp>
    <dsp:sp modelId="{6401F9CE-E8AF-884C-B107-5B5BC5EC3BEF}">
      <dsp:nvSpPr>
        <dsp:cNvPr id="0" name=""/>
        <dsp:cNvSpPr/>
      </dsp:nvSpPr>
      <dsp:spPr>
        <a:xfrm rot="13500000">
          <a:off x="4696569" y="3200892"/>
          <a:ext cx="442361" cy="55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809842" y="3359633"/>
        <a:ext cx="309653" cy="335465"/>
      </dsp:txXfrm>
    </dsp:sp>
    <dsp:sp modelId="{7873D4AD-D78E-DC4B-B558-9126DE9F1E95}">
      <dsp:nvSpPr>
        <dsp:cNvPr id="0" name=""/>
        <dsp:cNvSpPr/>
      </dsp:nvSpPr>
      <dsp:spPr>
        <a:xfrm>
          <a:off x="3199791" y="1762489"/>
          <a:ext cx="1656620" cy="1656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Learner modifies its suggestion for the </a:t>
          </a:r>
          <a:r>
            <a:rPr lang="en-US" sz="1100" kern="1200" dirty="0">
              <a:solidFill>
                <a:schemeClr val="accent2">
                  <a:lumMod val="75000"/>
                </a:schemeClr>
              </a:solidFill>
            </a:rPr>
            <a:t>user i</a:t>
          </a:r>
          <a:r>
            <a:rPr lang="en-US" sz="1100" kern="1200" baseline="-25000" dirty="0">
              <a:solidFill>
                <a:schemeClr val="accent2">
                  <a:lumMod val="75000"/>
                </a:schemeClr>
              </a:solidFill>
            </a:rPr>
            <a:t>t</a:t>
          </a:r>
          <a:r>
            <a:rPr lang="en-US" sz="1100" kern="1200" dirty="0">
              <a:solidFill>
                <a:srgbClr val="FF0000"/>
              </a:solidFill>
            </a:rPr>
            <a:t> </a:t>
          </a:r>
          <a:r>
            <a:rPr lang="en-US" sz="1100" kern="1200" dirty="0"/>
            <a:t>on receiving the feedback.</a:t>
          </a:r>
        </a:p>
      </dsp:txBody>
      <dsp:txXfrm>
        <a:off x="3442397" y="2005095"/>
        <a:ext cx="1171408" cy="1171408"/>
      </dsp:txXfrm>
    </dsp:sp>
    <dsp:sp modelId="{3CC01F95-8B44-9E46-99D4-D57D4C5C91DA}">
      <dsp:nvSpPr>
        <dsp:cNvPr id="0" name=""/>
        <dsp:cNvSpPr/>
      </dsp:nvSpPr>
      <dsp:spPr>
        <a:xfrm rot="18900000">
          <a:off x="4678863" y="1439302"/>
          <a:ext cx="442361" cy="559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698298" y="1598043"/>
        <a:ext cx="309653" cy="335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5008027" y="1957"/>
          <a:ext cx="1563329" cy="1563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At each </a:t>
          </a:r>
          <a:r>
            <a:rPr lang="en-US" sz="1000" kern="1200" dirty="0" err="1">
              <a:solidFill>
                <a:schemeClr val="accent2">
                  <a:lumMod val="75000"/>
                </a:schemeClr>
              </a:solidFill>
            </a:rPr>
            <a:t>timestep</a:t>
          </a:r>
          <a:r>
            <a:rPr lang="en-US" sz="1000" kern="1200" dirty="0">
              <a:solidFill>
                <a:schemeClr val="accent2">
                  <a:lumMod val="75000"/>
                </a:schemeClr>
              </a:solidFill>
            </a:rPr>
            <a:t> t</a:t>
          </a:r>
          <a:r>
            <a:rPr lang="en-US" sz="1000" kern="1200" dirty="0"/>
            <a:t>, Nature chooses a </a:t>
          </a:r>
          <a:r>
            <a:rPr lang="en-US" sz="1000" kern="1200" dirty="0">
              <a:solidFill>
                <a:schemeClr val="accent2">
                  <a:lumMod val="75000"/>
                </a:schemeClr>
              </a:solidFill>
            </a:rPr>
            <a:t>user i</a:t>
          </a:r>
          <a:r>
            <a:rPr lang="en-US" sz="1000" kern="1200" baseline="-25000" dirty="0">
              <a:solidFill>
                <a:schemeClr val="accent2">
                  <a:lumMod val="75000"/>
                </a:schemeClr>
              </a:solidFill>
            </a:rPr>
            <a:t>t</a:t>
          </a:r>
          <a:r>
            <a:rPr lang="en-US" sz="1000" kern="1200" dirty="0"/>
            <a:t> (row). Users are grouped into clusters.</a:t>
          </a:r>
        </a:p>
      </dsp:txBody>
      <dsp:txXfrm>
        <a:off x="5236971" y="230901"/>
        <a:ext cx="1105441" cy="1105441"/>
      </dsp:txXfrm>
    </dsp:sp>
    <dsp:sp modelId="{B13FFB30-70DC-AB40-BC42-B9E8028205DC}">
      <dsp:nvSpPr>
        <dsp:cNvPr id="0" name=""/>
        <dsp:cNvSpPr/>
      </dsp:nvSpPr>
      <dsp:spPr>
        <a:xfrm rot="2160000">
          <a:off x="6522113" y="1203165"/>
          <a:ext cx="416273" cy="52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534038" y="1271988"/>
        <a:ext cx="291391" cy="316573"/>
      </dsp:txXfrm>
    </dsp:sp>
    <dsp:sp modelId="{CDFB9B7A-10C4-454F-8157-261FE60CB27F}">
      <dsp:nvSpPr>
        <dsp:cNvPr id="0" name=""/>
        <dsp:cNvSpPr/>
      </dsp:nvSpPr>
      <dsp:spPr>
        <a:xfrm>
          <a:off x="6908206" y="1382518"/>
          <a:ext cx="1563329" cy="1563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learner chooses an </a:t>
          </a:r>
          <a:r>
            <a:rPr lang="en-US" sz="1000" kern="1200" dirty="0">
              <a:solidFill>
                <a:schemeClr val="accent2">
                  <a:lumMod val="75000"/>
                </a:schemeClr>
              </a:solidFill>
            </a:rPr>
            <a:t>arm </a:t>
          </a:r>
          <a:r>
            <a:rPr lang="en-US" sz="1000" kern="1200" dirty="0" err="1">
              <a:solidFill>
                <a:schemeClr val="accent2">
                  <a:lumMod val="75000"/>
                </a:schemeClr>
              </a:solidFill>
            </a:rPr>
            <a:t>j</a:t>
          </a:r>
          <a:r>
            <a:rPr lang="en-US" sz="1000" kern="1200" baseline="-25000" dirty="0" err="1">
              <a:solidFill>
                <a:schemeClr val="accent2">
                  <a:lumMod val="75000"/>
                </a:schemeClr>
              </a:solidFill>
            </a:rPr>
            <a:t>t</a:t>
          </a:r>
          <a:r>
            <a:rPr lang="en-US" sz="1000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1000" kern="1200" dirty="0"/>
            <a:t>(column).</a:t>
          </a:r>
        </a:p>
      </dsp:txBody>
      <dsp:txXfrm>
        <a:off x="7137150" y="1611462"/>
        <a:ext cx="1105441" cy="1105441"/>
      </dsp:txXfrm>
    </dsp:sp>
    <dsp:sp modelId="{32286931-F180-F741-A125-4AB18CCB897D}">
      <dsp:nvSpPr>
        <dsp:cNvPr id="0" name=""/>
        <dsp:cNvSpPr/>
      </dsp:nvSpPr>
      <dsp:spPr>
        <a:xfrm rot="6480000">
          <a:off x="7122473" y="3006063"/>
          <a:ext cx="416273" cy="52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204209" y="3052203"/>
        <a:ext cx="291391" cy="316573"/>
      </dsp:txXfrm>
    </dsp:sp>
    <dsp:sp modelId="{D5016A50-684A-7E4B-BAFA-1296263ECC65}">
      <dsp:nvSpPr>
        <dsp:cNvPr id="0" name=""/>
        <dsp:cNvSpPr/>
      </dsp:nvSpPr>
      <dsp:spPr>
        <a:xfrm>
          <a:off x="6182402" y="3616312"/>
          <a:ext cx="1563329" cy="1563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Under the bandit feedback assumption </a:t>
          </a:r>
          <a:r>
            <a:rPr lang="en-US" sz="1000" u="none" kern="1200" dirty="0">
              <a:solidFill>
                <a:schemeClr val="accent6"/>
              </a:solidFill>
            </a:rPr>
            <a:t>only</a:t>
          </a:r>
          <a:r>
            <a:rPr lang="en-US" sz="1000" kern="1200" dirty="0">
              <a:solidFill>
                <a:schemeClr val="accent6"/>
              </a:solidFill>
            </a:rPr>
            <a:t> </a:t>
          </a:r>
          <a:r>
            <a:rPr lang="en-US" sz="1000" kern="1200" dirty="0"/>
            <a:t>the reward for the </a:t>
          </a:r>
          <a:r>
            <a:rPr lang="en-US" sz="1000" i="1" kern="1200" dirty="0">
              <a:solidFill>
                <a:schemeClr val="accent2">
                  <a:lumMod val="75000"/>
                </a:schemeClr>
              </a:solidFill>
            </a:rPr>
            <a:t>user, arm pair</a:t>
          </a:r>
          <a:r>
            <a:rPr lang="en-US" sz="1000" kern="1200" dirty="0"/>
            <a:t> chosen is revealed to the learner.</a:t>
          </a:r>
        </a:p>
      </dsp:txBody>
      <dsp:txXfrm>
        <a:off x="6411346" y="3845256"/>
        <a:ext cx="1105441" cy="1105441"/>
      </dsp:txXfrm>
    </dsp:sp>
    <dsp:sp modelId="{6401F9CE-E8AF-884C-B107-5B5BC5EC3BEF}">
      <dsp:nvSpPr>
        <dsp:cNvPr id="0" name=""/>
        <dsp:cNvSpPr/>
      </dsp:nvSpPr>
      <dsp:spPr>
        <a:xfrm rot="10800000">
          <a:off x="5593336" y="4134165"/>
          <a:ext cx="416273" cy="52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5718218" y="4239690"/>
        <a:ext cx="291391" cy="316573"/>
      </dsp:txXfrm>
    </dsp:sp>
    <dsp:sp modelId="{7873D4AD-D78E-DC4B-B558-9126DE9F1E95}">
      <dsp:nvSpPr>
        <dsp:cNvPr id="0" name=""/>
        <dsp:cNvSpPr/>
      </dsp:nvSpPr>
      <dsp:spPr>
        <a:xfrm>
          <a:off x="3833651" y="3616312"/>
          <a:ext cx="1563329" cy="1563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Learner modifies its suggestion for the </a:t>
          </a:r>
          <a:r>
            <a:rPr lang="en-US" sz="1000" kern="1200" dirty="0">
              <a:solidFill>
                <a:schemeClr val="accent2">
                  <a:lumMod val="75000"/>
                </a:schemeClr>
              </a:solidFill>
            </a:rPr>
            <a:t>user i</a:t>
          </a:r>
          <a:r>
            <a:rPr lang="en-US" sz="1000" kern="1200" baseline="-25000" dirty="0">
              <a:solidFill>
                <a:schemeClr val="accent2">
                  <a:lumMod val="75000"/>
                </a:schemeClr>
              </a:solidFill>
            </a:rPr>
            <a:t>t</a:t>
          </a:r>
          <a:r>
            <a:rPr lang="en-US" sz="1000" kern="1200" dirty="0">
              <a:solidFill>
                <a:srgbClr val="FF0000"/>
              </a:solidFill>
            </a:rPr>
            <a:t> </a:t>
          </a:r>
          <a:r>
            <a:rPr lang="en-US" sz="1000" kern="1200" dirty="0"/>
            <a:t>on receiving the feedback.</a:t>
          </a:r>
        </a:p>
      </dsp:txBody>
      <dsp:txXfrm>
        <a:off x="4062595" y="3845256"/>
        <a:ext cx="1105441" cy="1105441"/>
      </dsp:txXfrm>
    </dsp:sp>
    <dsp:sp modelId="{3CC01F95-8B44-9E46-99D4-D57D4C5C91DA}">
      <dsp:nvSpPr>
        <dsp:cNvPr id="0" name=""/>
        <dsp:cNvSpPr/>
      </dsp:nvSpPr>
      <dsp:spPr>
        <a:xfrm rot="15120000">
          <a:off x="4047918" y="3028473"/>
          <a:ext cx="416273" cy="52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129654" y="3193383"/>
        <a:ext cx="291391" cy="316573"/>
      </dsp:txXfrm>
    </dsp:sp>
    <dsp:sp modelId="{6A79BE82-6996-6F49-89F8-F990EC8F9F7A}">
      <dsp:nvSpPr>
        <dsp:cNvPr id="0" name=""/>
        <dsp:cNvSpPr/>
      </dsp:nvSpPr>
      <dsp:spPr>
        <a:xfrm>
          <a:off x="3107847" y="1382518"/>
          <a:ext cx="1563329" cy="1563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Also, it can learn faster if it leverages the latent structure about the groupings of users.</a:t>
          </a:r>
        </a:p>
      </dsp:txBody>
      <dsp:txXfrm>
        <a:off x="3336791" y="1611462"/>
        <a:ext cx="1105441" cy="1105441"/>
      </dsp:txXfrm>
    </dsp:sp>
    <dsp:sp modelId="{2E7E08EC-898A-984A-82C1-B9990B2FF31F}">
      <dsp:nvSpPr>
        <dsp:cNvPr id="0" name=""/>
        <dsp:cNvSpPr/>
      </dsp:nvSpPr>
      <dsp:spPr>
        <a:xfrm rot="19440000">
          <a:off x="4621934" y="1217015"/>
          <a:ext cx="416273" cy="527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633859" y="1359242"/>
        <a:ext cx="291391" cy="316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892"/>
            <a:ext cx="12188947" cy="685628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2/18/18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1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© 2016 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2015 Adobe Systems Incorporated.  All Rights Reserved.  Adobe Confidential.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bho@cse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ubhojyotimukherjee22@gmail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jp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5302" y="1371028"/>
            <a:ext cx="10918220" cy="10410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Generalized Latent Bandits (Research Intern Project Inception Talk)</a:t>
            </a:r>
          </a:p>
          <a:p>
            <a:pPr>
              <a:spcBef>
                <a:spcPts val="114"/>
              </a:spcBef>
            </a:pPr>
            <a:r>
              <a:rPr lang="en-US" dirty="0" err="1"/>
              <a:t>Subhojyoti</a:t>
            </a:r>
            <a:r>
              <a:rPr lang="en-US" dirty="0"/>
              <a:t> Mukherjee (</a:t>
            </a:r>
            <a:r>
              <a:rPr lang="en-US" dirty="0" err="1"/>
              <a:t>Anup</a:t>
            </a:r>
            <a:r>
              <a:rPr lang="en-US" dirty="0"/>
              <a:t> Rao, </a:t>
            </a:r>
            <a:r>
              <a:rPr lang="en-US" dirty="0" err="1"/>
              <a:t>Branislav</a:t>
            </a:r>
            <a:r>
              <a:rPr lang="en-US" dirty="0"/>
              <a:t> </a:t>
            </a:r>
            <a:r>
              <a:rPr lang="en-US" dirty="0" err="1"/>
              <a:t>Kveton</a:t>
            </a:r>
            <a:r>
              <a:rPr lang="en-US" dirty="0"/>
              <a:t>)</a:t>
            </a:r>
          </a:p>
          <a:p>
            <a:pPr>
              <a:spcBef>
                <a:spcPts val="114"/>
              </a:spcBef>
            </a:pPr>
            <a:r>
              <a:rPr lang="en-US" dirty="0"/>
              <a:t>Adobe Research (STL/BEL) |  22-Feb-2018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Current  : 3rd year Computer Science M.S student at Indian Institute of Technology Madras (submitted thesis). I will be joining CS PhD at UMass Amherst, Fall 2018. </a:t>
            </a:r>
            <a:endParaRPr lang="en-US" sz="2800" b="1" dirty="0"/>
          </a:p>
          <a:p>
            <a:pPr lvl="2"/>
            <a:r>
              <a:rPr lang="en-US" sz="2400" dirty="0"/>
              <a:t>Research focus area(s): reinforcement learning, multi-armed bandits</a:t>
            </a:r>
          </a:p>
          <a:p>
            <a:pPr lvl="2"/>
            <a:r>
              <a:rPr lang="en-US" sz="2400" dirty="0"/>
              <a:t>My contact outside Adobe – </a:t>
            </a:r>
            <a:r>
              <a:rPr lang="en-US" sz="2400" dirty="0">
                <a:hlinkClick r:id="rId3"/>
              </a:rPr>
              <a:t>subho@cse.iitm.ac.in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subhojyotimukherjee22@gmail.com </a:t>
            </a:r>
            <a:endParaRPr lang="en-US" sz="2400" dirty="0"/>
          </a:p>
          <a:p>
            <a:pPr marL="275851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I have worked on several interesting areas in multi-armed bandits:-</a:t>
            </a:r>
          </a:p>
          <a:p>
            <a:pPr lvl="2"/>
            <a:r>
              <a:rPr lang="en-US" sz="2400" dirty="0"/>
              <a:t>Thresholding bandits with Augmented UCB (accepted at IJCAI 2017)</a:t>
            </a:r>
          </a:p>
          <a:p>
            <a:pPr lvl="2"/>
            <a:r>
              <a:rPr lang="en-US" sz="2400" dirty="0"/>
              <a:t>Efficient UCBV: An Almost Optimal Algorithm using Variance Estimates (accepted at AAAI 2018)</a:t>
            </a:r>
          </a:p>
          <a:p>
            <a:pPr lvl="2"/>
            <a:r>
              <a:rPr lang="en-US" sz="2400" dirty="0"/>
              <a:t>3-month Internship at INRIA, </a:t>
            </a:r>
            <a:r>
              <a:rPr lang="en-US" sz="2400" dirty="0" err="1"/>
              <a:t>SequeL</a:t>
            </a:r>
            <a:r>
              <a:rPr lang="en-US" sz="2400" dirty="0"/>
              <a:t> Lab, Lille France under </a:t>
            </a:r>
            <a:r>
              <a:rPr lang="en-US" sz="2400" dirty="0" err="1"/>
              <a:t>Odalric</a:t>
            </a:r>
            <a:r>
              <a:rPr lang="en-US" sz="2400" dirty="0"/>
              <a:t>-Ambrym </a:t>
            </a:r>
            <a:r>
              <a:rPr lang="en-US" sz="2400" dirty="0" err="1"/>
              <a:t>Maillard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Improved </a:t>
            </a:r>
            <a:r>
              <a:rPr lang="en-US" sz="2400" dirty="0" err="1"/>
              <a:t>Changepoint</a:t>
            </a:r>
            <a:r>
              <a:rPr lang="en-US" sz="2400" dirty="0"/>
              <a:t> Detection in Piecewise Stochastic Bandits (under review at ICML 2018).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871305"/>
              </p:ext>
            </p:extLst>
          </p:nvPr>
        </p:nvGraphicFramePr>
        <p:xfrm>
          <a:off x="304721" y="990600"/>
          <a:ext cx="11579384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4417" y="1111045"/>
            <a:ext cx="1224680" cy="872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272C60-ADFF-3343-B1CB-10380B8446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4482" y="2863860"/>
            <a:ext cx="2039323" cy="1435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9783" y="3104523"/>
            <a:ext cx="1433299" cy="11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Bandit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328125"/>
              </p:ext>
            </p:extLst>
          </p:nvPr>
        </p:nvGraphicFramePr>
        <p:xfrm>
          <a:off x="304721" y="990600"/>
          <a:ext cx="11579384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272C60-ADFF-3343-B1CB-10380B844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482" y="2863860"/>
            <a:ext cx="2039323" cy="1435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0222" y="4815336"/>
            <a:ext cx="1433299" cy="1194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9EEE6-CCA5-4049-B99B-3781051AEA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1044" y="1072852"/>
            <a:ext cx="1501008" cy="1125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9EEDF0-0C3C-1D40-9DFB-98DDEE891A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8479" y="2473450"/>
            <a:ext cx="1380371" cy="14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499C-999E-674E-BF1B-61E4501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(Notations)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Low Rank Stochastic Matrix Approach</a:t>
                </a:r>
              </a:p>
              <a:p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K</a:t>
                </a:r>
                <a:r>
                  <a:rPr lang="en-US" sz="2200" dirty="0"/>
                  <a:t> Users: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</a:t>
                </a:r>
              </a:p>
              <a:p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L</a:t>
                </a:r>
                <a:r>
                  <a:rPr lang="en-US" sz="2200" dirty="0"/>
                  <a:t> Items: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[L]</a:t>
                </a:r>
              </a:p>
              <a:p>
                <a:r>
                  <a:rPr lang="en-US" sz="2200" dirty="0"/>
                  <a:t>Latent matrices:  </a:t>
                </a:r>
                <a:r>
                  <a:rPr lang="en-US" sz="2200" b="1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lang="en-US" sz="2200" dirty="0" err="1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sz="2200" baseline="300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sz="2200" baseline="300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⨉ d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sz="2200" b="1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[0, 1]</a:t>
                </a:r>
                <a:r>
                  <a:rPr lang="en-US" sz="2200" baseline="300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 ⨉ d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, ||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sz="22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||</a:t>
                </a:r>
                <a:r>
                  <a:rPr lang="en-US" sz="2200" baseline="-25000" dirty="0">
                    <a:solidFill>
                      <a:schemeClr val="accent5">
                        <a:lumMod val="75000"/>
                      </a:schemeClr>
                    </a:solidFill>
                  </a:rPr>
                  <a:t>1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2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Both latent matrices </a:t>
                </a:r>
                <a:r>
                  <a:rPr lang="en-US" sz="2200" b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U, V </a:t>
                </a:r>
                <a:r>
                  <a:rPr lang="en-US" sz="2200" dirty="0"/>
                  <a:t>are unknown to the learner.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2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is the reward matrix with a low rank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d &lt;&lt; min{L, K}.</a:t>
                </a:r>
              </a:p>
              <a:p>
                <a:r>
                  <a:rPr lang="en-US" sz="2200" dirty="0"/>
                  <a:t>K users divided into </a:t>
                </a:r>
                <a:r>
                  <a:rPr lang="en-US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|B|</a:t>
                </a:r>
                <a:r>
                  <a:rPr lang="en-US" sz="2200" dirty="0"/>
                  <a:t> clusters such that the </a:t>
                </a:r>
                <a:r>
                  <a:rPr lang="en-US" sz="2200" i="1" dirty="0"/>
                  <a:t>index of the optimal arm</a:t>
                </a:r>
                <a:r>
                  <a:rPr lang="en-US" sz="2200" dirty="0"/>
                  <a:t> is same across the users in each such clusters.</a:t>
                </a:r>
              </a:p>
              <a:p>
                <a:r>
                  <a:rPr lang="en-US" sz="2200" dirty="0"/>
                  <a:t>Two subcases of the problem: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Noiseless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expected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200" dirty="0"/>
                  <a:t> on selection.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Noisy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</a:t>
                </a:r>
                <a:r>
                  <a:rPr lang="en-US" sz="22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200" b="1" i="1" baseline="-25000" dirty="0" err="1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i,j,t</a:t>
                </a:r>
                <a:r>
                  <a:rPr lang="en-US" sz="22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/√</m:t>
                    </m:r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on selection.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6" t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A30D6-2DC9-834E-AB14-B62FE7D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35D-0D30-9A4D-B85D-28D6F3E6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 and Goal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3B43-E970-E245-895D-E3E98D56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Difference with Previous Work of Latent Bandits (</a:t>
            </a:r>
            <a:r>
              <a:rPr lang="en-US" sz="2800" dirty="0" err="1"/>
              <a:t>Maillard</a:t>
            </a:r>
            <a:r>
              <a:rPr lang="en-US" sz="2800" dirty="0"/>
              <a:t> and </a:t>
            </a:r>
            <a:r>
              <a:rPr lang="en-US" sz="2800" dirty="0" err="1"/>
              <a:t>Mannor</a:t>
            </a:r>
            <a:r>
              <a:rPr lang="en-US" sz="2800" dirty="0"/>
              <a:t>, 2014)</a:t>
            </a:r>
          </a:p>
          <a:p>
            <a:r>
              <a:rPr lang="en-US" sz="2200" dirty="0"/>
              <a:t>K users divided into |B| clusters such that the reward </a:t>
            </a:r>
            <a:r>
              <a:rPr lang="en-US" sz="2200" i="1" dirty="0"/>
              <a:t>distributions</a:t>
            </a:r>
            <a:r>
              <a:rPr lang="en-US" sz="2200" dirty="0"/>
              <a:t> of all the users in each of the clusters are </a:t>
            </a:r>
            <a:r>
              <a:rPr lang="en-US" sz="2200" i="1" dirty="0"/>
              <a:t>identical</a:t>
            </a:r>
            <a:r>
              <a:rPr lang="en-US" sz="2200" dirty="0"/>
              <a:t>.</a:t>
            </a:r>
          </a:p>
          <a:p>
            <a:r>
              <a:rPr lang="en-US" sz="2200" dirty="0"/>
              <a:t>This problem easier to solve and has less practical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The Generalized Latent Bandit Game</a:t>
            </a:r>
          </a:p>
          <a:p>
            <a:r>
              <a:rPr lang="en-US" sz="2200" dirty="0"/>
              <a:t>Identify the clusters for faster learning</a:t>
            </a:r>
          </a:p>
          <a:p>
            <a:r>
              <a:rPr lang="en-US" sz="2200" dirty="0"/>
              <a:t>The goal is to minimize the cumulative regret denoted by </a:t>
            </a:r>
            <a:r>
              <a:rPr lang="en-US" sz="2200" dirty="0">
                <a:solidFill>
                  <a:srgbClr val="00B050"/>
                </a:solidFill>
              </a:rPr>
              <a:t>R</a:t>
            </a:r>
            <a:r>
              <a:rPr lang="en-US" sz="2200" baseline="-250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 till </a:t>
            </a:r>
            <a:r>
              <a:rPr lang="en-US" sz="2200" dirty="0" err="1"/>
              <a:t>timestep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, </a:t>
            </a:r>
            <a:endParaRPr lang="en-US" sz="2200" baseline="-25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aseline="-25000" dirty="0"/>
              <a:t>	 </a:t>
            </a:r>
            <a:endParaRPr lang="en-US" sz="2400" u="sng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789D-34C9-BE45-94FF-00EFD4A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83DA1-B963-8D44-B910-754E5B24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2" y="4704763"/>
            <a:ext cx="10800814" cy="722641"/>
          </a:xfrm>
          <a:prstGeom prst="rect">
            <a:avLst/>
          </a:prstGeom>
          <a:solidFill>
            <a:srgbClr val="92D050"/>
          </a:solidFill>
        </p:spPr>
      </p:pic>
    </p:spTree>
    <p:extLst>
      <p:ext uri="{BB962C8B-B14F-4D97-AF65-F5344CB8AC3E}">
        <p14:creationId xmlns:p14="http://schemas.microsoft.com/office/powerpoint/2010/main" val="171308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74C9-2022-C143-A498-D8BFA47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and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Further Assumptions</a:t>
                </a:r>
              </a:p>
              <a:p>
                <a:r>
                  <a:rPr lang="en-US" dirty="0"/>
                  <a:t>The time horizon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may or may not be known to the learner.</a:t>
                </a:r>
              </a:p>
              <a:p>
                <a:r>
                  <a:rPr lang="en-US" dirty="0"/>
                  <a:t>The reward distributions are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sub-Gaussians</a:t>
                </a:r>
                <a:r>
                  <a:rPr lang="en-US" dirty="0"/>
                  <a:t> and rewards bounded in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[0,1]</a:t>
                </a:r>
                <a:r>
                  <a:rPr lang="en-US" dirty="0"/>
                  <a:t> with high probability.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A Simple Example</a:t>
                </a:r>
              </a:p>
              <a:p>
                <a:pPr marL="0" indent="0">
                  <a:buNone/>
                </a:pP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	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0.52</m:t>
                          </m:r>
                        </m:e>
                      </m:mr>
                    </m:m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ea typeface="Cambria Math" panose="02040503050406030204" pitchFamily="18" charset="0"/>
                  </a:rPr>
                  <a:t>is a rank 2 matrix </a:t>
                </a: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Also we can obtain the following result,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43E25-B0AD-6B41-A53C-4E8C6A7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AD09B-8E85-824F-8EAA-3CC37A6D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10" y="5206181"/>
            <a:ext cx="8388143" cy="1118419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070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Academic &amp; Industrial -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/>
              <a:t>Relevant academic publications</a:t>
            </a:r>
            <a:endParaRPr lang="en-US" dirty="0"/>
          </a:p>
          <a:p>
            <a:r>
              <a:rPr lang="en-US" sz="2200" dirty="0" err="1"/>
              <a:t>Maillard</a:t>
            </a:r>
            <a:r>
              <a:rPr lang="en-US" sz="2200" dirty="0"/>
              <a:t> O., </a:t>
            </a:r>
            <a:r>
              <a:rPr lang="en-US" sz="2200" dirty="0" err="1"/>
              <a:t>Mannor</a:t>
            </a:r>
            <a:r>
              <a:rPr lang="en-US" sz="2200" dirty="0"/>
              <a:t> S., (2014). Latent Bandits </a:t>
            </a:r>
          </a:p>
          <a:p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</a:t>
            </a:r>
            <a:r>
              <a:rPr lang="en-US" sz="2200" dirty="0" err="1"/>
              <a:t>C.,&amp;Wen</a:t>
            </a:r>
            <a:r>
              <a:rPr lang="en-US" sz="2200" dirty="0"/>
              <a:t>, Z. (2016). Stochastic Rank-1 Bandits. AISTATS 2017.</a:t>
            </a:r>
          </a:p>
          <a:p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</a:t>
            </a:r>
            <a:r>
              <a:rPr lang="en-US" sz="2200" dirty="0" err="1"/>
              <a:t>C.,&amp;Wen</a:t>
            </a:r>
            <a:r>
              <a:rPr lang="en-US" sz="2200" dirty="0"/>
              <a:t>, Z. (2016). Bernoulli Rank-1 Bandits for Click Data. IJCAI 2017.</a:t>
            </a:r>
          </a:p>
          <a:p>
            <a:r>
              <a:rPr lang="en-US" sz="2200" dirty="0"/>
              <a:t>Auer P., </a:t>
            </a:r>
            <a:r>
              <a:rPr lang="en-US" sz="2200" dirty="0" err="1"/>
              <a:t>Ortner</a:t>
            </a:r>
            <a:r>
              <a:rPr lang="en-US" sz="2200" dirty="0"/>
              <a:t>,&amp; R. (2010). UCB Revisited: Improved Regret Bounds For The Stochastic Multi-Armed Bandit Problem. </a:t>
            </a:r>
            <a:r>
              <a:rPr lang="en-US" sz="2200" dirty="0" err="1"/>
              <a:t>Periodica</a:t>
            </a:r>
            <a:r>
              <a:rPr lang="en-US" sz="2200" dirty="0"/>
              <a:t> </a:t>
            </a:r>
            <a:r>
              <a:rPr lang="en-US" sz="2200" dirty="0" err="1"/>
              <a:t>M.athematica</a:t>
            </a:r>
            <a:r>
              <a:rPr lang="en-US" sz="2200" dirty="0"/>
              <a:t> </a:t>
            </a:r>
            <a:r>
              <a:rPr lang="en-US" sz="2200" dirty="0" err="1"/>
              <a:t>Hungarica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1-3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Define problem statement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Literature review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Present Inception Talk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4-6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and analyze algorithm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algorithm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7-10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Experiments with other state-of-the-art algorithms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11-13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Prepare paper for submission (probably NIPS)</a:t>
            </a:r>
          </a:p>
          <a:p>
            <a:pPr lvl="2"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3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25419</TotalTime>
  <Words>639</Words>
  <Application>Microsoft Macintosh PowerPoint</Application>
  <PresentationFormat>Custom</PresentationFormat>
  <Paragraphs>90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Adobe Clean</vt:lpstr>
      <vt:lpstr>Arial</vt:lpstr>
      <vt:lpstr>Calibri</vt:lpstr>
      <vt:lpstr>Cambria Math</vt:lpstr>
      <vt:lpstr>Wingdings</vt:lpstr>
      <vt:lpstr>Adobe Master Widescreen 2014</vt:lpstr>
      <vt:lpstr>PowerPoint Presentation</vt:lpstr>
      <vt:lpstr>Something about me</vt:lpstr>
      <vt:lpstr>Online Learning Game</vt:lpstr>
      <vt:lpstr>Latent Bandit Game</vt:lpstr>
      <vt:lpstr>Problem Definition (Notations)</vt:lpstr>
      <vt:lpstr>Different Model and Goal </vt:lpstr>
      <vt:lpstr>Assumption and Example</vt:lpstr>
      <vt:lpstr>Academic &amp; Industrial - Related Work</vt:lpstr>
      <vt:lpstr>Timeline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Subhojyoti Mukherjee</cp:lastModifiedBy>
  <cp:revision>671</cp:revision>
  <dcterms:created xsi:type="dcterms:W3CDTF">2009-08-20T18:55:32Z</dcterms:created>
  <dcterms:modified xsi:type="dcterms:W3CDTF">2018-02-20T21:46:15Z</dcterms:modified>
</cp:coreProperties>
</file>