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9"/>
  </p:notesMasterIdLst>
  <p:handoutMasterIdLst>
    <p:handoutMasterId r:id="rId10"/>
  </p:handoutMasterIdLst>
  <p:sldIdLst>
    <p:sldId id="308" r:id="rId2"/>
    <p:sldId id="287" r:id="rId3"/>
    <p:sldId id="311" r:id="rId4"/>
    <p:sldId id="312" r:id="rId5"/>
    <p:sldId id="309" r:id="rId6"/>
    <p:sldId id="298" r:id="rId7"/>
    <p:sldId id="283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 autoAdjust="0"/>
    <p:restoredTop sz="75771" autoAdjust="0"/>
  </p:normalViewPr>
  <p:slideViewPr>
    <p:cSldViewPr snapToGrid="0" snapToObjects="1">
      <p:cViewPr varScale="1">
        <p:scale>
          <a:sx n="87" d="100"/>
          <a:sy n="87" d="100"/>
        </p:scale>
        <p:origin x="1760" y="200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Anup</a:t>
            </a:r>
            <a:r>
              <a:rPr lang="en-US" dirty="0"/>
              <a:t> Rao, 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22-Feb-2018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Science M.S student at Indian Institute of Technology Madras (submitted thesis). I will be joining CS PhD at UMass Amherst, Fall 2018. 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3-month 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99C-999E-674E-BF1B-61E4501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(Notations)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K Users: [K]</a:t>
                </a:r>
              </a:p>
              <a:p>
                <a:r>
                  <a:rPr lang="en-US" sz="2200" dirty="0"/>
                  <a:t>L Items: [L]</a:t>
                </a:r>
              </a:p>
              <a:p>
                <a:r>
                  <a:rPr lang="en-US" sz="2200" dirty="0"/>
                  <a:t>Latent matrices: </a:t>
                </a:r>
                <a:r>
                  <a:rPr lang="en-US" sz="2200" b="1" dirty="0"/>
                  <a:t>U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/>
                  <a:t> [</a:t>
                </a:r>
                <a:r>
                  <a:rPr lang="en-US" sz="2200" dirty="0" err="1"/>
                  <a:t>ℝ</a:t>
                </a:r>
                <a:r>
                  <a:rPr lang="en-US" sz="2200" baseline="30000" dirty="0"/>
                  <a:t>+</a:t>
                </a:r>
                <a:r>
                  <a:rPr lang="en-US" sz="2200" dirty="0"/>
                  <a:t>]</a:t>
                </a:r>
                <a:r>
                  <a:rPr lang="en-US" sz="2200" baseline="30000" dirty="0"/>
                  <a:t>K ⨉ d</a:t>
                </a:r>
                <a:r>
                  <a:rPr lang="en-US" sz="2200" dirty="0"/>
                  <a:t>,</a:t>
                </a:r>
              </a:p>
              <a:p>
                <a:pPr marL="0" indent="0">
                  <a:buNone/>
                </a:pPr>
                <a:r>
                  <a:rPr lang="en-US" sz="2200" dirty="0"/>
                  <a:t>		</a:t>
                </a:r>
                <a:r>
                  <a:rPr lang="en-US" sz="2200" b="1" dirty="0"/>
                  <a:t>V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/>
                  <a:t> [0, 1]</a:t>
                </a:r>
                <a:r>
                  <a:rPr lang="en-US" sz="2200" baseline="30000" dirty="0"/>
                  <a:t>L ⨉ d</a:t>
                </a:r>
                <a:r>
                  <a:rPr lang="en-US" sz="2200" dirty="0"/>
                  <a:t> , ||V(j,:)||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dirty="0"/>
                  <a:t> 1.</a:t>
                </a:r>
              </a:p>
              <a:p>
                <a:r>
                  <a:rPr lang="en-US" sz="2200" dirty="0"/>
                  <a:t>Both latent matrices U, V are unknown to the learner.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b="1" dirty="0"/>
                  <a:t> = UV</a:t>
                </a:r>
                <a:r>
                  <a:rPr lang="en-US" sz="2200" b="1" baseline="30000" dirty="0"/>
                  <a:t>T </a:t>
                </a:r>
                <a:r>
                  <a:rPr lang="en-US" sz="2200" b="1" dirty="0"/>
                  <a:t> </a:t>
                </a:r>
                <a:r>
                  <a:rPr lang="en-US" sz="2200" dirty="0"/>
                  <a:t>is the reward matrix with a low rank </a:t>
                </a:r>
                <a:r>
                  <a:rPr lang="en-US" sz="2200" b="1" dirty="0"/>
                  <a:t>d &lt;&lt; min{L, K}.</a:t>
                </a:r>
              </a:p>
              <a:p>
                <a:r>
                  <a:rPr lang="en-US" sz="2200" dirty="0"/>
                  <a:t>K users divided into </a:t>
                </a:r>
                <a:r>
                  <a:rPr lang="en-US" sz="2200" b="1" dirty="0"/>
                  <a:t>|B|</a:t>
                </a:r>
                <a:r>
                  <a:rPr lang="en-US" sz="2200" dirty="0"/>
                  <a:t> clusters such that the </a:t>
                </a:r>
                <a:r>
                  <a:rPr lang="en-US" sz="2200" i="1" dirty="0"/>
                  <a:t>index of the optimal arm</a:t>
                </a:r>
                <a:r>
                  <a:rPr lang="en-US" sz="2200" dirty="0"/>
                  <a:t> is same across the users in each such clusters.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u="sng" dirty="0"/>
                  <a:t>Difference with Previous Work of Latent Bandits (</a:t>
                </a:r>
                <a:r>
                  <a:rPr lang="en-US" sz="2200" u="sng" dirty="0" err="1"/>
                  <a:t>Maillard</a:t>
                </a:r>
                <a:r>
                  <a:rPr lang="en-US" sz="2200" u="sng" dirty="0"/>
                  <a:t> and </a:t>
                </a:r>
                <a:r>
                  <a:rPr lang="en-US" sz="2200" u="sng" dirty="0" err="1"/>
                  <a:t>Mannor</a:t>
                </a:r>
                <a:r>
                  <a:rPr lang="en-US" sz="2200" u="sng" dirty="0"/>
                  <a:t>, 2014):</a:t>
                </a:r>
              </a:p>
              <a:p>
                <a:r>
                  <a:rPr lang="en-US" sz="2200" dirty="0"/>
                  <a:t>K users divided into |B| clusters such that the </a:t>
                </a:r>
                <a:r>
                  <a:rPr lang="en-US" sz="2200" i="1" dirty="0"/>
                  <a:t>distributions</a:t>
                </a:r>
                <a:r>
                  <a:rPr lang="en-US" sz="2200" dirty="0"/>
                  <a:t> of all the users in each of the clusters are </a:t>
                </a:r>
                <a:r>
                  <a:rPr lang="en-US" sz="2200" i="1" dirty="0"/>
                  <a:t>identical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This problem easier to solve and less practical applications.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8" t="-978" r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30D6-2DC9-834E-AB14-B62FE7D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8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35D-0D30-9A4D-B85D-28D6F3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(Game)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3B43-E970-E245-895D-E3E98D56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</a:t>
            </a:r>
            <a:r>
              <a:rPr lang="en-US" dirty="0" err="1"/>
              <a:t>timestep</a:t>
            </a:r>
            <a:r>
              <a:rPr lang="en-US" dirty="0"/>
              <a:t> t, Nature chooses an user (row).</a:t>
            </a:r>
          </a:p>
          <a:p>
            <a:r>
              <a:rPr lang="en-US" dirty="0"/>
              <a:t>Then the learner chooses an arm (column).</a:t>
            </a:r>
          </a:p>
          <a:p>
            <a:r>
              <a:rPr lang="en-US" dirty="0"/>
              <a:t>Under the bandit feedback assumption </a:t>
            </a:r>
            <a:r>
              <a:rPr lang="en-US" u="sng" dirty="0"/>
              <a:t>only</a:t>
            </a:r>
            <a:r>
              <a:rPr lang="en-US" dirty="0"/>
              <a:t> the reward for the </a:t>
            </a:r>
            <a:r>
              <a:rPr lang="en-US" i="1" dirty="0"/>
              <a:t>user and arm</a:t>
            </a:r>
            <a:r>
              <a:rPr lang="en-US" dirty="0"/>
              <a:t> chosen is revealed to the learner.</a:t>
            </a:r>
          </a:p>
          <a:p>
            <a:r>
              <a:rPr lang="en-US" dirty="0"/>
              <a:t>The goal is to minimize the cumulative regret till </a:t>
            </a:r>
            <a:r>
              <a:rPr lang="en-US" dirty="0" err="1"/>
              <a:t>timestep</a:t>
            </a:r>
            <a:r>
              <a:rPr lang="en-US" dirty="0"/>
              <a:t> n, denoted by R</a:t>
            </a:r>
            <a:r>
              <a:rPr lang="en-US" baseline="-25000" dirty="0"/>
              <a:t>n</a:t>
            </a:r>
          </a:p>
          <a:p>
            <a:pPr marL="0" indent="0">
              <a:buNone/>
            </a:pPr>
            <a:r>
              <a:rPr lang="en-US" baseline="-25000" dirty="0"/>
              <a:t>	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Further Assumptions:</a:t>
            </a:r>
          </a:p>
          <a:p>
            <a:r>
              <a:rPr lang="en-US" dirty="0"/>
              <a:t>The time horizon </a:t>
            </a:r>
            <a:r>
              <a:rPr lang="en-US" b="1" dirty="0"/>
              <a:t>n</a:t>
            </a:r>
            <a:r>
              <a:rPr lang="en-US" dirty="0"/>
              <a:t> may or may not be known to the learner.</a:t>
            </a:r>
          </a:p>
          <a:p>
            <a:r>
              <a:rPr lang="en-US" dirty="0"/>
              <a:t>The reward distributions are sub-Gaussians and rewards bounded in [0,1] with high probability.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789D-34C9-BE45-94FF-00EFD4A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3DA1-B963-8D44-B910-754E5B24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2975000"/>
            <a:ext cx="11267768" cy="7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8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r>
              <a:rPr lang="en-US" sz="2200" dirty="0" err="1"/>
              <a:t>Maillard</a:t>
            </a:r>
            <a:r>
              <a:rPr lang="en-US" sz="2200" dirty="0"/>
              <a:t> O., </a:t>
            </a:r>
            <a:r>
              <a:rPr lang="en-US" sz="2200" dirty="0" err="1"/>
              <a:t>Mannor</a:t>
            </a:r>
            <a:r>
              <a:rPr lang="en-US" sz="2200" dirty="0"/>
              <a:t> S., (2014). Latent Bandits </a:t>
            </a:r>
          </a:p>
          <a:p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</a:t>
            </a:r>
            <a:r>
              <a:rPr lang="en-US" sz="2200" dirty="0" err="1"/>
              <a:t>C.,&amp;Wen</a:t>
            </a:r>
            <a:r>
              <a:rPr lang="en-US" sz="2200" dirty="0"/>
              <a:t>, Z. (2016). Stochastic Rank-1 Bandits. AISTATS 2017.</a:t>
            </a:r>
          </a:p>
          <a:p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</a:t>
            </a:r>
            <a:r>
              <a:rPr lang="en-US" sz="2200" dirty="0" err="1"/>
              <a:t>C.,&amp;Wen</a:t>
            </a:r>
            <a:r>
              <a:rPr lang="en-US" sz="2200" dirty="0"/>
              <a:t>, Z. (2016). Bernoulli Rank-1 Bandits for Click Data. IJCAI 2017.</a:t>
            </a:r>
          </a:p>
          <a:p>
            <a:r>
              <a:rPr lang="en-US" sz="2200" dirty="0"/>
              <a:t>Auer P., </a:t>
            </a:r>
            <a:r>
              <a:rPr lang="en-US" sz="2200" dirty="0" err="1"/>
              <a:t>Ortner</a:t>
            </a:r>
            <a:r>
              <a:rPr lang="en-US" sz="2200" dirty="0"/>
              <a:t>,&amp; R. (2010). UCB Revisited: Improved Regret Bounds For The Stochastic Multi-Armed Bandit Problem. </a:t>
            </a:r>
            <a:r>
              <a:rPr lang="en-US" sz="2200" dirty="0" err="1"/>
              <a:t>Periodica</a:t>
            </a:r>
            <a:r>
              <a:rPr lang="en-US" sz="2200" dirty="0"/>
              <a:t> </a:t>
            </a:r>
            <a:r>
              <a:rPr lang="en-US" sz="2200" dirty="0" err="1"/>
              <a:t>M.athematica</a:t>
            </a:r>
            <a:r>
              <a:rPr lang="en-US" sz="2200" dirty="0"/>
              <a:t> </a:t>
            </a:r>
            <a:r>
              <a:rPr lang="en-US" sz="2200" dirty="0" err="1"/>
              <a:t>Hungarica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problem statement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Literature review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4-6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and analyze algorithm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algorithm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7-10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 Experiments with other state-of-the-art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Prepare paper for submission (probably NIPS)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24687</TotalTime>
  <Words>429</Words>
  <Application>Microsoft Macintosh PowerPoint</Application>
  <PresentationFormat>Custom</PresentationFormat>
  <Paragraphs>68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Adobe Clean</vt:lpstr>
      <vt:lpstr>Arial</vt:lpstr>
      <vt:lpstr>Calibri</vt:lpstr>
      <vt:lpstr>Cambria Math</vt:lpstr>
      <vt:lpstr>Wingdings</vt:lpstr>
      <vt:lpstr>Adobe Master Widescreen 2014</vt:lpstr>
      <vt:lpstr>PowerPoint Presentation</vt:lpstr>
      <vt:lpstr>Something about me</vt:lpstr>
      <vt:lpstr>Problem Definition (Notations)</vt:lpstr>
      <vt:lpstr>Problem Definition (Game) 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615</cp:revision>
  <dcterms:created xsi:type="dcterms:W3CDTF">2009-08-20T18:55:32Z</dcterms:created>
  <dcterms:modified xsi:type="dcterms:W3CDTF">2018-02-20T09:34:19Z</dcterms:modified>
</cp:coreProperties>
</file>